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0" r:id="rId3"/>
    <p:sldId id="258" r:id="rId4"/>
    <p:sldId id="272" r:id="rId5"/>
    <p:sldId id="259" r:id="rId6"/>
    <p:sldId id="290" r:id="rId7"/>
    <p:sldId id="285" r:id="rId8"/>
    <p:sldId id="270" r:id="rId9"/>
    <p:sldId id="305" r:id="rId10"/>
    <p:sldId id="306" r:id="rId11"/>
    <p:sldId id="307" r:id="rId12"/>
    <p:sldId id="304" r:id="rId13"/>
    <p:sldId id="308" r:id="rId14"/>
    <p:sldId id="291" r:id="rId15"/>
    <p:sldId id="286" r:id="rId16"/>
    <p:sldId id="303" r:id="rId17"/>
    <p:sldId id="293" r:id="rId18"/>
    <p:sldId id="260" r:id="rId19"/>
    <p:sldId id="282" r:id="rId20"/>
    <p:sldId id="261" r:id="rId21"/>
    <p:sldId id="262" r:id="rId22"/>
    <p:sldId id="297" r:id="rId23"/>
    <p:sldId id="263" r:id="rId24"/>
    <p:sldId id="264" r:id="rId25"/>
    <p:sldId id="273" r:id="rId26"/>
    <p:sldId id="274" r:id="rId27"/>
    <p:sldId id="277" r:id="rId28"/>
    <p:sldId id="298" r:id="rId29"/>
    <p:sldId id="300" r:id="rId30"/>
    <p:sldId id="275" r:id="rId31"/>
    <p:sldId id="302" r:id="rId32"/>
    <p:sldId id="283" r:id="rId33"/>
    <p:sldId id="301" r:id="rId34"/>
    <p:sldId id="269" r:id="rId35"/>
    <p:sldId id="271" r:id="rId36"/>
  </p:sldIdLst>
  <p:sldSz cx="9144000" cy="6858000" type="screen4x3"/>
  <p:notesSz cx="7315200" cy="9601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6" autoAdjust="0"/>
    <p:restoredTop sz="94660"/>
  </p:normalViewPr>
  <p:slideViewPr>
    <p:cSldViewPr>
      <p:cViewPr>
        <p:scale>
          <a:sx n="70" d="100"/>
          <a:sy n="70" d="100"/>
        </p:scale>
        <p:origin x="-17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94C32-E8EE-4BF0-8AD5-9C9609BB3025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79F48-BCEE-4DF2-B11C-DBA98BE066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79F48-BCEE-4DF2-B11C-DBA98BE066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79F48-BCEE-4DF2-B11C-DBA98BE066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F3B73E-85C0-43B4-964F-1B1032AD394E}" type="datetimeFigureOut">
              <a:rPr lang="es-CL" smtClean="0"/>
              <a:t>14-12-2012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0652E6-BEF8-4FB3-B68A-5DBAB3CBD669}" type="slidenum">
              <a:rPr lang="es-CL" smtClean="0"/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Nonlinear evolution for </a:t>
            </a:r>
            <a:r>
              <a:rPr lang="en-US" dirty="0" err="1"/>
              <a:t>Pomeron</a:t>
            </a:r>
            <a:r>
              <a:rPr lang="en-US" dirty="0"/>
              <a:t> </a:t>
            </a:r>
            <a:r>
              <a:rPr lang="en-US" dirty="0" smtClean="0"/>
              <a:t>fields in the semi classical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7564" y="3429000"/>
            <a:ext cx="7848872" cy="2664296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/>
              <a:t>C. Contreras</a:t>
            </a:r>
            <a:r>
              <a:rPr lang="es-ES" b="1" dirty="0"/>
              <a:t> , E. </a:t>
            </a:r>
            <a:r>
              <a:rPr lang="es-ES" b="1" dirty="0" err="1"/>
              <a:t>Levin</a:t>
            </a:r>
            <a:r>
              <a:rPr lang="es-ES" b="1" dirty="0"/>
              <a:t>  J. </a:t>
            </a:r>
            <a:r>
              <a:rPr lang="es-ES" b="1" dirty="0" smtClean="0"/>
              <a:t>Miller* </a:t>
            </a:r>
            <a:r>
              <a:rPr lang="es-ES" b="1" dirty="0"/>
              <a:t>and </a:t>
            </a:r>
            <a:r>
              <a:rPr lang="es-ES" b="1" dirty="0" smtClean="0"/>
              <a:t>R. </a:t>
            </a:r>
            <a:r>
              <a:rPr lang="es-ES" b="1" dirty="0" smtClean="0"/>
              <a:t>Meneses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i="1" dirty="0"/>
              <a:t>Departamento de </a:t>
            </a:r>
            <a:r>
              <a:rPr lang="es-ES_tradnl" i="1" dirty="0" smtClean="0"/>
              <a:t>Física - Matemática</a:t>
            </a:r>
          </a:p>
          <a:p>
            <a:pPr algn="ctr"/>
            <a:r>
              <a:rPr lang="es-ES_tradnl" i="1" dirty="0" smtClean="0"/>
              <a:t>Universidad Técnica </a:t>
            </a:r>
            <a:r>
              <a:rPr lang="es-ES_tradnl" i="1" dirty="0"/>
              <a:t>Federico Santa </a:t>
            </a:r>
            <a:r>
              <a:rPr lang="es-ES_tradnl" i="1" dirty="0" smtClean="0"/>
              <a:t>María</a:t>
            </a:r>
          </a:p>
          <a:p>
            <a:pPr algn="ctr"/>
            <a:r>
              <a:rPr lang="es-ES_tradnl" i="1" dirty="0" err="1" smtClean="0"/>
              <a:t>Valparaiso</a:t>
            </a:r>
            <a:r>
              <a:rPr lang="es-ES_tradnl" i="1" dirty="0" smtClean="0"/>
              <a:t> Chile</a:t>
            </a:r>
            <a:endParaRPr lang="es-ES_tradnl" i="1" dirty="0" smtClean="0"/>
          </a:p>
          <a:p>
            <a:pPr algn="ctr"/>
            <a:r>
              <a:rPr lang="es-ES_tradnl" i="1" dirty="0" smtClean="0"/>
              <a:t>*Lisboa Portugal</a:t>
            </a:r>
          </a:p>
          <a:p>
            <a:pPr algn="ctr"/>
            <a:r>
              <a:rPr lang="es-CL" b="1" smtClean="0"/>
              <a:t>SILAFAE  </a:t>
            </a:r>
            <a:r>
              <a:rPr lang="es-CL" b="1" dirty="0" smtClean="0"/>
              <a:t>2012  Sao Paulo Brasil</a:t>
            </a:r>
            <a:endParaRPr lang="es-ES_tradnl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468395"/>
              </p:ext>
            </p:extLst>
          </p:nvPr>
        </p:nvGraphicFramePr>
        <p:xfrm>
          <a:off x="3851920" y="1916832"/>
          <a:ext cx="1853035" cy="119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icture" r:id="rId3" imgW="1289304" imgH="832104" progId="Word.Picture.8">
                  <p:embed/>
                </p:oleObj>
              </mc:Choice>
              <mc:Fallback>
                <p:oleObj name="Picture" r:id="rId3" imgW="1289304" imgH="83210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916832"/>
                        <a:ext cx="1853035" cy="1196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6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4" y="301202"/>
            <a:ext cx="8146879" cy="68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31" y="1023395"/>
            <a:ext cx="670118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79" y="2924944"/>
            <a:ext cx="6915150" cy="346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9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9246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4" y="2276872"/>
            <a:ext cx="8216057" cy="37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1722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90464" cy="540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332656"/>
            <a:ext cx="7498080" cy="62646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s-CL" b="1" u="sng" dirty="0" err="1" smtClean="0"/>
              <a:t>Approch</a:t>
            </a:r>
            <a:r>
              <a:rPr lang="es-CL" b="1" u="sng" dirty="0" smtClean="0"/>
              <a:t> </a:t>
            </a:r>
            <a:r>
              <a:rPr lang="es-CL" b="1" u="sng" dirty="0" err="1" smtClean="0"/>
              <a:t>to</a:t>
            </a:r>
            <a:r>
              <a:rPr lang="es-CL" b="1" u="sng" dirty="0" smtClean="0"/>
              <a:t> </a:t>
            </a:r>
            <a:r>
              <a:rPr lang="es-CL" b="1" u="sng" dirty="0" err="1" smtClean="0"/>
              <a:t>saturation</a:t>
            </a:r>
            <a:endParaRPr lang="es-CL" b="1" u="sng" dirty="0" smtClean="0"/>
          </a:p>
          <a:p>
            <a:pPr marL="82296" indent="0">
              <a:buNone/>
            </a:pPr>
            <a:r>
              <a:rPr lang="es-CL" sz="2000" dirty="0" err="1" smtClean="0"/>
              <a:t>First</a:t>
            </a:r>
            <a:r>
              <a:rPr lang="es-CL" sz="2000" dirty="0" smtClean="0"/>
              <a:t>:	</a:t>
            </a:r>
            <a:r>
              <a:rPr lang="es-CL" sz="2000" dirty="0" err="1" smtClean="0"/>
              <a:t>Modification</a:t>
            </a:r>
            <a:r>
              <a:rPr lang="es-CL" sz="2000" dirty="0" smtClean="0"/>
              <a:t> of </a:t>
            </a:r>
            <a:r>
              <a:rPr lang="es-CL" sz="2000" dirty="0" err="1" smtClean="0"/>
              <a:t>the</a:t>
            </a:r>
            <a:r>
              <a:rPr lang="es-CL" sz="2000" dirty="0" smtClean="0"/>
              <a:t> BFKL</a:t>
            </a:r>
          </a:p>
          <a:p>
            <a:pPr marL="82296" indent="0">
              <a:buNone/>
            </a:pPr>
            <a:r>
              <a:rPr lang="es-CL" sz="2000" dirty="0"/>
              <a:t>	</a:t>
            </a:r>
            <a:r>
              <a:rPr lang="es-CL" sz="2000" dirty="0" smtClean="0"/>
              <a:t>1983 GLR  </a:t>
            </a:r>
            <a:r>
              <a:rPr lang="es-CL" sz="2000" dirty="0" err="1" smtClean="0"/>
              <a:t>Gribov</a:t>
            </a:r>
            <a:r>
              <a:rPr lang="es-CL" sz="2000" dirty="0" smtClean="0"/>
              <a:t>,   </a:t>
            </a:r>
            <a:r>
              <a:rPr lang="es-CL" sz="2000" dirty="0" err="1" smtClean="0"/>
              <a:t>Levin</a:t>
            </a:r>
            <a:r>
              <a:rPr lang="es-CL" sz="2000" dirty="0" smtClean="0"/>
              <a:t> and  </a:t>
            </a:r>
            <a:r>
              <a:rPr lang="es-CL" sz="2000" dirty="0" err="1" smtClean="0"/>
              <a:t>Ryskin</a:t>
            </a:r>
            <a:r>
              <a:rPr lang="es-CL" sz="2000" dirty="0" smtClean="0"/>
              <a:t>  </a:t>
            </a:r>
          </a:p>
          <a:p>
            <a:pPr marL="82296" indent="0">
              <a:buNone/>
            </a:pPr>
            <a:endParaRPr lang="es-CL" sz="2000" dirty="0" smtClean="0"/>
          </a:p>
          <a:p>
            <a:pPr marL="82296" indent="0">
              <a:buNone/>
            </a:pPr>
            <a:r>
              <a:rPr lang="es-CL" sz="2000" dirty="0" smtClean="0"/>
              <a:t>	1999 BK    </a:t>
            </a:r>
            <a:r>
              <a:rPr lang="es-CL" sz="2000" dirty="0" err="1" smtClean="0"/>
              <a:t>Balisky</a:t>
            </a:r>
            <a:r>
              <a:rPr lang="es-CL" sz="2000" dirty="0" smtClean="0"/>
              <a:t>- </a:t>
            </a:r>
            <a:r>
              <a:rPr lang="es-CL" sz="2000" dirty="0" err="1" smtClean="0"/>
              <a:t>Kovchegov</a:t>
            </a:r>
            <a:r>
              <a:rPr lang="es-CL" sz="2000" dirty="0" smtClean="0"/>
              <a:t>:</a:t>
            </a:r>
          </a:p>
          <a:p>
            <a:pPr marL="82296" indent="0">
              <a:buNone/>
            </a:pPr>
            <a:r>
              <a:rPr lang="es-CL" sz="2000" dirty="0" err="1" smtClean="0"/>
              <a:t>include</a:t>
            </a:r>
            <a:r>
              <a:rPr lang="es-CL" sz="2000" dirty="0" smtClean="0"/>
              <a:t> </a:t>
            </a:r>
            <a:r>
              <a:rPr lang="es-CL" sz="2000" dirty="0" err="1" smtClean="0"/>
              <a:t>quadratic</a:t>
            </a:r>
            <a:r>
              <a:rPr lang="es-CL" sz="2000" dirty="0" smtClean="0"/>
              <a:t> </a:t>
            </a:r>
            <a:r>
              <a:rPr lang="es-CL" sz="2000" dirty="0" err="1" smtClean="0"/>
              <a:t>terms</a:t>
            </a:r>
            <a:r>
              <a:rPr lang="es-CL" sz="2000" dirty="0" smtClean="0"/>
              <a:t> </a:t>
            </a:r>
            <a:r>
              <a:rPr lang="es-CL" sz="2000" dirty="0" err="1" smtClean="0"/>
              <a:t>determined</a:t>
            </a:r>
            <a:r>
              <a:rPr lang="es-CL" sz="2000" dirty="0" smtClean="0"/>
              <a:t> </a:t>
            </a:r>
            <a:r>
              <a:rPr lang="es-CL" sz="2000" dirty="0" err="1" smtClean="0"/>
              <a:t>by</a:t>
            </a:r>
            <a:r>
              <a:rPr lang="es-CL" sz="2000" dirty="0" smtClean="0"/>
              <a:t> </a:t>
            </a:r>
            <a:r>
              <a:rPr lang="es-CL" sz="2000" dirty="0" err="1" smtClean="0"/>
              <a:t>three</a:t>
            </a:r>
            <a:r>
              <a:rPr lang="es-CL" sz="2000" dirty="0" smtClean="0"/>
              <a:t> </a:t>
            </a:r>
            <a:r>
              <a:rPr lang="es-CL" sz="2000" dirty="0" err="1" smtClean="0"/>
              <a:t>Pomeron</a:t>
            </a:r>
            <a:r>
              <a:rPr lang="es-CL" sz="2000" dirty="0" smtClean="0"/>
              <a:t> </a:t>
            </a:r>
            <a:r>
              <a:rPr lang="es-CL" sz="2000" dirty="0" err="1" smtClean="0"/>
              <a:t>Vertex</a:t>
            </a:r>
            <a:endParaRPr lang="es-CL" sz="2000" dirty="0" smtClean="0"/>
          </a:p>
          <a:p>
            <a:pPr marL="82296" indent="0">
              <a:buNone/>
            </a:pPr>
            <a:r>
              <a:rPr lang="en-US" sz="2000" dirty="0"/>
              <a:t>BK eq. evolution </a:t>
            </a:r>
            <a:r>
              <a:rPr lang="en-US" sz="2000" dirty="0" smtClean="0"/>
              <a:t>for Amplitude </a:t>
            </a:r>
            <a:r>
              <a:rPr lang="en-US" sz="2000" dirty="0"/>
              <a:t>N(</a:t>
            </a:r>
            <a:r>
              <a:rPr lang="en-US" sz="2000" dirty="0" err="1"/>
              <a:t>r,b,Y</a:t>
            </a:r>
            <a:r>
              <a:rPr lang="en-US" sz="2000" dirty="0"/>
              <a:t>)</a:t>
            </a:r>
          </a:p>
          <a:p>
            <a:pPr marL="82296" indent="0">
              <a:buNone/>
            </a:pPr>
            <a:endParaRPr lang="es-CL" sz="2000" dirty="0" smtClean="0"/>
          </a:p>
          <a:p>
            <a:pPr marL="82296" indent="0">
              <a:buNone/>
            </a:pPr>
            <a:endParaRPr lang="es-C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02" y="3522777"/>
            <a:ext cx="7466240" cy="124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9" y="5085184"/>
            <a:ext cx="8502465" cy="139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/>
          </a:bodyPr>
          <a:lstStyle/>
          <a:p>
            <a:r>
              <a:rPr lang="en-US" sz="1100" dirty="0" smtClean="0"/>
              <a:t>See hep.ph 0110325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547688"/>
                <a:ext cx="7498080" cy="4800600"/>
              </a:xfrm>
            </p:spPr>
            <p:txBody>
              <a:bodyPr/>
              <a:lstStyle/>
              <a:p>
                <a:r>
                  <a:rPr lang="en-US" sz="2400" dirty="0" smtClean="0"/>
                  <a:t>BK equation DIS  virtual photon on a large nucleus  </a:t>
                </a:r>
              </a:p>
              <a:p>
                <a:pPr marL="82296" indent="0">
                  <a:buNone/>
                </a:pPr>
                <a:r>
                  <a:rPr lang="en-US" sz="2400" dirty="0" smtClean="0"/>
                  <a:t>LLA   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 smtClean="0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cs typeface="Times New Roman"/>
                            </a:rPr>
                            <m:t>α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/>
                              <a:cs typeface="Times New Roman"/>
                            </a:rPr>
                            <m:t>𝑆</m:t>
                          </m:r>
                        </m:sub>
                      </m:sSub>
                      <m:r>
                        <a:rPr lang="es-CL" sz="2400" i="1" smtClean="0">
                          <a:latin typeface="Cambria Math"/>
                          <a:ea typeface="Cambria Math"/>
                          <a:cs typeface="Times New Roman"/>
                        </a:rPr>
                        <m:t>≪</m:t>
                      </m:r>
                      <m:r>
                        <a:rPr lang="es-CL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1 ,</m:t>
                      </m:r>
                      <m:f>
                        <m:fPr>
                          <m:ctrlPr>
                            <a:rPr lang="es-CL" sz="2400" b="0" i="1" smtClean="0"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sz="2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/>
                                  <a:cs typeface="Times New Roman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s-CL" sz="2400" i="1">
                                  <a:latin typeface="Cambria Math"/>
                                  <a:cs typeface="Times New Roman"/>
                                </a:rPr>
                                <m:t>𝑆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/>
                              <a:cs typeface="Times New Roman"/>
                            </a:rPr>
                            <m:t>𝐿𝑛</m:t>
                          </m:r>
                          <m:r>
                            <a:rPr lang="es-CL" sz="2400" b="0" i="1" smtClean="0">
                              <a:latin typeface="Cambria Math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  <a:cs typeface="Times New Roman"/>
                            </a:rPr>
                            <m:t>𝑥</m:t>
                          </m:r>
                        </m:den>
                      </m:f>
                      <m:r>
                        <a:rPr lang="es-CL" sz="2400" i="1">
                          <a:latin typeface="Cambria Math"/>
                          <a:ea typeface="Cambria Math"/>
                          <a:cs typeface="Times New Roman"/>
                        </a:rPr>
                        <m:t>≪</m:t>
                      </m:r>
                      <m:r>
                        <a:rPr lang="es-CL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1, </m:t>
                      </m:r>
                      <m:r>
                        <a:rPr lang="es-CL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𝑥</m:t>
                      </m:r>
                      <m:r>
                        <a:rPr lang="es-CL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≅</m:t>
                      </m:r>
                      <m:f>
                        <m:fPr>
                          <m:ctrlPr>
                            <a:rPr lang="es-CL" sz="2400" b="0" i="1" smtClean="0"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sz="2400" b="0" i="1" smtClean="0"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CL" sz="2400" b="0" i="1" smtClean="0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CL" sz="2400" b="0" i="1" smtClean="0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L" sz="2400" b="0" i="1" smtClean="0">
                              <a:latin typeface="Cambria Math"/>
                              <a:ea typeface="Cambria Math"/>
                              <a:cs typeface="Times New Roman"/>
                            </a:rPr>
                            <m:t>𝑠</m:t>
                          </m:r>
                        </m:den>
                      </m:f>
                      <m:r>
                        <a:rPr lang="es-CL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 </m:t>
                      </m:r>
                      <m:r>
                        <a:rPr lang="es-CL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𝑎𝑛𝑑</m:t>
                      </m:r>
                      <m:r>
                        <a:rPr lang="es-CL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  </m:t>
                      </m:r>
                      <m:r>
                        <a:rPr lang="es-CL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𝑙𝑎𝑟𝑔𝑒</m:t>
                      </m:r>
                      <m:sSub>
                        <m:sSubPr>
                          <m:ctrlPr>
                            <a:rPr lang="es-CL" sz="2400" i="1" smtClean="0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CL" sz="2400" b="0" i="0" smtClean="0">
                              <a:latin typeface="Cambria Math"/>
                              <a:cs typeface="Times New Roman"/>
                            </a:rPr>
                            <m:t>N</m:t>
                          </m:r>
                        </m:e>
                        <m:sub>
                          <m:r>
                            <a:rPr lang="es-CL" sz="2400" b="0" i="1" dirty="0" smtClean="0">
                              <a:latin typeface="Cambria Math"/>
                              <a:cs typeface="Times New Roman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Dipole approximation: photon splits in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s-CL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 smtClean="0"/>
                  <a:t> long before the interaction with nucleus  degrees of freedoms</a:t>
                </a:r>
              </a:p>
              <a:p>
                <a:pPr marL="82296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The dipole interacts independently with nucleons in the nucleus  via  two-gluon exchange</a:t>
                </a:r>
              </a:p>
              <a:p>
                <a:pPr marL="82296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547688"/>
                <a:ext cx="7498080" cy="4800600"/>
              </a:xfrm>
              <a:blipFill rotWithShape="1">
                <a:blip r:embed="rId2"/>
                <a:stretch>
                  <a:fillRect l="-163" t="-1017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34" y="3501008"/>
            <a:ext cx="71056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3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198675" cy="50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1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60648"/>
            <a:ext cx="7498080" cy="62646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CL" b="1" dirty="0" err="1" smtClean="0"/>
              <a:t>Approch</a:t>
            </a:r>
            <a:r>
              <a:rPr lang="es-CL" b="1" dirty="0" smtClean="0"/>
              <a:t> </a:t>
            </a:r>
            <a:r>
              <a:rPr lang="es-CL" b="1" dirty="0" err="1" smtClean="0"/>
              <a:t>to</a:t>
            </a:r>
            <a:r>
              <a:rPr lang="es-CL" b="1" dirty="0" smtClean="0"/>
              <a:t> </a:t>
            </a:r>
            <a:r>
              <a:rPr lang="es-CL" b="1" dirty="0" err="1" smtClean="0"/>
              <a:t>saturation</a:t>
            </a:r>
            <a:r>
              <a:rPr lang="es-CL" b="1" dirty="0" smtClean="0"/>
              <a:t> II</a:t>
            </a:r>
          </a:p>
          <a:p>
            <a:endParaRPr lang="es-CL" sz="2000" dirty="0"/>
          </a:p>
          <a:p>
            <a:pPr marL="82296" indent="0">
              <a:buNone/>
            </a:pPr>
            <a:r>
              <a:rPr lang="es-CL" sz="2000" b="1" dirty="0" smtClean="0"/>
              <a:t>Color </a:t>
            </a:r>
            <a:r>
              <a:rPr lang="es-CL" sz="2000" b="1" dirty="0" err="1" smtClean="0"/>
              <a:t>Glass</a:t>
            </a:r>
            <a:r>
              <a:rPr lang="es-CL" sz="2000" b="1" dirty="0" smtClean="0"/>
              <a:t> </a:t>
            </a:r>
            <a:r>
              <a:rPr lang="es-CL" sz="2000" b="1" dirty="0" err="1" smtClean="0"/>
              <a:t>Condensate</a:t>
            </a:r>
            <a:r>
              <a:rPr lang="es-CL" sz="2000" b="1" dirty="0" smtClean="0"/>
              <a:t>  CGC </a:t>
            </a:r>
          </a:p>
          <a:p>
            <a:pPr marL="82296" indent="0">
              <a:buNone/>
            </a:pPr>
            <a:r>
              <a:rPr lang="es-CL" sz="2000" dirty="0" err="1" smtClean="0"/>
              <a:t>Clasiccal</a:t>
            </a:r>
            <a:r>
              <a:rPr lang="es-CL" sz="2000" dirty="0" smtClean="0"/>
              <a:t> </a:t>
            </a:r>
            <a:r>
              <a:rPr lang="es-CL" sz="2000" dirty="0" err="1" smtClean="0"/>
              <a:t>field</a:t>
            </a:r>
            <a:r>
              <a:rPr lang="es-CL" sz="2000" dirty="0" smtClean="0"/>
              <a:t> </a:t>
            </a:r>
            <a:r>
              <a:rPr lang="es-CL" sz="2000" dirty="0" err="1" smtClean="0"/>
              <a:t>for</a:t>
            </a:r>
            <a:r>
              <a:rPr lang="es-CL" sz="2000" dirty="0" smtClean="0"/>
              <a:t>  QCD  </a:t>
            </a:r>
            <a:r>
              <a:rPr lang="es-CL" sz="2000" dirty="0" err="1" smtClean="0"/>
              <a:t>with</a:t>
            </a:r>
            <a:r>
              <a:rPr lang="es-CL" sz="2000" dirty="0" smtClean="0"/>
              <a:t> </a:t>
            </a:r>
            <a:r>
              <a:rPr lang="es-CL" sz="2000" dirty="0" err="1" smtClean="0"/>
              <a:t>Weizsacker</a:t>
            </a:r>
            <a:r>
              <a:rPr lang="es-CL" sz="2000" dirty="0" smtClean="0"/>
              <a:t>-Williams  </a:t>
            </a:r>
            <a:r>
              <a:rPr lang="es-CL" sz="2000" dirty="0" err="1" smtClean="0"/>
              <a:t>generalized</a:t>
            </a:r>
            <a:r>
              <a:rPr lang="es-CL" sz="2000" dirty="0" smtClean="0"/>
              <a:t> Field</a:t>
            </a:r>
          </a:p>
          <a:p>
            <a:pPr marL="82296" indent="0">
              <a:buNone/>
            </a:pPr>
            <a:r>
              <a:rPr lang="es-CL" sz="2000" dirty="0" err="1" smtClean="0"/>
              <a:t>Muller</a:t>
            </a:r>
            <a:r>
              <a:rPr lang="es-CL" sz="2000" dirty="0" smtClean="0"/>
              <a:t> and </a:t>
            </a:r>
            <a:r>
              <a:rPr lang="es-CL" sz="2000" dirty="0" err="1" smtClean="0"/>
              <a:t>Venogapalan</a:t>
            </a:r>
            <a:r>
              <a:rPr lang="es-CL" sz="2000" dirty="0" smtClean="0"/>
              <a:t>  </a:t>
            </a:r>
          </a:p>
          <a:p>
            <a:pPr marL="82296" indent="0">
              <a:buNone/>
            </a:pPr>
            <a:endParaRPr lang="es-CL" sz="2000" dirty="0" smtClean="0"/>
          </a:p>
          <a:p>
            <a:pPr marL="82296" indent="0">
              <a:buNone/>
            </a:pPr>
            <a:r>
              <a:rPr lang="es-CL" sz="2000" dirty="0" smtClean="0"/>
              <a:t> </a:t>
            </a:r>
            <a:r>
              <a:rPr lang="es-CL" sz="2000" b="1" dirty="0" smtClean="0"/>
              <a:t>JIMWLK / KLWMIJ </a:t>
            </a:r>
            <a:r>
              <a:rPr lang="es-CL" sz="2000" b="1" dirty="0" err="1" smtClean="0"/>
              <a:t>Equation</a:t>
            </a:r>
            <a:endParaRPr lang="es-CL" sz="2000" b="1" dirty="0" smtClean="0"/>
          </a:p>
          <a:p>
            <a:pPr marL="82296" indent="0">
              <a:buNone/>
            </a:pPr>
            <a:r>
              <a:rPr lang="es-CL" sz="2000" dirty="0" smtClean="0"/>
              <a:t>  J.  </a:t>
            </a:r>
            <a:r>
              <a:rPr lang="es-CL" sz="2000" dirty="0" err="1" smtClean="0"/>
              <a:t>Jalilian</a:t>
            </a:r>
            <a:r>
              <a:rPr lang="es-CL" sz="2000" dirty="0"/>
              <a:t>-</a:t>
            </a:r>
            <a:r>
              <a:rPr lang="es-CL" sz="2000" dirty="0" smtClean="0"/>
              <a:t>Marian,  E. </a:t>
            </a:r>
            <a:r>
              <a:rPr lang="es-CL" sz="2000" dirty="0" err="1" smtClean="0"/>
              <a:t>Iancu</a:t>
            </a:r>
            <a:r>
              <a:rPr lang="es-CL" sz="2000" dirty="0" smtClean="0"/>
              <a:t>,  Mc </a:t>
            </a:r>
            <a:r>
              <a:rPr lang="es-CL" sz="2000" dirty="0" err="1" smtClean="0"/>
              <a:t>Lerran</a:t>
            </a:r>
            <a:r>
              <a:rPr lang="es-CL" sz="2000" dirty="0" smtClean="0"/>
              <a:t>, H. </a:t>
            </a:r>
            <a:r>
              <a:rPr lang="es-CL" sz="2000" dirty="0" err="1" smtClean="0"/>
              <a:t>Weiger</a:t>
            </a:r>
            <a:r>
              <a:rPr lang="es-CL" sz="2000" dirty="0" smtClean="0"/>
              <a:t>,  A. </a:t>
            </a:r>
            <a:r>
              <a:rPr lang="es-CL" sz="2000" dirty="0" err="1" smtClean="0"/>
              <a:t>Leonidovt</a:t>
            </a:r>
            <a:r>
              <a:rPr lang="es-CL" sz="2000" dirty="0" smtClean="0"/>
              <a:t> and  A. </a:t>
            </a:r>
            <a:r>
              <a:rPr lang="es-CL" sz="2000" dirty="0" err="1" smtClean="0"/>
              <a:t>Kovner</a:t>
            </a:r>
            <a:r>
              <a:rPr lang="es-CL" sz="2000" dirty="0" smtClean="0"/>
              <a:t> </a:t>
            </a:r>
          </a:p>
          <a:p>
            <a:pPr marL="82296" indent="0">
              <a:buNone/>
            </a:pPr>
            <a:r>
              <a:rPr lang="es-CL" sz="2000" dirty="0" smtClean="0"/>
              <a:t> </a:t>
            </a:r>
            <a:r>
              <a:rPr lang="es-CL" sz="2000" dirty="0" err="1" smtClean="0"/>
              <a:t>Renormalization</a:t>
            </a:r>
            <a:r>
              <a:rPr lang="es-CL" sz="2000" dirty="0" smtClean="0"/>
              <a:t> </a:t>
            </a:r>
            <a:r>
              <a:rPr lang="es-CL" sz="2000" dirty="0" err="1" smtClean="0"/>
              <a:t>Group</a:t>
            </a:r>
            <a:r>
              <a:rPr lang="es-CL" sz="2000" dirty="0" smtClean="0"/>
              <a:t> </a:t>
            </a:r>
            <a:r>
              <a:rPr lang="es-CL" sz="2000" dirty="0" err="1" smtClean="0"/>
              <a:t>Approach</a:t>
            </a:r>
            <a:r>
              <a:rPr lang="es-CL" sz="2000" dirty="0" smtClean="0"/>
              <a:t> in </a:t>
            </a:r>
            <a:r>
              <a:rPr lang="es-CL" sz="2000" dirty="0" err="1" smtClean="0"/>
              <a:t>the</a:t>
            </a:r>
            <a:r>
              <a:rPr lang="es-CL" sz="2000" dirty="0" smtClean="0"/>
              <a:t> Y-variable</a:t>
            </a:r>
            <a:endParaRPr lang="es-CL" sz="2000" dirty="0"/>
          </a:p>
          <a:p>
            <a:endParaRPr lang="es-CL" sz="2000" dirty="0" smtClean="0"/>
          </a:p>
        </p:txBody>
      </p:sp>
    </p:spTree>
    <p:extLst>
      <p:ext uri="{BB962C8B-B14F-4D97-AF65-F5344CB8AC3E}">
        <p14:creationId xmlns:p14="http://schemas.microsoft.com/office/powerpoint/2010/main" val="14816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8589" y="332656"/>
            <a:ext cx="7498080" cy="905494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err="1" smtClean="0"/>
              <a:t>Generalization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</a:t>
            </a:r>
            <a:r>
              <a:rPr lang="es-CL" dirty="0" err="1" smtClean="0"/>
              <a:t>Pomerones</a:t>
            </a:r>
            <a:r>
              <a:rPr lang="es-CL" dirty="0" smtClean="0"/>
              <a:t> </a:t>
            </a:r>
            <a:r>
              <a:rPr lang="es-CL" dirty="0" err="1" smtClean="0"/>
              <a:t>Interaction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51" y="1556792"/>
            <a:ext cx="40194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0301"/>
            <a:ext cx="37528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554208"/>
            <a:ext cx="7498080" cy="4800600"/>
          </a:xfrm>
        </p:spPr>
        <p:txBody>
          <a:bodyPr/>
          <a:lstStyle/>
          <a:p>
            <a:r>
              <a:rPr lang="es-CL" dirty="0" smtClean="0"/>
              <a:t>1</a:t>
            </a:r>
            <a:r>
              <a:rPr lang="es-CL" b="1" i="1" dirty="0" smtClean="0"/>
              <a:t>P </a:t>
            </a:r>
            <a:r>
              <a:rPr lang="es-CL" b="1" i="1" dirty="0" smtClean="0">
                <a:sym typeface="Wingdings" pitchFamily="2" charset="2"/>
              </a:rPr>
              <a:t></a:t>
            </a:r>
            <a:r>
              <a:rPr lang="es-CL" b="1" i="1" dirty="0" smtClean="0"/>
              <a:t> 2P          </a:t>
            </a:r>
          </a:p>
          <a:p>
            <a:r>
              <a:rPr lang="es-CL" b="1" i="1" dirty="0" smtClean="0"/>
              <a:t> 2P </a:t>
            </a:r>
            <a:r>
              <a:rPr lang="es-CL" b="1" i="1" dirty="0" smtClean="0">
                <a:sym typeface="Wingdings" pitchFamily="2" charset="2"/>
              </a:rPr>
              <a:t></a:t>
            </a:r>
            <a:r>
              <a:rPr lang="es-CL" b="1" i="1" dirty="0" smtClean="0"/>
              <a:t>1P</a:t>
            </a:r>
          </a:p>
          <a:p>
            <a:r>
              <a:rPr lang="es-CL" b="1" i="1" dirty="0" err="1" smtClean="0"/>
              <a:t>Loop</a:t>
            </a:r>
            <a:r>
              <a:rPr lang="es-CL" b="1" i="1" dirty="0" smtClean="0"/>
              <a:t> de </a:t>
            </a:r>
            <a:r>
              <a:rPr lang="es-CL" b="1" i="1" dirty="0" err="1" smtClean="0"/>
              <a:t>Pomerones</a:t>
            </a:r>
            <a:r>
              <a:rPr lang="es-CL" b="1" i="1" dirty="0" smtClean="0"/>
              <a:t> </a:t>
            </a:r>
            <a:endParaRPr lang="es-CL" b="1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707754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7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573016"/>
            <a:ext cx="7498080" cy="72494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Pomeron</a:t>
            </a:r>
            <a:r>
              <a:rPr lang="en-US" sz="2000" dirty="0" smtClean="0"/>
              <a:t> Loops:  </a:t>
            </a:r>
            <a:r>
              <a:rPr lang="en-US" sz="1600" dirty="0" smtClean="0"/>
              <a:t>See  E. Levin,  J. Miller and A </a:t>
            </a:r>
            <a:r>
              <a:rPr lang="en-US" sz="1600" dirty="0" err="1" smtClean="0"/>
              <a:t>Prygarin</a:t>
            </a:r>
            <a:r>
              <a:rPr lang="en-US" sz="1600" dirty="0" smtClean="0"/>
              <a:t> </a:t>
            </a:r>
            <a:r>
              <a:rPr lang="en-US" sz="1600" dirty="0" err="1" smtClean="0"/>
              <a:t>arXiv</a:t>
            </a:r>
            <a:r>
              <a:rPr lang="en-US" sz="1600" dirty="0" smtClean="0"/>
              <a:t> 07062944</a:t>
            </a:r>
            <a:endParaRPr lang="en-US" sz="16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9723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268016" y="341040"/>
            <a:ext cx="7498080" cy="724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dirty="0" smtClean="0"/>
              <a:t>For example: 	</a:t>
            </a:r>
            <a:r>
              <a:rPr lang="en-US" sz="1800" dirty="0" smtClean="0"/>
              <a:t>See Quantum </a:t>
            </a:r>
            <a:r>
              <a:rPr lang="en-US" sz="1800" dirty="0" err="1" smtClean="0"/>
              <a:t>Chromodynamic</a:t>
            </a:r>
            <a:r>
              <a:rPr lang="en-US" sz="1800" dirty="0" smtClean="0"/>
              <a:t> at High </a:t>
            </a:r>
            <a:r>
              <a:rPr lang="en-US" sz="1800" dirty="0" err="1" smtClean="0"/>
              <a:t>Eneregy</a:t>
            </a:r>
            <a:r>
              <a:rPr lang="en-US" sz="1800" dirty="0" smtClean="0"/>
              <a:t> 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	Y. </a:t>
            </a:r>
            <a:r>
              <a:rPr lang="en-US" sz="1800" dirty="0" err="1" smtClean="0"/>
              <a:t>Kovchegov</a:t>
            </a:r>
            <a:r>
              <a:rPr lang="en-US" sz="1800" dirty="0" smtClean="0"/>
              <a:t> and E. Levin  </a:t>
            </a:r>
            <a:r>
              <a:rPr lang="en-US" sz="1800" dirty="0" err="1" smtClean="0"/>
              <a:t>Cambridg</a:t>
            </a:r>
            <a:r>
              <a:rPr lang="en-US" sz="1800" dirty="0" smtClean="0"/>
              <a:t> 2011</a:t>
            </a:r>
            <a:endParaRPr lang="en-US" sz="18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55576" y="4509120"/>
            <a:ext cx="8010520" cy="17392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BK  </a:t>
            </a:r>
            <a:r>
              <a:rPr lang="en-US" dirty="0" err="1" smtClean="0"/>
              <a:t>resums</a:t>
            </a:r>
            <a:r>
              <a:rPr lang="en-US" dirty="0" smtClean="0"/>
              <a:t> the fan diagrams with the BFKL ladders </a:t>
            </a:r>
            <a:r>
              <a:rPr lang="en-US" dirty="0" err="1" smtClean="0"/>
              <a:t>Pomeron</a:t>
            </a:r>
            <a:r>
              <a:rPr lang="en-US" dirty="0" smtClean="0"/>
              <a:t> splitting into two ladders (GLR-DLA)</a:t>
            </a:r>
          </a:p>
          <a:p>
            <a:r>
              <a:rPr lang="en-US" dirty="0" smtClean="0"/>
              <a:t>Loops of </a:t>
            </a:r>
            <a:r>
              <a:rPr lang="en-US" dirty="0" err="1" smtClean="0"/>
              <a:t>Pomeron</a:t>
            </a:r>
            <a:r>
              <a:rPr lang="en-US" dirty="0" smtClean="0"/>
              <a:t> are </a:t>
            </a:r>
            <a:r>
              <a:rPr lang="en-US" dirty="0" err="1" smtClean="0"/>
              <a:t>suppresed</a:t>
            </a:r>
            <a:r>
              <a:rPr lang="en-US" dirty="0" smtClean="0"/>
              <a:t> by power of A atomic  number of the nucleus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</a:t>
            </a:r>
            <a:r>
              <a:rPr lang="es-CL" dirty="0" smtClean="0"/>
              <a:t>utlook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Introduction</a:t>
            </a:r>
            <a:endParaRPr lang="es-CL" dirty="0" smtClean="0"/>
          </a:p>
          <a:p>
            <a:r>
              <a:rPr lang="es-CL" dirty="0" smtClean="0"/>
              <a:t>BFKL </a:t>
            </a:r>
            <a:r>
              <a:rPr lang="es-CL" dirty="0" err="1" smtClean="0"/>
              <a:t>Pomeron</a:t>
            </a:r>
            <a:r>
              <a:rPr lang="es-CL" dirty="0" smtClean="0"/>
              <a:t> </a:t>
            </a:r>
            <a:r>
              <a:rPr lang="es-CL" dirty="0" err="1" smtClean="0"/>
              <a:t>Calculus</a:t>
            </a:r>
            <a:r>
              <a:rPr lang="es-CL" dirty="0" smtClean="0"/>
              <a:t> and RFT</a:t>
            </a:r>
          </a:p>
          <a:p>
            <a:r>
              <a:rPr lang="es-CL" dirty="0" err="1" smtClean="0"/>
              <a:t>Semi</a:t>
            </a:r>
            <a:r>
              <a:rPr lang="es-CL" dirty="0" smtClean="0"/>
              <a:t> </a:t>
            </a:r>
            <a:r>
              <a:rPr lang="es-CL" dirty="0" err="1" smtClean="0"/>
              <a:t>classical</a:t>
            </a:r>
            <a:r>
              <a:rPr lang="es-CL" dirty="0" smtClean="0"/>
              <a:t> </a:t>
            </a:r>
            <a:r>
              <a:rPr lang="es-CL" dirty="0" err="1" smtClean="0"/>
              <a:t>approximation</a:t>
            </a:r>
            <a:endParaRPr lang="es-CL" dirty="0" smtClean="0"/>
          </a:p>
          <a:p>
            <a:r>
              <a:rPr lang="es-CL" dirty="0" err="1" smtClean="0"/>
              <a:t>Solution</a:t>
            </a:r>
            <a:r>
              <a:rPr lang="es-CL" dirty="0" smtClean="0"/>
              <a:t> </a:t>
            </a:r>
            <a:r>
              <a:rPr lang="es-CL" dirty="0" err="1" smtClean="0"/>
              <a:t>inside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saturation</a:t>
            </a:r>
            <a:r>
              <a:rPr lang="es-CL" dirty="0" smtClean="0"/>
              <a:t> </a:t>
            </a:r>
            <a:r>
              <a:rPr lang="es-CL" dirty="0" err="1" smtClean="0"/>
              <a:t>region</a:t>
            </a:r>
            <a:endParaRPr lang="es-CL" dirty="0" smtClean="0"/>
          </a:p>
          <a:p>
            <a:r>
              <a:rPr lang="es-CL" dirty="0" err="1" smtClean="0"/>
              <a:t>Application</a:t>
            </a:r>
            <a:r>
              <a:rPr lang="es-CL" dirty="0" smtClean="0"/>
              <a:t> and </a:t>
            </a:r>
            <a:r>
              <a:rPr lang="es-CL" dirty="0" err="1" smtClean="0"/>
              <a:t>Conclusion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22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2432" y="12576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 QCD </a:t>
            </a:r>
            <a:r>
              <a:rPr lang="es-CL" dirty="0" err="1" smtClean="0"/>
              <a:t>results</a:t>
            </a:r>
            <a:r>
              <a:rPr lang="es-CL" dirty="0" smtClean="0"/>
              <a:t> and  </a:t>
            </a:r>
            <a:r>
              <a:rPr lang="es-CL" dirty="0" err="1" smtClean="0"/>
              <a:t>effective</a:t>
            </a:r>
            <a:r>
              <a:rPr lang="es-CL" dirty="0" smtClean="0"/>
              <a:t> </a:t>
            </a:r>
            <a:r>
              <a:rPr lang="es-CL" dirty="0" err="1" smtClean="0"/>
              <a:t>action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196752"/>
            <a:ext cx="7962088" cy="4800600"/>
          </a:xfrm>
        </p:spPr>
        <p:txBody>
          <a:bodyPr/>
          <a:lstStyle/>
          <a:p>
            <a:r>
              <a:rPr lang="es-CL" dirty="0" smtClean="0"/>
              <a:t> Green </a:t>
            </a:r>
            <a:r>
              <a:rPr lang="es-CL" dirty="0" err="1" smtClean="0"/>
              <a:t>Function</a:t>
            </a:r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err="1" smtClean="0"/>
              <a:t>Definition</a:t>
            </a:r>
            <a:r>
              <a:rPr lang="es-CL" dirty="0" smtClean="0"/>
              <a:t> of a Field </a:t>
            </a:r>
            <a:r>
              <a:rPr lang="es-CL" dirty="0" err="1"/>
              <a:t>T</a:t>
            </a:r>
            <a:r>
              <a:rPr lang="es-CL" dirty="0" err="1" smtClean="0"/>
              <a:t>heory</a:t>
            </a:r>
            <a:r>
              <a:rPr lang="es-CL" dirty="0" smtClean="0"/>
              <a:t>  RFT</a:t>
            </a:r>
          </a:p>
          <a:p>
            <a:pPr marL="82296" indent="0">
              <a:buNone/>
            </a:pPr>
            <a:r>
              <a:rPr lang="es-CL" sz="2000" dirty="0" err="1" smtClean="0"/>
              <a:t>See</a:t>
            </a:r>
            <a:r>
              <a:rPr lang="es-CL" sz="2000" dirty="0" smtClean="0"/>
              <a:t> M. Braun </a:t>
            </a:r>
            <a:r>
              <a:rPr lang="es-CL" sz="2000" dirty="0" err="1" smtClean="0"/>
              <a:t>or</a:t>
            </a:r>
            <a:r>
              <a:rPr lang="es-CL" sz="2000" dirty="0" smtClean="0"/>
              <a:t> E. </a:t>
            </a:r>
            <a:r>
              <a:rPr lang="es-CL" sz="2000" dirty="0" err="1" smtClean="0"/>
              <a:t>Levin</a:t>
            </a:r>
            <a:r>
              <a:rPr lang="es-CL" sz="2000" dirty="0" smtClean="0"/>
              <a:t> 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44" y="2076450"/>
            <a:ext cx="69723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01" y="3615991"/>
            <a:ext cx="69246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67" y="5661248"/>
            <a:ext cx="518457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9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>
            <a:normAutofit/>
          </a:bodyPr>
          <a:lstStyle/>
          <a:p>
            <a:r>
              <a:rPr lang="es-CL" dirty="0" smtClean="0"/>
              <a:t>Funcional Integral  </a:t>
            </a:r>
            <a:r>
              <a:rPr lang="es-CL" sz="2400" dirty="0" smtClean="0"/>
              <a:t>Braun ´00-06</a:t>
            </a:r>
            <a:endParaRPr lang="es-C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28041" cy="8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6" y="2738313"/>
            <a:ext cx="9148556" cy="76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7272808" cy="170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1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21892" y="1892796"/>
                <a:ext cx="7498080" cy="4800600"/>
              </a:xfrm>
            </p:spPr>
            <p:txBody>
              <a:bodyPr/>
              <a:lstStyle/>
              <a:p>
                <a:r>
                  <a:rPr lang="en-US" dirty="0" smtClean="0"/>
                  <a:t>Interaction with nucleus 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 target / projectile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s-CL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𝑇</m:t>
                    </m:r>
                    <m:d>
                      <m:dPr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s-CL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892" y="1892796"/>
                <a:ext cx="7498080" cy="4800600"/>
              </a:xfrm>
              <a:blipFill rotWithShape="1">
                <a:blip r:embed="rId2"/>
                <a:stretch>
                  <a:fillRect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73" y="4293096"/>
            <a:ext cx="6743700" cy="86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92" y="260648"/>
            <a:ext cx="7829984" cy="111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5" y="1217690"/>
            <a:ext cx="66865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240303" cy="1143000"/>
          </a:xfrm>
        </p:spPr>
        <p:txBody>
          <a:bodyPr/>
          <a:lstStyle/>
          <a:p>
            <a:r>
              <a:rPr lang="es-CL" dirty="0" err="1" smtClean="0"/>
              <a:t>Solutions</a:t>
            </a:r>
            <a:r>
              <a:rPr lang="es-CL" dirty="0" smtClean="0"/>
              <a:t>:  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s-CL" dirty="0" smtClean="0"/>
              <a:t>		</a:t>
            </a:r>
            <a:r>
              <a:rPr lang="es-CL" dirty="0" err="1" smtClean="0"/>
              <a:t>momentum</a:t>
            </a:r>
            <a:r>
              <a:rPr lang="es-CL" dirty="0" smtClean="0"/>
              <a:t> </a:t>
            </a:r>
            <a:r>
              <a:rPr lang="es-CL" dirty="0" err="1" smtClean="0"/>
              <a:t>representation</a:t>
            </a:r>
            <a:endParaRPr lang="es-CL" dirty="0" smtClean="0"/>
          </a:p>
          <a:p>
            <a:pPr marL="82296" indent="0">
              <a:buNone/>
            </a:pPr>
            <a:endParaRPr lang="es-CL" dirty="0" smtClean="0"/>
          </a:p>
          <a:p>
            <a:pPr marL="82296" indent="0">
              <a:buNone/>
            </a:pPr>
            <a:endParaRPr lang="es-CL" dirty="0"/>
          </a:p>
          <a:p>
            <a:pPr marL="82296" indent="0">
              <a:buNone/>
            </a:pP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58" y="188640"/>
            <a:ext cx="22288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3336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84" y="2996952"/>
            <a:ext cx="6423466" cy="175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91" y="4365105"/>
            <a:ext cx="7458550" cy="239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5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01492"/>
            <a:ext cx="777686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1032" y="125760"/>
            <a:ext cx="7498080" cy="1143000"/>
          </a:xfrm>
        </p:spPr>
        <p:txBody>
          <a:bodyPr/>
          <a:lstStyle/>
          <a:p>
            <a:pPr algn="r"/>
            <a:r>
              <a:rPr lang="es-CL" dirty="0" err="1" smtClean="0"/>
              <a:t>Equations</a:t>
            </a:r>
            <a:r>
              <a:rPr lang="es-CL" dirty="0" smtClean="0"/>
              <a:t> and </a:t>
            </a:r>
            <a:r>
              <a:rPr lang="es-CL" dirty="0" err="1" smtClean="0"/>
              <a:t>definitions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471032" y="4330279"/>
                <a:ext cx="7498080" cy="2527721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endParaRPr lang="es-CL" dirty="0" smtClean="0"/>
              </a:p>
              <a:p>
                <a:pPr marL="82296" indent="0">
                  <a:buNone/>
                </a:pPr>
                <a:r>
                  <a:rPr lang="es-CL" dirty="0" err="1" smtClean="0"/>
                  <a:t>This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equation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is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equivalent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to</a:t>
                </a:r>
                <a:r>
                  <a:rPr lang="es-CL" dirty="0" smtClean="0"/>
                  <a:t>:  </a:t>
                </a:r>
              </a:p>
              <a:p>
                <a:pPr>
                  <a:buFontTx/>
                  <a:buChar char="-"/>
                </a:pPr>
                <a:r>
                  <a:rPr lang="es-CL" dirty="0" smtClean="0"/>
                  <a:t>BFKL  </a:t>
                </a:r>
                <a:r>
                  <a:rPr lang="es-CL" dirty="0" err="1" smtClean="0"/>
                  <a:t>if</a:t>
                </a:r>
                <a:r>
                  <a:rPr lang="es-CL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/>
                          </a:rPr>
                          <m:t>𝑁</m:t>
                        </m:r>
                        <m:r>
                          <a:rPr lang="es-CL" b="0" i="1" smtClean="0">
                            <a:latin typeface="Cambria Math"/>
                          </a:rPr>
                          <m:t> </m:t>
                        </m:r>
                        <m:r>
                          <a:rPr lang="es-CL" b="0" i="1" smtClean="0">
                            <a:latin typeface="Cambria Math"/>
                          </a:rPr>
                          <m:t>𝑦</m:t>
                        </m:r>
                        <m:r>
                          <a:rPr lang="es-CL" b="0" i="1" smtClean="0">
                            <a:latin typeface="Cambria Math"/>
                          </a:rPr>
                          <m:t> </m:t>
                        </m:r>
                        <m:r>
                          <a:rPr lang="es-CL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CL" b="0" i="1" smtClean="0">
                            <a:latin typeface="Cambria Math"/>
                          </a:rPr>
                          <m:t>ϯ</m:t>
                        </m:r>
                        <m:r>
                          <a:rPr lang="es-CL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s-CL" b="0" i="0" smtClean="0">
                        <a:latin typeface="Cambria Math"/>
                      </a:rPr>
                      <m:t>small</m:t>
                    </m:r>
                  </m:oMath>
                </a14:m>
                <a:endParaRPr lang="es-CL" dirty="0" smtClean="0"/>
              </a:p>
              <a:p>
                <a:pPr>
                  <a:buFontTx/>
                  <a:buChar char="-"/>
                </a:pPr>
                <a:r>
                  <a:rPr lang="es-CL" dirty="0" smtClean="0"/>
                  <a:t>BK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/>
                          </a:rPr>
                          <m:t>𝑖𝑓</m:t>
                        </m:r>
                        <m:r>
                          <a:rPr lang="es-CL" b="0" i="1" smtClean="0">
                            <a:latin typeface="Cambria Math"/>
                          </a:rPr>
                          <m:t>  </m:t>
                        </m:r>
                        <m:r>
                          <a:rPr lang="es-CL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CL" i="1">
                            <a:latin typeface="Cambria Math"/>
                          </a:rPr>
                          <m:t>ϯ</m:t>
                        </m:r>
                        <m:r>
                          <a:rPr lang="es-CL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s-CL">
                        <a:latin typeface="Cambria Math"/>
                      </a:rPr>
                      <m:t>small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1032" y="4330279"/>
                <a:ext cx="7498080" cy="2527721"/>
              </a:xfrm>
              <a:blipFill rotWithShape="1">
                <a:blip r:embed="rId3"/>
                <a:stretch>
                  <a:fillRect l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7" y="1171367"/>
            <a:ext cx="46482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44" y="2259098"/>
            <a:ext cx="6905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436096" y="12687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Semiclasical</a:t>
            </a:r>
            <a:r>
              <a:rPr lang="es-CL" dirty="0" smtClean="0"/>
              <a:t> </a:t>
            </a:r>
            <a:r>
              <a:rPr lang="es-CL" dirty="0" err="1" smtClean="0"/>
              <a:t>Approach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s-C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88" y="2609081"/>
            <a:ext cx="6924456" cy="1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48" y="4149080"/>
            <a:ext cx="62632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2" y="1344190"/>
            <a:ext cx="6764906" cy="100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23" y="5711180"/>
            <a:ext cx="59055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4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r>
              <a:rPr lang="es-CL" dirty="0" err="1" smtClean="0"/>
              <a:t>equations</a:t>
            </a:r>
            <a:endParaRPr lang="es-CL" dirty="0" smtClean="0"/>
          </a:p>
          <a:p>
            <a:pPr marL="82296" indent="0">
              <a:buNone/>
            </a:pPr>
            <a:endParaRPr lang="es-CL" dirty="0" smtClean="0"/>
          </a:p>
          <a:p>
            <a:r>
              <a:rPr lang="es-CL" dirty="0" err="1" smtClean="0"/>
              <a:t>Solution</a:t>
            </a:r>
            <a:r>
              <a:rPr lang="es-CL" dirty="0" smtClean="0"/>
              <a:t>:  </a:t>
            </a:r>
            <a:r>
              <a:rPr lang="es-CL" dirty="0" err="1" smtClean="0"/>
              <a:t>Characteristica</a:t>
            </a:r>
            <a:r>
              <a:rPr lang="es-CL" dirty="0" smtClean="0"/>
              <a:t>  </a:t>
            </a:r>
            <a:r>
              <a:rPr lang="es-CL" dirty="0" err="1" smtClean="0"/>
              <a:t>method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569411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7"/>
            <a:ext cx="6817221" cy="431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8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7110" y="344646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Using the relation BFKL </a:t>
            </a:r>
            <a:r>
              <a:rPr lang="en-US" dirty="0" err="1" smtClean="0"/>
              <a:t>Pomeron</a:t>
            </a:r>
            <a:endParaRPr lang="en-US" dirty="0" smtClean="0"/>
          </a:p>
          <a:p>
            <a:pPr marL="82296" indent="0">
              <a:buNone/>
            </a:pPr>
            <a:r>
              <a:rPr lang="en-US" sz="1600" b="1" i="1" dirty="0" smtClean="0"/>
              <a:t>L. </a:t>
            </a:r>
            <a:r>
              <a:rPr lang="en-US" sz="1600" b="1" i="1" dirty="0" err="1" smtClean="0"/>
              <a:t>Gribov</a:t>
            </a:r>
            <a:r>
              <a:rPr lang="en-US" sz="1600" b="1" i="1" dirty="0" smtClean="0"/>
              <a:t>, E. Levin and G. </a:t>
            </a:r>
            <a:r>
              <a:rPr lang="en-US" sz="1600" b="1" i="1" dirty="0" err="1" smtClean="0"/>
              <a:t>Ryskin</a:t>
            </a:r>
            <a:r>
              <a:rPr lang="en-US" sz="1600" b="1" i="1" dirty="0" smtClean="0"/>
              <a:t>  </a:t>
            </a:r>
            <a:r>
              <a:rPr lang="en-US" sz="1600" b="1" i="1" dirty="0" err="1" smtClean="0"/>
              <a:t>Phy</a:t>
            </a:r>
            <a:r>
              <a:rPr lang="en-US" sz="1600" b="1" i="1" dirty="0" smtClean="0"/>
              <a:t>.  Rep. 100 `83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can show that</a:t>
            </a:r>
          </a:p>
          <a:p>
            <a:endParaRPr lang="en-US" dirty="0"/>
          </a:p>
          <a:p>
            <a:r>
              <a:rPr lang="en-US" dirty="0" smtClean="0"/>
              <a:t>And that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4" y="2852936"/>
            <a:ext cx="68484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849101" cy="80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48792"/>
            <a:ext cx="8953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75" y="5145246"/>
            <a:ext cx="50863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25" y="5963219"/>
            <a:ext cx="3905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0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908720"/>
            <a:ext cx="55530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476672"/>
            <a:ext cx="7498080" cy="5987752"/>
          </a:xfrm>
        </p:spPr>
        <p:txBody>
          <a:bodyPr/>
          <a:lstStyle/>
          <a:p>
            <a:r>
              <a:rPr lang="en-US" dirty="0" smtClean="0"/>
              <a:t>We introduce</a:t>
            </a:r>
          </a:p>
          <a:p>
            <a:pPr marL="82296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we use de condition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7" y="3717032"/>
            <a:ext cx="9166098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6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3" y="1984980"/>
            <a:ext cx="7731621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65" y="5473869"/>
            <a:ext cx="6545345" cy="140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781800" cy="185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84" y="2555066"/>
            <a:ext cx="3262017" cy="2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62" y="5025380"/>
            <a:ext cx="377863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55" y="476672"/>
            <a:ext cx="26479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 smtClean="0"/>
              <a:t>Introduction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1304206"/>
                <a:ext cx="576064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s-CL" dirty="0" smtClean="0"/>
                  <a:t>High </a:t>
                </a:r>
                <a:r>
                  <a:rPr lang="es-CL" dirty="0" err="1" smtClean="0"/>
                  <a:t>Energy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Scattering</a:t>
                </a:r>
                <a:endParaRPr lang="es-CL" dirty="0" smtClean="0"/>
              </a:p>
              <a:p>
                <a:pPr marL="82296" indent="0">
                  <a:buNone/>
                </a:pPr>
                <a:endParaRPr lang="es-CL" dirty="0" smtClean="0"/>
              </a:p>
              <a:p>
                <a:r>
                  <a:rPr lang="es-CL" dirty="0" err="1" smtClean="0"/>
                  <a:t>Difractive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Scattering</a:t>
                </a:r>
                <a:r>
                  <a:rPr lang="es-CL" dirty="0" smtClean="0"/>
                  <a:t>  and DIS</a:t>
                </a: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CL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s-CL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CL" dirty="0" smtClean="0"/>
                  <a:t>:</a:t>
                </a:r>
              </a:p>
              <a:p>
                <a:pPr marL="0" indent="0">
                  <a:buNone/>
                </a:pPr>
                <a:r>
                  <a:rPr lang="es-CL" dirty="0" smtClean="0"/>
                  <a:t> </a:t>
                </a:r>
                <a:r>
                  <a:rPr lang="es-CL" dirty="0" err="1" smtClean="0"/>
                  <a:t>Pomeron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exchange</a:t>
                </a:r>
                <a:r>
                  <a:rPr lang="es-CL" dirty="0" smtClean="0"/>
                  <a:t> </a:t>
                </a:r>
              </a:p>
              <a:p>
                <a:pPr marL="0" indent="0">
                  <a:buNone/>
                </a:pPr>
                <a:endParaRPr lang="es-CL" dirty="0" smtClean="0"/>
              </a:p>
              <a:p>
                <a:r>
                  <a:rPr lang="es-CL" sz="3300" i="1" dirty="0" smtClean="0"/>
                  <a:t> h-h  h-</a:t>
                </a:r>
                <a:r>
                  <a:rPr lang="es-CL" sz="3300" i="1" dirty="0" err="1" smtClean="0"/>
                  <a:t>Nucleus</a:t>
                </a:r>
                <a:r>
                  <a:rPr lang="es-CL" sz="3300" i="1" dirty="0" smtClean="0"/>
                  <a:t>  </a:t>
                </a:r>
                <a:r>
                  <a:rPr lang="es-CL" dirty="0" err="1" smtClean="0"/>
                  <a:t>Collision</a:t>
                </a:r>
                <a:r>
                  <a:rPr lang="es-CL" dirty="0" smtClean="0"/>
                  <a:t>:</a:t>
                </a:r>
              </a:p>
              <a:p>
                <a:pPr marL="82296" indent="0">
                  <a:buNone/>
                </a:pPr>
                <a:r>
                  <a:rPr lang="es-CL" dirty="0"/>
                  <a:t>	</a:t>
                </a:r>
                <a:r>
                  <a:rPr lang="es-CL" dirty="0" err="1" smtClean="0"/>
                  <a:t>dilute</a:t>
                </a:r>
                <a:r>
                  <a:rPr lang="es-CL" dirty="0" smtClean="0"/>
                  <a:t>/</a:t>
                </a:r>
                <a:r>
                  <a:rPr lang="es-CL" dirty="0" err="1" smtClean="0"/>
                  <a:t>dilute</a:t>
                </a:r>
                <a:r>
                  <a:rPr lang="es-CL" dirty="0" smtClean="0"/>
                  <a:t> - dense sistema </a:t>
                </a:r>
              </a:p>
              <a:p>
                <a:pPr marL="82296" indent="0">
                  <a:buNone/>
                </a:pPr>
                <a:r>
                  <a:rPr lang="es-CL" dirty="0" smtClean="0"/>
                  <a:t> </a:t>
                </a:r>
              </a:p>
              <a:p>
                <a:r>
                  <a:rPr lang="es-CL" dirty="0" smtClean="0"/>
                  <a:t> </a:t>
                </a:r>
                <a:r>
                  <a:rPr lang="es-CL" dirty="0" err="1" smtClean="0"/>
                  <a:t>Nucleus</a:t>
                </a:r>
                <a:r>
                  <a:rPr lang="es-CL" dirty="0" smtClean="0"/>
                  <a:t> - </a:t>
                </a:r>
                <a:r>
                  <a:rPr lang="es-CL" dirty="0" err="1" smtClean="0"/>
                  <a:t>Nucleus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Collision</a:t>
                </a:r>
                <a:endParaRPr lang="es-CL" dirty="0" smtClean="0"/>
              </a:p>
              <a:p>
                <a:pPr marL="0" indent="0">
                  <a:buNone/>
                </a:pPr>
                <a:r>
                  <a:rPr lang="es-CL" dirty="0" smtClean="0"/>
                  <a:t>Dense-Dense </a:t>
                </a:r>
                <a:r>
                  <a:rPr lang="es-CL" dirty="0" err="1" smtClean="0"/>
                  <a:t>systems</a:t>
                </a:r>
                <a:endParaRPr lang="es-CL" dirty="0" smtClean="0"/>
              </a:p>
              <a:p>
                <a:pPr marL="0" indent="0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1304206"/>
                <a:ext cx="5760640" cy="4525963"/>
              </a:xfrm>
              <a:blipFill rotWithShape="1">
                <a:blip r:embed="rId5"/>
                <a:stretch>
                  <a:fillRect l="-2011" t="-2965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9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370244" y="1412776"/>
                <a:ext cx="7498080" cy="4800600"/>
              </a:xfrm>
            </p:spPr>
            <p:txBody>
              <a:bodyPr/>
              <a:lstStyle/>
              <a:p>
                <a:pPr marL="82296" indent="0">
                  <a:buNone/>
                </a:pPr>
                <a:r>
                  <a:rPr lang="es-CL" dirty="0" smtClean="0"/>
                  <a:t>Solution</a:t>
                </a:r>
                <a:endParaRPr lang="es-CL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→0 </m:t>
                    </m:r>
                  </m:oMath>
                </a14:m>
                <a:endParaRPr lang="es-CL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→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s-CL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s-CL" dirty="0"/>
              </a:p>
              <a:p>
                <a:pPr marL="82296" indent="0">
                  <a:buNone/>
                </a:pPr>
                <a:endParaRPr lang="es-CL" dirty="0"/>
              </a:p>
              <a:p>
                <a:pPr marL="82296" indent="0">
                  <a:buNone/>
                </a:pPr>
                <a:endParaRPr lang="es-CL" dirty="0"/>
              </a:p>
              <a:p>
                <a:pPr marL="82296" indent="0">
                  <a:buNone/>
                </a:pPr>
                <a:endParaRPr lang="es-CL" dirty="0"/>
              </a:p>
              <a:p>
                <a:pPr marL="82296" indent="0">
                  <a:buNone/>
                </a:pPr>
                <a:endParaRPr lang="es-CL" dirty="0" smtClean="0"/>
              </a:p>
              <a:p>
                <a:pPr marL="82296" indent="0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4" name="3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0244" y="1412776"/>
                <a:ext cx="7498080" cy="4800600"/>
              </a:xfrm>
              <a:blipFill rotWithShape="1">
                <a:blip r:embed="rId2"/>
                <a:stretch>
                  <a:fillRect l="-976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56" y="188640"/>
            <a:ext cx="449740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73480"/>
            <a:ext cx="53435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3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Numerical</a:t>
            </a:r>
            <a:r>
              <a:rPr lang="es-CL" dirty="0" smtClean="0"/>
              <a:t> </a:t>
            </a:r>
            <a:r>
              <a:rPr lang="es-CL" dirty="0" err="1" smtClean="0"/>
              <a:t>Solution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Expanding</a:t>
            </a:r>
            <a:r>
              <a:rPr lang="es-CL" dirty="0" smtClean="0"/>
              <a:t> </a:t>
            </a:r>
            <a:r>
              <a:rPr lang="es-CL" dirty="0" err="1" smtClean="0"/>
              <a:t>around</a:t>
            </a:r>
            <a:r>
              <a:rPr lang="es-CL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90295"/>
            <a:ext cx="56959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91" y="3238045"/>
            <a:ext cx="67627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7943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5508104" y="1340768"/>
                <a:ext cx="14401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 →0 </m:t>
                      </m:r>
                    </m:oMath>
                  </m:oMathPara>
                </a14:m>
                <a:endParaRPr lang="es-CL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340768"/>
                <a:ext cx="144016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6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Physical Condition  to select  solution</a:t>
            </a:r>
          </a:p>
          <a:p>
            <a:r>
              <a:rPr lang="en-US" dirty="0" smtClean="0"/>
              <a:t>Extension  to Y dependence</a:t>
            </a:r>
          </a:p>
          <a:p>
            <a:r>
              <a:rPr lang="es-CL" dirty="0" err="1"/>
              <a:t>Aplication</a:t>
            </a:r>
            <a:r>
              <a:rPr lang="es-CL" dirty="0"/>
              <a:t>  </a:t>
            </a:r>
            <a:r>
              <a:rPr lang="es-CL" dirty="0" err="1"/>
              <a:t>to</a:t>
            </a:r>
            <a:r>
              <a:rPr lang="es-CL" dirty="0"/>
              <a:t>  </a:t>
            </a:r>
            <a:r>
              <a:rPr lang="es-CL" dirty="0" err="1"/>
              <a:t>Scattering</a:t>
            </a:r>
            <a:r>
              <a:rPr lang="es-CL" dirty="0"/>
              <a:t>  </a:t>
            </a:r>
            <a:r>
              <a:rPr lang="es-CL" dirty="0" err="1"/>
              <a:t>dilute</a:t>
            </a:r>
            <a:r>
              <a:rPr lang="es-CL" dirty="0"/>
              <a:t>-Dense </a:t>
            </a:r>
          </a:p>
          <a:p>
            <a:pPr marL="82296" indent="0">
              <a:buNone/>
            </a:pPr>
            <a:r>
              <a:rPr lang="es-CL" dirty="0" err="1"/>
              <a:t>Nucleus</a:t>
            </a:r>
            <a:endParaRPr lang="es-CL" dirty="0"/>
          </a:p>
          <a:p>
            <a:r>
              <a:rPr lang="en-US" dirty="0" smtClean="0"/>
              <a:t>Applications:     Scattering amplitude</a:t>
            </a:r>
          </a:p>
          <a:p>
            <a:r>
              <a:rPr lang="en-US" dirty="0"/>
              <a:t>In a more refined analysis the b dependence should be taken into account</a:t>
            </a:r>
          </a:p>
          <a:p>
            <a:r>
              <a:rPr lang="en-US" dirty="0"/>
              <a:t>Running coupling effects sensitivity to IR region and landau Pole!</a:t>
            </a:r>
          </a:p>
          <a:p>
            <a:r>
              <a:rPr lang="en-US" dirty="0" smtClean="0"/>
              <a:t>Solution in another regions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53149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Preliminary </a:t>
            </a:r>
            <a:r>
              <a:rPr lang="en-US" dirty="0"/>
              <a:t>R</a:t>
            </a:r>
            <a:r>
              <a:rPr lang="en-US" dirty="0" smtClean="0"/>
              <a:t>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Kinematic</a:t>
            </a:r>
            <a:r>
              <a:rPr lang="es-CL" dirty="0" smtClean="0"/>
              <a:t> Variables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90" y="2668860"/>
            <a:ext cx="54673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Q  </a:t>
            </a:r>
            <a:r>
              <a:rPr lang="es-CL" dirty="0" smtClean="0">
                <a:sym typeface="Wingdings" pitchFamily="2" charset="2"/>
              </a:rPr>
              <a:t> </a:t>
            </a:r>
            <a:r>
              <a:rPr lang="es-CL" dirty="0" err="1" smtClean="0">
                <a:sym typeface="Wingdings" pitchFamily="2" charset="2"/>
              </a:rPr>
              <a:t>resolution</a:t>
            </a:r>
            <a:r>
              <a:rPr lang="es-CL" dirty="0" smtClean="0">
                <a:sym typeface="Wingdings" pitchFamily="2" charset="2"/>
              </a:rPr>
              <a:t> </a:t>
            </a:r>
            <a:r>
              <a:rPr lang="es-CL" dirty="0" err="1" smtClean="0">
                <a:sym typeface="Wingdings" pitchFamily="2" charset="2"/>
              </a:rPr>
              <a:t>Power</a:t>
            </a:r>
            <a:endParaRPr lang="es-CL" dirty="0" smtClean="0">
              <a:sym typeface="Wingdings" pitchFamily="2" charset="2"/>
            </a:endParaRPr>
          </a:p>
          <a:p>
            <a:r>
              <a:rPr lang="es-CL" dirty="0" smtClean="0">
                <a:sym typeface="Wingdings" pitchFamily="2" charset="2"/>
              </a:rPr>
              <a:t>X   </a:t>
            </a:r>
            <a:r>
              <a:rPr lang="es-CL" dirty="0" err="1" smtClean="0">
                <a:sym typeface="Wingdings" pitchFamily="2" charset="2"/>
              </a:rPr>
              <a:t>measure</a:t>
            </a:r>
            <a:r>
              <a:rPr lang="es-CL" dirty="0" smtClean="0">
                <a:sym typeface="Wingdings" pitchFamily="2" charset="2"/>
              </a:rPr>
              <a:t> of </a:t>
            </a:r>
            <a:r>
              <a:rPr lang="es-CL" dirty="0" err="1" smtClean="0">
                <a:sym typeface="Wingdings" pitchFamily="2" charset="2"/>
              </a:rPr>
              <a:t>momentum</a:t>
            </a:r>
            <a:r>
              <a:rPr lang="es-CL" dirty="0" smtClean="0">
                <a:sym typeface="Wingdings" pitchFamily="2" charset="2"/>
              </a:rPr>
              <a:t> </a:t>
            </a:r>
            <a:r>
              <a:rPr lang="es-CL" dirty="0" err="1" smtClean="0">
                <a:sym typeface="Wingdings" pitchFamily="2" charset="2"/>
              </a:rPr>
              <a:t>fraction</a:t>
            </a:r>
            <a:r>
              <a:rPr lang="es-CL" dirty="0" smtClean="0">
                <a:sym typeface="Wingdings" pitchFamily="2" charset="2"/>
              </a:rPr>
              <a:t> of </a:t>
            </a:r>
            <a:r>
              <a:rPr lang="es-CL" dirty="0" err="1" smtClean="0">
                <a:sym typeface="Wingdings" pitchFamily="2" charset="2"/>
              </a:rPr>
              <a:t>struck</a:t>
            </a:r>
            <a:r>
              <a:rPr lang="es-CL" dirty="0" smtClean="0">
                <a:sym typeface="Wingdings" pitchFamily="2" charset="2"/>
              </a:rPr>
              <a:t> quark</a:t>
            </a:r>
          </a:p>
          <a:p>
            <a:r>
              <a:rPr lang="es-CL" dirty="0" smtClean="0">
                <a:sym typeface="Wingdings" pitchFamily="2" charset="2"/>
              </a:rPr>
              <a:t>F(</a:t>
            </a:r>
            <a:r>
              <a:rPr lang="es-CL" dirty="0" err="1" smtClean="0">
                <a:sym typeface="Wingdings" pitchFamily="2" charset="2"/>
              </a:rPr>
              <a:t>x,Q</a:t>
            </a:r>
            <a:r>
              <a:rPr lang="es-CL" dirty="0" smtClean="0">
                <a:sym typeface="Wingdings" pitchFamily="2" charset="2"/>
              </a:rPr>
              <a:t>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82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General </a:t>
            </a:r>
            <a:r>
              <a:rPr lang="es-CL" dirty="0" err="1" smtClean="0"/>
              <a:t>Behaviour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Bjorken</a:t>
            </a:r>
            <a:r>
              <a:rPr lang="es-CL" dirty="0" smtClean="0"/>
              <a:t> Limites DGLAP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err="1" smtClean="0"/>
              <a:t>Regge</a:t>
            </a:r>
            <a:r>
              <a:rPr lang="es-CL" dirty="0" smtClean="0"/>
              <a:t> Limite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62" y="2492897"/>
            <a:ext cx="4631410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" y="2390057"/>
            <a:ext cx="42554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1460"/>
            <a:ext cx="4897516" cy="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12" y="1963074"/>
            <a:ext cx="4152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8400"/>
            <a:ext cx="7498080" cy="828312"/>
          </a:xfrm>
        </p:spPr>
        <p:txBody>
          <a:bodyPr/>
          <a:lstStyle/>
          <a:p>
            <a:r>
              <a:rPr lang="es-CL" dirty="0" err="1" smtClean="0"/>
              <a:t>Scattering</a:t>
            </a:r>
            <a:r>
              <a:rPr lang="es-CL" dirty="0" smtClean="0"/>
              <a:t> </a:t>
            </a:r>
            <a:r>
              <a:rPr lang="es-CL" dirty="0" err="1" smtClean="0"/>
              <a:t>approach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836712"/>
                <a:ext cx="7498080" cy="4800600"/>
              </a:xfrm>
            </p:spPr>
            <p:txBody>
              <a:bodyPr/>
              <a:lstStyle/>
              <a:p>
                <a:r>
                  <a:rPr lang="es-CL" dirty="0" smtClean="0"/>
                  <a:t>d=2 </a:t>
                </a:r>
                <a:r>
                  <a:rPr lang="es-CL" dirty="0" err="1" smtClean="0"/>
                  <a:t>tranverse</a:t>
                </a:r>
                <a:r>
                  <a:rPr lang="es-CL" dirty="0" smtClean="0"/>
                  <a:t>  </a:t>
                </a:r>
                <a:r>
                  <a:rPr lang="es-CL" dirty="0" err="1" smtClean="0"/>
                  <a:t>space</a:t>
                </a:r>
                <a:endParaRPr lang="es-CL" dirty="0" smtClean="0"/>
              </a:p>
              <a:p>
                <a:pPr marL="82296" indent="0">
                  <a:buNone/>
                </a:pPr>
                <a:endParaRPr lang="es-CL" dirty="0" smtClean="0"/>
              </a:p>
              <a:p>
                <a:r>
                  <a:rPr lang="es-CL" dirty="0" smtClean="0"/>
                  <a:t> saturación </a:t>
                </a:r>
                <a:r>
                  <a:rPr lang="es-CL" dirty="0" err="1" smtClean="0"/>
                  <a:t>region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Qs</a:t>
                </a:r>
                <a:r>
                  <a:rPr lang="es-CL" dirty="0" smtClean="0"/>
                  <a:t> &gt;&gt;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s-CL" dirty="0" smtClean="0"/>
                  <a:t> </a:t>
                </a:r>
              </a:p>
              <a:p>
                <a:pPr marL="82296" indent="0">
                  <a:buNone/>
                </a:pPr>
                <a:r>
                  <a:rPr lang="es-CL" dirty="0" smtClean="0"/>
                  <a:t>	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 b="0" i="0" smtClean="0">
                        <a:latin typeface="Cambria Math"/>
                        <a:ea typeface="Cambria Math"/>
                      </a:rPr>
                      <m:t>oupling</m:t>
                    </m:r>
                    <m:r>
                      <a:rPr lang="es-CL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L" b="0" i="0" smtClean="0">
                        <a:latin typeface="Cambria Math"/>
                        <a:ea typeface="Cambria Math"/>
                      </a:rPr>
                      <m:t>Constante</m:t>
                    </m:r>
                    <m:r>
                      <a:rPr lang="es-CL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C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𝑄𝐶𝐷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CL" dirty="0" smtClean="0"/>
                  <a:t> are </a:t>
                </a:r>
              </a:p>
              <a:p>
                <a:pPr marL="82296" indent="0">
                  <a:buNone/>
                </a:pPr>
                <a:r>
                  <a:rPr lang="es-CL" dirty="0" err="1" smtClean="0"/>
                  <a:t>small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then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we</a:t>
                </a:r>
                <a:r>
                  <a:rPr lang="es-CL" dirty="0" smtClean="0"/>
                  <a:t> can </a:t>
                </a:r>
                <a:r>
                  <a:rPr lang="es-CL" dirty="0" err="1" smtClean="0"/>
                  <a:t>consider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that</a:t>
                </a:r>
                <a:r>
                  <a:rPr lang="es-CL" dirty="0" smtClean="0"/>
                  <a:t> </a:t>
                </a:r>
              </a:p>
              <a:p>
                <a:pPr marL="82296" indent="0">
                  <a:buNone/>
                </a:pPr>
                <a:r>
                  <a:rPr lang="es-CL" dirty="0" err="1" smtClean="0"/>
                  <a:t>semiclasicas</a:t>
                </a:r>
                <a:r>
                  <a:rPr lang="es-CL" dirty="0" smtClean="0"/>
                  <a:t>  </a:t>
                </a:r>
                <a:r>
                  <a:rPr lang="es-CL" dirty="0" err="1" smtClean="0"/>
                  <a:t>approach</a:t>
                </a:r>
                <a:r>
                  <a:rPr lang="es-CL" dirty="0" smtClean="0"/>
                  <a:t> are </a:t>
                </a:r>
                <a:r>
                  <a:rPr lang="es-CL" dirty="0" err="1" smtClean="0"/>
                  <a:t>valid</a:t>
                </a:r>
                <a:endParaRPr lang="es-CL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836712"/>
                <a:ext cx="7498080" cy="4800600"/>
              </a:xfrm>
              <a:blipFill rotWithShape="1">
                <a:blip r:embed="rId2"/>
                <a:stretch>
                  <a:fillRect l="-976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653136"/>
            <a:ext cx="53721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86614"/>
            <a:ext cx="2592288" cy="407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1521" y="27892"/>
            <a:ext cx="7498080" cy="1143000"/>
          </a:xfrm>
        </p:spPr>
        <p:txBody>
          <a:bodyPr/>
          <a:lstStyle/>
          <a:p>
            <a:r>
              <a:rPr lang="es-CL" dirty="0" err="1" smtClean="0"/>
              <a:t>Description</a:t>
            </a:r>
            <a:r>
              <a:rPr lang="es-CL" dirty="0" smtClean="0"/>
              <a:t> in QCD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907704" y="1223631"/>
                <a:ext cx="7498080" cy="4800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CL" sz="2800" dirty="0" smtClean="0"/>
                  <a:t>The </a:t>
                </a:r>
                <a:r>
                  <a:rPr lang="es-CL" sz="2800" dirty="0" err="1" smtClean="0"/>
                  <a:t>interaction</a:t>
                </a:r>
                <a:r>
                  <a:rPr lang="es-CL" sz="2800" dirty="0" smtClean="0"/>
                  <a:t> </a:t>
                </a:r>
                <a:r>
                  <a:rPr lang="es-CL" sz="2800" dirty="0" err="1" smtClean="0"/>
                  <a:t>between</a:t>
                </a:r>
                <a:r>
                  <a:rPr lang="es-CL" sz="2800" dirty="0" smtClean="0"/>
                  <a:t> </a:t>
                </a:r>
                <a:r>
                  <a:rPr lang="es-CL" sz="2800" dirty="0" err="1" smtClean="0"/>
                  <a:t>particles</a:t>
                </a:r>
                <a:r>
                  <a:rPr lang="es-CL" sz="2800" dirty="0" smtClean="0"/>
                  <a:t>  </a:t>
                </a:r>
                <a:r>
                  <a:rPr lang="es-CL" sz="2800" dirty="0" err="1" smtClean="0"/>
                  <a:t>is</a:t>
                </a:r>
                <a:r>
                  <a:rPr lang="es-CL" sz="2800" dirty="0" smtClean="0"/>
                  <a:t>   </a:t>
                </a:r>
                <a:r>
                  <a:rPr lang="es-CL" sz="2800" dirty="0" err="1" smtClean="0"/>
                  <a:t>via</a:t>
                </a:r>
                <a:r>
                  <a:rPr lang="es-CL" sz="2800" dirty="0" smtClean="0"/>
                  <a:t> </a:t>
                </a:r>
                <a:r>
                  <a:rPr lang="es-CL" sz="2800" dirty="0" err="1" smtClean="0"/>
                  <a:t>interchange</a:t>
                </a:r>
                <a:r>
                  <a:rPr lang="es-CL" sz="2800" dirty="0" smtClean="0"/>
                  <a:t> of </a:t>
                </a:r>
                <a:r>
                  <a:rPr lang="es-CL" sz="2800" dirty="0" err="1" smtClean="0"/>
                  <a:t>Gluons</a:t>
                </a:r>
                <a:r>
                  <a:rPr lang="es-CL" sz="2800" dirty="0" smtClean="0"/>
                  <a:t>:  </a:t>
                </a:r>
              </a:p>
              <a:p>
                <a:pPr marL="82296" indent="0">
                  <a:buNone/>
                </a:pPr>
                <a:endParaRPr lang="es-CL" sz="2800" dirty="0" smtClean="0"/>
              </a:p>
              <a:p>
                <a:pPr marL="82296" indent="0">
                  <a:buNone/>
                </a:pPr>
                <a:r>
                  <a:rPr lang="es-CL" sz="2800" dirty="0"/>
                  <a:t>	</a:t>
                </a:r>
                <a:r>
                  <a:rPr lang="es-CL" sz="2800" dirty="0" smtClean="0"/>
                  <a:t>	Color </a:t>
                </a:r>
                <a:r>
                  <a:rPr lang="es-CL" sz="2800" dirty="0" err="1" smtClean="0"/>
                  <a:t>Singlet</a:t>
                </a:r>
                <a:r>
                  <a:rPr lang="es-CL" sz="2800" dirty="0" smtClean="0"/>
                  <a:t>  BFKL </a:t>
                </a:r>
                <a:r>
                  <a:rPr lang="es-CL" sz="2800" dirty="0" err="1" smtClean="0"/>
                  <a:t>Pomeron</a:t>
                </a:r>
                <a:r>
                  <a:rPr lang="es-CL" sz="2800" dirty="0" smtClean="0"/>
                  <a:t> </a:t>
                </a:r>
                <a:endParaRPr lang="es-CL" sz="2800" dirty="0"/>
              </a:p>
              <a:p>
                <a:pPr marL="82296" indent="0">
                  <a:buNone/>
                </a:pPr>
                <a:r>
                  <a:rPr lang="es-CL" sz="1900" dirty="0" err="1"/>
                  <a:t>Balinsky-Fadin-Kuraev-Lipatov</a:t>
                </a:r>
                <a:endParaRPr lang="es-CL" sz="1900" dirty="0"/>
              </a:p>
              <a:p>
                <a:pPr marL="82296" indent="0">
                  <a:buNone/>
                </a:pPr>
                <a:endParaRPr lang="es-CL" sz="2800" dirty="0" smtClean="0"/>
              </a:p>
              <a:p>
                <a:r>
                  <a:rPr lang="es-CL" sz="2800" dirty="0" err="1" smtClean="0"/>
                  <a:t>The</a:t>
                </a:r>
                <a:r>
                  <a:rPr lang="es-CL" sz="2800" dirty="0" smtClean="0"/>
                  <a:t> </a:t>
                </a:r>
                <a:r>
                  <a:rPr lang="es-CL" sz="2800" dirty="0" err="1" smtClean="0"/>
                  <a:t>amplitude</a:t>
                </a:r>
                <a:r>
                  <a:rPr lang="es-CL" sz="2800" dirty="0" smtClean="0"/>
                  <a:t> can be </a:t>
                </a:r>
                <a:r>
                  <a:rPr lang="es-CL" sz="2800" dirty="0" err="1" smtClean="0"/>
                  <a:t>described</a:t>
                </a:r>
                <a:r>
                  <a:rPr lang="es-CL" sz="2800" dirty="0" smtClean="0"/>
                  <a:t> </a:t>
                </a:r>
              </a:p>
              <a:p>
                <a:pPr marL="82296" indent="0">
                  <a:buNone/>
                </a:pPr>
                <a:r>
                  <a:rPr lang="es-CL" sz="2800" dirty="0" err="1" smtClean="0"/>
                  <a:t>considering</a:t>
                </a:r>
                <a:r>
                  <a:rPr lang="es-CL" sz="2800" dirty="0" smtClean="0"/>
                  <a:t>  a </a:t>
                </a:r>
                <a:r>
                  <a:rPr lang="es-CL" sz="2800" dirty="0" err="1" smtClean="0"/>
                  <a:t>Pomeron</a:t>
                </a:r>
                <a:r>
                  <a:rPr lang="es-CL" sz="2800" dirty="0" smtClean="0"/>
                  <a:t> Green </a:t>
                </a:r>
                <a:r>
                  <a:rPr lang="es-CL" sz="2800" dirty="0" err="1" smtClean="0"/>
                  <a:t>Function</a:t>
                </a:r>
                <a:r>
                  <a:rPr lang="es-CL" sz="2800" dirty="0" smtClean="0"/>
                  <a:t> 		 BFKL </a:t>
                </a:r>
                <a:r>
                  <a:rPr lang="es-CL" sz="2800" dirty="0" err="1" smtClean="0"/>
                  <a:t>propagator</a:t>
                </a:r>
                <a:endParaRPr lang="es-CL" sz="2800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b="0" i="1" smtClean="0">
                          <a:latin typeface="Cambria Math"/>
                        </a:rPr>
                        <m:t>𝐺</m:t>
                      </m:r>
                      <m:sSub>
                        <m:sSubPr>
                          <m:ctrlPr>
                            <a:rPr lang="es-C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CL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CL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CL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s-CL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CL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CL" sz="2800" b="0" i="1" smtClean="0">
                          <a:latin typeface="Cambria Math"/>
                        </a:rPr>
                        <m:t>;</m:t>
                      </m:r>
                      <m:r>
                        <a:rPr lang="es-CL" sz="2800" b="0" i="1" smtClean="0">
                          <a:latin typeface="Cambria Math"/>
                        </a:rPr>
                        <m:t>𝑜</m:t>
                      </m:r>
                      <m:r>
                        <a:rPr lang="es-CL" sz="2800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s-CL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800" i="1">
                              <a:latin typeface="Cambria Math"/>
                            </a:rPr>
                            <m:t>𝑥</m:t>
                          </m:r>
                          <m:r>
                            <a:rPr lang="es-CL" sz="2800" b="0" i="1" smtClean="0">
                              <a:latin typeface="Cambria Math"/>
                            </a:rPr>
                            <m:t>´</m:t>
                          </m:r>
                        </m:e>
                        <m:sub>
                          <m:r>
                            <a:rPr lang="es-CL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CL" sz="28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s-CL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800" i="1">
                              <a:latin typeface="Cambria Math"/>
                            </a:rPr>
                            <m:t>𝑥</m:t>
                          </m:r>
                          <m:r>
                            <a:rPr lang="es-CL" sz="2800" b="0" i="1" smtClean="0">
                              <a:latin typeface="Cambria Math"/>
                            </a:rPr>
                            <m:t>´</m:t>
                          </m:r>
                        </m:e>
                        <m:sub>
                          <m:r>
                            <a:rPr lang="es-CL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CL" sz="2800" i="1">
                          <a:latin typeface="Cambria Math"/>
                        </a:rPr>
                        <m:t>;</m:t>
                      </m:r>
                      <m:r>
                        <a:rPr lang="es-CL" sz="2800" b="0" i="1" smtClean="0">
                          <a:latin typeface="Cambria Math"/>
                        </a:rPr>
                        <m:t>𝑌</m:t>
                      </m:r>
                      <m:r>
                        <a:rPr lang="es-CL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L" sz="2800" b="1" dirty="0" smtClean="0"/>
              </a:p>
              <a:p>
                <a:pPr marL="82296" indent="0">
                  <a:buNone/>
                </a:pPr>
                <a:endParaRPr lang="es-CL" sz="2800" b="1" dirty="0" smtClean="0"/>
              </a:p>
              <a:p>
                <a:pPr marL="82296" indent="0">
                  <a:buNone/>
                </a:pPr>
                <a:r>
                  <a:rPr lang="es-CL" sz="2400" dirty="0" err="1" smtClean="0"/>
                  <a:t>See</a:t>
                </a:r>
                <a:r>
                  <a:rPr lang="es-CL" sz="2400" dirty="0" smtClean="0"/>
                  <a:t>  </a:t>
                </a:r>
                <a:r>
                  <a:rPr lang="es-CL" sz="2400" dirty="0" err="1" smtClean="0"/>
                  <a:t>Lipatov</a:t>
                </a:r>
                <a:r>
                  <a:rPr lang="es-CL" sz="2400" dirty="0" smtClean="0"/>
                  <a:t> “ </a:t>
                </a:r>
                <a:r>
                  <a:rPr lang="es-CL" sz="2400" dirty="0" err="1" smtClean="0"/>
                  <a:t>Perturbative</a:t>
                </a:r>
                <a:r>
                  <a:rPr lang="es-CL" sz="2400" dirty="0" smtClean="0"/>
                  <a:t> QCD”</a:t>
                </a:r>
              </a:p>
              <a:p>
                <a:pPr marL="82296" indent="0">
                  <a:buNone/>
                </a:pPr>
                <a:endParaRPr lang="es-CL" dirty="0"/>
              </a:p>
              <a:p>
                <a:pPr marL="82296" indent="0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7704" y="1223631"/>
                <a:ext cx="7498080" cy="4800600"/>
              </a:xfrm>
              <a:blipFill rotWithShape="1">
                <a:blip r:embed="rId3"/>
                <a:stretch>
                  <a:fillRect l="-325" t="-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32" y="5805264"/>
            <a:ext cx="8788590" cy="102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3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976664" cy="114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2 Marcador de contenido"/>
              <p:cNvSpPr txBox="1">
                <a:spLocks/>
              </p:cNvSpPr>
              <p:nvPr/>
            </p:nvSpPr>
            <p:spPr>
              <a:xfrm>
                <a:off x="0" y="4194820"/>
                <a:ext cx="7498080" cy="266318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sz="3000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e-IL" sz="3000" i="1">
                            <a:latin typeface="Cambria Math"/>
                            <a:ea typeface="Cambria Math"/>
                          </a:rPr>
                          <m:t>׀</m:t>
                        </m:r>
                        <m:r>
                          <m:rPr>
                            <m:sty m:val="p"/>
                          </m:rPr>
                          <a:rPr lang="el-GR" sz="3000" i="1">
                            <a:latin typeface="Cambria Math"/>
                            <a:ea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s-CL" sz="3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sz="30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he-IL" sz="3000" i="1">
                            <a:latin typeface="Cambria Math"/>
                            <a:ea typeface="Cambria Math"/>
                          </a:rPr>
                          <m:t>׀</m:t>
                        </m:r>
                      </m:e>
                      <m:sup>
                        <m:r>
                          <a:rPr lang="es-CL" sz="300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s-CL" sz="3000" i="1" smtClean="0"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e-IL" sz="3000" i="1">
                            <a:latin typeface="Cambria Math"/>
                            <a:ea typeface="Cambria Math"/>
                          </a:rPr>
                          <m:t>׀</m:t>
                        </m:r>
                        <m:r>
                          <m:rPr>
                            <m:sty m:val="p"/>
                          </m:rPr>
                          <a:rPr lang="el-GR" sz="3000" i="1">
                            <a:latin typeface="Cambria Math"/>
                            <a:ea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s-CL" sz="3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sz="300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d>
                        <m:r>
                          <a:rPr lang="he-IL" sz="3000" i="1">
                            <a:latin typeface="Cambria Math"/>
                            <a:ea typeface="Cambria Math"/>
                          </a:rPr>
                          <m:t>׀</m:t>
                        </m:r>
                      </m:e>
                      <m:sup>
                        <m:r>
                          <a:rPr lang="es-CL" sz="3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 smtClean="0"/>
                  <a:t>	</a:t>
                </a:r>
                <a14:m>
                  <m:oMath xmlns:m="http://schemas.openxmlformats.org/officeDocument/2006/math">
                    <m:r>
                      <a:rPr lang="es-CL" sz="3000" i="1" smtClean="0">
                        <a:latin typeface="Cambria Math"/>
                      </a:rPr>
                      <m:t> </m:t>
                    </m:r>
                  </m:oMath>
                </a14:m>
                <a:endParaRPr lang="en-US" sz="3000" dirty="0" smtClean="0"/>
              </a:p>
              <a:p>
                <a:pPr marL="82296" indent="0">
                  <a:buFont typeface="Wingdings 2"/>
                  <a:buNone/>
                </a:pPr>
                <a:r>
                  <a:rPr lang="en-US" sz="3000" dirty="0" smtClean="0"/>
                  <a:t>Dipole the wave function  </a:t>
                </a:r>
                <a:r>
                  <a:rPr lang="en-US" sz="2000" b="1" dirty="0" err="1" smtClean="0"/>
                  <a:t>hep-th</a:t>
                </a:r>
                <a:r>
                  <a:rPr lang="en-US" sz="2000" b="1" dirty="0" smtClean="0"/>
                  <a:t>/0110325</a:t>
                </a:r>
                <a:r>
                  <a:rPr lang="en-US" sz="2000" dirty="0" smtClean="0"/>
                  <a:t> </a:t>
                </a:r>
                <a:r>
                  <a:rPr lang="en-US" sz="3000" dirty="0" smtClean="0"/>
                  <a:t>     </a:t>
                </a:r>
              </a:p>
              <a:p>
                <a:r>
                  <a:rPr lang="en-US" sz="3000" dirty="0" smtClean="0"/>
                  <a:t>Approximation r, R &lt;&lt; b  then it is independent of b impact parameter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4820"/>
                <a:ext cx="7498080" cy="2663180"/>
              </a:xfrm>
              <a:prstGeom prst="rect">
                <a:avLst/>
              </a:prstGeom>
              <a:blipFill rotWithShape="1">
                <a:blip r:embed="rId3"/>
                <a:stretch>
                  <a:fillRect l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04769"/>
            <a:ext cx="3314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79" y="165514"/>
            <a:ext cx="2880320" cy="251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83" y="4005064"/>
            <a:ext cx="282911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3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" y="2492897"/>
            <a:ext cx="4631410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332656"/>
            <a:ext cx="7498080" cy="2160241"/>
          </a:xfrm>
        </p:spPr>
        <p:txBody>
          <a:bodyPr>
            <a:normAutofit/>
          </a:bodyPr>
          <a:lstStyle/>
          <a:p>
            <a:r>
              <a:rPr lang="es-CL" sz="2000" dirty="0" smtClean="0"/>
              <a:t>Balitsky-Fadin-Kuraev-Lipatov BFKL </a:t>
            </a:r>
            <a:r>
              <a:rPr lang="es-CL" sz="2000" dirty="0" err="1" smtClean="0"/>
              <a:t>equation</a:t>
            </a:r>
            <a:r>
              <a:rPr lang="es-CL" sz="2000" dirty="0" smtClean="0"/>
              <a:t> describe </a:t>
            </a:r>
            <a:r>
              <a:rPr lang="es-CL" sz="2000" dirty="0" err="1" smtClean="0"/>
              <a:t>scattering</a:t>
            </a:r>
            <a:r>
              <a:rPr lang="es-CL" sz="2000" dirty="0" smtClean="0"/>
              <a:t> amplitud  in High </a:t>
            </a:r>
            <a:r>
              <a:rPr lang="es-CL" sz="2000" dirty="0" err="1"/>
              <a:t>E</a:t>
            </a:r>
            <a:r>
              <a:rPr lang="es-CL" sz="2000" dirty="0" err="1" smtClean="0"/>
              <a:t>nergy</a:t>
            </a:r>
            <a:r>
              <a:rPr lang="es-CL" sz="2000" dirty="0" smtClean="0"/>
              <a:t> </a:t>
            </a:r>
            <a:r>
              <a:rPr lang="es-CL" sz="2000" dirty="0" err="1" smtClean="0"/>
              <a:t>using</a:t>
            </a:r>
            <a:r>
              <a:rPr lang="es-CL" sz="2000" dirty="0" smtClean="0"/>
              <a:t>  a </a:t>
            </a:r>
            <a:r>
              <a:rPr lang="es-CL" sz="2000" dirty="0" err="1" smtClean="0"/>
              <a:t>resumation</a:t>
            </a:r>
            <a:r>
              <a:rPr lang="es-CL" sz="2000" dirty="0" smtClean="0"/>
              <a:t>  LLA in  </a:t>
            </a:r>
            <a:r>
              <a:rPr lang="es-CL" sz="2000" dirty="0" err="1" smtClean="0"/>
              <a:t>pQCD</a:t>
            </a:r>
            <a:r>
              <a:rPr lang="es-CL" sz="2000" dirty="0" smtClean="0"/>
              <a:t> (76-78)</a:t>
            </a:r>
          </a:p>
          <a:p>
            <a:r>
              <a:rPr lang="es-CL" sz="2000" dirty="0" smtClean="0"/>
              <a:t>BFKL </a:t>
            </a:r>
            <a:r>
              <a:rPr lang="es-CL" sz="2000" dirty="0" err="1" smtClean="0"/>
              <a:t>evolution</a:t>
            </a:r>
            <a:r>
              <a:rPr lang="es-CL" sz="2000" dirty="0" smtClean="0"/>
              <a:t> </a:t>
            </a:r>
            <a:r>
              <a:rPr lang="es-CL" sz="2000" dirty="0" err="1" smtClean="0"/>
              <a:t>equation</a:t>
            </a:r>
            <a:r>
              <a:rPr lang="es-CL" sz="2000" dirty="0" smtClean="0"/>
              <a:t> </a:t>
            </a:r>
            <a:r>
              <a:rPr lang="es-CL" sz="2000" dirty="0" err="1" smtClean="0"/>
              <a:t>with</a:t>
            </a:r>
            <a:r>
              <a:rPr lang="es-CL" sz="2000" dirty="0" smtClean="0"/>
              <a:t> </a:t>
            </a:r>
            <a:r>
              <a:rPr lang="es-CL" sz="2000" dirty="0" err="1" smtClean="0"/>
              <a:t>respect</a:t>
            </a:r>
            <a:r>
              <a:rPr lang="es-CL" sz="2000" dirty="0" smtClean="0"/>
              <a:t> </a:t>
            </a:r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ln</a:t>
            </a:r>
            <a:r>
              <a:rPr lang="es-CL" sz="2000" dirty="0" smtClean="0"/>
              <a:t> x , </a:t>
            </a:r>
            <a:r>
              <a:rPr lang="es-CL" sz="2000" dirty="0" err="1" smtClean="0"/>
              <a:t>which</a:t>
            </a:r>
            <a:r>
              <a:rPr lang="es-CL" sz="2000" dirty="0" smtClean="0"/>
              <a:t> are </a:t>
            </a:r>
            <a:r>
              <a:rPr lang="es-CL" sz="2000" dirty="0" err="1" smtClean="0"/>
              <a:t>represented</a:t>
            </a:r>
            <a:r>
              <a:rPr lang="es-CL" sz="2000" dirty="0" smtClean="0"/>
              <a:t> </a:t>
            </a:r>
            <a:r>
              <a:rPr lang="es-CL" sz="2000" dirty="0" err="1" smtClean="0"/>
              <a:t>by</a:t>
            </a:r>
            <a:r>
              <a:rPr lang="es-CL" sz="2000" dirty="0" smtClean="0"/>
              <a:t> a set of Gluon </a:t>
            </a:r>
            <a:r>
              <a:rPr lang="es-CL" sz="2000" dirty="0" err="1" smtClean="0"/>
              <a:t>ladders</a:t>
            </a:r>
            <a:endParaRPr lang="es-CL" sz="2000" dirty="0" smtClean="0"/>
          </a:p>
          <a:p>
            <a:endParaRPr lang="es-CL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2 Marcador de contenido"/>
              <p:cNvSpPr txBox="1">
                <a:spLocks/>
              </p:cNvSpPr>
              <p:nvPr/>
            </p:nvSpPr>
            <p:spPr>
              <a:xfrm>
                <a:off x="4626730" y="2060848"/>
                <a:ext cx="4202990" cy="4536504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s-CL" sz="2000" dirty="0" smtClean="0"/>
                  <a:t>Intuitive </a:t>
                </a:r>
                <a:r>
                  <a:rPr lang="es-CL" sz="2000" dirty="0" err="1" smtClean="0"/>
                  <a:t>Physical</a:t>
                </a:r>
                <a:r>
                  <a:rPr lang="es-CL" sz="2000" dirty="0" smtClean="0"/>
                  <a:t> Picture:   BFKL  </a:t>
                </a:r>
                <a:r>
                  <a:rPr lang="es-CL" sz="2000" dirty="0" err="1" smtClean="0"/>
                  <a:t>difussion</a:t>
                </a:r>
                <a:r>
                  <a:rPr lang="es-CL" sz="2000" dirty="0" smtClean="0"/>
                  <a:t> in </a:t>
                </a:r>
                <a:r>
                  <a:rPr lang="es-CL" sz="2000" dirty="0" err="1" smtClean="0"/>
                  <a:t>the</a:t>
                </a:r>
                <a:r>
                  <a:rPr lang="es-CL" sz="2000" dirty="0" smtClean="0"/>
                  <a:t> IR </a:t>
                </a:r>
                <a:r>
                  <a:rPr lang="es-CL" sz="2000" dirty="0" err="1" smtClean="0"/>
                  <a:t>region</a:t>
                </a:r>
                <a:r>
                  <a:rPr lang="es-CL" sz="2000" dirty="0" smtClean="0"/>
                  <a:t>: </a:t>
                </a:r>
              </a:p>
              <a:p>
                <a:pPr marL="82296" indent="0">
                  <a:buFont typeface="Wingdings 2"/>
                  <a:buNone/>
                </a:pPr>
                <a:r>
                  <a:rPr lang="es-CL" sz="2000" dirty="0" smtClean="0"/>
                  <a:t>gluon </a:t>
                </a:r>
                <a:r>
                  <a:rPr lang="es-CL" sz="2000" dirty="0" err="1" smtClean="0"/>
                  <a:t>radiation</a:t>
                </a:r>
                <a:r>
                  <a:rPr lang="es-CL" sz="2000" dirty="0" smtClean="0"/>
                  <a:t> g -&gt; </a:t>
                </a:r>
                <a:r>
                  <a:rPr lang="es-CL" sz="2000" dirty="0" err="1" smtClean="0"/>
                  <a:t>gg</a:t>
                </a:r>
                <a:r>
                  <a:rPr lang="es-CL" sz="2000" dirty="0" smtClean="0"/>
                  <a:t> in </a:t>
                </a:r>
                <a:r>
                  <a:rPr lang="es-CL" sz="2000" dirty="0" err="1" smtClean="0"/>
                  <a:t>the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transverse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momentum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kt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exist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large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number</a:t>
                </a:r>
                <a:r>
                  <a:rPr lang="es-CL" sz="2000" dirty="0" smtClean="0"/>
                  <a:t> of </a:t>
                </a:r>
                <a:r>
                  <a:rPr lang="es-CL" sz="2000" dirty="0" err="1" smtClean="0"/>
                  <a:t>gluons</a:t>
                </a:r>
                <a:r>
                  <a:rPr lang="es-CL" sz="2000" dirty="0" smtClean="0"/>
                  <a:t> </a:t>
                </a:r>
              </a:p>
              <a:p>
                <a:pPr marL="82296" indent="0">
                  <a:buFont typeface="Wingdings 2"/>
                  <a:buNone/>
                </a:pPr>
                <a:r>
                  <a:rPr lang="es-CL" sz="2000" dirty="0" err="1" smtClean="0"/>
                  <a:t>but</a:t>
                </a:r>
                <a:r>
                  <a:rPr lang="es-CL" sz="2000" dirty="0" smtClean="0"/>
                  <a:t> </a:t>
                </a:r>
              </a:p>
              <a:p>
                <a:pPr marL="82296" indent="0">
                  <a:buFont typeface="Wingdings 2"/>
                  <a:buNone/>
                </a:pPr>
                <a:r>
                  <a:rPr lang="es-CL" sz="2000" dirty="0" err="1" smtClean="0"/>
                  <a:t>for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small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kt</a:t>
                </a:r>
                <a:r>
                  <a:rPr lang="es-CL" sz="2000" dirty="0" smtClean="0"/>
                  <a:t> and </a:t>
                </a:r>
                <a:r>
                  <a:rPr lang="es-CL" sz="2000" dirty="0" err="1" smtClean="0"/>
                  <a:t>large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size</a:t>
                </a:r>
                <a:r>
                  <a:rPr lang="es-CL" sz="2000" dirty="0" smtClean="0"/>
                  <a:t> of gluon and </a:t>
                </a:r>
                <a:r>
                  <a:rPr lang="es-CL" sz="2000" dirty="0" err="1" smtClean="0"/>
                  <a:t>strongy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overlap</a:t>
                </a:r>
                <a:r>
                  <a:rPr lang="es-CL" sz="2000" dirty="0" smtClean="0"/>
                  <a:t> </a:t>
                </a:r>
                <a:endParaRPr lang="es-CL" sz="2000" dirty="0"/>
              </a:p>
              <a:p>
                <a:pPr marL="82296" indent="0">
                  <a:buFont typeface="Wingdings 2"/>
                  <a:buNone/>
                </a:pPr>
                <a:r>
                  <a:rPr lang="es-CL" sz="2000" dirty="0" smtClean="0"/>
                  <a:t> </a:t>
                </a:r>
                <a:r>
                  <a:rPr lang="es-CL" sz="2000" dirty="0" err="1" smtClean="0"/>
                  <a:t>fusion</a:t>
                </a:r>
                <a:r>
                  <a:rPr lang="es-CL" sz="2000" dirty="0" smtClean="0"/>
                  <a:t>  </a:t>
                </a:r>
                <a:r>
                  <a:rPr lang="es-CL" sz="2000" dirty="0" err="1" smtClean="0"/>
                  <a:t>gg</a:t>
                </a:r>
                <a:r>
                  <a:rPr lang="es-CL" sz="2000" dirty="0" smtClean="0"/>
                  <a:t> –&gt; g are </a:t>
                </a:r>
                <a:r>
                  <a:rPr lang="es-CL" sz="2000" dirty="0" err="1" smtClean="0"/>
                  <a:t>important</a:t>
                </a:r>
                <a:r>
                  <a:rPr lang="es-CL" sz="2000" dirty="0" smtClean="0"/>
                  <a:t>    </a:t>
                </a:r>
              </a:p>
              <a:p>
                <a:pPr marL="82296" indent="0">
                  <a:buFont typeface="Wingdings 2"/>
                  <a:buNone/>
                </a:pPr>
                <a:r>
                  <a:rPr lang="es-CL" sz="2000" dirty="0"/>
                  <a:t>	</a:t>
                </a:r>
                <a:r>
                  <a:rPr lang="es-CL" sz="2000" dirty="0" err="1" smtClean="0"/>
                  <a:t>Saturation</a:t>
                </a:r>
                <a:r>
                  <a:rPr lang="es-CL" sz="2000" dirty="0" smtClean="0"/>
                  <a:t> </a:t>
                </a:r>
                <a:r>
                  <a:rPr lang="es-CL" sz="2000" dirty="0" err="1" smtClean="0"/>
                  <a:t>phenomena</a:t>
                </a:r>
                <a:r>
                  <a:rPr lang="es-CL" sz="2000" dirty="0" smtClean="0"/>
                  <a:t> </a:t>
                </a:r>
              </a:p>
              <a:p>
                <a:pPr marL="82296" indent="0">
                  <a:buFont typeface="Wingdings 2"/>
                  <a:buNone/>
                </a:pPr>
                <a:r>
                  <a:rPr lang="es-CL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00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CL" sz="200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s-CL" sz="2000" i="1" smtClean="0">
                        <a:latin typeface="Cambria Math"/>
                      </a:rPr>
                      <m:t>(</m:t>
                    </m:r>
                    <m:r>
                      <a:rPr lang="es-CL" sz="2000" i="1" smtClean="0">
                        <a:latin typeface="Cambria Math"/>
                      </a:rPr>
                      <m:t>𝑦</m:t>
                    </m:r>
                    <m:r>
                      <a:rPr lang="es-CL" sz="2000" i="1" smtClean="0">
                        <a:latin typeface="Cambria Math"/>
                      </a:rPr>
                      <m:t>)≫</m:t>
                    </m:r>
                    <m:sSub>
                      <m:sSubPr>
                        <m:ctrlPr>
                          <a:rPr lang="es-C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0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CL" sz="2000" i="1" smtClean="0">
                            <a:latin typeface="Cambria Math"/>
                          </a:rPr>
                          <m:t>𝑄𝐶𝐷</m:t>
                        </m:r>
                      </m:sub>
                    </m:sSub>
                  </m:oMath>
                </a14:m>
                <a:endParaRPr lang="es-CL" sz="2000" dirty="0" smtClean="0"/>
              </a:p>
              <a:p>
                <a:pPr marL="82296" indent="0">
                  <a:buFont typeface="Wingdings 2"/>
                  <a:buNone/>
                </a:pPr>
                <a:endParaRPr lang="es-CL" sz="2000" dirty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000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CL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s-CL" sz="20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/>
                            <m:sup>
                              <m:r>
                                <a:rPr lang="es-CL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  <m:sub>
                          <m:r>
                            <a:rPr lang="es-CL" sz="20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s-CL" sz="20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s-CL" sz="2000" b="0" i="1" smtClean="0">
                          <a:latin typeface="Cambria Math"/>
                        </a:rPr>
                        <m:t>5</m:t>
                      </m:r>
                      <m:r>
                        <a:rPr lang="es-CL" sz="2000" b="0" i="1" smtClean="0">
                          <a:latin typeface="Cambria Math"/>
                        </a:rPr>
                        <m:t>𝐺𝑒𝑣</m:t>
                      </m:r>
                    </m:oMath>
                  </m:oMathPara>
                </a14:m>
                <a:endParaRPr lang="es-CL" sz="2000" dirty="0" smtClean="0"/>
              </a:p>
              <a:p>
                <a:endParaRPr lang="es-CL" sz="2000" dirty="0"/>
              </a:p>
              <a:p>
                <a:endParaRPr lang="es-CL" sz="2000" dirty="0" smtClean="0"/>
              </a:p>
            </p:txBody>
          </p:sp>
        </mc:Choice>
        <mc:Fallback xmlns="">
          <p:sp>
            <p:nvSpPr>
              <p:cNvPr id="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730" y="2060848"/>
                <a:ext cx="4202990" cy="4536504"/>
              </a:xfrm>
              <a:prstGeom prst="rect">
                <a:avLst/>
              </a:prstGeom>
              <a:blipFill rotWithShape="1">
                <a:blip r:embed="rId3"/>
                <a:stretch>
                  <a:fillRect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1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Experimental </a:t>
            </a:r>
            <a:r>
              <a:rPr lang="es-CL" dirty="0" err="1" smtClean="0"/>
              <a:t>evidence</a:t>
            </a:r>
            <a:r>
              <a:rPr lang="es-CL" dirty="0" smtClean="0"/>
              <a:t>  in </a:t>
            </a:r>
            <a:r>
              <a:rPr lang="es-CL" dirty="0" err="1" smtClean="0"/>
              <a:t>small</a:t>
            </a:r>
            <a:r>
              <a:rPr lang="es-CL" dirty="0" smtClean="0"/>
              <a:t>-x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4" y="1619250"/>
            <a:ext cx="5627879" cy="447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80183"/>
            <a:ext cx="7403157" cy="346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6391275" cy="268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6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13477</TotalTime>
  <Words>609</Words>
  <Application>Microsoft Office PowerPoint</Application>
  <PresentationFormat>Apresentação na tela (4:3)</PresentationFormat>
  <Paragraphs>161</Paragraphs>
  <Slides>35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Solsticio</vt:lpstr>
      <vt:lpstr>Picture</vt:lpstr>
      <vt:lpstr>  Nonlinear evolution for Pomeron fields in the semi classical</vt:lpstr>
      <vt:lpstr>Outlook</vt:lpstr>
      <vt:lpstr>Introduction </vt:lpstr>
      <vt:lpstr>Scattering approach</vt:lpstr>
      <vt:lpstr>Description in QCD</vt:lpstr>
      <vt:lpstr>Apresentação do PowerPoint</vt:lpstr>
      <vt:lpstr>Apresentação do PowerPoint</vt:lpstr>
      <vt:lpstr>Experimental evidence  in small-x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See hep.ph 0110325</vt:lpstr>
      <vt:lpstr>Apresentação do PowerPoint</vt:lpstr>
      <vt:lpstr>Apresentação do PowerPoint</vt:lpstr>
      <vt:lpstr>Generalization to Pomerones Interaction</vt:lpstr>
      <vt:lpstr>Pomeron Loops:  See  E. Levin,  J. Miller and A Prygarin arXiv 07062944</vt:lpstr>
      <vt:lpstr> QCD results and  effective action</vt:lpstr>
      <vt:lpstr>Funcional Integral  Braun ´00-06</vt:lpstr>
      <vt:lpstr>Apresentação do PowerPoint</vt:lpstr>
      <vt:lpstr>Solutions:   </vt:lpstr>
      <vt:lpstr>Equations and definitions</vt:lpstr>
      <vt:lpstr>Semiclasical Approach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Numerical Solution</vt:lpstr>
      <vt:lpstr>Conclusion</vt:lpstr>
      <vt:lpstr>Apresentação do PowerPoint</vt:lpstr>
      <vt:lpstr>Kinematic Variables</vt:lpstr>
      <vt:lpstr>General Behaviour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linear evolution for  Pomeron fields  and Semi-classical Approach</dc:title>
  <dc:creator>carlos contreras</dc:creator>
  <cp:lastModifiedBy>vc</cp:lastModifiedBy>
  <cp:revision>84</cp:revision>
  <cp:lastPrinted>2012-11-29T17:45:23Z</cp:lastPrinted>
  <dcterms:created xsi:type="dcterms:W3CDTF">2012-11-21T01:45:41Z</dcterms:created>
  <dcterms:modified xsi:type="dcterms:W3CDTF">2012-12-14T13:00:36Z</dcterms:modified>
</cp:coreProperties>
</file>