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  <p:sldMasterId id="2147483672" r:id="rId3"/>
    <p:sldMasterId id="2147483690" r:id="rId4"/>
    <p:sldMasterId id="2147483696" r:id="rId5"/>
    <p:sldMasterId id="2147483702" r:id="rId6"/>
  </p:sldMasterIdLst>
  <p:notesMasterIdLst>
    <p:notesMasterId r:id="rId70"/>
  </p:notesMasterIdLst>
  <p:handoutMasterIdLst>
    <p:handoutMasterId r:id="rId71"/>
  </p:handoutMasterIdLst>
  <p:sldIdLst>
    <p:sldId id="256" r:id="rId7"/>
    <p:sldId id="312" r:id="rId8"/>
    <p:sldId id="257" r:id="rId9"/>
    <p:sldId id="311" r:id="rId10"/>
    <p:sldId id="259" r:id="rId11"/>
    <p:sldId id="260" r:id="rId12"/>
    <p:sldId id="261" r:id="rId13"/>
    <p:sldId id="262" r:id="rId14"/>
    <p:sldId id="263" r:id="rId15"/>
    <p:sldId id="264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4" r:id="rId33"/>
    <p:sldId id="285" r:id="rId34"/>
    <p:sldId id="286" r:id="rId35"/>
    <p:sldId id="288" r:id="rId36"/>
    <p:sldId id="289" r:id="rId37"/>
    <p:sldId id="291" r:id="rId38"/>
    <p:sldId id="299" r:id="rId39"/>
    <p:sldId id="334" r:id="rId40"/>
    <p:sldId id="333" r:id="rId41"/>
    <p:sldId id="315" r:id="rId42"/>
    <p:sldId id="322" r:id="rId43"/>
    <p:sldId id="337" r:id="rId44"/>
    <p:sldId id="338" r:id="rId45"/>
    <p:sldId id="339" r:id="rId46"/>
    <p:sldId id="340" r:id="rId47"/>
    <p:sldId id="342" r:id="rId48"/>
    <p:sldId id="343" r:id="rId49"/>
    <p:sldId id="344" r:id="rId50"/>
    <p:sldId id="345" r:id="rId51"/>
    <p:sldId id="332" r:id="rId52"/>
    <p:sldId id="309" r:id="rId53"/>
    <p:sldId id="348" r:id="rId54"/>
    <p:sldId id="349" r:id="rId55"/>
    <p:sldId id="353" r:id="rId56"/>
    <p:sldId id="354" r:id="rId57"/>
    <p:sldId id="346" r:id="rId58"/>
    <p:sldId id="347" r:id="rId59"/>
    <p:sldId id="350" r:id="rId60"/>
    <p:sldId id="351" r:id="rId61"/>
    <p:sldId id="352" r:id="rId62"/>
    <p:sldId id="355" r:id="rId63"/>
    <p:sldId id="356" r:id="rId64"/>
    <p:sldId id="357" r:id="rId65"/>
    <p:sldId id="358" r:id="rId66"/>
    <p:sldId id="359" r:id="rId67"/>
    <p:sldId id="360" r:id="rId68"/>
    <p:sldId id="361" r:id="rId69"/>
  </p:sldIdLst>
  <p:sldSz cx="10680700" cy="7556500"/>
  <p:notesSz cx="10680700" cy="7556500"/>
  <p:defaultTextStyle>
    <a:defPPr>
      <a:defRPr lang="en-US"/>
    </a:defPPr>
    <a:lvl1pPr marL="0" algn="l" defTabSz="4557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732" algn="l" defTabSz="4557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457" algn="l" defTabSz="4557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192" algn="l" defTabSz="4557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922" algn="l" defTabSz="4557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654" algn="l" defTabSz="4557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4384" algn="l" defTabSz="4557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0119" algn="l" defTabSz="4557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5846" algn="l" defTabSz="4557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16" autoAdjust="0"/>
    <p:restoredTop sz="97047" autoAdjust="0"/>
  </p:normalViewPr>
  <p:slideViewPr>
    <p:cSldViewPr>
      <p:cViewPr varScale="1">
        <p:scale>
          <a:sx n="92" d="100"/>
          <a:sy n="92" d="100"/>
        </p:scale>
        <p:origin x="-1040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756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49963" y="0"/>
            <a:ext cx="4627562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A8942-381C-6242-8FE8-FE4065022F35}" type="datetimeFigureOut">
              <a:rPr lang="en-US" smtClean="0"/>
              <a:t>12/9/12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177088"/>
            <a:ext cx="462756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49963" y="7177088"/>
            <a:ext cx="4627562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66642-9210-4146-8C0E-1C199868B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65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756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49963" y="0"/>
            <a:ext cx="4627562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62302-ED52-EA40-B075-4F65278D88F8}" type="datetimeFigureOut">
              <a:rPr lang="en-US" smtClean="0"/>
              <a:t>12/9/12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8513" y="566738"/>
            <a:ext cx="400367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8388" y="3589338"/>
            <a:ext cx="8543925" cy="340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2756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49963" y="7177088"/>
            <a:ext cx="4627562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2143-ADD3-BB4D-8854-5C71B34B6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2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57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732" algn="l" defTabSz="4557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1457" algn="l" defTabSz="4557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7192" algn="l" defTabSz="4557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2922" algn="l" defTabSz="4557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78654" algn="l" defTabSz="4557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4384" algn="l" defTabSz="4557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0119" algn="l" defTabSz="4557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45846" algn="l" defTabSz="4557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056" y="2342515"/>
            <a:ext cx="9078595" cy="15868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2105" y="4231640"/>
            <a:ext cx="7476490" cy="18891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662"/>
            <a:r>
              <a:rPr lang="en-US" sz="1300" smtClean="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lang="en-US" sz="13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662"/>
            <a:r>
              <a:rPr lang="en-US" sz="1300" smtClean="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lang="en-US" sz="1300">
              <a:latin typeface="Times New Roman"/>
              <a:cs typeface="Times New Roman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0644"/>
            <a:fld id="{81D60167-4931-47E6-BA6A-407CBD079E47}" type="slidenum">
              <a:rPr lang="en-US" sz="1300" spc="-10" smtClean="0">
                <a:solidFill>
                  <a:srgbClr val="898989"/>
                </a:solidFill>
                <a:latin typeface="Times New Roman"/>
                <a:cs typeface="Times New Roman"/>
              </a:rPr>
              <a:pPr marL="100644"/>
              <a:t>‹#›</a:t>
            </a:fld>
            <a:endParaRPr lang="en-US"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pPr marL="14431"/>
            <a:r>
              <a:rPr lang="en-US" sz="1400" smtClean="0">
                <a:solidFill>
                  <a:srgbClr val="7F7F7F"/>
                </a:solidFill>
                <a:latin typeface="Calibri"/>
                <a:cs typeface="Calibri"/>
              </a:rPr>
              <a:t>Larry Sulak – Boston University             IX Latin American Symposium on HEP</a:t>
            </a:r>
            <a:endParaRPr lang="en-US" sz="14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pPr marL="14431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523624" y="7274881"/>
            <a:ext cx="772587" cy="197659"/>
          </a:xfrm>
        </p:spPr>
        <p:txBody>
          <a:bodyPr lIns="0" tIns="0" rIns="0" bIns="0"/>
          <a:lstStyle>
            <a:lvl1pPr>
              <a:defRPr spc="0">
                <a:solidFill>
                  <a:srgbClr val="7F7F7F"/>
                </a:solidFill>
              </a:defRPr>
            </a:lvl1pPr>
          </a:lstStyle>
          <a:p>
            <a:pPr marL="72149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149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129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056" y="2342515"/>
            <a:ext cx="9078595" cy="15868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2105" y="4231640"/>
            <a:ext cx="7476490" cy="18891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kern="0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14434"/>
            <a:r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Calibri"/>
              </a:rPr>
              <a:t>Larry Sulak – Boston University - IX Latin American Symposium on HEP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pPr marL="14434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72165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165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4089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pc="0">
                <a:solidFill>
                  <a:srgbClr val="7F7F7F"/>
                </a:solidFill>
              </a:defRPr>
            </a:lvl1pPr>
          </a:lstStyle>
          <a:p>
            <a:pPr marL="14434"/>
            <a:r>
              <a:rPr lang="en-US" sz="1400" smtClean="0">
                <a:latin typeface="Calibri"/>
                <a:cs typeface="Calibri"/>
              </a:rPr>
              <a:t>Larry Sulak – Boston University - IX Latin American Symposium on HEP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pPr marL="14434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pc="0">
                <a:solidFill>
                  <a:srgbClr val="7F7F7F"/>
                </a:solidFill>
              </a:defRPr>
            </a:lvl1pPr>
          </a:lstStyle>
          <a:p>
            <a:pPr marL="72165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165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1061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036" y="1737995"/>
            <a:ext cx="4646105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0560" y="1737995"/>
            <a:ext cx="4646105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14434"/>
            <a:r>
              <a:rPr lang="en-US" sz="1400" smtClean="0">
                <a:latin typeface="Calibri"/>
                <a:cs typeface="Calibri"/>
              </a:rPr>
              <a:t>Larry Sulak – Boston University -  IX Latin American Symposium on HEP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pPr marL="14434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9, 2012</a:t>
            </a:r>
            <a:endParaRPr lang="en-US"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72165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165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686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endParaRPr dirty="0"/>
          </a:p>
        </p:txBody>
      </p:sp>
      <p:sp>
        <p:nvSpPr>
          <p:cNvPr id="16" name="bk object 16"/>
          <p:cNvSpPr/>
          <p:nvPr/>
        </p:nvSpPr>
        <p:spPr>
          <a:xfrm>
            <a:off x="14834" y="1161463"/>
            <a:ext cx="10220837" cy="2099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519529"/>
            <a:endParaRPr sz="21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46082" y="1763183"/>
            <a:ext cx="8366548" cy="4659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529"/>
            <a:endParaRPr sz="21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34035" y="2"/>
            <a:ext cx="9612630" cy="125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529"/>
            <a:endParaRPr sz="21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15204" y="7304622"/>
            <a:ext cx="5696373" cy="503767"/>
          </a:xfrm>
        </p:spPr>
        <p:txBody>
          <a:bodyPr lIns="0" tIns="0" rIns="0" bIns="0"/>
          <a:lstStyle>
            <a:lvl1pPr algn="ctr">
              <a:defRPr kern="0" spc="0">
                <a:solidFill>
                  <a:srgbClr val="7F7F7F"/>
                </a:solidFill>
              </a:defRPr>
            </a:lvl1pPr>
          </a:lstStyle>
          <a:p>
            <a:pPr marL="14434"/>
            <a:r>
              <a:rPr lang="en-US" sz="1400" smtClean="0">
                <a:latin typeface="Calibri"/>
                <a:cs typeface="Calibri"/>
              </a:rPr>
              <a:t>Larry Sulak – Boston University - IX Latin American Symposium on HEP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pPr marL="14434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523624" y="7274881"/>
            <a:ext cx="772587" cy="197659"/>
          </a:xfrm>
        </p:spPr>
        <p:txBody>
          <a:bodyPr lIns="0" tIns="0" rIns="0" bIns="0"/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72165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165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32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pPr marL="14434"/>
            <a:r>
              <a:rPr lang="en-US" sz="1400" smtClean="0">
                <a:solidFill>
                  <a:srgbClr val="7F7F7F"/>
                </a:solidFill>
                <a:latin typeface="Calibri"/>
                <a:cs typeface="Calibri"/>
              </a:rPr>
              <a:t>Larry Sulak – Boston University             IX Latin American Symposium on HEP</a:t>
            </a:r>
            <a:endParaRPr lang="en-US" sz="14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pPr marL="14434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523624" y="7274881"/>
            <a:ext cx="772587" cy="197659"/>
          </a:xfrm>
        </p:spPr>
        <p:txBody>
          <a:bodyPr lIns="0" tIns="0" rIns="0" bIns="0"/>
          <a:lstStyle>
            <a:lvl1pPr>
              <a:defRPr spc="0">
                <a:solidFill>
                  <a:srgbClr val="7F7F7F"/>
                </a:solidFill>
              </a:defRPr>
            </a:lvl1pPr>
          </a:lstStyle>
          <a:p>
            <a:pPr marL="72165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165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281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056" y="2342515"/>
            <a:ext cx="9078595" cy="15868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2105" y="4231640"/>
            <a:ext cx="7476490" cy="18891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kern="0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14454"/>
            <a:r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Calibri"/>
              </a:rPr>
              <a:t>Larry Sulak – Boston University - IX Latin American Symposium on HEP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pPr marL="14454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72261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261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322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pc="0">
                <a:solidFill>
                  <a:srgbClr val="7F7F7F"/>
                </a:solidFill>
              </a:defRPr>
            </a:lvl1pPr>
          </a:lstStyle>
          <a:p>
            <a:pPr marL="14454"/>
            <a:r>
              <a:rPr lang="en-US" sz="1400" smtClean="0">
                <a:latin typeface="Calibri"/>
                <a:cs typeface="Calibri"/>
              </a:rPr>
              <a:t>Larry Sulak – Boston University - IX Latin American Symposium on HEP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pPr marL="14454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pc="0">
                <a:solidFill>
                  <a:srgbClr val="7F7F7F"/>
                </a:solidFill>
              </a:defRPr>
            </a:lvl1pPr>
          </a:lstStyle>
          <a:p>
            <a:pPr marL="72261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261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2756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036" y="1737995"/>
            <a:ext cx="4646105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0560" y="1737995"/>
            <a:ext cx="4646105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14454"/>
            <a:r>
              <a:rPr lang="en-US" sz="1400" smtClean="0">
                <a:latin typeface="Calibri"/>
                <a:cs typeface="Calibri"/>
              </a:rPr>
              <a:t>Larry Sulak – Boston University -  IX Latin American Symposium on HEP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pPr marL="14454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9, 2012</a:t>
            </a:r>
            <a:endParaRPr lang="en-US"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72261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261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408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endParaRPr dirty="0"/>
          </a:p>
        </p:txBody>
      </p:sp>
      <p:sp>
        <p:nvSpPr>
          <p:cNvPr id="16" name="bk object 16"/>
          <p:cNvSpPr/>
          <p:nvPr/>
        </p:nvSpPr>
        <p:spPr>
          <a:xfrm>
            <a:off x="14834" y="1161463"/>
            <a:ext cx="10220837" cy="2099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520246"/>
            <a:endParaRPr sz="21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46082" y="1763183"/>
            <a:ext cx="8366548" cy="4659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246"/>
            <a:endParaRPr sz="21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34035" y="2"/>
            <a:ext cx="9612630" cy="125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246"/>
            <a:endParaRPr sz="21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15204" y="7304622"/>
            <a:ext cx="5696373" cy="503767"/>
          </a:xfrm>
        </p:spPr>
        <p:txBody>
          <a:bodyPr lIns="0" tIns="0" rIns="0" bIns="0"/>
          <a:lstStyle>
            <a:lvl1pPr algn="ctr">
              <a:defRPr kern="0" spc="0">
                <a:solidFill>
                  <a:srgbClr val="7F7F7F"/>
                </a:solidFill>
              </a:defRPr>
            </a:lvl1pPr>
          </a:lstStyle>
          <a:p>
            <a:pPr marL="14454"/>
            <a:r>
              <a:rPr lang="en-US" sz="1400" smtClean="0">
                <a:latin typeface="Calibri"/>
                <a:cs typeface="Calibri"/>
              </a:rPr>
              <a:t>Larry Sulak – Boston University - IX Latin American Symposium on HEP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pPr marL="14454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523624" y="7274881"/>
            <a:ext cx="772587" cy="197659"/>
          </a:xfrm>
        </p:spPr>
        <p:txBody>
          <a:bodyPr lIns="0" tIns="0" rIns="0" bIns="0"/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72261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261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757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662"/>
            <a:r>
              <a:rPr lang="en-US" sz="1300" smtClean="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lang="en-US" sz="13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662"/>
            <a:r>
              <a:rPr lang="en-US" sz="1300" smtClean="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lang="en-US" sz="1300">
              <a:latin typeface="Times New Roman"/>
              <a:cs typeface="Times New Roman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0644"/>
            <a:fld id="{81D60167-4931-47E6-BA6A-407CBD079E47}" type="slidenum">
              <a:rPr lang="en-US" sz="1300" spc="-10" smtClean="0">
                <a:solidFill>
                  <a:srgbClr val="898989"/>
                </a:solidFill>
                <a:latin typeface="Times New Roman"/>
                <a:cs typeface="Times New Roman"/>
              </a:rPr>
              <a:pPr marL="100644"/>
              <a:t>‹#›</a:t>
            </a:fld>
            <a:endParaRPr lang="en-US"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pPr marL="14454"/>
            <a:r>
              <a:rPr lang="en-US" sz="1400" smtClean="0">
                <a:solidFill>
                  <a:srgbClr val="7F7F7F"/>
                </a:solidFill>
                <a:latin typeface="Calibri"/>
                <a:cs typeface="Calibri"/>
              </a:rPr>
              <a:t>Larry Sulak – Boston University             IX Latin American Symposium on HEP</a:t>
            </a:r>
            <a:endParaRPr lang="en-US" sz="14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pPr marL="14454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523624" y="7274881"/>
            <a:ext cx="772587" cy="197659"/>
          </a:xfrm>
        </p:spPr>
        <p:txBody>
          <a:bodyPr lIns="0" tIns="0" rIns="0" bIns="0"/>
          <a:lstStyle>
            <a:lvl1pPr>
              <a:defRPr spc="0">
                <a:solidFill>
                  <a:srgbClr val="7F7F7F"/>
                </a:solidFill>
              </a:defRPr>
            </a:lvl1pPr>
          </a:lstStyle>
          <a:p>
            <a:pPr marL="72261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261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813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056" y="2342515"/>
            <a:ext cx="9078595" cy="15868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2105" y="4231640"/>
            <a:ext cx="7476490" cy="18891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kern="0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14463"/>
            <a:r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Calibri"/>
              </a:rPr>
              <a:t>Larry Sulak – Boston University - IX Latin American Symposium on HEP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pPr marL="14463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72309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309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8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pc="0">
                <a:solidFill>
                  <a:srgbClr val="7F7F7F"/>
                </a:solidFill>
              </a:defRPr>
            </a:lvl1pPr>
          </a:lstStyle>
          <a:p>
            <a:pPr marL="14463"/>
            <a:r>
              <a:rPr lang="en-US" sz="1400" smtClean="0">
                <a:latin typeface="Calibri"/>
                <a:cs typeface="Calibri"/>
              </a:rPr>
              <a:t>Larry Sulak – Boston University - IX Latin American Symposium on HEP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pPr marL="14463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pc="0">
                <a:solidFill>
                  <a:srgbClr val="7F7F7F"/>
                </a:solidFill>
              </a:defRPr>
            </a:lvl1pPr>
          </a:lstStyle>
          <a:p>
            <a:pPr marL="72309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309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4203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036" y="1737995"/>
            <a:ext cx="4646105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0560" y="1737995"/>
            <a:ext cx="4646105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14463"/>
            <a:r>
              <a:rPr lang="en-US" sz="1400" smtClean="0">
                <a:latin typeface="Calibri"/>
                <a:cs typeface="Calibri"/>
              </a:rPr>
              <a:t>Larry Sulak – Boston University -  IX Latin American Symposium on HEP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pPr marL="14463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9, 2012</a:t>
            </a:r>
            <a:endParaRPr lang="en-US"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72309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309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0390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endParaRPr dirty="0"/>
          </a:p>
        </p:txBody>
      </p:sp>
      <p:sp>
        <p:nvSpPr>
          <p:cNvPr id="16" name="bk object 16"/>
          <p:cNvSpPr/>
          <p:nvPr/>
        </p:nvSpPr>
        <p:spPr>
          <a:xfrm>
            <a:off x="14834" y="1161463"/>
            <a:ext cx="10220837" cy="2099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520605"/>
            <a:endParaRPr sz="21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46082" y="1763183"/>
            <a:ext cx="8366548" cy="4659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605"/>
            <a:endParaRPr sz="21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34035" y="2"/>
            <a:ext cx="9612630" cy="125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605"/>
            <a:endParaRPr sz="21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15204" y="7304622"/>
            <a:ext cx="5696373" cy="503767"/>
          </a:xfrm>
        </p:spPr>
        <p:txBody>
          <a:bodyPr lIns="0" tIns="0" rIns="0" bIns="0"/>
          <a:lstStyle>
            <a:lvl1pPr algn="ctr">
              <a:defRPr kern="0" spc="0">
                <a:solidFill>
                  <a:srgbClr val="7F7F7F"/>
                </a:solidFill>
              </a:defRPr>
            </a:lvl1pPr>
          </a:lstStyle>
          <a:p>
            <a:pPr marL="14463"/>
            <a:r>
              <a:rPr lang="en-US" sz="1400" smtClean="0">
                <a:latin typeface="Calibri"/>
                <a:cs typeface="Calibri"/>
              </a:rPr>
              <a:t>Larry Sulak – Boston University - IX Latin American Symposium on HEP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pPr marL="14463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523624" y="7274881"/>
            <a:ext cx="772587" cy="197659"/>
          </a:xfrm>
        </p:spPr>
        <p:txBody>
          <a:bodyPr lIns="0" tIns="0" rIns="0" bIns="0"/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72309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309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4173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pPr marL="14463"/>
            <a:r>
              <a:rPr lang="en-US" sz="1400" smtClean="0">
                <a:solidFill>
                  <a:srgbClr val="7F7F7F"/>
                </a:solidFill>
                <a:latin typeface="Calibri"/>
                <a:cs typeface="Calibri"/>
              </a:rPr>
              <a:t>Larry Sulak – Boston University             IX Latin American Symposium on HEP</a:t>
            </a:r>
            <a:endParaRPr lang="en-US" sz="14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pPr marL="14463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523624" y="7274881"/>
            <a:ext cx="772587" cy="197659"/>
          </a:xfrm>
        </p:spPr>
        <p:txBody>
          <a:bodyPr lIns="0" tIns="0" rIns="0" bIns="0"/>
          <a:lstStyle>
            <a:lvl1pPr>
              <a:defRPr spc="0">
                <a:solidFill>
                  <a:srgbClr val="7F7F7F"/>
                </a:solidFill>
              </a:defRPr>
            </a:lvl1pPr>
          </a:lstStyle>
          <a:p>
            <a:pPr marL="72309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309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2797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053" y="2342515"/>
            <a:ext cx="9078595" cy="15868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2105" y="4231640"/>
            <a:ext cx="7476490" cy="18891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kern="0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14473"/>
            <a:r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Calibri"/>
              </a:rPr>
              <a:t>Larry Sulak – Boston University - IX Latin American Symposium on HEP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pPr marL="14473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72365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365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468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pc="0">
                <a:solidFill>
                  <a:srgbClr val="7F7F7F"/>
                </a:solidFill>
              </a:defRPr>
            </a:lvl1pPr>
          </a:lstStyle>
          <a:p>
            <a:pPr marL="14473"/>
            <a:r>
              <a:rPr lang="en-US" sz="1400" smtClean="0">
                <a:latin typeface="Calibri"/>
                <a:cs typeface="Calibri"/>
              </a:rPr>
              <a:t>Larry Sulak – Boston University - IX Latin American Symposium on HEP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pPr marL="14473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pc="0">
                <a:solidFill>
                  <a:srgbClr val="7F7F7F"/>
                </a:solidFill>
              </a:defRPr>
            </a:lvl1pPr>
          </a:lstStyle>
          <a:p>
            <a:pPr marL="72365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365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896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035" y="1737995"/>
            <a:ext cx="4646105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0560" y="1737995"/>
            <a:ext cx="4646105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14473"/>
            <a:r>
              <a:rPr lang="en-US" sz="1400" smtClean="0">
                <a:latin typeface="Calibri"/>
                <a:cs typeface="Calibri"/>
              </a:rPr>
              <a:t>Larry Sulak – Boston University -  IX Latin American Symposium on HEP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pPr marL="14473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9, 2012</a:t>
            </a:r>
            <a:endParaRPr lang="en-US"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72365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365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2936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endParaRPr dirty="0"/>
          </a:p>
        </p:txBody>
      </p:sp>
      <p:sp>
        <p:nvSpPr>
          <p:cNvPr id="16" name="bk object 16"/>
          <p:cNvSpPr/>
          <p:nvPr/>
        </p:nvSpPr>
        <p:spPr>
          <a:xfrm>
            <a:off x="14834" y="1161462"/>
            <a:ext cx="10220837" cy="2099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521025"/>
            <a:endParaRPr sz="21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46082" y="1763183"/>
            <a:ext cx="8366548" cy="4659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1025"/>
            <a:endParaRPr sz="21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34035" y="0"/>
            <a:ext cx="9612630" cy="125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1025"/>
            <a:endParaRPr sz="21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15204" y="7304617"/>
            <a:ext cx="5696373" cy="503767"/>
          </a:xfrm>
        </p:spPr>
        <p:txBody>
          <a:bodyPr lIns="0" tIns="0" rIns="0" bIns="0"/>
          <a:lstStyle>
            <a:lvl1pPr algn="ctr">
              <a:defRPr kern="0" spc="0">
                <a:solidFill>
                  <a:srgbClr val="7F7F7F"/>
                </a:solidFill>
              </a:defRPr>
            </a:lvl1pPr>
          </a:lstStyle>
          <a:p>
            <a:pPr marL="14473"/>
            <a:r>
              <a:rPr lang="en-US" sz="1400" smtClean="0">
                <a:latin typeface="Calibri"/>
                <a:cs typeface="Calibri"/>
              </a:rPr>
              <a:t>Larry Sulak – Boston University - IX Latin American Symposium on HEP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pPr marL="14473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523624" y="7274880"/>
            <a:ext cx="772587" cy="197659"/>
          </a:xfrm>
        </p:spPr>
        <p:txBody>
          <a:bodyPr lIns="0" tIns="0" rIns="0" bIns="0"/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72365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365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412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55859" y="2121257"/>
            <a:ext cx="3955940" cy="39359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0559" y="1737995"/>
            <a:ext cx="4646105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662"/>
            <a:r>
              <a:rPr lang="en-US" sz="1300" smtClean="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lang="en-US" sz="1300">
              <a:latin typeface="Times New Roman"/>
              <a:cs typeface="Times New Roman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662"/>
            <a:r>
              <a:rPr lang="en-US" sz="1300" smtClean="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lang="en-US" sz="1300">
              <a:latin typeface="Times New Roman"/>
              <a:cs typeface="Times New Roman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0644"/>
            <a:fld id="{81D60167-4931-47E6-BA6A-407CBD079E47}" type="slidenum">
              <a:rPr lang="en-US" sz="1300" spc="-10" smtClean="0">
                <a:solidFill>
                  <a:srgbClr val="898989"/>
                </a:solidFill>
                <a:latin typeface="Times New Roman"/>
                <a:cs typeface="Times New Roman"/>
              </a:rPr>
              <a:pPr marL="100644"/>
              <a:t>‹#›</a:t>
            </a:fld>
            <a:endParaRPr lang="en-US"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pPr marL="14473"/>
            <a:r>
              <a:rPr lang="en-US" sz="1400" smtClean="0">
                <a:solidFill>
                  <a:srgbClr val="7F7F7F"/>
                </a:solidFill>
                <a:latin typeface="Calibri"/>
                <a:cs typeface="Calibri"/>
              </a:rPr>
              <a:t>Larry Sulak – Boston University             IX Latin American Symposium on HEP</a:t>
            </a:r>
            <a:endParaRPr lang="en-US" sz="1400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pPr marL="14473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523624" y="7274880"/>
            <a:ext cx="772587" cy="197659"/>
          </a:xfrm>
        </p:spPr>
        <p:txBody>
          <a:bodyPr lIns="0" tIns="0" rIns="0" bIns="0"/>
          <a:lstStyle>
            <a:lvl1pPr>
              <a:defRPr spc="0">
                <a:solidFill>
                  <a:srgbClr val="7F7F7F"/>
                </a:solidFill>
              </a:defRPr>
            </a:lvl1pPr>
          </a:lstStyle>
          <a:p>
            <a:pPr marL="72365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365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465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662"/>
            <a:r>
              <a:rPr lang="en-US" sz="1300" smtClean="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lang="en-US" sz="1300">
              <a:latin typeface="Times New Roman"/>
              <a:cs typeface="Times New Roman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662"/>
            <a:r>
              <a:rPr lang="en-US" sz="1300" smtClean="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lang="en-US" sz="13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0644"/>
            <a:fld id="{81D60167-4931-47E6-BA6A-407CBD079E47}" type="slidenum">
              <a:rPr lang="en-US" sz="1300" spc="-10" smtClean="0">
                <a:solidFill>
                  <a:srgbClr val="898989"/>
                </a:solidFill>
                <a:latin typeface="Times New Roman"/>
                <a:cs typeface="Times New Roman"/>
              </a:rPr>
              <a:pPr marL="100644"/>
              <a:t>‹#›</a:t>
            </a:fld>
            <a:endParaRPr lang="en-US"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662"/>
            <a:r>
              <a:rPr lang="en-US" sz="1300" smtClean="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lang="en-US" sz="1300">
              <a:latin typeface="Times New Roman"/>
              <a:cs typeface="Times New Roman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662"/>
            <a:r>
              <a:rPr lang="en-US" sz="1300" smtClean="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lang="en-US" sz="1300">
              <a:latin typeface="Times New Roman"/>
              <a:cs typeface="Times New Roman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0644"/>
            <a:fld id="{81D60167-4931-47E6-BA6A-407CBD079E47}" type="slidenum">
              <a:rPr lang="en-US" sz="1300" spc="-10" smtClean="0">
                <a:solidFill>
                  <a:srgbClr val="898989"/>
                </a:solidFill>
                <a:latin typeface="Times New Roman"/>
                <a:cs typeface="Times New Roman"/>
              </a:rPr>
              <a:pPr marL="100644"/>
              <a:t>‹#›</a:t>
            </a:fld>
            <a:endParaRPr lang="en-US"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056" y="2342515"/>
            <a:ext cx="9078595" cy="15868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2105" y="4231640"/>
            <a:ext cx="7476490" cy="18891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kern="0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14431"/>
            <a:r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Calibri"/>
              </a:rPr>
              <a:t>Larry Sulak – Boston University - IX Latin American Symposium on HEP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pPr marL="14431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72149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149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029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pc="0">
                <a:solidFill>
                  <a:srgbClr val="7F7F7F"/>
                </a:solidFill>
              </a:defRPr>
            </a:lvl1pPr>
          </a:lstStyle>
          <a:p>
            <a:pPr marL="14431"/>
            <a:r>
              <a:rPr lang="en-US" sz="1400" smtClean="0">
                <a:latin typeface="Calibri"/>
                <a:cs typeface="Calibri"/>
              </a:rPr>
              <a:t>Larry Sulak – Boston University - IX Latin American Symposium on HEP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pc="0"/>
            </a:lvl1pPr>
          </a:lstStyle>
          <a:p>
            <a:pPr marL="14431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pc="0">
                <a:solidFill>
                  <a:srgbClr val="7F7F7F"/>
                </a:solidFill>
              </a:defRPr>
            </a:lvl1pPr>
          </a:lstStyle>
          <a:p>
            <a:pPr marL="72149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149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72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036" y="1737995"/>
            <a:ext cx="4646105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0560" y="1737995"/>
            <a:ext cx="4646105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14431"/>
            <a:r>
              <a:rPr lang="en-US" sz="1400" smtClean="0">
                <a:latin typeface="Calibri"/>
                <a:cs typeface="Calibri"/>
              </a:rPr>
              <a:t>Larry Sulak – Boston University -  IX Latin American Symposium on HEP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pPr marL="14431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9, 2012</a:t>
            </a:r>
            <a:endParaRPr lang="en-US"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72149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149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301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endParaRPr dirty="0"/>
          </a:p>
        </p:txBody>
      </p:sp>
      <p:sp>
        <p:nvSpPr>
          <p:cNvPr id="16" name="bk object 16"/>
          <p:cNvSpPr/>
          <p:nvPr/>
        </p:nvSpPr>
        <p:spPr>
          <a:xfrm>
            <a:off x="14834" y="1161463"/>
            <a:ext cx="10220837" cy="2099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519410"/>
            <a:endParaRPr sz="21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1246082" y="1763183"/>
            <a:ext cx="8366548" cy="4659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410"/>
            <a:endParaRPr sz="21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34035" y="2"/>
            <a:ext cx="9612630" cy="125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410"/>
            <a:endParaRPr sz="21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15204" y="7304622"/>
            <a:ext cx="5696373" cy="503767"/>
          </a:xfrm>
        </p:spPr>
        <p:txBody>
          <a:bodyPr lIns="0" tIns="0" rIns="0" bIns="0"/>
          <a:lstStyle>
            <a:lvl1pPr algn="ctr">
              <a:defRPr kern="0" spc="0">
                <a:solidFill>
                  <a:srgbClr val="7F7F7F"/>
                </a:solidFill>
              </a:defRPr>
            </a:lvl1pPr>
          </a:lstStyle>
          <a:p>
            <a:pPr marL="14431"/>
            <a:r>
              <a:rPr lang="en-US" sz="1400" smtClean="0">
                <a:latin typeface="Calibri"/>
                <a:cs typeface="Calibri"/>
              </a:rPr>
              <a:t>Larry Sulak – Boston University - IX Latin American Symposium on HEP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kern="0" spc="0"/>
            </a:lvl1pPr>
          </a:lstStyle>
          <a:p>
            <a:pPr marL="14431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523624" y="7274881"/>
            <a:ext cx="772587" cy="197659"/>
          </a:xfrm>
        </p:spPr>
        <p:txBody>
          <a:bodyPr lIns="0" tIns="0" rIns="0" bIns="0"/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72149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149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547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theme" Target="../theme/theme6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50" y="576855"/>
            <a:ext cx="10579198" cy="21898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855" y="1632687"/>
            <a:ext cx="9984987" cy="528187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59150" y="7284726"/>
            <a:ext cx="4952999" cy="4523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662"/>
            <a:r>
              <a:rPr lang="en-US" sz="1300" smtClean="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lang="en-US" sz="1300" dirty="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3240" y="7267948"/>
            <a:ext cx="1602910" cy="2441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662"/>
            <a:r>
              <a:rPr lang="en-US" sz="1300" smtClean="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lang="en-US" sz="1300" dirty="0">
              <a:latin typeface="Times New Roman"/>
              <a:cs typeface="Times New Roman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84953" y="7240999"/>
            <a:ext cx="203080" cy="1948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00644"/>
            <a:fld id="{81D60167-4931-47E6-BA6A-407CBD079E47}" type="slidenum">
              <a:rPr lang="en-US" sz="1300" spc="-10" smtClean="0">
                <a:solidFill>
                  <a:srgbClr val="898989"/>
                </a:solidFill>
                <a:latin typeface="Times New Roman"/>
                <a:cs typeface="Times New Roman"/>
              </a:rPr>
              <a:pPr marL="100644"/>
              <a:t>‹#›</a:t>
            </a:fld>
            <a:endParaRPr lang="en-US" sz="1300" dirty="0">
              <a:latin typeface="Times New Roman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>
        <a:defRPr sz="4400" b="1">
          <a:solidFill>
            <a:srgbClr val="000080"/>
          </a:solidFill>
          <a:latin typeface="Arial"/>
          <a:cs typeface="Arial"/>
        </a:defRPr>
      </a:lvl1pPr>
    </p:titleStyle>
    <p:bodyStyle>
      <a:lvl1pPr>
        <a:defRPr sz="3200">
          <a:solidFill>
            <a:schemeClr val="bg2">
              <a:lumMod val="10000"/>
            </a:schemeClr>
          </a:solidFill>
          <a:latin typeface="Arial"/>
          <a:cs typeface="Arial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896" y="223896"/>
            <a:ext cx="10296905" cy="746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16" name="bk object 16"/>
          <p:cNvSpPr/>
          <p:nvPr/>
        </p:nvSpPr>
        <p:spPr>
          <a:xfrm>
            <a:off x="14834" y="1161463"/>
            <a:ext cx="10220837" cy="2099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519410"/>
            <a:endParaRPr sz="21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9986" y="1379757"/>
            <a:ext cx="10140730" cy="15483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5204" y="7220655"/>
            <a:ext cx="5518362" cy="50376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 kern="0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14431" defTabSz="519410"/>
            <a:r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Calibri"/>
              </a:rPr>
              <a:t>Larry Sulak – Boston University - IX Latin American Symposium on HEP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3824" y="7274881"/>
            <a:ext cx="2118339" cy="1976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pPr marL="14431" defTabSz="519410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23624" y="7190921"/>
            <a:ext cx="772587" cy="1976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72149" defTabSz="519410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149" defTabSz="519410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011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/>
  <p:txStyles>
    <p:titleStyle>
      <a:lvl1pPr>
        <a:defRPr kern="0" spc="0"/>
      </a:lvl1pPr>
    </p:titleStyle>
    <p:bodyStyle>
      <a:lvl1pPr>
        <a:defRPr kern="0" spc="0"/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896" y="223896"/>
            <a:ext cx="10296905" cy="746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16" name="bk object 16"/>
          <p:cNvSpPr/>
          <p:nvPr/>
        </p:nvSpPr>
        <p:spPr>
          <a:xfrm>
            <a:off x="14834" y="1161463"/>
            <a:ext cx="10220837" cy="2099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519529"/>
            <a:endParaRPr sz="21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9986" y="1379757"/>
            <a:ext cx="10140730" cy="15483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5204" y="7220655"/>
            <a:ext cx="5518362" cy="50376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 kern="0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14434" defTabSz="519529"/>
            <a:r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Calibri"/>
              </a:rPr>
              <a:t>Larry Sulak – Boston University - IX Latin American Symposium on HEP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3824" y="7274881"/>
            <a:ext cx="2118339" cy="1976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pPr marL="14434" defTabSz="519529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23624" y="7190921"/>
            <a:ext cx="772587" cy="1976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72165" defTabSz="519529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165" defTabSz="519529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92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/>
  <p:txStyles>
    <p:titleStyle>
      <a:lvl1pPr>
        <a:defRPr kern="0" spc="0"/>
      </a:lvl1pPr>
    </p:titleStyle>
    <p:bodyStyle>
      <a:lvl1pPr>
        <a:defRPr kern="0" spc="0"/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896" y="223896"/>
            <a:ext cx="10296905" cy="746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16" name="bk object 16"/>
          <p:cNvSpPr/>
          <p:nvPr/>
        </p:nvSpPr>
        <p:spPr>
          <a:xfrm>
            <a:off x="14834" y="1161463"/>
            <a:ext cx="10220837" cy="2099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520246"/>
            <a:endParaRPr sz="21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9986" y="1379757"/>
            <a:ext cx="10140730" cy="15483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5204" y="7220655"/>
            <a:ext cx="5518362" cy="50376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 kern="0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14454" defTabSz="520246"/>
            <a:r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Calibri"/>
              </a:rPr>
              <a:t>Larry Sulak – Boston University - IX Latin American Symposium on HEP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3824" y="7274881"/>
            <a:ext cx="2118339" cy="1976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pPr marL="14454" defTabSz="520246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23624" y="7190921"/>
            <a:ext cx="772587" cy="1976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72261" defTabSz="520246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261" defTabSz="520246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90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/>
  <p:txStyles>
    <p:titleStyle>
      <a:lvl1pPr>
        <a:defRPr kern="0" spc="0"/>
      </a:lvl1pPr>
    </p:titleStyle>
    <p:bodyStyle>
      <a:lvl1pPr>
        <a:defRPr kern="0" spc="0"/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896" y="223896"/>
            <a:ext cx="10296905" cy="746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16" name="bk object 16"/>
          <p:cNvSpPr/>
          <p:nvPr/>
        </p:nvSpPr>
        <p:spPr>
          <a:xfrm>
            <a:off x="14834" y="1161463"/>
            <a:ext cx="10220837" cy="2099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520605"/>
            <a:endParaRPr sz="21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9986" y="1379757"/>
            <a:ext cx="10140730" cy="15483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5204" y="7220655"/>
            <a:ext cx="5518362" cy="50376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 kern="0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14463" defTabSz="520605"/>
            <a:r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Calibri"/>
              </a:rPr>
              <a:t>Larry Sulak – Boston University - IX Latin American Symposium on HEP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3824" y="7274881"/>
            <a:ext cx="2118339" cy="1976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pPr marL="14463" defTabSz="520605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23624" y="7190921"/>
            <a:ext cx="772587" cy="1976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72309" defTabSz="520605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309" defTabSz="520605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83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hdr="0"/>
  <p:txStyles>
    <p:titleStyle>
      <a:lvl1pPr>
        <a:defRPr kern="0" spc="0"/>
      </a:lvl1pPr>
    </p:titleStyle>
    <p:bodyStyle>
      <a:lvl1pPr>
        <a:defRPr kern="0" spc="0"/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896" y="223896"/>
            <a:ext cx="10296905" cy="746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16" name="bk object 16"/>
          <p:cNvSpPr/>
          <p:nvPr/>
        </p:nvSpPr>
        <p:spPr>
          <a:xfrm>
            <a:off x="14834" y="1161462"/>
            <a:ext cx="10220837" cy="2099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521025"/>
            <a:endParaRPr sz="21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9985" y="1379757"/>
            <a:ext cx="10140730" cy="154839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5204" y="7220655"/>
            <a:ext cx="5518362" cy="50376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 kern="0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14473" defTabSz="521025"/>
            <a:r>
              <a:rPr lang="en-US" sz="140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Calibri"/>
              </a:rPr>
              <a:t>Larry Sulak – Boston University - IX Latin American Symposium on HEP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3824" y="7274880"/>
            <a:ext cx="2118339" cy="1976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/>
            </a:lvl1pPr>
          </a:lstStyle>
          <a:p>
            <a:pPr marL="14473" defTabSz="521025"/>
            <a:r>
              <a:rPr lang="en-US" sz="1400" smtClean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lang="en-US"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23624" y="7190920"/>
            <a:ext cx="772587" cy="1976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ern="0" spc="0">
                <a:solidFill>
                  <a:srgbClr val="7F7F7F"/>
                </a:solidFill>
              </a:defRPr>
            </a:lvl1pPr>
          </a:lstStyle>
          <a:p>
            <a:pPr marL="72365" defTabSz="521025"/>
            <a:fld id="{81D60167-4931-47E6-BA6A-407CBD079E47}" type="slidenum">
              <a:rPr lang="en-US" sz="1400" smtClean="0">
                <a:latin typeface="Calibri"/>
                <a:cs typeface="Calibri"/>
              </a:rPr>
              <a:pPr marL="72365" defTabSz="521025"/>
              <a:t>‹#›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53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hf hdr="0"/>
  <p:txStyles>
    <p:titleStyle>
      <a:lvl1pPr>
        <a:defRPr kern="0" spc="0"/>
      </a:lvl1pPr>
    </p:titleStyle>
    <p:bodyStyle>
      <a:lvl1pPr>
        <a:defRPr kern="0" spc="0"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hyperlink" Target="http://www-cdf.fnal.gov/physics/new/qcd/abstracts/zjets_10fb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8.png"/><Relationship Id="rId3" Type="http://schemas.openxmlformats.org/officeDocument/2006/relationships/hyperlink" Target="http://cdsweb.cern.ch/record/149349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4" Type="http://schemas.openxmlformats.org/officeDocument/2006/relationships/image" Target="../media/image71.png"/><Relationship Id="rId5" Type="http://schemas.openxmlformats.org/officeDocument/2006/relationships/hyperlink" Target="http://lanl.arxiv.org/abs/1209.1921v1" TargetMode="External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6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0909.1505" TargetMode="External"/><Relationship Id="rId4" Type="http://schemas.openxmlformats.org/officeDocument/2006/relationships/image" Target="../media/image73.png"/><Relationship Id="rId5" Type="http://schemas.openxmlformats.org/officeDocument/2006/relationships/hyperlink" Target="http://arxiv.org/abs/1109.1470" TargetMode="External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74.png"/><Relationship Id="rId3" Type="http://schemas.openxmlformats.org/officeDocument/2006/relationships/hyperlink" Target="http://cdsweb.cern.ch/record/1493495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77.jpg"/><Relationship Id="rId3" Type="http://schemas.openxmlformats.org/officeDocument/2006/relationships/image" Target="../media/image7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4" Type="http://schemas.openxmlformats.org/officeDocument/2006/relationships/image" Target="../media/image96.jpg"/><Relationship Id="rId5" Type="http://schemas.openxmlformats.org/officeDocument/2006/relationships/image" Target="../media/image97.jpg"/><Relationship Id="rId6" Type="http://schemas.openxmlformats.org/officeDocument/2006/relationships/image" Target="../media/image98.jpg"/><Relationship Id="rId7" Type="http://schemas.openxmlformats.org/officeDocument/2006/relationships/image" Target="../media/image99.png"/><Relationship Id="rId8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dsweb.cern.ch/record/1493495" TargetMode="External"/><Relationship Id="rId3" Type="http://schemas.openxmlformats.org/officeDocument/2006/relationships/image" Target="../media/image10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cdsweb.cern.ch/record/1474490" TargetMode="External"/><Relationship Id="rId4" Type="http://schemas.openxmlformats.org/officeDocument/2006/relationships/hyperlink" Target="http://arxiv.org/abs/1107.4277v1" TargetMode="External"/><Relationship Id="rId5" Type="http://schemas.openxmlformats.org/officeDocument/2006/relationships/image" Target="../media/image10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4" Type="http://schemas.openxmlformats.org/officeDocument/2006/relationships/hyperlink" Target="http://www-d0.fnal.gov/Run2Physics/WWW/results/prelim/QCD/Q22/" TargetMode="External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1.jpg"/><Relationship Id="rId3" Type="http://schemas.openxmlformats.org/officeDocument/2006/relationships/hyperlink" Target="http://cdsweb.cern.ch/record/1493475?ln=en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cdsweb.cern.ch/record/1493495" TargetMode="External"/><Relationship Id="rId4" Type="http://schemas.openxmlformats.org/officeDocument/2006/relationships/hyperlink" Target="http://arxiv.org/abs/1210.0627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33400" y="140590"/>
            <a:ext cx="10369550" cy="2189866"/>
          </a:xfrm>
          <a:prstGeom prst="rect">
            <a:avLst/>
          </a:prstGeom>
        </p:spPr>
        <p:txBody>
          <a:bodyPr vert="horz" wrap="square" lIns="0" tIns="896744" rIns="0" bIns="0" rtlCol="0">
            <a:noAutofit/>
          </a:bodyPr>
          <a:lstStyle/>
          <a:p>
            <a:pPr marL="1154517" algn="ctr"/>
            <a:r>
              <a:rPr spc="-25" dirty="0">
                <a:solidFill>
                  <a:srgbClr val="FF0000"/>
                </a:solidFill>
              </a:rPr>
              <a:t>Jet </a:t>
            </a:r>
            <a:r>
              <a:rPr lang="en-US" spc="-5" dirty="0">
                <a:solidFill>
                  <a:srgbClr val="FF0000"/>
                </a:solidFill>
              </a:rPr>
              <a:t>P</a:t>
            </a:r>
            <a:r>
              <a:rPr spc="-21" dirty="0">
                <a:solidFill>
                  <a:srgbClr val="FF0000"/>
                </a:solidFill>
              </a:rPr>
              <a:t>r</a:t>
            </a:r>
            <a:r>
              <a:rPr spc="-5" dirty="0">
                <a:solidFill>
                  <a:srgbClr val="FF0000"/>
                </a:solidFill>
              </a:rPr>
              <a:t>odu</a:t>
            </a:r>
            <a:r>
              <a:rPr spc="-25" dirty="0">
                <a:solidFill>
                  <a:srgbClr val="FF0000"/>
                </a:solidFill>
              </a:rPr>
              <a:t>ct</a:t>
            </a:r>
            <a:r>
              <a:rPr spc="-5" dirty="0">
                <a:solidFill>
                  <a:srgbClr val="FF0000"/>
                </a:solidFill>
              </a:rPr>
              <a:t>io</a:t>
            </a:r>
            <a:r>
              <a:rPr dirty="0">
                <a:solidFill>
                  <a:srgbClr val="FF0000"/>
                </a:solidFill>
              </a:rPr>
              <a:t>n </a:t>
            </a:r>
            <a:r>
              <a:rPr spc="-25" dirty="0">
                <a:solidFill>
                  <a:srgbClr val="FF0000"/>
                </a:solidFill>
              </a:rPr>
              <a:t>a</a:t>
            </a:r>
            <a:r>
              <a:rPr spc="-5" dirty="0">
                <a:solidFill>
                  <a:srgbClr val="FF0000"/>
                </a:solidFill>
              </a:rPr>
              <a:t>n</a:t>
            </a:r>
            <a:r>
              <a:rPr dirty="0">
                <a:solidFill>
                  <a:srgbClr val="FF0000"/>
                </a:solidFill>
              </a:rPr>
              <a:t>d </a:t>
            </a:r>
            <a:r>
              <a:rPr lang="en-US" dirty="0" smtClean="0">
                <a:solidFill>
                  <a:srgbClr val="FF0000"/>
                </a:solidFill>
              </a:rPr>
              <a:t>Jet </a:t>
            </a:r>
            <a:r>
              <a:rPr lang="en-US" spc="-5" dirty="0" smtClean="0">
                <a:solidFill>
                  <a:srgbClr val="FF0000"/>
                </a:solidFill>
              </a:rPr>
              <a:t>P</a:t>
            </a:r>
            <a:r>
              <a:rPr spc="-21" dirty="0" smtClean="0">
                <a:solidFill>
                  <a:srgbClr val="FF0000"/>
                </a:solidFill>
              </a:rPr>
              <a:t>r</a:t>
            </a:r>
            <a:r>
              <a:rPr spc="-5" dirty="0" smtClean="0">
                <a:solidFill>
                  <a:srgbClr val="FF0000"/>
                </a:solidFill>
              </a:rPr>
              <a:t>op</a:t>
            </a:r>
            <a:r>
              <a:rPr spc="-25" dirty="0" smtClean="0">
                <a:solidFill>
                  <a:srgbClr val="FF0000"/>
                </a:solidFill>
              </a:rPr>
              <a:t>ert</a:t>
            </a:r>
            <a:r>
              <a:rPr spc="-5" dirty="0" smtClean="0">
                <a:solidFill>
                  <a:srgbClr val="FF0000"/>
                </a:solidFill>
              </a:rPr>
              <a:t>i</a:t>
            </a:r>
            <a:r>
              <a:rPr spc="-25" dirty="0" smtClean="0">
                <a:solidFill>
                  <a:srgbClr val="FF0000"/>
                </a:solidFill>
              </a:rPr>
              <a:t>es</a:t>
            </a:r>
            <a:r>
              <a:rPr lang="en-US" spc="-25" dirty="0" smtClean="0">
                <a:solidFill>
                  <a:srgbClr val="FF0000"/>
                </a:solidFill>
              </a:rPr>
              <a:t>		 </a:t>
            </a:r>
            <a:r>
              <a:rPr lang="en-US" spc="-25" dirty="0">
                <a:solidFill>
                  <a:srgbClr val="FF0000"/>
                </a:solidFill>
              </a:rPr>
              <a:t>at Hadron Colliders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xfrm>
            <a:off x="613240" y="7866101"/>
            <a:ext cx="1450510" cy="2555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 dirty="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3130554" y="8121650"/>
            <a:ext cx="4800600" cy="349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 dirty="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912350" y="8094701"/>
            <a:ext cx="255998" cy="2555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0644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100644"/>
              <a:t>1</a:t>
            </a:fld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5551" y="4121150"/>
            <a:ext cx="7881620" cy="4305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sz="2400" kern="0" dirty="0">
                <a:solidFill>
                  <a:srgbClr val="000080"/>
                </a:solidFill>
                <a:latin typeface="Arial"/>
                <a:cs typeface="Arial"/>
              </a:rPr>
              <a:t>Larry Sulak</a:t>
            </a:r>
            <a:endParaRPr sz="2400" kern="0" dirty="0">
              <a:solidFill>
                <a:srgbClr val="000080"/>
              </a:solidFill>
              <a:latin typeface="Arial"/>
              <a:cs typeface="Arial"/>
            </a:endParaRPr>
          </a:p>
          <a:p>
            <a:pPr algn="ctr"/>
            <a:r>
              <a:rPr lang="en-US" sz="2400" kern="0" dirty="0">
                <a:solidFill>
                  <a:srgbClr val="000080"/>
                </a:solidFill>
                <a:latin typeface="Arial"/>
                <a:cs typeface="Arial"/>
              </a:rPr>
              <a:t>Boston </a:t>
            </a:r>
            <a:r>
              <a:rPr lang="en-US" sz="2400" kern="0" dirty="0" smtClean="0">
                <a:solidFill>
                  <a:srgbClr val="000080"/>
                </a:solidFill>
                <a:latin typeface="Arial"/>
                <a:cs typeface="Arial"/>
              </a:rPr>
              <a:t>University and CMS</a:t>
            </a:r>
            <a:endParaRPr lang="en-US" sz="2400" kern="0" dirty="0">
              <a:solidFill>
                <a:srgbClr val="000080"/>
              </a:solidFill>
              <a:latin typeface="Arial"/>
              <a:cs typeface="Arial"/>
            </a:endParaRPr>
          </a:p>
          <a:p>
            <a:pPr algn="ctr"/>
            <a:r>
              <a:rPr lang="en-US" sz="2400" dirty="0">
                <a:solidFill>
                  <a:srgbClr val="000080"/>
                </a:solidFill>
                <a:latin typeface="Arial"/>
                <a:cs typeface="Arial"/>
              </a:rPr>
              <a:t>IX Latin American Symposium on High Energy Physics</a:t>
            </a:r>
          </a:p>
          <a:p>
            <a:pPr algn="ctr"/>
            <a:endParaRPr lang="en-US" sz="4400" kern="0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662" marR="12662" algn="ctr">
              <a:spcBef>
                <a:spcPts val="195"/>
              </a:spcBef>
            </a:pP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with appreciation for contributions from  </a:t>
            </a:r>
            <a:endParaRPr sz="2000" kern="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sz="20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ATLAS, </a:t>
            </a: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CDF, </a:t>
            </a:r>
            <a:r>
              <a:rPr sz="20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CMS</a:t>
            </a: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&amp;</a:t>
            </a:r>
            <a:r>
              <a:rPr sz="20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D0</a:t>
            </a: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collaborations</a:t>
            </a:r>
          </a:p>
          <a:p>
            <a:pPr algn="ctr"/>
            <a:endParaRPr lang="en-US" sz="800" kern="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and special acknowledgements to 						</a:t>
            </a:r>
            <a:r>
              <a:rPr lang="en-US" sz="2000" kern="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	</a:t>
            </a: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	</a:t>
            </a:r>
            <a:r>
              <a:rPr lang="en-US" sz="2000" kern="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Jonathan </a:t>
            </a:r>
            <a:r>
              <a:rPr lang="en-US" sz="20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Butterworth and Monica </a:t>
            </a:r>
            <a:r>
              <a:rPr lang="en-US" sz="2000" kern="0" dirty="0" err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Dunford</a:t>
            </a:r>
            <a:endParaRPr sz="2000" kern="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27050" y="-260350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/>
            <a:r>
              <a:rPr spc="-25" dirty="0"/>
              <a:t>Jets </a:t>
            </a:r>
            <a:r>
              <a:rPr spc="-21" dirty="0"/>
              <a:t>at t</a:t>
            </a:r>
            <a:r>
              <a:rPr spc="-5" dirty="0"/>
              <a:t>h</a:t>
            </a:r>
            <a:r>
              <a:rPr spc="-25" dirty="0"/>
              <a:t>e </a:t>
            </a:r>
            <a:r>
              <a:rPr spc="-5" dirty="0"/>
              <a:t>high</a:t>
            </a:r>
            <a:r>
              <a:rPr spc="-25" dirty="0"/>
              <a:t>est sca</a:t>
            </a:r>
            <a:r>
              <a:rPr spc="-5" dirty="0"/>
              <a:t>l</a:t>
            </a:r>
            <a:r>
              <a:rPr spc="-25" dirty="0"/>
              <a:t>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8750" y="1339850"/>
            <a:ext cx="4191000" cy="472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193052">
              <a:lnSpc>
                <a:spcPts val="35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lang="en-US" sz="2800" spc="-21" dirty="0">
                <a:latin typeface="Arial"/>
                <a:cs typeface="Arial"/>
              </a:rPr>
              <a:t>Highest </a:t>
            </a:r>
            <a:r>
              <a:rPr lang="en-US" sz="2800" spc="-21" dirty="0" err="1">
                <a:latin typeface="Arial"/>
                <a:cs typeface="Arial"/>
              </a:rPr>
              <a:t>p</a:t>
            </a:r>
            <a:r>
              <a:rPr lang="en-US" sz="2800" spc="-21" baseline="-25000" dirty="0" err="1">
                <a:latin typeface="Arial"/>
                <a:cs typeface="Arial"/>
              </a:rPr>
              <a:t>T</a:t>
            </a:r>
            <a:r>
              <a:rPr lang="en-US" sz="2800" spc="-21" dirty="0">
                <a:latin typeface="Arial"/>
                <a:cs typeface="Arial"/>
              </a:rPr>
              <a:t> jet</a:t>
            </a:r>
            <a:r>
              <a:rPr lang="en-US" sz="2800" spc="-15" dirty="0">
                <a:latin typeface="Arial"/>
                <a:cs typeface="Arial"/>
              </a:rPr>
              <a:t>s:</a:t>
            </a:r>
            <a:endParaRPr lang="en-US" sz="2800" dirty="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95"/>
              </a:spcBef>
              <a:buClr>
                <a:srgbClr val="000080"/>
              </a:buClr>
            </a:pPr>
            <a:r>
              <a:rPr lang="en-US" sz="2800" spc="-21" dirty="0">
                <a:solidFill>
                  <a:srgbClr val="800000"/>
                </a:solidFill>
                <a:latin typeface="Arial"/>
                <a:cs typeface="Arial"/>
              </a:rPr>
              <a:t>Highest </a:t>
            </a:r>
            <a:r>
              <a:rPr lang="en-US" sz="2800" spc="-21" dirty="0" err="1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lang="en-US" sz="2800" spc="-21" baseline="-25000" dirty="0" err="1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lang="en-US" sz="2800" spc="-21" dirty="0">
                <a:solidFill>
                  <a:srgbClr val="800000"/>
                </a:solidFill>
                <a:latin typeface="Arial"/>
                <a:cs typeface="Arial"/>
              </a:rPr>
              <a:t> jet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s in rapidity</a:t>
            </a:r>
            <a:endParaRPr lang="en-US" sz="2800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 marR="193052">
              <a:lnSpc>
                <a:spcPts val="35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2800" spc="-21" dirty="0" smtClean="0">
                <a:latin typeface="Arial"/>
                <a:cs typeface="Arial"/>
              </a:rPr>
              <a:t>Highest </a:t>
            </a:r>
            <a:r>
              <a:rPr sz="2800" spc="-21" dirty="0">
                <a:latin typeface="Arial"/>
                <a:cs typeface="Arial"/>
              </a:rPr>
              <a:t>mass</a:t>
            </a:r>
            <a:r>
              <a:rPr lang="en-US" sz="2800" spc="-21" dirty="0">
                <a:latin typeface="Arial"/>
                <a:cs typeface="Arial"/>
              </a:rPr>
              <a:t> </a:t>
            </a:r>
            <a:r>
              <a:rPr sz="2800" spc="-21" dirty="0">
                <a:latin typeface="Arial"/>
                <a:cs typeface="Arial"/>
              </a:rPr>
              <a:t>dijet </a:t>
            </a:r>
            <a:r>
              <a:rPr sz="2800" spc="-15" dirty="0">
                <a:latin typeface="Arial"/>
                <a:cs typeface="Arial"/>
              </a:rPr>
              <a:t>pairs</a:t>
            </a:r>
            <a:r>
              <a:rPr lang="en-US" sz="2800" spc="-15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95"/>
              </a:spcBef>
              <a:buClr>
                <a:srgbClr val="000080"/>
              </a:buClr>
            </a:pPr>
            <a:endParaRPr lang="en-US" sz="2800" dirty="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95"/>
              </a:spcBef>
              <a:buClr>
                <a:srgbClr val="000080"/>
              </a:buClr>
            </a:pPr>
            <a:endParaRPr sz="2800" dirty="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16"/>
              </a:spcBef>
            </a:pPr>
            <a:endParaRPr sz="2800" dirty="0">
              <a:latin typeface="Arial"/>
              <a:cs typeface="Arial"/>
            </a:endParaRPr>
          </a:p>
          <a:p>
            <a:pPr marL="12028" marR="12662">
              <a:lnSpc>
                <a:spcPct val="928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2800" spc="-5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eneral </a:t>
            </a:r>
            <a:r>
              <a:rPr sz="2800" spc="-21" dirty="0">
                <a:latin typeface="Arial"/>
                <a:cs typeface="Arial"/>
              </a:rPr>
              <a:t>agreement </a:t>
            </a:r>
            <a:r>
              <a:rPr sz="2800" spc="-15" dirty="0">
                <a:latin typeface="Arial"/>
                <a:cs typeface="Arial"/>
              </a:rPr>
              <a:t>with </a:t>
            </a:r>
            <a:r>
              <a:rPr lang="en-US" sz="2800" spc="-15" dirty="0">
                <a:latin typeface="Arial"/>
                <a:cs typeface="Arial"/>
              </a:rPr>
              <a:t>   	</a:t>
            </a:r>
            <a:r>
              <a:rPr sz="2800" spc="-25" dirty="0">
                <a:latin typeface="Arial"/>
                <a:cs typeface="Arial"/>
              </a:rPr>
              <a:t>NLO QCD</a:t>
            </a:r>
            <a:r>
              <a:rPr sz="2800" spc="-15" dirty="0">
                <a:latin typeface="Arial"/>
                <a:cs typeface="Arial"/>
              </a:rPr>
              <a:t> calcula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ions </a:t>
            </a:r>
            <a:r>
              <a:rPr lang="en-US" sz="2800" spc="-15" dirty="0">
                <a:latin typeface="Arial"/>
                <a:cs typeface="Arial"/>
              </a:rPr>
              <a:t>	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ft</a:t>
            </a:r>
            <a:r>
              <a:rPr sz="2800" spc="-15" dirty="0">
                <a:latin typeface="Arial"/>
                <a:cs typeface="Arial"/>
              </a:rPr>
              <a:t>er so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t </a:t>
            </a:r>
            <a:r>
              <a:rPr sz="2800" spc="-15" dirty="0">
                <a:latin typeface="Arial"/>
                <a:cs typeface="Arial"/>
              </a:rPr>
              <a:t>correc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ions</a:t>
            </a:r>
            <a:endParaRPr lang="en-US" sz="2800" spc="-15" dirty="0">
              <a:latin typeface="Arial"/>
              <a:cs typeface="Arial"/>
            </a:endParaRPr>
          </a:p>
          <a:p>
            <a:pPr marL="12028" marR="12662">
              <a:lnSpc>
                <a:spcPct val="92800"/>
              </a:lnSpc>
              <a:buClr>
                <a:srgbClr val="000080"/>
              </a:buClr>
              <a:tabLst>
                <a:tab pos="442437" algn="l"/>
              </a:tabLst>
            </a:pPr>
            <a:endParaRPr lang="en-US" sz="2800" spc="-15" dirty="0">
              <a:latin typeface="Arial"/>
              <a:cs typeface="Arial"/>
            </a:endParaRPr>
          </a:p>
          <a:p>
            <a:pPr marL="12662" marR="12662">
              <a:lnSpc>
                <a:spcPct val="92000"/>
              </a:lnSpc>
            </a:pPr>
            <a:r>
              <a:rPr lang="en-US" sz="2800" dirty="0">
                <a:solidFill>
                  <a:srgbClr val="800000"/>
                </a:solidFill>
                <a:latin typeface="Arial"/>
                <a:cs typeface="Arial"/>
              </a:rPr>
              <a:t>Si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gnificant spread </a:t>
            </a:r>
            <a:r>
              <a:rPr lang="en-US" sz="2800" spc="-10" dirty="0">
                <a:solidFill>
                  <a:srgbClr val="800000"/>
                </a:solidFill>
                <a:latin typeface="Arial"/>
                <a:cs typeface="Arial"/>
              </a:rPr>
              <a:t>in </a:t>
            </a:r>
            <a:r>
              <a:rPr lang="en-US" sz="2800" spc="-15" dirty="0" err="1">
                <a:solidFill>
                  <a:srgbClr val="800000"/>
                </a:solidFill>
                <a:latin typeface="Arial"/>
                <a:cs typeface="Arial"/>
              </a:rPr>
              <a:t>NLO</a:t>
            </a:r>
            <a:r>
              <a:rPr lang="en-US" sz="2800" spc="-10" dirty="0">
                <a:solidFill>
                  <a:srgbClr val="800000"/>
                </a:solidFill>
                <a:latin typeface="Arial"/>
                <a:cs typeface="Arial"/>
              </a:rPr>
              <a:t>   	predict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ions:</a:t>
            </a:r>
          </a:p>
          <a:p>
            <a:pPr marL="12662" marR="12662">
              <a:lnSpc>
                <a:spcPct val="92000"/>
              </a:lnSpc>
            </a:pP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	ME/PS </a:t>
            </a:r>
            <a:r>
              <a:rPr lang="en-US" sz="2800" spc="-21" dirty="0">
                <a:solidFill>
                  <a:srgbClr val="800000"/>
                </a:solidFill>
                <a:latin typeface="Arial"/>
                <a:cs typeface="Arial"/>
              </a:rPr>
              <a:t>mat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ching? 		MC tune (</a:t>
            </a:r>
            <a:r>
              <a:rPr lang="en-US" sz="2800" spc="-15" dirty="0" err="1">
                <a:solidFill>
                  <a:srgbClr val="800000"/>
                </a:solidFill>
                <a:latin typeface="Arial"/>
                <a:cs typeface="Arial"/>
              </a:rPr>
              <a:t>UE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)? 	</a:t>
            </a:r>
            <a:r>
              <a:rPr lang="en-US" sz="2800" spc="-15" dirty="0" err="1">
                <a:solidFill>
                  <a:srgbClr val="800000"/>
                </a:solidFill>
                <a:latin typeface="Arial"/>
                <a:cs typeface="Arial"/>
              </a:rPr>
              <a:t>PDFs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?</a:t>
            </a:r>
          </a:p>
          <a:p>
            <a:pPr marL="12028" marR="12662">
              <a:lnSpc>
                <a:spcPct val="92800"/>
              </a:lnSpc>
              <a:buClr>
                <a:srgbClr val="000080"/>
              </a:buClr>
              <a:tabLst>
                <a:tab pos="442437" algn="l"/>
              </a:tabLst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>
            <a:spLocks/>
          </p:cNvSpPr>
          <p:nvPr/>
        </p:nvSpPr>
        <p:spPr>
          <a:xfrm>
            <a:off x="4350707" y="654050"/>
            <a:ext cx="6704644" cy="6902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8749" y="6673880"/>
            <a:ext cx="3816351" cy="11430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3191" marR="108869" lvl="1">
              <a:lnSpc>
                <a:spcPts val="2000"/>
              </a:lnSpc>
              <a:buClr>
                <a:srgbClr val="000080"/>
              </a:buClr>
              <a:buSzPct val="88888"/>
              <a:tabLst>
                <a:tab pos="733603" algn="l"/>
              </a:tabLst>
            </a:pPr>
            <a:endParaRPr lang="en-US" sz="1300" spc="-15" dirty="0">
              <a:solidFill>
                <a:srgbClr val="800000"/>
              </a:solidFill>
              <a:latin typeface="Arial"/>
              <a:cs typeface="Arial"/>
            </a:endParaRPr>
          </a:p>
          <a:p>
            <a:pPr marL="0" marR="108869" lvl="1">
              <a:lnSpc>
                <a:spcPts val="2000"/>
              </a:lnSpc>
              <a:buClr>
                <a:srgbClr val="000080"/>
              </a:buClr>
              <a:buSzPct val="88888"/>
              <a:tabLst>
                <a:tab pos="733603" algn="l"/>
              </a:tabLst>
            </a:pPr>
            <a:r>
              <a:rPr lang="en-US" sz="1300" dirty="0" err="1">
                <a:solidFill>
                  <a:srgbClr val="000000"/>
                </a:solidFill>
                <a:latin typeface="Arial"/>
                <a:cs typeface="Arial"/>
              </a:rPr>
              <a:t>arXiv:1009.5908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/>
              </a:rPr>
              <a:t>EPJC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),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/>
              </a:rPr>
              <a:t>arXiv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: 1112.6297 (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/>
              </a:rPr>
              <a:t>PRD</a:t>
            </a:r>
            <a:r>
              <a:rPr lang="en-US" sz="1300" spc="-1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  <a:r>
              <a:rPr lang="en-US" sz="13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300" spc="5" dirty="0" err="1">
                <a:solidFill>
                  <a:srgbClr val="000000"/>
                </a:solidFill>
                <a:latin typeface="Arial"/>
                <a:cs typeface="Arial"/>
              </a:rPr>
              <a:t>arXiv:1104.1693</a:t>
            </a:r>
            <a:r>
              <a:rPr lang="en-US" sz="1300" spc="5" dirty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300" spc="5" dirty="0" err="1">
                <a:solidFill>
                  <a:srgbClr val="000000"/>
                </a:solidFill>
                <a:latin typeface="Arial"/>
                <a:cs typeface="Arial"/>
              </a:rPr>
              <a:t>PLB</a:t>
            </a:r>
            <a:r>
              <a:rPr lang="en-US" sz="1300" spc="5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662" marR="12662">
              <a:lnSpc>
                <a:spcPct val="92000"/>
              </a:lnSpc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613240" y="7576304"/>
            <a:ext cx="1602910" cy="2441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 dirty="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359150" y="7593082"/>
            <a:ext cx="4952999" cy="4523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10</a:t>
            </a:fld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0849" y="-107947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/>
            <a:r>
              <a:rPr spc="-25" dirty="0"/>
              <a:t>Jets </a:t>
            </a:r>
            <a:r>
              <a:rPr spc="-21" dirty="0"/>
              <a:t>at t</a:t>
            </a:r>
            <a:r>
              <a:rPr spc="-5" dirty="0"/>
              <a:t>h</a:t>
            </a:r>
            <a:r>
              <a:rPr spc="-25" dirty="0"/>
              <a:t>e </a:t>
            </a:r>
            <a:r>
              <a:rPr spc="-5" dirty="0"/>
              <a:t>high</a:t>
            </a:r>
            <a:r>
              <a:rPr spc="-25" dirty="0"/>
              <a:t>est sca</a:t>
            </a:r>
            <a:r>
              <a:rPr spc="-5" dirty="0"/>
              <a:t>l</a:t>
            </a:r>
            <a:r>
              <a:rPr spc="-25" dirty="0"/>
              <a:t>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11150" y="2101850"/>
            <a:ext cx="10979150" cy="4646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96210">
              <a:lnSpc>
                <a:spcPts val="35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Highest mass dijet </a:t>
            </a:r>
            <a:r>
              <a:rPr sz="3200" spc="-15" dirty="0">
                <a:solidFill>
                  <a:srgbClr val="800000"/>
                </a:solidFill>
                <a:latin typeface="Arial"/>
                <a:cs typeface="Arial"/>
              </a:rPr>
              <a:t>pairs</a:t>
            </a:r>
            <a:endParaRPr sz="3200" dirty="0">
              <a:solidFill>
                <a:srgbClr val="800000"/>
              </a:solidFill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95"/>
              </a:spcBef>
              <a:buClr>
                <a:srgbClr val="000080"/>
              </a:buClr>
              <a:buFont typeface="Arial"/>
              <a:buChar char="•"/>
            </a:pPr>
            <a:endParaRPr sz="1300" dirty="0">
              <a:solidFill>
                <a:srgbClr val="800000"/>
              </a:solidFill>
            </a:endParaRPr>
          </a:p>
          <a:p>
            <a:pPr>
              <a:lnSpc>
                <a:spcPts val="1100"/>
              </a:lnSpc>
              <a:spcBef>
                <a:spcPts val="59"/>
              </a:spcBef>
            </a:pPr>
            <a:endParaRPr sz="1100" dirty="0">
              <a:solidFill>
                <a:srgbClr val="800000"/>
              </a:solidFill>
            </a:endParaRPr>
          </a:p>
          <a:p>
            <a:pPr marL="12028" marR="591186">
              <a:lnSpc>
                <a:spcPts val="36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Ag</a:t>
            </a: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reement </a:t>
            </a:r>
            <a:r>
              <a:rPr sz="3200" spc="-15" dirty="0">
                <a:solidFill>
                  <a:srgbClr val="800000"/>
                </a:solidFill>
                <a:latin typeface="Arial"/>
                <a:cs typeface="Arial"/>
              </a:rPr>
              <a:t>wi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h NLO </a:t>
            </a:r>
            <a:r>
              <a:rPr lang="en-US" sz="3200" spc="-21" dirty="0">
                <a:solidFill>
                  <a:srgbClr val="800000"/>
                </a:solidFill>
                <a:latin typeface="Arial"/>
                <a:cs typeface="Arial"/>
              </a:rPr>
              <a:t>													</a:t>
            </a:r>
            <a:r>
              <a:rPr sz="3200" spc="-25" dirty="0">
                <a:solidFill>
                  <a:srgbClr val="800000"/>
                </a:solidFill>
                <a:latin typeface="Arial"/>
                <a:cs typeface="Arial"/>
              </a:rPr>
              <a:t>QCD</a:t>
            </a:r>
            <a:r>
              <a:rPr lang="en-US" sz="32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800000"/>
                </a:solidFill>
                <a:latin typeface="Arial"/>
                <a:cs typeface="Arial"/>
              </a:rPr>
              <a:t>calcula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800000"/>
                </a:solidFill>
                <a:latin typeface="Arial"/>
                <a:cs typeface="Arial"/>
              </a:rPr>
              <a:t>ions </a:t>
            </a:r>
            <a:endParaRPr lang="en-US" sz="3200" spc="-15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 marR="591186">
              <a:lnSpc>
                <a:spcPts val="36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lang="en-US" sz="3200" spc="-15" dirty="0">
                <a:solidFill>
                  <a:srgbClr val="800000"/>
                </a:solidFill>
                <a:latin typeface="Arial"/>
                <a:cs typeface="Arial"/>
              </a:rPr>
              <a:t>		</a:t>
            </a:r>
          </a:p>
          <a:p>
            <a:pPr marL="12028" marR="591186">
              <a:lnSpc>
                <a:spcPts val="36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lang="en-US" sz="3200" spc="-15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sz="3200" spc="-15" dirty="0">
                <a:solidFill>
                  <a:srgbClr val="800000"/>
                </a:solidFill>
                <a:latin typeface="Arial"/>
                <a:cs typeface="Arial"/>
              </a:rPr>
              <a:t>(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3200" spc="-15" dirty="0">
                <a:solidFill>
                  <a:srgbClr val="800000"/>
                </a:solidFill>
                <a:latin typeface="Arial"/>
                <a:cs typeface="Arial"/>
              </a:rPr>
              <a:t>ixed order </a:t>
            </a: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shown, </a:t>
            </a:r>
            <a:r>
              <a:rPr lang="en-US" sz="3200" spc="-21" dirty="0">
                <a:solidFill>
                  <a:srgbClr val="800000"/>
                </a:solidFill>
                <a:latin typeface="Arial"/>
                <a:cs typeface="Arial"/>
              </a:rPr>
              <a:t>															</a:t>
            </a: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ft</a:t>
            </a:r>
            <a:r>
              <a:rPr sz="3200" spc="-15" dirty="0">
                <a:solidFill>
                  <a:srgbClr val="800000"/>
                </a:solidFill>
                <a:latin typeface="Arial"/>
                <a:cs typeface="Arial"/>
              </a:rPr>
              <a:t>er</a:t>
            </a:r>
            <a:r>
              <a:rPr lang="en-US" sz="32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so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t </a:t>
            </a:r>
            <a:r>
              <a:rPr sz="3200" spc="-15" dirty="0">
                <a:solidFill>
                  <a:srgbClr val="800000"/>
                </a:solidFill>
                <a:latin typeface="Arial"/>
                <a:cs typeface="Arial"/>
              </a:rPr>
              <a:t>correc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800000"/>
                </a:solidFill>
                <a:latin typeface="Arial"/>
                <a:cs typeface="Arial"/>
              </a:rPr>
              <a:t>ions)</a:t>
            </a:r>
            <a:endParaRPr lang="en-US" sz="3200" spc="-15" dirty="0">
              <a:solidFill>
                <a:srgbClr val="800000"/>
              </a:solidFill>
              <a:latin typeface="Arial"/>
              <a:cs typeface="Arial"/>
            </a:endParaRPr>
          </a:p>
          <a:p>
            <a:pPr marL="442437">
              <a:lnSpc>
                <a:spcPts val="3540"/>
              </a:lnSpc>
            </a:pPr>
            <a:endParaRPr lang="en-US" sz="3200" spc="-15" dirty="0">
              <a:solidFill>
                <a:srgbClr val="800000"/>
              </a:solidFill>
              <a:latin typeface="Arial"/>
              <a:cs typeface="Arial"/>
            </a:endParaRPr>
          </a:p>
          <a:p>
            <a:pPr marL="442437">
              <a:lnSpc>
                <a:spcPts val="3540"/>
              </a:lnSpc>
            </a:pPr>
            <a:endParaRPr lang="en-US" sz="3200" spc="-15" dirty="0">
              <a:solidFill>
                <a:srgbClr val="800000"/>
              </a:solidFill>
              <a:latin typeface="Arial"/>
              <a:cs typeface="Arial"/>
            </a:endParaRPr>
          </a:p>
          <a:p>
            <a:pPr marL="442437">
              <a:lnSpc>
                <a:spcPts val="3540"/>
              </a:lnSpc>
            </a:pPr>
            <a:endParaRPr lang="en-US" sz="3200" spc="-15" dirty="0">
              <a:solidFill>
                <a:srgbClr val="800000"/>
              </a:solidFill>
              <a:latin typeface="Arial"/>
              <a:cs typeface="Arial"/>
            </a:endParaRPr>
          </a:p>
          <a:p>
            <a:pPr marL="442437" lvl="1">
              <a:lnSpc>
                <a:spcPts val="3540"/>
              </a:lnSpc>
            </a:pPr>
            <a:r>
              <a:rPr lang="en-US" sz="1400" i="1" dirty="0" err="1">
                <a:solidFill>
                  <a:srgbClr val="800000"/>
                </a:solidFill>
                <a:latin typeface="Arial"/>
                <a:cs typeface="Arial"/>
              </a:rPr>
              <a:t>arXiv:1009.5908</a:t>
            </a:r>
            <a:r>
              <a:rPr lang="en-US" sz="1400" i="1" dirty="0">
                <a:solidFill>
                  <a:srgbClr val="800000"/>
                </a:solidFill>
                <a:latin typeface="Arial"/>
                <a:cs typeface="Arial"/>
              </a:rPr>
              <a:t> (</a:t>
            </a:r>
            <a:r>
              <a:rPr lang="en-US" sz="1400" i="1" dirty="0" err="1">
                <a:solidFill>
                  <a:srgbClr val="800000"/>
                </a:solidFill>
                <a:latin typeface="Arial"/>
                <a:cs typeface="Arial"/>
              </a:rPr>
              <a:t>EPJC</a:t>
            </a:r>
            <a:r>
              <a:rPr lang="en-US" sz="1400" i="1" dirty="0">
                <a:solidFill>
                  <a:srgbClr val="800000"/>
                </a:solidFill>
                <a:latin typeface="Arial"/>
                <a:cs typeface="Arial"/>
              </a:rPr>
              <a:t>),</a:t>
            </a:r>
            <a:r>
              <a:rPr lang="en-US" sz="1400" i="1" dirty="0" err="1">
                <a:solidFill>
                  <a:srgbClr val="800000"/>
                </a:solidFill>
                <a:latin typeface="Arial"/>
                <a:cs typeface="Arial"/>
              </a:rPr>
              <a:t>arXiv</a:t>
            </a:r>
            <a:r>
              <a:rPr lang="en-US" sz="1400" i="1" dirty="0">
                <a:solidFill>
                  <a:srgbClr val="800000"/>
                </a:solidFill>
                <a:latin typeface="Arial"/>
                <a:cs typeface="Arial"/>
              </a:rPr>
              <a:t>: 1112.6297(</a:t>
            </a:r>
            <a:r>
              <a:rPr lang="en-US" sz="1400" i="1" dirty="0" err="1">
                <a:solidFill>
                  <a:srgbClr val="800000"/>
                </a:solidFill>
                <a:latin typeface="Arial"/>
                <a:cs typeface="Arial"/>
              </a:rPr>
              <a:t>PRD</a:t>
            </a:r>
            <a:r>
              <a:rPr lang="en-US" sz="1400" i="1" dirty="0">
                <a:solidFill>
                  <a:srgbClr val="800000"/>
                </a:solidFill>
                <a:latin typeface="Arial"/>
                <a:cs typeface="Arial"/>
              </a:rPr>
              <a:t>), ATLAS- </a:t>
            </a:r>
            <a:r>
              <a:rPr lang="en-US" sz="1400" i="1" dirty="0" err="1">
                <a:solidFill>
                  <a:srgbClr val="800000"/>
                </a:solidFill>
                <a:latin typeface="Arial"/>
                <a:cs typeface="Arial"/>
              </a:rPr>
              <a:t>CONF</a:t>
            </a:r>
            <a:r>
              <a:rPr lang="en-US" sz="1400" i="1" spc="-10" dirty="0">
                <a:solidFill>
                  <a:srgbClr val="800000"/>
                </a:solidFill>
                <a:latin typeface="Arial"/>
                <a:cs typeface="Arial"/>
              </a:rPr>
              <a:t>-2012-021</a:t>
            </a:r>
            <a:r>
              <a:rPr lang="en-US" sz="1400" dirty="0">
                <a:solidFill>
                  <a:srgbClr val="800000"/>
                </a:solidFill>
                <a:latin typeface="Arial"/>
                <a:cs typeface="Arial"/>
              </a:rPr>
              <a:t>; </a:t>
            </a:r>
            <a:r>
              <a:rPr lang="en-US" sz="1400" i="1" spc="5" dirty="0" err="1">
                <a:solidFill>
                  <a:srgbClr val="800000"/>
                </a:solidFill>
                <a:latin typeface="Arial"/>
                <a:cs typeface="Arial"/>
              </a:rPr>
              <a:t>arXiv:1104.1693</a:t>
            </a:r>
            <a:r>
              <a:rPr lang="en-US" sz="1400" i="1" spc="5" dirty="0">
                <a:solidFill>
                  <a:srgbClr val="800000"/>
                </a:solidFill>
                <a:latin typeface="Arial"/>
                <a:cs typeface="Arial"/>
              </a:rPr>
              <a:t> (</a:t>
            </a:r>
            <a:r>
              <a:rPr lang="en-US" sz="1400" i="1" spc="5" dirty="0" err="1">
                <a:solidFill>
                  <a:srgbClr val="800000"/>
                </a:solidFill>
                <a:latin typeface="Arial"/>
                <a:cs typeface="Arial"/>
              </a:rPr>
              <a:t>PLB</a:t>
            </a:r>
            <a:r>
              <a:rPr lang="en-US" sz="1400" i="1" spc="5" dirty="0">
                <a:solidFill>
                  <a:srgbClr val="800000"/>
                </a:solidFill>
                <a:latin typeface="Arial"/>
                <a:cs typeface="Arial"/>
              </a:rPr>
              <a:t>)</a:t>
            </a:r>
            <a:endParaRPr lang="en-US" sz="1400" dirty="0">
              <a:solidFill>
                <a:srgbClr val="800000"/>
              </a:solidFill>
              <a:latin typeface="Arial"/>
              <a:cs typeface="Arial"/>
            </a:endParaRPr>
          </a:p>
          <a:p>
            <a:pPr marL="442437">
              <a:lnSpc>
                <a:spcPts val="3540"/>
              </a:lnSpc>
            </a:pPr>
            <a:endParaRPr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4694182" y="1187450"/>
            <a:ext cx="5751570" cy="5519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11</a:t>
            </a:fld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74650" y="-88016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/>
            <a:r>
              <a:rPr spc="-25" dirty="0"/>
              <a:t>Jets as a </a:t>
            </a:r>
            <a:r>
              <a:rPr spc="-5" dirty="0"/>
              <a:t>p</a:t>
            </a:r>
            <a:r>
              <a:rPr spc="-21" dirty="0"/>
              <a:t>r</a:t>
            </a:r>
            <a:r>
              <a:rPr spc="-5" dirty="0"/>
              <a:t>ob</a:t>
            </a:r>
            <a:r>
              <a:rPr spc="-25" dirty="0"/>
              <a:t>e </a:t>
            </a:r>
            <a:r>
              <a:rPr spc="-5" dirty="0"/>
              <a:t>o</a:t>
            </a:r>
            <a:r>
              <a:rPr spc="-15" dirty="0"/>
              <a:t>f t</a:t>
            </a:r>
            <a:r>
              <a:rPr spc="-5" dirty="0"/>
              <a:t>h</a:t>
            </a:r>
            <a:r>
              <a:rPr spc="-25" dirty="0"/>
              <a:t>e </a:t>
            </a:r>
            <a:r>
              <a:rPr spc="-5" dirty="0"/>
              <a:t>p</a:t>
            </a:r>
            <a:r>
              <a:rPr spc="-21" dirty="0"/>
              <a:t>r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2089300" y="1263650"/>
            <a:ext cx="7927904" cy="5371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56075" y="7283450"/>
            <a:ext cx="240347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sz="1400" i="1" dirty="0">
                <a:solidFill>
                  <a:srgbClr val="800000"/>
                </a:solidFill>
                <a:latin typeface="Arial"/>
                <a:cs typeface="Arial"/>
              </a:rPr>
              <a:t>CMS-</a:t>
            </a:r>
            <a:r>
              <a:rPr sz="1400" i="1" spc="-134" dirty="0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sz="1400" i="1" dirty="0">
                <a:solidFill>
                  <a:srgbClr val="800000"/>
                </a:solidFill>
                <a:latin typeface="Arial"/>
                <a:cs typeface="Arial"/>
              </a:rPr>
              <a:t>AS-QCD</a:t>
            </a:r>
            <a:r>
              <a:rPr sz="1400" i="1" spc="-10" dirty="0">
                <a:solidFill>
                  <a:srgbClr val="800000"/>
                </a:solidFill>
                <a:latin typeface="Arial"/>
                <a:cs typeface="Arial"/>
              </a:rPr>
              <a:t>-</a:t>
            </a:r>
            <a:r>
              <a:rPr sz="1400" i="1" spc="-134" dirty="0">
                <a:solidFill>
                  <a:srgbClr val="800000"/>
                </a:solidFill>
                <a:latin typeface="Arial"/>
                <a:cs typeface="Arial"/>
              </a:rPr>
              <a:t>1</a:t>
            </a:r>
            <a:r>
              <a:rPr sz="1400" i="1" dirty="0">
                <a:solidFill>
                  <a:srgbClr val="800000"/>
                </a:solidFill>
                <a:latin typeface="Arial"/>
                <a:cs typeface="Arial"/>
              </a:rPr>
              <a:t>1</a:t>
            </a:r>
            <a:r>
              <a:rPr sz="1400" i="1" spc="-10" dirty="0">
                <a:solidFill>
                  <a:srgbClr val="800000"/>
                </a:solidFill>
                <a:latin typeface="Arial"/>
                <a:cs typeface="Arial"/>
              </a:rPr>
              <a:t>-004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12</a:t>
            </a:fld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22250" y="-31750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/>
            <a:r>
              <a:rPr spc="-25" dirty="0"/>
              <a:t>Jets as a </a:t>
            </a:r>
            <a:r>
              <a:rPr spc="-5" dirty="0"/>
              <a:t>p</a:t>
            </a:r>
            <a:r>
              <a:rPr spc="-21" dirty="0"/>
              <a:t>r</a:t>
            </a:r>
            <a:r>
              <a:rPr spc="-5" dirty="0"/>
              <a:t>ob</a:t>
            </a:r>
            <a:r>
              <a:rPr spc="-25" dirty="0"/>
              <a:t>e </a:t>
            </a:r>
            <a:r>
              <a:rPr spc="-5" dirty="0"/>
              <a:t>o</a:t>
            </a:r>
            <a:r>
              <a:rPr spc="-15" dirty="0"/>
              <a:t>f t</a:t>
            </a:r>
            <a:r>
              <a:rPr spc="-5" dirty="0"/>
              <a:t>h</a:t>
            </a:r>
            <a:r>
              <a:rPr spc="-25" dirty="0"/>
              <a:t>e </a:t>
            </a:r>
            <a:r>
              <a:rPr spc="-5" dirty="0"/>
              <a:t>p</a:t>
            </a:r>
            <a:r>
              <a:rPr spc="-21" dirty="0"/>
              <a:t>r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276" y="2569850"/>
            <a:ext cx="4587875" cy="1360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12662">
              <a:lnSpc>
                <a:spcPct val="924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Use 2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76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Te</a:t>
            </a:r>
            <a:r>
              <a:rPr sz="3200" dirty="0">
                <a:solidFill>
                  <a:srgbClr val="800000"/>
                </a:solidFill>
                <a:latin typeface="Arial"/>
                <a:cs typeface="Arial"/>
              </a:rPr>
              <a:t>V </a:t>
            </a:r>
            <a:r>
              <a:rPr sz="3200" spc="-25" dirty="0">
                <a:solidFill>
                  <a:srgbClr val="800000"/>
                </a:solidFill>
                <a:latin typeface="Arial"/>
                <a:cs typeface="Arial"/>
              </a:rPr>
              <a:t>CM </a:t>
            </a: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da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3200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o measure cross</a:t>
            </a:r>
            <a:r>
              <a:rPr sz="3200" spc="-15" dirty="0">
                <a:solidFill>
                  <a:srgbClr val="800000"/>
                </a:solidFill>
                <a:latin typeface="Arial"/>
                <a:cs typeface="Arial"/>
              </a:rPr>
              <a:t> sec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800000"/>
                </a:solidFill>
                <a:latin typeface="Arial"/>
                <a:cs typeface="Arial"/>
              </a:rPr>
              <a:t>ions</a:t>
            </a:r>
            <a:endParaRPr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5035550" y="1382059"/>
            <a:ext cx="6324600" cy="541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97350" y="7263130"/>
            <a:ext cx="2771775" cy="325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sz="1400" i="1" spc="-15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1400" i="1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1400" i="1" spc="-15" dirty="0">
                <a:solidFill>
                  <a:srgbClr val="800000"/>
                </a:solidFill>
                <a:latin typeface="Arial"/>
                <a:cs typeface="Arial"/>
              </a:rPr>
              <a:t>LAS-CONF</a:t>
            </a:r>
            <a:r>
              <a:rPr sz="1400" i="1" spc="-10" dirty="0">
                <a:solidFill>
                  <a:srgbClr val="800000"/>
                </a:solidFill>
                <a:latin typeface="Arial"/>
                <a:cs typeface="Arial"/>
              </a:rPr>
              <a:t>-2012-128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13</a:t>
            </a:fld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0850" y="-164216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/>
            <a:r>
              <a:rPr b="0" spc="-25" dirty="0"/>
              <a:t>Jets as a </a:t>
            </a:r>
            <a:r>
              <a:rPr b="0" spc="-5" dirty="0"/>
              <a:t>p</a:t>
            </a:r>
            <a:r>
              <a:rPr b="0" spc="-21" dirty="0"/>
              <a:t>r</a:t>
            </a:r>
            <a:r>
              <a:rPr b="0" spc="-5" dirty="0"/>
              <a:t>ob</a:t>
            </a:r>
            <a:r>
              <a:rPr b="0" spc="-25" dirty="0"/>
              <a:t>e </a:t>
            </a:r>
            <a:r>
              <a:rPr b="0" spc="-5" dirty="0"/>
              <a:t>o</a:t>
            </a:r>
            <a:r>
              <a:rPr b="0" spc="-15" dirty="0"/>
              <a:t>f t</a:t>
            </a:r>
            <a:r>
              <a:rPr b="0" spc="-5" dirty="0"/>
              <a:t>h</a:t>
            </a:r>
            <a:r>
              <a:rPr b="0" spc="-25" dirty="0"/>
              <a:t>e </a:t>
            </a:r>
            <a:r>
              <a:rPr b="0" spc="-5" dirty="0"/>
              <a:t>p</a:t>
            </a:r>
            <a:r>
              <a:rPr b="0" spc="-21" dirty="0"/>
              <a:t>r</a:t>
            </a:r>
            <a:r>
              <a:rPr b="0" spc="-5" dirty="0"/>
              <a:t>o</a:t>
            </a:r>
            <a:r>
              <a:rPr b="0" dirty="0"/>
              <a:t>t</a:t>
            </a:r>
            <a:r>
              <a:rPr b="0" spc="-5" dirty="0"/>
              <a:t>o</a:t>
            </a:r>
            <a:r>
              <a:rPr b="0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1075" y="1035050"/>
            <a:ext cx="10074275" cy="3359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12662">
              <a:lnSpc>
                <a:spcPct val="924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2800" spc="-21" dirty="0">
                <a:solidFill>
                  <a:srgbClr val="800000"/>
                </a:solidFill>
                <a:latin typeface="Arial"/>
                <a:cs typeface="Arial"/>
              </a:rPr>
              <a:t>Use 2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r>
              <a:rPr sz="2800" spc="-21" dirty="0">
                <a:solidFill>
                  <a:srgbClr val="800000"/>
                </a:solidFill>
                <a:latin typeface="Arial"/>
                <a:cs typeface="Arial"/>
              </a:rPr>
              <a:t>76 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Te</a:t>
            </a:r>
            <a:r>
              <a:rPr sz="2800" dirty="0">
                <a:solidFill>
                  <a:srgbClr val="800000"/>
                </a:solidFill>
                <a:latin typeface="Arial"/>
                <a:cs typeface="Arial"/>
              </a:rPr>
              <a:t>V </a:t>
            </a:r>
            <a:r>
              <a:rPr sz="2800" spc="-25" dirty="0">
                <a:solidFill>
                  <a:srgbClr val="800000"/>
                </a:solidFill>
                <a:latin typeface="Arial"/>
                <a:cs typeface="Arial"/>
              </a:rPr>
              <a:t>CM </a:t>
            </a:r>
            <a:r>
              <a:rPr sz="2800" spc="-21" dirty="0">
                <a:solidFill>
                  <a:srgbClr val="800000"/>
                </a:solidFill>
                <a:latin typeface="Arial"/>
                <a:cs typeface="Arial"/>
              </a:rPr>
              <a:t>da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800" spc="-21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800" spc="-21" dirty="0">
                <a:solidFill>
                  <a:srgbClr val="800000"/>
                </a:solidFill>
                <a:latin typeface="Arial"/>
                <a:cs typeface="Arial"/>
              </a:rPr>
              <a:t>o measure cross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 sec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ions.</a:t>
            </a:r>
            <a:endParaRPr sz="2800" dirty="0">
              <a:solidFill>
                <a:srgbClr val="800000"/>
              </a:solidFill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57"/>
              </a:spcBef>
              <a:buClr>
                <a:srgbClr val="000080"/>
              </a:buClr>
              <a:buFont typeface="Arial"/>
              <a:buChar char="•"/>
            </a:pPr>
            <a:endParaRPr sz="2800" dirty="0">
              <a:solidFill>
                <a:srgbClr val="800000"/>
              </a:solidFill>
            </a:endParaRPr>
          </a:p>
          <a:p>
            <a:pPr marL="12028">
              <a:buClr>
                <a:srgbClr val="000080"/>
              </a:buClr>
              <a:tabLst>
                <a:tab pos="442437" algn="l"/>
              </a:tabLst>
            </a:pPr>
            <a:r>
              <a:rPr sz="2800" spc="-25" dirty="0">
                <a:solidFill>
                  <a:srgbClr val="800000"/>
                </a:solidFill>
                <a:latin typeface="Arial"/>
                <a:cs typeface="Arial"/>
              </a:rPr>
              <a:t>Ra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ios</a:t>
            </a:r>
            <a:r>
              <a:rPr lang="en-US" sz="2800" dirty="0">
                <a:solidFill>
                  <a:srgbClr val="800000"/>
                </a:solidFill>
                <a:latin typeface="Arial"/>
                <a:cs typeface="Arial"/>
              </a:rPr>
              <a:t>: 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n x</a:t>
            </a:r>
            <a:r>
              <a:rPr sz="2800" spc="-22" baseline="-21021" dirty="0">
                <a:solidFill>
                  <a:srgbClr val="941100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, </a:t>
            </a:r>
            <a:r>
              <a:rPr sz="2800" spc="-21" dirty="0">
                <a:solidFill>
                  <a:srgbClr val="800000"/>
                </a:solidFill>
                <a:latin typeface="Arial"/>
                <a:cs typeface="Arial"/>
              </a:rPr>
              <a:t>many t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heory uncer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ainties ~cancel 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				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(same x, different 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Q</a:t>
            </a:r>
            <a:r>
              <a:rPr sz="2800" baseline="25525" dirty="0">
                <a:solidFill>
                  <a:srgbClr val="941100"/>
                </a:solidFill>
                <a:latin typeface="Arial"/>
                <a:cs typeface="Arial"/>
              </a:rPr>
              <a:t>2</a:t>
            </a:r>
            <a:r>
              <a:rPr sz="2800" spc="-10" dirty="0">
                <a:solidFill>
                  <a:srgbClr val="800000"/>
                </a:solidFill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1073150" y="2330450"/>
            <a:ext cx="8464540" cy="4867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35750" y="7229475"/>
            <a:ext cx="2771775" cy="434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>
              <a:lnSpc>
                <a:spcPts val="2263"/>
              </a:lnSpc>
            </a:pPr>
            <a:r>
              <a:rPr sz="1400" i="1" spc="-15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1400" i="1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1400" i="1" spc="-15" dirty="0">
                <a:solidFill>
                  <a:srgbClr val="800000"/>
                </a:solidFill>
                <a:latin typeface="Arial"/>
                <a:cs typeface="Arial"/>
              </a:rPr>
              <a:t>LAS-CONF</a:t>
            </a:r>
            <a:r>
              <a:rPr sz="1400" i="1" spc="-10" dirty="0">
                <a:solidFill>
                  <a:srgbClr val="800000"/>
                </a:solidFill>
                <a:latin typeface="Arial"/>
                <a:cs typeface="Arial"/>
              </a:rPr>
              <a:t>-2012-128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14</a:t>
            </a:fld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lang="en-US"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74650" y="-107947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/>
            <a:r>
              <a:rPr spc="-25" dirty="0"/>
              <a:t>Jets as a </a:t>
            </a:r>
            <a:r>
              <a:rPr spc="-5" dirty="0"/>
              <a:t>p</a:t>
            </a:r>
            <a:r>
              <a:rPr spc="-21" dirty="0"/>
              <a:t>r</a:t>
            </a:r>
            <a:r>
              <a:rPr spc="-5" dirty="0"/>
              <a:t>ob</a:t>
            </a:r>
            <a:r>
              <a:rPr spc="-25" dirty="0"/>
              <a:t>e </a:t>
            </a:r>
            <a:r>
              <a:rPr spc="-5" dirty="0"/>
              <a:t>o</a:t>
            </a:r>
            <a:r>
              <a:rPr spc="-15" dirty="0"/>
              <a:t>f t</a:t>
            </a:r>
            <a:r>
              <a:rPr spc="-5" dirty="0"/>
              <a:t>h</a:t>
            </a:r>
            <a:r>
              <a:rPr spc="-25" dirty="0"/>
              <a:t>e </a:t>
            </a:r>
            <a:r>
              <a:rPr spc="-5" dirty="0"/>
              <a:t>p</a:t>
            </a:r>
            <a:r>
              <a:rPr spc="-21" dirty="0"/>
              <a:t>r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550" y="1187451"/>
            <a:ext cx="10680700" cy="4692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162670">
              <a:lnSpc>
                <a:spcPct val="924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2800" spc="-21" dirty="0">
                <a:solidFill>
                  <a:srgbClr val="800000"/>
                </a:solidFill>
                <a:latin typeface="Arial"/>
                <a:cs typeface="Arial"/>
              </a:rPr>
              <a:t>Use 2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r>
              <a:rPr sz="2800" spc="-21" dirty="0">
                <a:solidFill>
                  <a:srgbClr val="800000"/>
                </a:solidFill>
                <a:latin typeface="Arial"/>
                <a:cs typeface="Arial"/>
              </a:rPr>
              <a:t>76 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Te</a:t>
            </a:r>
            <a:r>
              <a:rPr sz="2800" dirty="0">
                <a:solidFill>
                  <a:srgbClr val="800000"/>
                </a:solidFill>
                <a:latin typeface="Arial"/>
                <a:cs typeface="Arial"/>
              </a:rPr>
              <a:t>V </a:t>
            </a:r>
            <a:r>
              <a:rPr sz="2800" spc="-25" dirty="0">
                <a:solidFill>
                  <a:srgbClr val="800000"/>
                </a:solidFill>
                <a:latin typeface="Arial"/>
                <a:cs typeface="Arial"/>
              </a:rPr>
              <a:t>CM </a:t>
            </a:r>
            <a:r>
              <a:rPr sz="2800" spc="-21" dirty="0">
                <a:solidFill>
                  <a:srgbClr val="800000"/>
                </a:solidFill>
                <a:latin typeface="Arial"/>
                <a:cs typeface="Arial"/>
              </a:rPr>
              <a:t>da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800" spc="-21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800" spc="-21" dirty="0">
                <a:solidFill>
                  <a:srgbClr val="800000"/>
                </a:solidFill>
                <a:latin typeface="Arial"/>
                <a:cs typeface="Arial"/>
              </a:rPr>
              <a:t>o measure cross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 sec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ions</a:t>
            </a:r>
            <a:endParaRPr sz="2800" dirty="0">
              <a:solidFill>
                <a:srgbClr val="800000"/>
              </a:solidFill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57"/>
              </a:spcBef>
              <a:buClr>
                <a:srgbClr val="000080"/>
              </a:buClr>
              <a:buFont typeface="Arial"/>
              <a:buChar char="•"/>
            </a:pPr>
            <a:endParaRPr sz="2800" dirty="0">
              <a:solidFill>
                <a:srgbClr val="800000"/>
              </a:solidFill>
            </a:endParaRPr>
          </a:p>
          <a:p>
            <a:pPr marL="12028">
              <a:buClr>
                <a:srgbClr val="000080"/>
              </a:buClr>
              <a:tabLst>
                <a:tab pos="442437" algn="l"/>
              </a:tabLst>
            </a:pPr>
            <a:r>
              <a:rPr sz="2800" spc="-25" dirty="0">
                <a:solidFill>
                  <a:srgbClr val="800000"/>
                </a:solidFill>
                <a:latin typeface="Arial"/>
                <a:cs typeface="Arial"/>
              </a:rPr>
              <a:t>Ra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ios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: 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800000"/>
                </a:solidFill>
                <a:latin typeface="Arial"/>
                <a:cs typeface="Arial"/>
              </a:rPr>
              <a:t>n </a:t>
            </a:r>
            <a:r>
              <a:rPr sz="2800" spc="-21" dirty="0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sz="2800" spc="-30" baseline="-21021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800" spc="-21" dirty="0">
                <a:solidFill>
                  <a:srgbClr val="800000"/>
                </a:solidFill>
                <a:latin typeface="Arial"/>
                <a:cs typeface="Arial"/>
              </a:rPr>
              <a:t>, 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jet energy scale</a:t>
            </a:r>
            <a:r>
              <a:rPr lang="en-US" sz="28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~cancels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(dominant exp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'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t </a:t>
            </a:r>
            <a:r>
              <a:rPr sz="2800" spc="-21" dirty="0">
                <a:solidFill>
                  <a:srgbClr val="800000"/>
                </a:solidFill>
                <a:latin typeface="Arial"/>
                <a:cs typeface="Arial"/>
              </a:rPr>
              <a:t>uncer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ainty)</a:t>
            </a:r>
            <a:endParaRPr sz="28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1328994" y="1873251"/>
            <a:ext cx="9321588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54754" y="6750080"/>
            <a:ext cx="2771775" cy="434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>
              <a:lnSpc>
                <a:spcPts val="2263"/>
              </a:lnSpc>
            </a:pPr>
            <a:r>
              <a:rPr sz="1400" i="1" spc="-15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1400" i="1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1400" i="1" spc="-15" dirty="0">
                <a:solidFill>
                  <a:srgbClr val="800000"/>
                </a:solidFill>
                <a:latin typeface="Arial"/>
                <a:cs typeface="Arial"/>
              </a:rPr>
              <a:t>LAS-CONF</a:t>
            </a:r>
            <a:r>
              <a:rPr sz="1400" i="1" spc="-10" dirty="0">
                <a:solidFill>
                  <a:srgbClr val="800000"/>
                </a:solidFill>
                <a:latin typeface="Arial"/>
                <a:cs typeface="Arial"/>
              </a:rPr>
              <a:t>-2012-128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15</a:t>
            </a:fld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lang="en-US"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74650" y="-31750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/>
            <a:r>
              <a:rPr spc="-25" dirty="0"/>
              <a:t>Jets as a </a:t>
            </a:r>
            <a:r>
              <a:rPr spc="-5" dirty="0"/>
              <a:t>p</a:t>
            </a:r>
            <a:r>
              <a:rPr spc="-21" dirty="0"/>
              <a:t>r</a:t>
            </a:r>
            <a:r>
              <a:rPr spc="-5" dirty="0"/>
              <a:t>ob</a:t>
            </a:r>
            <a:r>
              <a:rPr spc="-25" dirty="0"/>
              <a:t>e </a:t>
            </a:r>
            <a:r>
              <a:rPr spc="-5" dirty="0"/>
              <a:t>o</a:t>
            </a:r>
            <a:r>
              <a:rPr spc="-15" dirty="0"/>
              <a:t>f t</a:t>
            </a:r>
            <a:r>
              <a:rPr spc="-5" dirty="0"/>
              <a:t>h</a:t>
            </a:r>
            <a:r>
              <a:rPr spc="-25" dirty="0"/>
              <a:t>e </a:t>
            </a:r>
            <a:r>
              <a:rPr spc="-5" dirty="0"/>
              <a:t>p</a:t>
            </a:r>
            <a:r>
              <a:rPr spc="-21" dirty="0"/>
              <a:t>r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2452019"/>
            <a:ext cx="5645149" cy="52886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12662">
              <a:lnSpc>
                <a:spcPts val="35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llus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ra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ive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21" dirty="0">
                <a:solidFill>
                  <a:srgbClr val="800000"/>
                </a:solidFill>
                <a:latin typeface="Arial"/>
                <a:cs typeface="Arial"/>
              </a:rPr>
              <a:t>o </a:t>
            </a:r>
            <a:r>
              <a:rPr sz="2400" spc="-25" dirty="0">
                <a:solidFill>
                  <a:srgbClr val="800000"/>
                </a:solidFill>
                <a:latin typeface="Arial"/>
                <a:cs typeface="Arial"/>
              </a:rPr>
              <a:t>HERA </a:t>
            </a:r>
            <a:r>
              <a:rPr lang="en-US" sz="2400" spc="-21" dirty="0">
                <a:solidFill>
                  <a:srgbClr val="800000"/>
                </a:solidFill>
                <a:latin typeface="Arial"/>
                <a:cs typeface="Arial"/>
              </a:rPr>
              <a:t>&amp;</a:t>
            </a:r>
            <a:r>
              <a:rPr sz="2400" spc="-21" dirty="0">
                <a:solidFill>
                  <a:srgbClr val="800000"/>
                </a:solidFill>
                <a:latin typeface="Arial"/>
                <a:cs typeface="Arial"/>
              </a:rPr>
              <a:t> A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21" dirty="0">
                <a:solidFill>
                  <a:srgbClr val="800000"/>
                </a:solidFill>
                <a:latin typeface="Arial"/>
                <a:cs typeface="Arial"/>
              </a:rPr>
              <a:t>LAS da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21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endParaRPr sz="2400" dirty="0">
              <a:solidFill>
                <a:srgbClr val="800000"/>
              </a:solidFill>
              <a:latin typeface="Arial"/>
              <a:cs typeface="Arial"/>
            </a:endParaRPr>
          </a:p>
          <a:p>
            <a:pPr>
              <a:lnSpc>
                <a:spcPts val="1398"/>
              </a:lnSpc>
              <a:spcBef>
                <a:spcPts val="17"/>
              </a:spcBef>
              <a:buClr>
                <a:srgbClr val="000080"/>
              </a:buClr>
              <a:buFont typeface="Arial"/>
              <a:buChar char="•"/>
            </a:pPr>
            <a:endParaRPr sz="2400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 marR="146227">
              <a:lnSpc>
                <a:spcPts val="36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lang="en-US" sz="2400" dirty="0">
                <a:solidFill>
                  <a:srgbClr val="800000"/>
                </a:solidFill>
                <a:latin typeface="Arial"/>
                <a:cs typeface="Arial"/>
              </a:rPr>
              <a:t>HERA constrains v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spc="-21" dirty="0">
                <a:solidFill>
                  <a:srgbClr val="800000"/>
                </a:solidFill>
                <a:latin typeface="Arial"/>
                <a:cs typeface="Arial"/>
              </a:rPr>
              <a:t>lence quarks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endParaRPr sz="2400" dirty="0">
              <a:solidFill>
                <a:srgbClr val="800000"/>
              </a:solidFill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54"/>
              </a:spcBef>
              <a:buClr>
                <a:srgbClr val="000080"/>
              </a:buClr>
              <a:buFont typeface="Arial"/>
              <a:buChar char="•"/>
            </a:pPr>
            <a:endParaRPr sz="2400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 marR="145591">
              <a:lnSpc>
                <a:spcPct val="928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2400" spc="-21" dirty="0">
                <a:solidFill>
                  <a:srgbClr val="800000"/>
                </a:solidFill>
                <a:latin typeface="Arial"/>
                <a:cs typeface="Arial"/>
              </a:rPr>
              <a:t>High x gluon and sea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 quarks </a:t>
            </a:r>
            <a:r>
              <a:rPr sz="2400" spc="-21" dirty="0">
                <a:solidFill>
                  <a:srgbClr val="800000"/>
                </a:solidFill>
                <a:latin typeface="Arial"/>
                <a:cs typeface="Arial"/>
              </a:rPr>
              <a:t>modi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ied </a:t>
            </a:r>
            <a:r>
              <a:rPr sz="2400" spc="-21" dirty="0">
                <a:solidFill>
                  <a:srgbClr val="800000"/>
                </a:solidFill>
                <a:latin typeface="Arial"/>
                <a:cs typeface="Arial"/>
              </a:rPr>
              <a:t>by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 addi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ion </a:t>
            </a:r>
            <a:r>
              <a:rPr sz="2400" spc="-21" dirty="0">
                <a:solidFill>
                  <a:srgbClr val="800000"/>
                </a:solidFill>
                <a:latin typeface="Arial"/>
                <a:cs typeface="Arial"/>
              </a:rPr>
              <a:t>of A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21" dirty="0">
                <a:solidFill>
                  <a:srgbClr val="800000"/>
                </a:solidFill>
                <a:latin typeface="Arial"/>
                <a:cs typeface="Arial"/>
              </a:rPr>
              <a:t>LAS data</a:t>
            </a:r>
            <a:endParaRPr sz="24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3700" y="1833056"/>
            <a:ext cx="4964687" cy="4781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9975" y="6521480"/>
            <a:ext cx="2898775" cy="434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>
              <a:lnSpc>
                <a:spcPts val="2263"/>
              </a:lnSpc>
            </a:pPr>
            <a:r>
              <a:rPr sz="1400" i="1" spc="-15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1400" i="1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1400" i="1" spc="-15" dirty="0">
                <a:solidFill>
                  <a:srgbClr val="800000"/>
                </a:solidFill>
                <a:latin typeface="Arial"/>
                <a:cs typeface="Arial"/>
              </a:rPr>
              <a:t>LAS-CONF</a:t>
            </a:r>
            <a:r>
              <a:rPr sz="1400" i="1" spc="-10" dirty="0">
                <a:solidFill>
                  <a:srgbClr val="800000"/>
                </a:solidFill>
                <a:latin typeface="Arial"/>
                <a:cs typeface="Arial"/>
              </a:rPr>
              <a:t>-2012-128ç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16</a:t>
            </a:fld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lang="en-US"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74650" y="-107947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/>
            <a:r>
              <a:rPr spc="-25" dirty="0"/>
              <a:t>Jets as a </a:t>
            </a:r>
            <a:r>
              <a:rPr spc="-5" dirty="0"/>
              <a:t>p</a:t>
            </a:r>
            <a:r>
              <a:rPr spc="-21" dirty="0"/>
              <a:t>r</a:t>
            </a:r>
            <a:r>
              <a:rPr spc="-5" dirty="0"/>
              <a:t>ob</a:t>
            </a:r>
            <a:r>
              <a:rPr spc="-25" dirty="0"/>
              <a:t>e </a:t>
            </a:r>
            <a:r>
              <a:rPr spc="-5" dirty="0"/>
              <a:t>o</a:t>
            </a:r>
            <a:r>
              <a:rPr spc="-15" dirty="0"/>
              <a:t>f t</a:t>
            </a:r>
            <a:r>
              <a:rPr spc="-5" dirty="0"/>
              <a:t>h</a:t>
            </a:r>
            <a:r>
              <a:rPr spc="-25" dirty="0"/>
              <a:t>e </a:t>
            </a:r>
            <a:r>
              <a:rPr spc="-5" dirty="0"/>
              <a:t>p</a:t>
            </a:r>
            <a:r>
              <a:rPr spc="-21" dirty="0"/>
              <a:t>r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752" y="2471420"/>
            <a:ext cx="5492750" cy="4431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12662">
              <a:lnSpc>
                <a:spcPts val="35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sz="3200" spc="-15" dirty="0">
                <a:solidFill>
                  <a:srgbClr val="800000"/>
                </a:solidFill>
                <a:latin typeface="Arial"/>
                <a:cs typeface="Arial"/>
              </a:rPr>
              <a:t>llus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800000"/>
                </a:solidFill>
                <a:latin typeface="Arial"/>
                <a:cs typeface="Arial"/>
              </a:rPr>
              <a:t>ra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800000"/>
                </a:solidFill>
                <a:latin typeface="Arial"/>
                <a:cs typeface="Arial"/>
              </a:rPr>
              <a:t>ive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3200" spc="-10" dirty="0">
                <a:solidFill>
                  <a:srgbClr val="800000"/>
                </a:solidFill>
                <a:latin typeface="Arial"/>
                <a:cs typeface="Arial"/>
              </a:rPr>
              <a:t>it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o </a:t>
            </a:r>
            <a:r>
              <a:rPr sz="3200" spc="-25" dirty="0">
                <a:solidFill>
                  <a:srgbClr val="800000"/>
                </a:solidFill>
                <a:latin typeface="Arial"/>
                <a:cs typeface="Arial"/>
              </a:rPr>
              <a:t>HERA </a:t>
            </a: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and A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LAS da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endParaRPr sz="3200" dirty="0">
              <a:solidFill>
                <a:srgbClr val="800000"/>
              </a:solidFill>
              <a:latin typeface="Arial"/>
              <a:cs typeface="Arial"/>
            </a:endParaRPr>
          </a:p>
          <a:p>
            <a:pPr>
              <a:lnSpc>
                <a:spcPts val="1398"/>
              </a:lnSpc>
              <a:spcBef>
                <a:spcPts val="17"/>
              </a:spcBef>
              <a:buClr>
                <a:srgbClr val="000080"/>
              </a:buClr>
              <a:buFont typeface="Arial"/>
              <a:buChar char="•"/>
            </a:pPr>
            <a:endParaRPr sz="1400" dirty="0">
              <a:solidFill>
                <a:srgbClr val="800000"/>
              </a:solidFill>
            </a:endParaRPr>
          </a:p>
          <a:p>
            <a:pPr>
              <a:lnSpc>
                <a:spcPts val="1300"/>
              </a:lnSpc>
              <a:spcBef>
                <a:spcPts val="54"/>
              </a:spcBef>
              <a:buClr>
                <a:srgbClr val="000080"/>
              </a:buClr>
            </a:pPr>
            <a:endParaRPr sz="1300" dirty="0">
              <a:solidFill>
                <a:srgbClr val="800000"/>
              </a:solidFill>
            </a:endParaRPr>
          </a:p>
          <a:p>
            <a:pPr marL="12028" marR="145591">
              <a:lnSpc>
                <a:spcPct val="928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High x gluon and sea</a:t>
            </a:r>
            <a:r>
              <a:rPr sz="3200" spc="-15" dirty="0">
                <a:solidFill>
                  <a:srgbClr val="800000"/>
                </a:solidFill>
                <a:latin typeface="Arial"/>
                <a:cs typeface="Arial"/>
              </a:rPr>
              <a:t> quarks </a:t>
            </a: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modi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3200" spc="-15" dirty="0">
                <a:solidFill>
                  <a:srgbClr val="800000"/>
                </a:solidFill>
                <a:latin typeface="Arial"/>
                <a:cs typeface="Arial"/>
              </a:rPr>
              <a:t>ied </a:t>
            </a: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by</a:t>
            </a:r>
            <a:r>
              <a:rPr sz="3200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LAS data</a:t>
            </a:r>
            <a:endParaRPr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5340354" y="1454334"/>
            <a:ext cx="5419036" cy="5219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3550" y="6521480"/>
            <a:ext cx="2898775" cy="434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>
              <a:lnSpc>
                <a:spcPts val="2263"/>
              </a:lnSpc>
            </a:pPr>
            <a:r>
              <a:rPr sz="1400" i="1" spc="-15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1400" i="1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1400" i="1" spc="-15" dirty="0">
                <a:solidFill>
                  <a:srgbClr val="800000"/>
                </a:solidFill>
                <a:latin typeface="Arial"/>
                <a:cs typeface="Arial"/>
              </a:rPr>
              <a:t>LAS-CONF</a:t>
            </a:r>
            <a:r>
              <a:rPr sz="1400" i="1" spc="-10" dirty="0">
                <a:solidFill>
                  <a:srgbClr val="800000"/>
                </a:solidFill>
                <a:latin typeface="Arial"/>
                <a:cs typeface="Arial"/>
              </a:rPr>
              <a:t>-2012-128ç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17</a:t>
            </a:fld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lang="en-US"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0849" y="-31750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>
              <a:lnSpc>
                <a:spcPts val="5232"/>
              </a:lnSpc>
            </a:pPr>
            <a:r>
              <a:rPr spc="-25" dirty="0"/>
              <a:t>Jets as a </a:t>
            </a:r>
            <a:r>
              <a:rPr spc="-5" dirty="0"/>
              <a:t>p</a:t>
            </a:r>
            <a:r>
              <a:rPr spc="-21" dirty="0"/>
              <a:t>r</a:t>
            </a:r>
            <a:r>
              <a:rPr spc="-5" dirty="0"/>
              <a:t>ob</a:t>
            </a:r>
            <a:r>
              <a:rPr spc="-25" dirty="0"/>
              <a:t>e </a:t>
            </a:r>
            <a:r>
              <a:rPr spc="-5" dirty="0"/>
              <a:t>o</a:t>
            </a:r>
            <a:r>
              <a:rPr spc="-15" dirty="0"/>
              <a:t>f </a:t>
            </a:r>
            <a:r>
              <a:rPr spc="-5" dirty="0" smtClean="0"/>
              <a:t>Q</a:t>
            </a:r>
            <a:r>
              <a:rPr spc="-35" dirty="0" smtClean="0"/>
              <a:t>CD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03228" y="1111251"/>
            <a:ext cx="10118725" cy="2446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12662">
              <a:lnSpc>
                <a:spcPct val="924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An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gular dis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ribu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ions: </a:t>
            </a:r>
            <a:r>
              <a:rPr sz="2400" spc="-21" dirty="0">
                <a:solidFill>
                  <a:srgbClr val="800000"/>
                </a:solidFill>
                <a:latin typeface="Arial"/>
                <a:cs typeface="Arial"/>
              </a:rPr>
              <a:t>measure number of neighboring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 je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21" dirty="0">
                <a:solidFill>
                  <a:srgbClr val="800000"/>
                </a:solidFill>
                <a:latin typeface="Arial"/>
                <a:cs typeface="Arial"/>
              </a:rPr>
              <a:t>s above a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21" dirty="0">
                <a:solidFill>
                  <a:srgbClr val="800000"/>
                </a:solidFill>
                <a:latin typeface="Arial"/>
                <a:cs typeface="Arial"/>
              </a:rPr>
              <a:t>ransverse </a:t>
            </a:r>
            <a:r>
              <a:rPr sz="2400" spc="-25" dirty="0">
                <a:solidFill>
                  <a:srgbClr val="800000"/>
                </a:solidFill>
                <a:latin typeface="Arial"/>
                <a:cs typeface="Arial"/>
              </a:rPr>
              <a:t>momen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25" dirty="0">
                <a:solidFill>
                  <a:srgbClr val="800000"/>
                </a:solidFill>
                <a:latin typeface="Arial"/>
                <a:cs typeface="Arial"/>
              </a:rPr>
              <a:t>um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21" dirty="0">
                <a:solidFill>
                  <a:srgbClr val="800000"/>
                </a:solidFill>
                <a:latin typeface="Arial"/>
                <a:cs typeface="Arial"/>
              </a:rPr>
              <a:t>hreshold which accompany a 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je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, 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wi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hin dis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21" dirty="0">
                <a:solidFill>
                  <a:srgbClr val="800000"/>
                </a:solidFill>
                <a:latin typeface="Arial"/>
                <a:cs typeface="Arial"/>
              </a:rPr>
              <a:t>ance ∆</a:t>
            </a:r>
            <a:r>
              <a:rPr sz="2400" spc="-25" dirty="0">
                <a:solidFill>
                  <a:srgbClr val="800000"/>
                </a:solidFill>
                <a:latin typeface="Arial"/>
                <a:cs typeface="Arial"/>
              </a:rPr>
              <a:t>R.</a:t>
            </a:r>
            <a:endParaRPr sz="2400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>
              <a:buClr>
                <a:srgbClr val="000080"/>
              </a:buClr>
              <a:tabLst>
                <a:tab pos="442437" algn="l"/>
              </a:tabLst>
            </a:pPr>
            <a:r>
              <a:rPr sz="2400" spc="-21" dirty="0">
                <a:solidFill>
                  <a:srgbClr val="800000"/>
                </a:solidFill>
                <a:latin typeface="Arial"/>
                <a:cs typeface="Arial"/>
              </a:rPr>
              <a:t>Compare to NLO Q</a:t>
            </a:r>
            <a:r>
              <a:rPr sz="2400" spc="-25" dirty="0">
                <a:solidFill>
                  <a:srgbClr val="800000"/>
                </a:solidFill>
                <a:latin typeface="Arial"/>
                <a:cs typeface="Arial"/>
              </a:rPr>
              <a:t>CD; </a:t>
            </a:r>
            <a:r>
              <a:rPr sz="2400" spc="-21" dirty="0">
                <a:solidFill>
                  <a:srgbClr val="800000"/>
                </a:solidFill>
                <a:latin typeface="Arial"/>
                <a:cs typeface="Arial"/>
              </a:rPr>
              <a:t>ext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ract </a:t>
            </a:r>
            <a:r>
              <a:rPr sz="2400" spc="-15" dirty="0">
                <a:solidFill>
                  <a:srgbClr val="800000"/>
                </a:solidFill>
                <a:latin typeface="Symbol"/>
                <a:cs typeface="Symbol"/>
              </a:rPr>
              <a:t>α</a:t>
            </a:r>
            <a:r>
              <a:rPr sz="2400" spc="-22" baseline="-21021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endParaRPr lang="en-US" sz="2400" spc="-22" baseline="-2102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>
              <a:buClr>
                <a:srgbClr val="000080"/>
              </a:buClr>
              <a:tabLst>
                <a:tab pos="442437" algn="l"/>
              </a:tabLst>
            </a:pPr>
            <a:endParaRPr lang="en-US" sz="2700" spc="-22" baseline="-2102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>
              <a:buClr>
                <a:srgbClr val="000080"/>
              </a:buClr>
              <a:tabLst>
                <a:tab pos="442437" algn="l"/>
              </a:tabLst>
            </a:pPr>
            <a:endParaRPr lang="en-US" sz="2700" spc="-22" baseline="-2102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>
              <a:buClr>
                <a:srgbClr val="000080"/>
              </a:buClr>
              <a:tabLst>
                <a:tab pos="442437" algn="l"/>
              </a:tabLst>
            </a:pPr>
            <a:endParaRPr lang="en-US" sz="2700" spc="-22" baseline="-2102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>
              <a:buClr>
                <a:srgbClr val="000080"/>
              </a:buClr>
              <a:tabLst>
                <a:tab pos="442437" algn="l"/>
              </a:tabLst>
            </a:pPr>
            <a:endParaRPr lang="en-US" sz="2700" spc="-22" baseline="-2102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>
              <a:buClr>
                <a:srgbClr val="000080"/>
              </a:buClr>
              <a:tabLst>
                <a:tab pos="442437" algn="l"/>
              </a:tabLst>
            </a:pPr>
            <a:endParaRPr lang="en-US" sz="2700" spc="-22" baseline="-2102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>
              <a:buClr>
                <a:srgbClr val="000080"/>
              </a:buClr>
              <a:tabLst>
                <a:tab pos="442437" algn="l"/>
              </a:tabLst>
            </a:pPr>
            <a:endParaRPr lang="en-US" sz="2700" spc="-22" baseline="-2102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>
              <a:buClr>
                <a:srgbClr val="000080"/>
              </a:buClr>
              <a:tabLst>
                <a:tab pos="442437" algn="l"/>
              </a:tabLst>
            </a:pPr>
            <a:endParaRPr lang="en-US" sz="2700" spc="-22" baseline="-2102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>
              <a:buClr>
                <a:srgbClr val="000080"/>
              </a:buClr>
              <a:tabLst>
                <a:tab pos="442437" algn="l"/>
              </a:tabLst>
            </a:pPr>
            <a:endParaRPr lang="en-US" sz="2700" spc="-22" baseline="-2102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>
              <a:buClr>
                <a:srgbClr val="000080"/>
              </a:buClr>
              <a:tabLst>
                <a:tab pos="442437" algn="l"/>
              </a:tabLst>
            </a:pPr>
            <a:endParaRPr lang="en-US" sz="2700" spc="-22" baseline="-2102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>
              <a:buClr>
                <a:srgbClr val="000080"/>
              </a:buClr>
              <a:tabLst>
                <a:tab pos="442437" algn="l"/>
              </a:tabLst>
            </a:pPr>
            <a:endParaRPr lang="en-US" sz="2700" spc="-22" baseline="-2102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>
              <a:buClr>
                <a:srgbClr val="000080"/>
              </a:buClr>
              <a:tabLst>
                <a:tab pos="442437" algn="l"/>
              </a:tabLst>
            </a:pPr>
            <a:endParaRPr lang="en-US" sz="2700" spc="-22" baseline="-2102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>
              <a:buClr>
                <a:srgbClr val="000080"/>
              </a:buClr>
              <a:tabLst>
                <a:tab pos="442437" algn="l"/>
              </a:tabLst>
            </a:pPr>
            <a:endParaRPr lang="en-US" sz="2700" spc="-22" baseline="-2102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>
              <a:buClr>
                <a:srgbClr val="000080"/>
              </a:buClr>
              <a:tabLst>
                <a:tab pos="442437" algn="l"/>
              </a:tabLst>
            </a:pPr>
            <a:endParaRPr lang="en-US" sz="2700" spc="-22" baseline="-2102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>
              <a:buClr>
                <a:srgbClr val="000080"/>
              </a:buClr>
              <a:tabLst>
                <a:tab pos="442437" algn="l"/>
              </a:tabLst>
            </a:pPr>
            <a:endParaRPr lang="en-US" sz="2700" spc="-22" baseline="-21021" dirty="0">
              <a:solidFill>
                <a:srgbClr val="800000"/>
              </a:solidFill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55"/>
              </a:spcBef>
            </a:pPr>
            <a:endParaRPr lang="en-US" sz="1300" dirty="0">
              <a:solidFill>
                <a:srgbClr val="800000"/>
              </a:solidFill>
            </a:endParaRPr>
          </a:p>
          <a:p>
            <a:pPr marL="12028">
              <a:buClr>
                <a:srgbClr val="000080"/>
              </a:buClr>
              <a:tabLst>
                <a:tab pos="442437" algn="l"/>
              </a:tabLst>
            </a:pPr>
            <a:r>
              <a:rPr lang="en-US" sz="1400" i="1" dirty="0">
                <a:solidFill>
                  <a:srgbClr val="800000"/>
                </a:solidFill>
                <a:latin typeface="Arial"/>
                <a:cs typeface="Arial"/>
              </a:rPr>
              <a:t>                            </a:t>
            </a:r>
            <a:r>
              <a:rPr lang="en-US" sz="1400" i="1" dirty="0" err="1">
                <a:solidFill>
                  <a:srgbClr val="800000"/>
                </a:solidFill>
                <a:latin typeface="Arial"/>
                <a:cs typeface="Arial"/>
              </a:rPr>
              <a:t>arXiv:1207.4957</a:t>
            </a:r>
            <a:r>
              <a:rPr lang="en-US" sz="1400" i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1400" i="1" spc="-10" dirty="0">
                <a:solidFill>
                  <a:srgbClr val="800000"/>
                </a:solidFill>
                <a:latin typeface="Arial"/>
                <a:cs typeface="Arial"/>
              </a:rPr>
              <a:t>(D0 Run II Midpoint Cone algorith</a:t>
            </a:r>
            <a:r>
              <a:rPr lang="en-US" sz="1400" i="1" spc="-15" dirty="0">
                <a:solidFill>
                  <a:srgbClr val="800000"/>
                </a:solidFill>
                <a:latin typeface="Arial"/>
                <a:cs typeface="Arial"/>
              </a:rPr>
              <a:t>m)</a:t>
            </a:r>
            <a:endParaRPr lang="en-US" sz="1400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>
              <a:buClr>
                <a:srgbClr val="000080"/>
              </a:buClr>
              <a:tabLst>
                <a:tab pos="442437" algn="l"/>
              </a:tabLst>
            </a:pPr>
            <a:endParaRPr lang="en-US" sz="1400" spc="-22" baseline="-2102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>
              <a:buClr>
                <a:srgbClr val="000080"/>
              </a:buClr>
              <a:tabLst>
                <a:tab pos="442437" algn="l"/>
              </a:tabLst>
            </a:pPr>
            <a:endParaRPr sz="2700" baseline="-2102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863850"/>
            <a:ext cx="610235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>
            <a:spLocks noChangeAspect="1"/>
          </p:cNvSpPr>
          <p:nvPr/>
        </p:nvSpPr>
        <p:spPr>
          <a:xfrm>
            <a:off x="6330982" y="2178053"/>
            <a:ext cx="4349749" cy="4437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18</a:t>
            </a:fld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 noChangeAspect="1"/>
          </p:cNvSpPr>
          <p:nvPr/>
        </p:nvSpPr>
        <p:spPr>
          <a:xfrm>
            <a:off x="3892550" y="1817755"/>
            <a:ext cx="6624970" cy="5922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n-US" dirty="0"/>
          </a:p>
        </p:txBody>
      </p:sp>
      <p:sp>
        <p:nvSpPr>
          <p:cNvPr id="2" name="object 2"/>
          <p:cNvSpPr txBox="1"/>
          <p:nvPr/>
        </p:nvSpPr>
        <p:spPr>
          <a:xfrm>
            <a:off x="0" y="196880"/>
            <a:ext cx="10680700" cy="2190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1679"/>
            <a:r>
              <a:rPr sz="4400" b="1" spc="-35" dirty="0">
                <a:solidFill>
                  <a:srgbClr val="000080"/>
                </a:solidFill>
                <a:latin typeface="Arial"/>
                <a:cs typeface="Arial"/>
              </a:rPr>
              <a:t>D</a:t>
            </a:r>
            <a:r>
              <a:rPr sz="4400" b="1" spc="-5" dirty="0">
                <a:solidFill>
                  <a:srgbClr val="000080"/>
                </a:solidFill>
                <a:latin typeface="Arial"/>
                <a:cs typeface="Arial"/>
              </a:rPr>
              <a:t>ij</a:t>
            </a:r>
            <a:r>
              <a:rPr sz="4400" b="1" spc="-21" dirty="0">
                <a:solidFill>
                  <a:srgbClr val="000080"/>
                </a:solidFill>
                <a:latin typeface="Arial"/>
                <a:cs typeface="Arial"/>
              </a:rPr>
              <a:t>et </a:t>
            </a:r>
            <a:r>
              <a:rPr sz="4400" spc="-21" dirty="0">
                <a:solidFill>
                  <a:srgbClr val="000080"/>
                </a:solidFill>
                <a:latin typeface="Symbol"/>
                <a:cs typeface="Symbol"/>
              </a:rPr>
              <a:t>φ</a:t>
            </a:r>
            <a:r>
              <a:rPr sz="4400" spc="120" dirty="0">
                <a:solidFill>
                  <a:srgbClr val="000080"/>
                </a:solidFill>
                <a:latin typeface="Symbol"/>
                <a:cs typeface="Symbol"/>
              </a:rPr>
              <a:t> </a:t>
            </a:r>
            <a:r>
              <a:rPr sz="4400" b="1" spc="-30" dirty="0">
                <a:solidFill>
                  <a:srgbClr val="000080"/>
                </a:solidFill>
                <a:latin typeface="Arial"/>
                <a:cs typeface="Arial"/>
              </a:rPr>
              <a:t>Dec</a:t>
            </a:r>
            <a:r>
              <a:rPr sz="4400" b="1" spc="-5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4400" b="1" spc="-21" dirty="0">
                <a:solidFill>
                  <a:srgbClr val="000080"/>
                </a:solidFill>
                <a:latin typeface="Arial"/>
                <a:cs typeface="Arial"/>
              </a:rPr>
              <a:t>rre</a:t>
            </a:r>
            <a:r>
              <a:rPr sz="4400" b="1" spc="-5" dirty="0">
                <a:solidFill>
                  <a:srgbClr val="000080"/>
                </a:solidFill>
                <a:latin typeface="Arial"/>
                <a:cs typeface="Arial"/>
              </a:rPr>
              <a:t>l</a:t>
            </a:r>
            <a:r>
              <a:rPr sz="4400" b="1" spc="-25" dirty="0">
                <a:solidFill>
                  <a:srgbClr val="000080"/>
                </a:solidFill>
                <a:latin typeface="Arial"/>
                <a:cs typeface="Arial"/>
              </a:rPr>
              <a:t>at</a:t>
            </a:r>
            <a:r>
              <a:rPr sz="4400" b="1" spc="-5" dirty="0">
                <a:solidFill>
                  <a:srgbClr val="000080"/>
                </a:solidFill>
                <a:latin typeface="Arial"/>
                <a:cs typeface="Arial"/>
              </a:rPr>
              <a:t>io</a:t>
            </a:r>
            <a:r>
              <a:rPr sz="4400" b="1" dirty="0">
                <a:solidFill>
                  <a:srgbClr val="000080"/>
                </a:solidFill>
                <a:latin typeface="Arial"/>
                <a:cs typeface="Arial"/>
              </a:rPr>
              <a:t>n</a:t>
            </a:r>
            <a:endParaRPr lang="en-US" sz="4400" b="1" dirty="0">
              <a:solidFill>
                <a:srgbClr val="000080"/>
              </a:solidFill>
              <a:latin typeface="Arial"/>
              <a:cs typeface="Arial"/>
            </a:endParaRPr>
          </a:p>
          <a:p>
            <a:pPr marL="481679"/>
            <a:endParaRPr sz="1400" dirty="0">
              <a:solidFill>
                <a:srgbClr val="000080"/>
              </a:solidFill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39"/>
              </a:spcBef>
            </a:pPr>
            <a:endParaRPr sz="900" dirty="0">
              <a:solidFill>
                <a:srgbClr val="000080"/>
              </a:solidFill>
            </a:endParaRPr>
          </a:p>
          <a:p>
            <a:pPr marL="12028" marR="993748">
              <a:lnSpc>
                <a:spcPct val="722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lang="en-US" sz="3000" dirty="0">
                <a:solidFill>
                  <a:srgbClr val="800000"/>
                </a:solidFill>
                <a:latin typeface="Arial"/>
                <a:cs typeface="Arial"/>
              </a:rPr>
              <a:t>  </a:t>
            </a:r>
            <a:r>
              <a:rPr sz="3000" dirty="0">
                <a:solidFill>
                  <a:srgbClr val="800000"/>
                </a:solidFill>
                <a:latin typeface="Arial"/>
                <a:cs typeface="Arial"/>
              </a:rPr>
              <a:t>St</a:t>
            </a:r>
            <a:r>
              <a:rPr sz="3000" spc="-21" dirty="0">
                <a:solidFill>
                  <a:srgbClr val="800000"/>
                </a:solidFill>
                <a:latin typeface="Arial"/>
                <a:cs typeface="Arial"/>
              </a:rPr>
              <a:t>udy how </a:t>
            </a:r>
            <a:r>
              <a:rPr sz="3000" spc="-15" dirty="0">
                <a:solidFill>
                  <a:srgbClr val="800000"/>
                </a:solidFill>
                <a:latin typeface="Arial"/>
                <a:cs typeface="Arial"/>
              </a:rPr>
              <a:t>additional Q</a:t>
            </a:r>
            <a:r>
              <a:rPr sz="3000" spc="-25" dirty="0">
                <a:solidFill>
                  <a:srgbClr val="800000"/>
                </a:solidFill>
                <a:latin typeface="Arial"/>
                <a:cs typeface="Arial"/>
              </a:rPr>
              <a:t>CD</a:t>
            </a:r>
            <a:r>
              <a:rPr sz="3000" spc="-15" dirty="0">
                <a:solidFill>
                  <a:srgbClr val="800000"/>
                </a:solidFill>
                <a:latin typeface="Arial"/>
                <a:cs typeface="Arial"/>
              </a:rPr>
              <a:t> radiation </a:t>
            </a:r>
            <a:r>
              <a:rPr lang="en-US" sz="3000" spc="-15" dirty="0">
                <a:solidFill>
                  <a:srgbClr val="800000"/>
                </a:solidFill>
                <a:latin typeface="Arial"/>
                <a:cs typeface="Arial"/>
              </a:rPr>
              <a:t>								</a:t>
            </a:r>
            <a:r>
              <a:rPr sz="3000" spc="-15" dirty="0">
                <a:solidFill>
                  <a:srgbClr val="800000"/>
                </a:solidFill>
                <a:latin typeface="Arial"/>
                <a:cs typeface="Arial"/>
              </a:rPr>
              <a:t>int</a:t>
            </a:r>
            <a:r>
              <a:rPr sz="3000" spc="-21" dirty="0">
                <a:solidFill>
                  <a:srgbClr val="800000"/>
                </a:solidFill>
                <a:latin typeface="Arial"/>
                <a:cs typeface="Arial"/>
              </a:rPr>
              <a:t>roduces</a:t>
            </a:r>
            <a:r>
              <a:rPr sz="3000" spc="-15" dirty="0">
                <a:solidFill>
                  <a:srgbClr val="800000"/>
                </a:solidFill>
                <a:latin typeface="Arial"/>
                <a:cs typeface="Arial"/>
              </a:rPr>
              <a:t> imbalance </a:t>
            </a:r>
            <a:r>
              <a:rPr sz="3000" spc="-21" dirty="0">
                <a:solidFill>
                  <a:srgbClr val="800000"/>
                </a:solidFill>
                <a:latin typeface="Arial"/>
                <a:cs typeface="Arial"/>
              </a:rPr>
              <a:t>between the</a:t>
            </a:r>
            <a:r>
              <a:rPr sz="3000" spc="-10" dirty="0">
                <a:solidFill>
                  <a:srgbClr val="800000"/>
                </a:solidFill>
                <a:latin typeface="Arial"/>
                <a:cs typeface="Arial"/>
              </a:rPr>
              <a:t> t</a:t>
            </a:r>
            <a:r>
              <a:rPr sz="3000" spc="-21" dirty="0">
                <a:solidFill>
                  <a:srgbClr val="800000"/>
                </a:solidFill>
                <a:latin typeface="Arial"/>
                <a:cs typeface="Arial"/>
              </a:rPr>
              <a:t>wo </a:t>
            </a:r>
            <a:r>
              <a:rPr sz="3000" spc="-15" dirty="0">
                <a:solidFill>
                  <a:srgbClr val="800000"/>
                </a:solidFill>
                <a:latin typeface="Arial"/>
                <a:cs typeface="Arial"/>
              </a:rPr>
              <a:t>highest </a:t>
            </a:r>
            <a:r>
              <a:rPr sz="3000" spc="-21" dirty="0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sz="3000" spc="-30" baseline="-20833" dirty="0">
                <a:solidFill>
                  <a:srgbClr val="800000"/>
                </a:solidFill>
                <a:latin typeface="Arial"/>
                <a:cs typeface="Arial"/>
              </a:rPr>
              <a:t>T </a:t>
            </a:r>
            <a:r>
              <a:rPr sz="3000" spc="-419" baseline="-20833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000" spc="-15" dirty="0">
                <a:solidFill>
                  <a:srgbClr val="800000"/>
                </a:solidFill>
                <a:latin typeface="Arial"/>
                <a:cs typeface="Arial"/>
              </a:rPr>
              <a:t>jets</a:t>
            </a:r>
            <a:endParaRPr sz="30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9333" y="2178081"/>
            <a:ext cx="3116018" cy="33612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2456" y="3203282"/>
            <a:ext cx="542925" cy="607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sz="3600" spc="-5" dirty="0">
                <a:solidFill>
                  <a:srgbClr val="0000FF"/>
                </a:solidFill>
                <a:latin typeface="Symbol"/>
                <a:cs typeface="Symbol"/>
              </a:rPr>
              <a:t>Δφ</a:t>
            </a:r>
            <a:endParaRPr sz="3600" dirty="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953" y="6902455"/>
            <a:ext cx="338264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sz="1400" i="1" dirty="0">
                <a:solidFill>
                  <a:srgbClr val="800000"/>
                </a:solidFill>
                <a:latin typeface="Arial"/>
                <a:cs typeface="Arial"/>
              </a:rPr>
              <a:t>arXiv:</a:t>
            </a:r>
            <a:r>
              <a:rPr sz="1400" i="1" spc="-134" dirty="0">
                <a:solidFill>
                  <a:srgbClr val="800000"/>
                </a:solidFill>
                <a:latin typeface="Arial"/>
                <a:cs typeface="Arial"/>
              </a:rPr>
              <a:t>1</a:t>
            </a:r>
            <a:r>
              <a:rPr sz="1400" i="1" dirty="0">
                <a:solidFill>
                  <a:srgbClr val="800000"/>
                </a:solidFill>
                <a:latin typeface="Arial"/>
                <a:cs typeface="Arial"/>
              </a:rPr>
              <a:t>102.2696 arXiv:</a:t>
            </a:r>
            <a:r>
              <a:rPr sz="1400" i="1" spc="-134" dirty="0">
                <a:solidFill>
                  <a:srgbClr val="800000"/>
                </a:solidFill>
                <a:latin typeface="Arial"/>
                <a:cs typeface="Arial"/>
              </a:rPr>
              <a:t>1</a:t>
            </a:r>
            <a:r>
              <a:rPr sz="1400" i="1" dirty="0">
                <a:solidFill>
                  <a:srgbClr val="800000"/>
                </a:solidFill>
                <a:latin typeface="Arial"/>
                <a:cs typeface="Arial"/>
              </a:rPr>
              <a:t>101.5029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6950" y="7155196"/>
            <a:ext cx="511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81D60167-4931-47E6-BA6A-407CBD079E47}" type="slidenum">
              <a:rPr lang="en-US" spc="-10">
                <a:solidFill>
                  <a:srgbClr val="898989"/>
                </a:solidFill>
                <a:latin typeface="Times New Roman"/>
                <a:cs typeface="Times New Roman"/>
              </a:rPr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49" y="216784"/>
            <a:ext cx="10579198" cy="2189866"/>
          </a:xfrm>
        </p:spPr>
        <p:txBody>
          <a:bodyPr/>
          <a:lstStyle/>
          <a:p>
            <a:r>
              <a:rPr lang="en-US" sz="2800" dirty="0" smtClean="0"/>
              <a:t> </a:t>
            </a:r>
            <a:r>
              <a:rPr lang="en-US" sz="2800" dirty="0"/>
              <a:t> </a:t>
            </a:r>
            <a:r>
              <a:rPr lang="en-US" sz="2800" dirty="0" smtClean="0"/>
              <a:t>with sincere t</a:t>
            </a:r>
            <a:r>
              <a:rPr lang="en-US" sz="2800" dirty="0" smtClean="0"/>
              <a:t>hanks to 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 smtClean="0"/>
              <a:t> </a:t>
            </a:r>
            <a:endParaRPr lang="en-US" sz="2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563" y="958850"/>
            <a:ext cx="9984987" cy="6164528"/>
          </a:xfrm>
        </p:spPr>
        <p:txBody>
          <a:bodyPr/>
          <a:lstStyle/>
          <a:p>
            <a:r>
              <a:rPr lang="en-US" sz="2100" dirty="0"/>
              <a:t>ATLAS</a:t>
            </a:r>
          </a:p>
          <a:p>
            <a:r>
              <a:rPr lang="en-US" sz="2100" dirty="0"/>
              <a:t>	Jonathan </a:t>
            </a:r>
            <a:r>
              <a:rPr lang="en-US" sz="2100" dirty="0" smtClean="0"/>
              <a:t>Butterworth</a:t>
            </a:r>
            <a:endParaRPr lang="en-US" sz="2100" dirty="0"/>
          </a:p>
          <a:p>
            <a:r>
              <a:rPr lang="en-US" sz="2100" dirty="0"/>
              <a:t>	Sasha </a:t>
            </a:r>
            <a:r>
              <a:rPr lang="en-US" sz="2100" dirty="0" err="1" smtClean="0"/>
              <a:t>Glazov</a:t>
            </a:r>
            <a:r>
              <a:rPr lang="en-US" sz="2100" dirty="0" smtClean="0"/>
              <a:t>, reviewer &amp; </a:t>
            </a:r>
            <a:r>
              <a:rPr lang="en-US" sz="2100" dirty="0"/>
              <a:t>Joao </a:t>
            </a:r>
            <a:r>
              <a:rPr lang="en-US" sz="2100" dirty="0" err="1"/>
              <a:t>Guimaraes</a:t>
            </a:r>
            <a:r>
              <a:rPr lang="en-US" sz="2100" dirty="0"/>
              <a:t>, Standard Model conveners </a:t>
            </a:r>
          </a:p>
          <a:p>
            <a:endParaRPr lang="en-US" sz="2100" dirty="0"/>
          </a:p>
          <a:p>
            <a:r>
              <a:rPr lang="en-US" sz="2100" dirty="0" err="1"/>
              <a:t>CDF</a:t>
            </a:r>
            <a:endParaRPr lang="en-US" sz="2100" dirty="0"/>
          </a:p>
          <a:p>
            <a:r>
              <a:rPr lang="en-US" sz="2100" dirty="0" smtClean="0"/>
              <a:t>	Mark </a:t>
            </a:r>
            <a:r>
              <a:rPr lang="en-US" sz="2100" dirty="0"/>
              <a:t>Lancaster	</a:t>
            </a:r>
            <a:endParaRPr lang="en-US" sz="2100" dirty="0" smtClean="0"/>
          </a:p>
          <a:p>
            <a:r>
              <a:rPr lang="en-US" sz="2100" dirty="0" smtClean="0"/>
              <a:t>	Christina </a:t>
            </a:r>
            <a:r>
              <a:rPr lang="en-US" sz="2100" dirty="0" err="1"/>
              <a:t>Mesropian</a:t>
            </a:r>
            <a:r>
              <a:rPr lang="en-US" sz="2100" dirty="0"/>
              <a:t> </a:t>
            </a:r>
          </a:p>
          <a:p>
            <a:r>
              <a:rPr lang="en-US" sz="2100" dirty="0"/>
              <a:t>	Larry </a:t>
            </a:r>
            <a:r>
              <a:rPr lang="en-US" sz="2100" dirty="0" err="1"/>
              <a:t>Nodulman</a:t>
            </a:r>
            <a:endParaRPr lang="en-US" sz="2100" dirty="0"/>
          </a:p>
          <a:p>
            <a:endParaRPr lang="en-US" sz="2100" dirty="0"/>
          </a:p>
          <a:p>
            <a:r>
              <a:rPr lang="en-US" sz="2100" dirty="0" smtClean="0"/>
              <a:t>CMS</a:t>
            </a:r>
          </a:p>
          <a:p>
            <a:r>
              <a:rPr lang="en-US" sz="2100" dirty="0"/>
              <a:t>	Jeffrey </a:t>
            </a:r>
            <a:r>
              <a:rPr lang="en-US" sz="2100" dirty="0" err="1"/>
              <a:t>Berryhill</a:t>
            </a:r>
            <a:r>
              <a:rPr lang="en-US" sz="2100" dirty="0"/>
              <a:t>, convenor </a:t>
            </a:r>
          </a:p>
          <a:p>
            <a:r>
              <a:rPr lang="en-US" sz="2100" dirty="0"/>
              <a:t>	Daniele Del Re &amp; </a:t>
            </a:r>
            <a:r>
              <a:rPr lang="en-US" sz="2100" dirty="0" err="1"/>
              <a:t>Filip</a:t>
            </a:r>
            <a:r>
              <a:rPr lang="en-US" sz="2100" dirty="0"/>
              <a:t> </a:t>
            </a:r>
            <a:r>
              <a:rPr lang="en-US" sz="2100" dirty="0" err="1"/>
              <a:t>Moortgat</a:t>
            </a:r>
            <a:r>
              <a:rPr lang="en-US" sz="2100" dirty="0"/>
              <a:t>, Jet/MET </a:t>
            </a:r>
            <a:r>
              <a:rPr lang="en-US" sz="2100" dirty="0" err="1"/>
              <a:t>convenors</a:t>
            </a:r>
            <a:endParaRPr lang="en-US" sz="2100" dirty="0"/>
          </a:p>
          <a:p>
            <a:r>
              <a:rPr lang="en-US" sz="2100" dirty="0"/>
              <a:t>	</a:t>
            </a:r>
            <a:r>
              <a:rPr lang="en-US" sz="2100" dirty="0" smtClean="0"/>
              <a:t>Monica </a:t>
            </a:r>
            <a:r>
              <a:rPr lang="en-US" sz="2100" dirty="0" err="1"/>
              <a:t>Dunford</a:t>
            </a:r>
            <a:endParaRPr lang="en-US" sz="2100" dirty="0" smtClean="0"/>
          </a:p>
          <a:p>
            <a:r>
              <a:rPr lang="en-US" sz="2100" dirty="0"/>
              <a:t>	</a:t>
            </a:r>
            <a:r>
              <a:rPr lang="en-US" sz="2100" dirty="0" err="1" smtClean="0"/>
              <a:t>Maxime</a:t>
            </a:r>
            <a:r>
              <a:rPr lang="en-US" sz="2100" dirty="0" smtClean="0"/>
              <a:t> </a:t>
            </a:r>
            <a:r>
              <a:rPr lang="en-US" sz="2100" dirty="0" err="1" smtClean="0"/>
              <a:t>Gouzevitch</a:t>
            </a:r>
            <a:r>
              <a:rPr lang="en-US" sz="2100" dirty="0" smtClean="0"/>
              <a:t>, reviewer</a:t>
            </a:r>
            <a:r>
              <a:rPr lang="en-US" sz="2100" dirty="0"/>
              <a:t>	</a:t>
            </a:r>
          </a:p>
          <a:p>
            <a:r>
              <a:rPr lang="en-US" sz="2100" dirty="0"/>
              <a:t>	Greg </a:t>
            </a:r>
            <a:r>
              <a:rPr lang="en-US" sz="2100" dirty="0" err="1"/>
              <a:t>Landsberg</a:t>
            </a:r>
            <a:endParaRPr lang="en-US" sz="2100" dirty="0"/>
          </a:p>
          <a:p>
            <a:r>
              <a:rPr lang="en-US" sz="2100" dirty="0"/>
              <a:t>		</a:t>
            </a:r>
          </a:p>
          <a:p>
            <a:r>
              <a:rPr lang="en-US" sz="2100" dirty="0"/>
              <a:t>D0</a:t>
            </a:r>
          </a:p>
          <a:p>
            <a:r>
              <a:rPr lang="en-US" sz="2100" dirty="0"/>
              <a:t>	Bob </a:t>
            </a:r>
            <a:r>
              <a:rPr lang="en-US" sz="2100" dirty="0" err="1"/>
              <a:t>Hirosky</a:t>
            </a:r>
            <a:r>
              <a:rPr lang="en-US" sz="2100" dirty="0"/>
              <a:t> </a:t>
            </a:r>
          </a:p>
          <a:p>
            <a:r>
              <a:rPr lang="en-US" sz="2100" dirty="0"/>
              <a:t>	Rick Van </a:t>
            </a:r>
            <a:r>
              <a:rPr lang="en-US" sz="2100" dirty="0" err="1"/>
              <a:t>Kooten</a:t>
            </a:r>
            <a:endParaRPr lang="en-US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>
          <a:xfrm>
            <a:off x="2749550" y="7299158"/>
            <a:ext cx="6096000" cy="452399"/>
          </a:xfrm>
        </p:spPr>
        <p:txBody>
          <a:bodyPr/>
          <a:lstStyle/>
          <a:p>
            <a:pPr marL="12662"/>
            <a:r>
              <a:rPr lang="en-US" sz="1400" dirty="0">
                <a:solidFill>
                  <a:srgbClr val="898989"/>
                </a:solidFill>
                <a:latin typeface="Arial"/>
                <a:cs typeface="Arial"/>
              </a:rPr>
              <a:t>Larry Sulak - Boston University - IX Latin American Symposium on HEP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662"/>
            <a:r>
              <a:rPr lang="en-US" sz="1400" dirty="0">
                <a:solidFill>
                  <a:srgbClr val="898989"/>
                </a:solidFill>
                <a:latin typeface="Arial"/>
                <a:cs typeface="Arial"/>
              </a:rPr>
              <a:t>December 10, 2012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>
          <a:xfrm>
            <a:off x="9607582" y="7283450"/>
            <a:ext cx="480483" cy="194851"/>
          </a:xfrm>
        </p:spPr>
        <p:txBody>
          <a:bodyPr/>
          <a:lstStyle/>
          <a:p>
            <a:pPr marL="100644"/>
            <a:fld id="{81D60167-4931-47E6-BA6A-407CBD079E47}" type="slidenum">
              <a:rPr lang="en-US" sz="1400" spc="-10">
                <a:solidFill>
                  <a:srgbClr val="898989"/>
                </a:solidFill>
                <a:latin typeface="Arial"/>
                <a:cs typeface="Arial"/>
              </a:rPr>
              <a:pPr marL="100644"/>
              <a:t>2</a:t>
            </a:fld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530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>
            <a:spLocks noChangeAspect="1"/>
          </p:cNvSpPr>
          <p:nvPr/>
        </p:nvSpPr>
        <p:spPr>
          <a:xfrm>
            <a:off x="5111750" y="464877"/>
            <a:ext cx="6172199" cy="6970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22250" y="17793"/>
            <a:ext cx="10579198" cy="21898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1679"/>
            <a:r>
              <a:rPr spc="-35" dirty="0"/>
              <a:t>D</a:t>
            </a:r>
            <a:r>
              <a:rPr spc="-5" dirty="0"/>
              <a:t>ij</a:t>
            </a:r>
            <a:r>
              <a:rPr spc="-21" dirty="0"/>
              <a:t>et </a:t>
            </a:r>
            <a:r>
              <a:rPr spc="-21" dirty="0">
                <a:latin typeface="Symbol"/>
                <a:cs typeface="Symbol"/>
              </a:rPr>
              <a:t>φ</a:t>
            </a:r>
            <a:r>
              <a:rPr spc="120" dirty="0">
                <a:latin typeface="Symbol"/>
                <a:cs typeface="Symbol"/>
              </a:rPr>
              <a:t> </a:t>
            </a:r>
            <a:r>
              <a:rPr spc="-30" dirty="0"/>
              <a:t>Dec</a:t>
            </a:r>
            <a:r>
              <a:rPr spc="-5" dirty="0"/>
              <a:t>o</a:t>
            </a:r>
            <a:r>
              <a:rPr spc="-21" dirty="0"/>
              <a:t>rre</a:t>
            </a:r>
            <a:r>
              <a:rPr spc="-5" dirty="0"/>
              <a:t>l</a:t>
            </a:r>
            <a:r>
              <a:rPr spc="-25" dirty="0"/>
              <a:t>at</a:t>
            </a:r>
            <a:r>
              <a:rPr spc="-5" dirty="0"/>
              <a:t>io</a:t>
            </a:r>
            <a:r>
              <a:rPr dirty="0"/>
              <a:t>n</a:t>
            </a:r>
          </a:p>
          <a:p>
            <a:pPr>
              <a:lnSpc>
                <a:spcPts val="900"/>
              </a:lnSpc>
              <a:spcBef>
                <a:spcPts val="39"/>
              </a:spcBef>
            </a:pPr>
            <a:endParaRPr sz="900" dirty="0"/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-76200" y="2600794"/>
            <a:ext cx="5492750" cy="4967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97350" y="7298315"/>
            <a:ext cx="4215813" cy="36613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sz="1400" dirty="0">
                <a:solidFill>
                  <a:srgbClr val="1E1C11"/>
                </a:solidFill>
                <a:latin typeface="Arial"/>
                <a:cs typeface="Arial"/>
              </a:rPr>
              <a:t>arXiv:</a:t>
            </a:r>
            <a:r>
              <a:rPr sz="1400" spc="-134" dirty="0">
                <a:solidFill>
                  <a:srgbClr val="1E1C11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1E1C11"/>
                </a:solidFill>
                <a:latin typeface="Arial"/>
                <a:cs typeface="Arial"/>
              </a:rPr>
              <a:t>102.2696</a:t>
            </a:r>
            <a:r>
              <a:rPr lang="en-US" sz="1400" dirty="0">
                <a:solidFill>
                  <a:srgbClr val="1E1C11"/>
                </a:solidFill>
                <a:latin typeface="Arial"/>
                <a:cs typeface="Arial"/>
              </a:rPr>
              <a:t>;</a:t>
            </a:r>
            <a:r>
              <a:rPr sz="1400" dirty="0">
                <a:solidFill>
                  <a:srgbClr val="1E1C11"/>
                </a:solidFill>
                <a:latin typeface="Arial"/>
                <a:cs typeface="Arial"/>
              </a:rPr>
              <a:t> arXiv:</a:t>
            </a:r>
            <a:r>
              <a:rPr sz="1400" spc="-134" dirty="0">
                <a:solidFill>
                  <a:srgbClr val="1E1C11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1E1C11"/>
                </a:solidFill>
                <a:latin typeface="Arial"/>
                <a:cs typeface="Arial"/>
              </a:rPr>
              <a:t>101.5029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282950" y="7556531"/>
            <a:ext cx="4952999" cy="4523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 dirty="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0265953" y="7283450"/>
            <a:ext cx="408397" cy="8044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20</a:t>
            </a:fld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153" y="958865"/>
            <a:ext cx="5257800" cy="1200028"/>
          </a:xfrm>
          <a:prstGeom prst="rect">
            <a:avLst/>
          </a:prstGeom>
          <a:noFill/>
        </p:spPr>
        <p:txBody>
          <a:bodyPr wrap="square" lIns="91150" tIns="45571" rIns="91150" bIns="45571" rtlCol="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St</a:t>
            </a:r>
            <a:r>
              <a:rPr lang="en-US" sz="2400" kern="0" spc="-21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udy how </a:t>
            </a:r>
            <a:r>
              <a:rPr lang="en-US" sz="2400" kern="0" spc="-1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additional Q</a:t>
            </a:r>
            <a:r>
              <a:rPr lang="en-US" sz="2400" kern="0" spc="-2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CD</a:t>
            </a:r>
            <a:r>
              <a:rPr lang="en-US" sz="2400" kern="0" spc="-1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radiation int</a:t>
            </a:r>
            <a:r>
              <a:rPr lang="en-US" sz="2400" kern="0" spc="-21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roduces </a:t>
            </a:r>
            <a:r>
              <a:rPr lang="en-US" sz="2400" kern="0" spc="-1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imbalance </a:t>
            </a:r>
            <a:r>
              <a:rPr lang="en-US" sz="2400" kern="0" spc="-21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between </a:t>
            </a:r>
          </a:p>
          <a:p>
            <a:r>
              <a:rPr lang="en-US" sz="2400" kern="0" spc="-1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2</a:t>
            </a:r>
            <a:r>
              <a:rPr lang="en-US" sz="2400" kern="0" spc="-21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kern="0" spc="-1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highest </a:t>
            </a:r>
            <a:r>
              <a:rPr lang="en-US" sz="2400" kern="0" spc="-21" dirty="0" err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p</a:t>
            </a:r>
            <a:r>
              <a:rPr lang="en-US" sz="2400" kern="0" spc="-30" baseline="-20833" dirty="0" err="1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2400" kern="0" spc="-30" baseline="-20833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kern="0" spc="-419" baseline="-20833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kern="0" spc="-1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jets </a:t>
            </a:r>
            <a:r>
              <a:rPr lang="en-US" sz="2400" spc="-15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imbalance </a:t>
            </a:r>
            <a:r>
              <a:rPr lang="en-US" spc="-21" dirty="0">
                <a:latin typeface="Arial"/>
                <a:cs typeface="Arial"/>
              </a:rPr>
              <a:t>between the</a:t>
            </a:r>
            <a:r>
              <a:rPr lang="en-US" spc="-10" dirty="0">
                <a:latin typeface="Arial"/>
                <a:cs typeface="Arial"/>
              </a:rPr>
              <a:t> t</a:t>
            </a:r>
            <a:r>
              <a:rPr lang="en-US" spc="-21" dirty="0">
                <a:latin typeface="Arial"/>
                <a:cs typeface="Arial"/>
              </a:rPr>
              <a:t>wo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22250" y="-11816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/>
            <a:r>
              <a:rPr spc="-35" dirty="0"/>
              <a:t>D</a:t>
            </a:r>
            <a:r>
              <a:rPr spc="-5" dirty="0"/>
              <a:t>ij</a:t>
            </a:r>
            <a:r>
              <a:rPr spc="-21" dirty="0"/>
              <a:t>et </a:t>
            </a:r>
            <a:r>
              <a:rPr spc="-21" dirty="0">
                <a:latin typeface="Symbol"/>
                <a:cs typeface="Symbol"/>
              </a:rPr>
              <a:t>φ</a:t>
            </a:r>
            <a:r>
              <a:rPr spc="120" dirty="0">
                <a:latin typeface="Symbol"/>
                <a:cs typeface="Symbol"/>
              </a:rPr>
              <a:t> </a:t>
            </a:r>
            <a:r>
              <a:rPr spc="-30" dirty="0"/>
              <a:t>Dec</a:t>
            </a:r>
            <a:r>
              <a:rPr spc="-5" dirty="0"/>
              <a:t>o</a:t>
            </a:r>
            <a:r>
              <a:rPr spc="-21" dirty="0"/>
              <a:t>rre</a:t>
            </a:r>
            <a:r>
              <a:rPr spc="-5" dirty="0"/>
              <a:t>l</a:t>
            </a:r>
            <a:r>
              <a:rPr spc="-25" dirty="0"/>
              <a:t>at</a:t>
            </a:r>
            <a:r>
              <a:rPr spc="-5" dirty="0"/>
              <a:t>io</a:t>
            </a:r>
            <a:r>
              <a:rPr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561167"/>
            <a:ext cx="5361536" cy="4902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21957" y="1561167"/>
            <a:ext cx="5358742" cy="4902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92553" y="7262495"/>
            <a:ext cx="338264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sz="1400" dirty="0">
                <a:solidFill>
                  <a:srgbClr val="1E1C11"/>
                </a:solidFill>
                <a:latin typeface="Arial"/>
                <a:cs typeface="Arial"/>
              </a:rPr>
              <a:t>arXiv:</a:t>
            </a:r>
            <a:r>
              <a:rPr sz="1400" spc="-134" dirty="0">
                <a:solidFill>
                  <a:srgbClr val="1E1C11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1E1C11"/>
                </a:solidFill>
                <a:latin typeface="Arial"/>
                <a:cs typeface="Arial"/>
              </a:rPr>
              <a:t>102.2696 arXiv:</a:t>
            </a:r>
            <a:r>
              <a:rPr sz="1400" spc="-134" dirty="0">
                <a:solidFill>
                  <a:srgbClr val="1E1C11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1E1C11"/>
                </a:solidFill>
                <a:latin typeface="Arial"/>
                <a:cs typeface="Arial"/>
              </a:rPr>
              <a:t>101.5029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359150" y="7740681"/>
            <a:ext cx="4952999" cy="4523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 dirty="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21</a:t>
            </a:fld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/>
            <a:r>
              <a:rPr spc="-35" dirty="0"/>
              <a:t>D</a:t>
            </a:r>
            <a:r>
              <a:rPr spc="-5" dirty="0"/>
              <a:t>ij</a:t>
            </a:r>
            <a:r>
              <a:rPr spc="-25" dirty="0"/>
              <a:t>ets </a:t>
            </a:r>
            <a:r>
              <a:rPr lang="en-US" spc="-5" dirty="0" smtClean="0"/>
              <a:t>with large rapidity gap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767350" y="3977670"/>
            <a:ext cx="2190403" cy="748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16978" y="4237505"/>
            <a:ext cx="2089677" cy="406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26863" y="4232773"/>
            <a:ext cx="0" cy="189575"/>
          </a:xfrm>
          <a:custGeom>
            <a:avLst/>
            <a:gdLst/>
            <a:ahLst/>
            <a:cxnLst/>
            <a:rect l="l" t="t" r="r" b="b"/>
            <a:pathLst>
              <a:path h="189575">
                <a:moveTo>
                  <a:pt x="0" y="189575"/>
                </a:moveTo>
                <a:lnTo>
                  <a:pt x="0" y="0"/>
                </a:lnTo>
              </a:path>
            </a:pathLst>
          </a:custGeom>
          <a:ln w="30558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289" y="4232773"/>
            <a:ext cx="0" cy="189575"/>
          </a:xfrm>
          <a:custGeom>
            <a:avLst/>
            <a:gdLst/>
            <a:ahLst/>
            <a:cxnLst/>
            <a:rect l="l" t="t" r="r" b="b"/>
            <a:pathLst>
              <a:path h="189575">
                <a:moveTo>
                  <a:pt x="0" y="189575"/>
                </a:moveTo>
                <a:lnTo>
                  <a:pt x="0" y="0"/>
                </a:lnTo>
              </a:path>
            </a:pathLst>
          </a:custGeom>
          <a:ln w="50328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5829" y="4011132"/>
            <a:ext cx="1990825" cy="632794"/>
          </a:xfrm>
          <a:custGeom>
            <a:avLst/>
            <a:gdLst/>
            <a:ahLst/>
            <a:cxnLst/>
            <a:rect l="l" t="t" r="r" b="b"/>
            <a:pathLst>
              <a:path w="1990825" h="632794">
                <a:moveTo>
                  <a:pt x="0" y="226369"/>
                </a:moveTo>
                <a:lnTo>
                  <a:pt x="1692961" y="226369"/>
                </a:lnTo>
                <a:lnTo>
                  <a:pt x="1692961" y="0"/>
                </a:lnTo>
                <a:lnTo>
                  <a:pt x="1990825" y="316397"/>
                </a:lnTo>
                <a:lnTo>
                  <a:pt x="1692961" y="632794"/>
                </a:lnTo>
                <a:lnTo>
                  <a:pt x="1692961" y="406425"/>
                </a:lnTo>
                <a:lnTo>
                  <a:pt x="0" y="406425"/>
                </a:lnTo>
                <a:lnTo>
                  <a:pt x="0" y="226369"/>
                </a:lnTo>
                <a:close/>
              </a:path>
            </a:pathLst>
          </a:custGeom>
          <a:ln w="951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9726" y="3977670"/>
            <a:ext cx="2194559" cy="748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23273" y="4237505"/>
            <a:ext cx="2089677" cy="406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3064" y="4232773"/>
            <a:ext cx="0" cy="189575"/>
          </a:xfrm>
          <a:custGeom>
            <a:avLst/>
            <a:gdLst/>
            <a:ahLst/>
            <a:cxnLst/>
            <a:rect l="l" t="t" r="r" b="b"/>
            <a:pathLst>
              <a:path h="189575">
                <a:moveTo>
                  <a:pt x="0" y="189575"/>
                </a:moveTo>
                <a:lnTo>
                  <a:pt x="0" y="0"/>
                </a:lnTo>
              </a:path>
            </a:pathLst>
          </a:custGeom>
          <a:ln w="30558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53639" y="4232773"/>
            <a:ext cx="0" cy="189575"/>
          </a:xfrm>
          <a:custGeom>
            <a:avLst/>
            <a:gdLst/>
            <a:ahLst/>
            <a:cxnLst/>
            <a:rect l="l" t="t" r="r" b="b"/>
            <a:pathLst>
              <a:path h="189575">
                <a:moveTo>
                  <a:pt x="0" y="189575"/>
                </a:moveTo>
                <a:lnTo>
                  <a:pt x="0" y="0"/>
                </a:lnTo>
              </a:path>
            </a:pathLst>
          </a:custGeom>
          <a:ln w="50328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23274" y="4011132"/>
            <a:ext cx="1990825" cy="632794"/>
          </a:xfrm>
          <a:custGeom>
            <a:avLst/>
            <a:gdLst/>
            <a:ahLst/>
            <a:cxnLst/>
            <a:rect l="l" t="t" r="r" b="b"/>
            <a:pathLst>
              <a:path w="1990825" h="632794">
                <a:moveTo>
                  <a:pt x="1990825" y="226369"/>
                </a:moveTo>
                <a:lnTo>
                  <a:pt x="297864" y="226369"/>
                </a:lnTo>
                <a:lnTo>
                  <a:pt x="297864" y="0"/>
                </a:lnTo>
                <a:lnTo>
                  <a:pt x="0" y="316397"/>
                </a:lnTo>
                <a:lnTo>
                  <a:pt x="297864" y="632794"/>
                </a:lnTo>
                <a:lnTo>
                  <a:pt x="297864" y="406425"/>
                </a:lnTo>
                <a:lnTo>
                  <a:pt x="1990825" y="406425"/>
                </a:lnTo>
                <a:lnTo>
                  <a:pt x="1990825" y="226369"/>
                </a:lnTo>
                <a:close/>
              </a:path>
            </a:pathLst>
          </a:custGeom>
          <a:ln w="951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20392" y="3229494"/>
            <a:ext cx="1704108" cy="1192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66311" y="4256147"/>
            <a:ext cx="1704108" cy="11887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71209" y="3981797"/>
            <a:ext cx="922712" cy="7356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21698" y="4011163"/>
            <a:ext cx="823206" cy="632795"/>
          </a:xfrm>
          <a:custGeom>
            <a:avLst/>
            <a:gdLst/>
            <a:ahLst/>
            <a:cxnLst/>
            <a:rect l="l" t="t" r="r" b="b"/>
            <a:pathLst>
              <a:path w="823206" h="632795">
                <a:moveTo>
                  <a:pt x="393289" y="457809"/>
                </a:moveTo>
                <a:lnTo>
                  <a:pt x="294029" y="457809"/>
                </a:lnTo>
                <a:lnTo>
                  <a:pt x="323376" y="632795"/>
                </a:lnTo>
                <a:lnTo>
                  <a:pt x="393289" y="457809"/>
                </a:lnTo>
                <a:close/>
              </a:path>
              <a:path w="823206" h="632795">
                <a:moveTo>
                  <a:pt x="531655" y="437536"/>
                </a:moveTo>
                <a:lnTo>
                  <a:pt x="401389" y="437536"/>
                </a:lnTo>
                <a:lnTo>
                  <a:pt x="504861" y="578215"/>
                </a:lnTo>
                <a:lnTo>
                  <a:pt x="531655" y="437536"/>
                </a:lnTo>
                <a:close/>
              </a:path>
              <a:path w="823206" h="632795">
                <a:moveTo>
                  <a:pt x="656337" y="423533"/>
                </a:moveTo>
                <a:lnTo>
                  <a:pt x="534322" y="423533"/>
                </a:lnTo>
                <a:lnTo>
                  <a:pt x="691531" y="530111"/>
                </a:lnTo>
                <a:lnTo>
                  <a:pt x="656337" y="423533"/>
                </a:lnTo>
                <a:close/>
              </a:path>
              <a:path w="823206" h="632795">
                <a:moveTo>
                  <a:pt x="651307" y="408299"/>
                </a:moveTo>
                <a:lnTo>
                  <a:pt x="215977" y="408299"/>
                </a:lnTo>
                <a:lnTo>
                  <a:pt x="181486" y="516108"/>
                </a:lnTo>
                <a:lnTo>
                  <a:pt x="294029" y="457809"/>
                </a:lnTo>
                <a:lnTo>
                  <a:pt x="393289" y="457809"/>
                </a:lnTo>
                <a:lnTo>
                  <a:pt x="401389" y="437536"/>
                </a:lnTo>
                <a:lnTo>
                  <a:pt x="531655" y="437536"/>
                </a:lnTo>
                <a:lnTo>
                  <a:pt x="534322" y="423533"/>
                </a:lnTo>
                <a:lnTo>
                  <a:pt x="656337" y="423533"/>
                </a:lnTo>
                <a:lnTo>
                  <a:pt x="651307" y="408299"/>
                </a:lnTo>
                <a:close/>
              </a:path>
              <a:path w="823206" h="632795">
                <a:moveTo>
                  <a:pt x="14102" y="67235"/>
                </a:moveTo>
                <a:lnTo>
                  <a:pt x="176340" y="223147"/>
                </a:lnTo>
                <a:lnTo>
                  <a:pt x="0" y="252385"/>
                </a:lnTo>
                <a:lnTo>
                  <a:pt x="141850" y="344961"/>
                </a:lnTo>
                <a:lnTo>
                  <a:pt x="5146" y="427342"/>
                </a:lnTo>
                <a:lnTo>
                  <a:pt x="215977" y="408299"/>
                </a:lnTo>
                <a:lnTo>
                  <a:pt x="651307" y="408299"/>
                </a:lnTo>
                <a:lnTo>
                  <a:pt x="641681" y="379149"/>
                </a:lnTo>
                <a:lnTo>
                  <a:pt x="804392" y="379149"/>
                </a:lnTo>
                <a:lnTo>
                  <a:pt x="671027" y="306876"/>
                </a:lnTo>
                <a:lnTo>
                  <a:pt x="804037" y="238382"/>
                </a:lnTo>
                <a:lnTo>
                  <a:pt x="636536" y="214301"/>
                </a:lnTo>
                <a:lnTo>
                  <a:pt x="658801" y="185150"/>
                </a:lnTo>
                <a:lnTo>
                  <a:pt x="278671" y="185150"/>
                </a:lnTo>
                <a:lnTo>
                  <a:pt x="14102" y="67235"/>
                </a:lnTo>
                <a:close/>
              </a:path>
              <a:path w="823206" h="632795">
                <a:moveTo>
                  <a:pt x="804392" y="379149"/>
                </a:moveTo>
                <a:lnTo>
                  <a:pt x="641681" y="379149"/>
                </a:lnTo>
                <a:lnTo>
                  <a:pt x="823206" y="389345"/>
                </a:lnTo>
                <a:lnTo>
                  <a:pt x="804392" y="379149"/>
                </a:lnTo>
                <a:close/>
              </a:path>
              <a:path w="823206" h="632795">
                <a:moveTo>
                  <a:pt x="318306" y="67235"/>
                </a:moveTo>
                <a:lnTo>
                  <a:pt x="278671" y="185150"/>
                </a:lnTo>
                <a:lnTo>
                  <a:pt x="658801" y="185150"/>
                </a:lnTo>
                <a:lnTo>
                  <a:pt x="670436" y="169917"/>
                </a:lnTo>
                <a:lnTo>
                  <a:pt x="411603" y="169917"/>
                </a:lnTo>
                <a:lnTo>
                  <a:pt x="318306" y="67235"/>
                </a:lnTo>
                <a:close/>
              </a:path>
              <a:path w="823206" h="632795">
                <a:moveTo>
                  <a:pt x="553454" y="0"/>
                </a:moveTo>
                <a:lnTo>
                  <a:pt x="411603" y="169917"/>
                </a:lnTo>
                <a:lnTo>
                  <a:pt x="670436" y="169917"/>
                </a:lnTo>
                <a:lnTo>
                  <a:pt x="681065" y="156001"/>
                </a:lnTo>
                <a:lnTo>
                  <a:pt x="539466" y="156001"/>
                </a:lnTo>
                <a:lnTo>
                  <a:pt x="553454" y="0"/>
                </a:lnTo>
                <a:close/>
              </a:path>
              <a:path w="823206" h="632795">
                <a:moveTo>
                  <a:pt x="700487" y="130572"/>
                </a:moveTo>
                <a:lnTo>
                  <a:pt x="539466" y="156001"/>
                </a:lnTo>
                <a:lnTo>
                  <a:pt x="681065" y="156001"/>
                </a:lnTo>
                <a:lnTo>
                  <a:pt x="700487" y="130572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1698" y="4011132"/>
            <a:ext cx="823206" cy="632794"/>
          </a:xfrm>
          <a:custGeom>
            <a:avLst/>
            <a:gdLst/>
            <a:ahLst/>
            <a:cxnLst/>
            <a:rect l="l" t="t" r="r" b="b"/>
            <a:pathLst>
              <a:path w="823206" h="632794">
                <a:moveTo>
                  <a:pt x="411602" y="169917"/>
                </a:moveTo>
                <a:lnTo>
                  <a:pt x="553453" y="0"/>
                </a:lnTo>
                <a:lnTo>
                  <a:pt x="539467" y="156001"/>
                </a:lnTo>
                <a:lnTo>
                  <a:pt x="700487" y="130572"/>
                </a:lnTo>
                <a:lnTo>
                  <a:pt x="636536" y="214300"/>
                </a:lnTo>
                <a:lnTo>
                  <a:pt x="804036" y="238381"/>
                </a:lnTo>
                <a:lnTo>
                  <a:pt x="671027" y="306876"/>
                </a:lnTo>
                <a:lnTo>
                  <a:pt x="823206" y="389344"/>
                </a:lnTo>
                <a:lnTo>
                  <a:pt x="641681" y="379149"/>
                </a:lnTo>
                <a:lnTo>
                  <a:pt x="691531" y="530111"/>
                </a:lnTo>
                <a:lnTo>
                  <a:pt x="534321" y="423533"/>
                </a:lnTo>
                <a:lnTo>
                  <a:pt x="504861" y="578216"/>
                </a:lnTo>
                <a:lnTo>
                  <a:pt x="401389" y="437536"/>
                </a:lnTo>
                <a:lnTo>
                  <a:pt x="323375" y="632794"/>
                </a:lnTo>
                <a:lnTo>
                  <a:pt x="294029" y="457809"/>
                </a:lnTo>
                <a:lnTo>
                  <a:pt x="181486" y="516108"/>
                </a:lnTo>
                <a:lnTo>
                  <a:pt x="215977" y="408299"/>
                </a:lnTo>
                <a:lnTo>
                  <a:pt x="5145" y="427341"/>
                </a:lnTo>
                <a:lnTo>
                  <a:pt x="141850" y="344960"/>
                </a:lnTo>
                <a:lnTo>
                  <a:pt x="0" y="252385"/>
                </a:lnTo>
                <a:lnTo>
                  <a:pt x="176341" y="223147"/>
                </a:lnTo>
                <a:lnTo>
                  <a:pt x="14101" y="67234"/>
                </a:lnTo>
                <a:lnTo>
                  <a:pt x="278670" y="185151"/>
                </a:lnTo>
                <a:lnTo>
                  <a:pt x="318306" y="67234"/>
                </a:lnTo>
                <a:lnTo>
                  <a:pt x="411602" y="169917"/>
                </a:lnTo>
                <a:close/>
              </a:path>
            </a:pathLst>
          </a:custGeom>
          <a:ln w="9518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5613" y="3566190"/>
            <a:ext cx="486294" cy="7024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34127" y="3715047"/>
            <a:ext cx="272530" cy="480702"/>
          </a:xfrm>
          <a:custGeom>
            <a:avLst/>
            <a:gdLst/>
            <a:ahLst/>
            <a:cxnLst/>
            <a:rect l="l" t="t" r="r" b="b"/>
            <a:pathLst>
              <a:path w="272529" h="480702">
                <a:moveTo>
                  <a:pt x="272529" y="480702"/>
                </a:moveTo>
                <a:lnTo>
                  <a:pt x="0" y="0"/>
                </a:lnTo>
              </a:path>
            </a:pathLst>
          </a:custGeom>
          <a:ln w="25384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20308" y="3693161"/>
            <a:ext cx="104537" cy="122853"/>
          </a:xfrm>
          <a:custGeom>
            <a:avLst/>
            <a:gdLst/>
            <a:ahLst/>
            <a:cxnLst/>
            <a:rect l="l" t="t" r="r" b="b"/>
            <a:pathLst>
              <a:path w="104538" h="122853">
                <a:moveTo>
                  <a:pt x="1427" y="0"/>
                </a:moveTo>
                <a:lnTo>
                  <a:pt x="0" y="116930"/>
                </a:lnTo>
                <a:lnTo>
                  <a:pt x="5610" y="122681"/>
                </a:lnTo>
                <a:lnTo>
                  <a:pt x="19626" y="122853"/>
                </a:lnTo>
                <a:lnTo>
                  <a:pt x="25377" y="117240"/>
                </a:lnTo>
                <a:lnTo>
                  <a:pt x="26275" y="43826"/>
                </a:lnTo>
                <a:lnTo>
                  <a:pt x="76750" y="43826"/>
                </a:lnTo>
                <a:lnTo>
                  <a:pt x="1427" y="0"/>
                </a:lnTo>
                <a:close/>
              </a:path>
              <a:path w="104538" h="122853">
                <a:moveTo>
                  <a:pt x="76750" y="43826"/>
                </a:moveTo>
                <a:lnTo>
                  <a:pt x="26275" y="43826"/>
                </a:lnTo>
                <a:lnTo>
                  <a:pt x="89722" y="80744"/>
                </a:lnTo>
                <a:lnTo>
                  <a:pt x="97490" y="78689"/>
                </a:lnTo>
                <a:lnTo>
                  <a:pt x="104538" y="66569"/>
                </a:lnTo>
                <a:lnTo>
                  <a:pt x="102485" y="58799"/>
                </a:lnTo>
                <a:lnTo>
                  <a:pt x="76750" y="43826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71209" y="4613564"/>
            <a:ext cx="390698" cy="5153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29604" y="4643959"/>
            <a:ext cx="177052" cy="296377"/>
          </a:xfrm>
          <a:custGeom>
            <a:avLst/>
            <a:gdLst/>
            <a:ahLst/>
            <a:cxnLst/>
            <a:rect l="l" t="t" r="r" b="b"/>
            <a:pathLst>
              <a:path w="177051" h="296377">
                <a:moveTo>
                  <a:pt x="177051" y="0"/>
                </a:moveTo>
                <a:lnTo>
                  <a:pt x="0" y="296377"/>
                </a:lnTo>
              </a:path>
            </a:pathLst>
          </a:custGeom>
          <a:ln w="25384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16686" y="4839408"/>
            <a:ext cx="104597" cy="122553"/>
          </a:xfrm>
          <a:custGeom>
            <a:avLst/>
            <a:gdLst/>
            <a:ahLst/>
            <a:cxnLst/>
            <a:rect l="l" t="t" r="r" b="b"/>
            <a:pathLst>
              <a:path w="104597" h="122553">
                <a:moveTo>
                  <a:pt x="6971" y="0"/>
                </a:moveTo>
                <a:lnTo>
                  <a:pt x="1229" y="5622"/>
                </a:lnTo>
                <a:lnTo>
                  <a:pt x="0" y="122553"/>
                </a:lnTo>
                <a:lnTo>
                  <a:pt x="78380" y="79303"/>
                </a:lnTo>
                <a:lnTo>
                  <a:pt x="25836" y="79303"/>
                </a:lnTo>
                <a:lnTo>
                  <a:pt x="26609" y="5888"/>
                </a:lnTo>
                <a:lnTo>
                  <a:pt x="20988" y="147"/>
                </a:lnTo>
                <a:lnTo>
                  <a:pt x="6971" y="0"/>
                </a:lnTo>
                <a:close/>
              </a:path>
              <a:path w="104597" h="122553">
                <a:moveTo>
                  <a:pt x="90107" y="43839"/>
                </a:moveTo>
                <a:lnTo>
                  <a:pt x="25836" y="79303"/>
                </a:lnTo>
                <a:lnTo>
                  <a:pt x="78380" y="79303"/>
                </a:lnTo>
                <a:lnTo>
                  <a:pt x="102367" y="66067"/>
                </a:lnTo>
                <a:lnTo>
                  <a:pt x="104597" y="58346"/>
                </a:lnTo>
                <a:lnTo>
                  <a:pt x="97826" y="46070"/>
                </a:lnTo>
                <a:lnTo>
                  <a:pt x="90107" y="43839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24006" y="3886199"/>
            <a:ext cx="465512" cy="3865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75154" y="4025002"/>
            <a:ext cx="249100" cy="170745"/>
          </a:xfrm>
          <a:custGeom>
            <a:avLst/>
            <a:gdLst/>
            <a:ahLst/>
            <a:cxnLst/>
            <a:rect l="l" t="t" r="r" b="b"/>
            <a:pathLst>
              <a:path w="249100" h="170745">
                <a:moveTo>
                  <a:pt x="0" y="170745"/>
                </a:moveTo>
                <a:lnTo>
                  <a:pt x="249100" y="0"/>
                </a:lnTo>
              </a:path>
            </a:pathLst>
          </a:custGeom>
          <a:ln w="25384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23174" y="4010765"/>
            <a:ext cx="108382" cy="108409"/>
          </a:xfrm>
          <a:custGeom>
            <a:avLst/>
            <a:gdLst/>
            <a:ahLst/>
            <a:cxnLst/>
            <a:rect l="l" t="t" r="r" b="b"/>
            <a:pathLst>
              <a:path w="108382" h="108409">
                <a:moveTo>
                  <a:pt x="108382" y="28481"/>
                </a:moveTo>
                <a:lnTo>
                  <a:pt x="80305" y="28481"/>
                </a:lnTo>
                <a:lnTo>
                  <a:pt x="48912" y="94846"/>
                </a:lnTo>
                <a:lnTo>
                  <a:pt x="51617" y="102414"/>
                </a:lnTo>
                <a:lnTo>
                  <a:pt x="64288" y="108409"/>
                </a:lnTo>
                <a:lnTo>
                  <a:pt x="71854" y="105703"/>
                </a:lnTo>
                <a:lnTo>
                  <a:pt x="108382" y="28481"/>
                </a:lnTo>
                <a:close/>
              </a:path>
              <a:path w="108382" h="108409">
                <a:moveTo>
                  <a:pt x="121855" y="0"/>
                </a:moveTo>
                <a:lnTo>
                  <a:pt x="5253" y="8496"/>
                </a:lnTo>
                <a:lnTo>
                  <a:pt x="0" y="14575"/>
                </a:lnTo>
                <a:lnTo>
                  <a:pt x="1018" y="28559"/>
                </a:lnTo>
                <a:lnTo>
                  <a:pt x="7098" y="33813"/>
                </a:lnTo>
                <a:lnTo>
                  <a:pt x="80305" y="28481"/>
                </a:lnTo>
                <a:lnTo>
                  <a:pt x="108382" y="28481"/>
                </a:lnTo>
                <a:lnTo>
                  <a:pt x="121855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40138" y="3753196"/>
            <a:ext cx="556952" cy="5195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93493" y="3896472"/>
            <a:ext cx="337546" cy="299274"/>
          </a:xfrm>
          <a:custGeom>
            <a:avLst/>
            <a:gdLst/>
            <a:ahLst/>
            <a:cxnLst/>
            <a:rect l="l" t="t" r="r" b="b"/>
            <a:pathLst>
              <a:path w="337546" h="299274">
                <a:moveTo>
                  <a:pt x="0" y="299274"/>
                </a:moveTo>
                <a:lnTo>
                  <a:pt x="337546" y="0"/>
                </a:lnTo>
              </a:path>
            </a:pathLst>
          </a:custGeom>
          <a:ln w="25383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30784" y="3879762"/>
            <a:ext cx="108125" cy="114720"/>
          </a:xfrm>
          <a:custGeom>
            <a:avLst/>
            <a:gdLst/>
            <a:ahLst/>
            <a:cxnLst/>
            <a:rect l="l" t="t" r="r" b="b"/>
            <a:pathLst>
              <a:path w="108125" h="114720">
                <a:moveTo>
                  <a:pt x="108125" y="33420"/>
                </a:moveTo>
                <a:lnTo>
                  <a:pt x="81410" y="33420"/>
                </a:lnTo>
                <a:lnTo>
                  <a:pt x="58497" y="103170"/>
                </a:lnTo>
                <a:lnTo>
                  <a:pt x="62122" y="110342"/>
                </a:lnTo>
                <a:lnTo>
                  <a:pt x="75437" y="114720"/>
                </a:lnTo>
                <a:lnTo>
                  <a:pt x="82609" y="111095"/>
                </a:lnTo>
                <a:lnTo>
                  <a:pt x="108125" y="33420"/>
                </a:lnTo>
                <a:close/>
              </a:path>
              <a:path w="108125" h="114720">
                <a:moveTo>
                  <a:pt x="119104" y="0"/>
                </a:moveTo>
                <a:lnTo>
                  <a:pt x="4458" y="22909"/>
                </a:lnTo>
                <a:lnTo>
                  <a:pt x="0" y="29596"/>
                </a:lnTo>
                <a:lnTo>
                  <a:pt x="2747" y="43343"/>
                </a:lnTo>
                <a:lnTo>
                  <a:pt x="9431" y="47804"/>
                </a:lnTo>
                <a:lnTo>
                  <a:pt x="81410" y="33420"/>
                </a:lnTo>
                <a:lnTo>
                  <a:pt x="108125" y="33420"/>
                </a:lnTo>
                <a:lnTo>
                  <a:pt x="119104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32847" y="3566162"/>
            <a:ext cx="295101" cy="631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33303" y="3718175"/>
            <a:ext cx="45372" cy="413939"/>
          </a:xfrm>
          <a:custGeom>
            <a:avLst/>
            <a:gdLst/>
            <a:ahLst/>
            <a:cxnLst/>
            <a:rect l="l" t="t" r="r" b="b"/>
            <a:pathLst>
              <a:path w="45372" h="413939">
                <a:moveTo>
                  <a:pt x="0" y="413939"/>
                </a:moveTo>
                <a:lnTo>
                  <a:pt x="45372" y="0"/>
                </a:lnTo>
              </a:path>
            </a:pathLst>
          </a:custGeom>
          <a:ln w="25385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11888" y="3693130"/>
            <a:ext cx="117115" cy="120034"/>
          </a:xfrm>
          <a:custGeom>
            <a:avLst/>
            <a:gdLst/>
            <a:ahLst/>
            <a:cxnLst/>
            <a:rect l="l" t="t" r="r" b="b"/>
            <a:pathLst>
              <a:path w="117115" h="120034">
                <a:moveTo>
                  <a:pt x="91856" y="50082"/>
                </a:moveTo>
                <a:lnTo>
                  <a:pt x="64074" y="50082"/>
                </a:lnTo>
                <a:lnTo>
                  <a:pt x="93929" y="117154"/>
                </a:lnTo>
                <a:lnTo>
                  <a:pt x="101431" y="120034"/>
                </a:lnTo>
                <a:lnTo>
                  <a:pt x="114236" y="114331"/>
                </a:lnTo>
                <a:lnTo>
                  <a:pt x="117115" y="106829"/>
                </a:lnTo>
                <a:lnTo>
                  <a:pt x="91856" y="50082"/>
                </a:lnTo>
                <a:close/>
              </a:path>
              <a:path w="117115" h="120034">
                <a:moveTo>
                  <a:pt x="69564" y="0"/>
                </a:moveTo>
                <a:lnTo>
                  <a:pt x="0" y="93986"/>
                </a:lnTo>
                <a:lnTo>
                  <a:pt x="1186" y="101935"/>
                </a:lnTo>
                <a:lnTo>
                  <a:pt x="12452" y="110276"/>
                </a:lnTo>
                <a:lnTo>
                  <a:pt x="20398" y="109091"/>
                </a:lnTo>
                <a:lnTo>
                  <a:pt x="64074" y="50082"/>
                </a:lnTo>
                <a:lnTo>
                  <a:pt x="91856" y="50082"/>
                </a:lnTo>
                <a:lnTo>
                  <a:pt x="69564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12454" y="2186926"/>
            <a:ext cx="8614098" cy="1158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 marR="12662">
              <a:lnSpc>
                <a:spcPts val="2997"/>
              </a:lnSpc>
            </a:pPr>
            <a:r>
              <a:rPr sz="2700" dirty="0">
                <a:solidFill>
                  <a:srgbClr val="800000"/>
                </a:solidFill>
                <a:latin typeface="Arial"/>
                <a:cs typeface="Arial"/>
              </a:rPr>
              <a:t>Se</a:t>
            </a:r>
            <a:r>
              <a:rPr sz="2700" spc="-15" dirty="0">
                <a:solidFill>
                  <a:srgbClr val="800000"/>
                </a:solidFill>
                <a:latin typeface="Arial"/>
                <a:cs typeface="Arial"/>
              </a:rPr>
              <a:t>lect </a:t>
            </a:r>
            <a:r>
              <a:rPr lang="en-US" sz="2700" spc="-15" dirty="0">
                <a:solidFill>
                  <a:srgbClr val="800000"/>
                </a:solidFill>
                <a:latin typeface="Arial"/>
                <a:cs typeface="Arial"/>
              </a:rPr>
              <a:t>2</a:t>
            </a:r>
            <a:r>
              <a:rPr sz="2700" spc="-2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spc="-15" dirty="0">
                <a:solidFill>
                  <a:srgbClr val="800000"/>
                </a:solidFill>
                <a:latin typeface="Arial"/>
                <a:cs typeface="Arial"/>
              </a:rPr>
              <a:t>jet separated by</a:t>
            </a:r>
            <a:r>
              <a:rPr lang="en-US" sz="2700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spc="-15" dirty="0">
                <a:solidFill>
                  <a:srgbClr val="800000"/>
                </a:solidFill>
                <a:latin typeface="Arial"/>
                <a:cs typeface="Arial"/>
              </a:rPr>
              <a:t>a large rapidity</a:t>
            </a:r>
            <a:r>
              <a:rPr lang="en-US" sz="2700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800000"/>
                </a:solidFill>
                <a:latin typeface="Arial"/>
                <a:cs typeface="Arial"/>
              </a:rPr>
              <a:t>int</a:t>
            </a:r>
            <a:r>
              <a:rPr sz="2700" spc="-15" dirty="0">
                <a:solidFill>
                  <a:srgbClr val="800000"/>
                </a:solidFill>
                <a:latin typeface="Arial"/>
                <a:cs typeface="Arial"/>
              </a:rPr>
              <a:t>erval</a:t>
            </a:r>
            <a:r>
              <a:rPr lang="en-US" sz="2700" spc="-15" dirty="0">
                <a:solidFill>
                  <a:srgbClr val="800000"/>
                </a:solidFill>
                <a:latin typeface="Arial"/>
                <a:cs typeface="Arial"/>
              </a:rPr>
              <a:t>: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962697" y="3665912"/>
            <a:ext cx="1832956" cy="6442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31593" y="3798156"/>
            <a:ext cx="1615813" cy="432468"/>
          </a:xfrm>
          <a:custGeom>
            <a:avLst/>
            <a:gdLst/>
            <a:ahLst/>
            <a:cxnLst/>
            <a:rect l="l" t="t" r="r" b="b"/>
            <a:pathLst>
              <a:path w="1615813" h="432468">
                <a:moveTo>
                  <a:pt x="1615813" y="432468"/>
                </a:moveTo>
                <a:lnTo>
                  <a:pt x="0" y="0"/>
                </a:lnTo>
              </a:path>
            </a:pathLst>
          </a:custGeom>
          <a:ln w="25385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07296" y="3760835"/>
            <a:ext cx="123451" cy="113872"/>
          </a:xfrm>
          <a:custGeom>
            <a:avLst/>
            <a:gdLst/>
            <a:ahLst/>
            <a:cxnLst/>
            <a:rect l="l" t="t" r="r" b="b"/>
            <a:pathLst>
              <a:path w="123451" h="113872">
                <a:moveTo>
                  <a:pt x="112781" y="0"/>
                </a:moveTo>
                <a:lnTo>
                  <a:pt x="0" y="30810"/>
                </a:lnTo>
                <a:lnTo>
                  <a:pt x="82326" y="113838"/>
                </a:lnTo>
                <a:lnTo>
                  <a:pt x="90360" y="113872"/>
                </a:lnTo>
                <a:lnTo>
                  <a:pt x="100313" y="103999"/>
                </a:lnTo>
                <a:lnTo>
                  <a:pt x="100346" y="95962"/>
                </a:lnTo>
                <a:lnTo>
                  <a:pt x="48658" y="43832"/>
                </a:lnTo>
                <a:lnTo>
                  <a:pt x="119467" y="24489"/>
                </a:lnTo>
                <a:lnTo>
                  <a:pt x="123451" y="17510"/>
                </a:lnTo>
                <a:lnTo>
                  <a:pt x="119758" y="3985"/>
                </a:lnTo>
                <a:lnTo>
                  <a:pt x="112781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22</a:t>
            </a:fld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/>
            <a:r>
              <a:rPr spc="-35" dirty="0"/>
              <a:t>D</a:t>
            </a:r>
            <a:r>
              <a:rPr spc="-5" dirty="0"/>
              <a:t>ij</a:t>
            </a:r>
            <a:r>
              <a:rPr spc="-25" dirty="0"/>
              <a:t>ets </a:t>
            </a:r>
            <a:r>
              <a:rPr lang="en-US" spc="-5" dirty="0" smtClean="0"/>
              <a:t>with large rapidity gap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767350" y="3977670"/>
            <a:ext cx="2190403" cy="748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16978" y="4237505"/>
            <a:ext cx="2089677" cy="406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26863" y="4232773"/>
            <a:ext cx="0" cy="189575"/>
          </a:xfrm>
          <a:custGeom>
            <a:avLst/>
            <a:gdLst/>
            <a:ahLst/>
            <a:cxnLst/>
            <a:rect l="l" t="t" r="r" b="b"/>
            <a:pathLst>
              <a:path h="189575">
                <a:moveTo>
                  <a:pt x="0" y="189575"/>
                </a:moveTo>
                <a:lnTo>
                  <a:pt x="0" y="0"/>
                </a:lnTo>
              </a:path>
            </a:pathLst>
          </a:custGeom>
          <a:ln w="30558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289" y="4232773"/>
            <a:ext cx="0" cy="189575"/>
          </a:xfrm>
          <a:custGeom>
            <a:avLst/>
            <a:gdLst/>
            <a:ahLst/>
            <a:cxnLst/>
            <a:rect l="l" t="t" r="r" b="b"/>
            <a:pathLst>
              <a:path h="189575">
                <a:moveTo>
                  <a:pt x="0" y="189575"/>
                </a:moveTo>
                <a:lnTo>
                  <a:pt x="0" y="0"/>
                </a:lnTo>
              </a:path>
            </a:pathLst>
          </a:custGeom>
          <a:ln w="50328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5829" y="4011132"/>
            <a:ext cx="1990825" cy="632794"/>
          </a:xfrm>
          <a:custGeom>
            <a:avLst/>
            <a:gdLst/>
            <a:ahLst/>
            <a:cxnLst/>
            <a:rect l="l" t="t" r="r" b="b"/>
            <a:pathLst>
              <a:path w="1990825" h="632794">
                <a:moveTo>
                  <a:pt x="0" y="226369"/>
                </a:moveTo>
                <a:lnTo>
                  <a:pt x="1692961" y="226369"/>
                </a:lnTo>
                <a:lnTo>
                  <a:pt x="1692961" y="0"/>
                </a:lnTo>
                <a:lnTo>
                  <a:pt x="1990825" y="316397"/>
                </a:lnTo>
                <a:lnTo>
                  <a:pt x="1692961" y="632794"/>
                </a:lnTo>
                <a:lnTo>
                  <a:pt x="1692961" y="406425"/>
                </a:lnTo>
                <a:lnTo>
                  <a:pt x="0" y="406425"/>
                </a:lnTo>
                <a:lnTo>
                  <a:pt x="0" y="226369"/>
                </a:lnTo>
                <a:close/>
              </a:path>
            </a:pathLst>
          </a:custGeom>
          <a:ln w="951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9726" y="3977670"/>
            <a:ext cx="2194559" cy="748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23273" y="4237505"/>
            <a:ext cx="2089677" cy="406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3064" y="4232773"/>
            <a:ext cx="0" cy="189575"/>
          </a:xfrm>
          <a:custGeom>
            <a:avLst/>
            <a:gdLst/>
            <a:ahLst/>
            <a:cxnLst/>
            <a:rect l="l" t="t" r="r" b="b"/>
            <a:pathLst>
              <a:path h="189575">
                <a:moveTo>
                  <a:pt x="0" y="189575"/>
                </a:moveTo>
                <a:lnTo>
                  <a:pt x="0" y="0"/>
                </a:lnTo>
              </a:path>
            </a:pathLst>
          </a:custGeom>
          <a:ln w="30558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53639" y="4232773"/>
            <a:ext cx="0" cy="189575"/>
          </a:xfrm>
          <a:custGeom>
            <a:avLst/>
            <a:gdLst/>
            <a:ahLst/>
            <a:cxnLst/>
            <a:rect l="l" t="t" r="r" b="b"/>
            <a:pathLst>
              <a:path h="189575">
                <a:moveTo>
                  <a:pt x="0" y="189575"/>
                </a:moveTo>
                <a:lnTo>
                  <a:pt x="0" y="0"/>
                </a:lnTo>
              </a:path>
            </a:pathLst>
          </a:custGeom>
          <a:ln w="50328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23274" y="4011132"/>
            <a:ext cx="1990825" cy="632794"/>
          </a:xfrm>
          <a:custGeom>
            <a:avLst/>
            <a:gdLst/>
            <a:ahLst/>
            <a:cxnLst/>
            <a:rect l="l" t="t" r="r" b="b"/>
            <a:pathLst>
              <a:path w="1990825" h="632794">
                <a:moveTo>
                  <a:pt x="1990825" y="226369"/>
                </a:moveTo>
                <a:lnTo>
                  <a:pt x="297864" y="226369"/>
                </a:lnTo>
                <a:lnTo>
                  <a:pt x="297864" y="0"/>
                </a:lnTo>
                <a:lnTo>
                  <a:pt x="0" y="316397"/>
                </a:lnTo>
                <a:lnTo>
                  <a:pt x="297864" y="632794"/>
                </a:lnTo>
                <a:lnTo>
                  <a:pt x="297864" y="406425"/>
                </a:lnTo>
                <a:lnTo>
                  <a:pt x="1990825" y="406425"/>
                </a:lnTo>
                <a:lnTo>
                  <a:pt x="1990825" y="226369"/>
                </a:lnTo>
                <a:close/>
              </a:path>
            </a:pathLst>
          </a:custGeom>
          <a:ln w="951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20392" y="3229494"/>
            <a:ext cx="1704108" cy="1192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66311" y="4256147"/>
            <a:ext cx="1704108" cy="11887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71209" y="3981797"/>
            <a:ext cx="922712" cy="7356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21698" y="4011163"/>
            <a:ext cx="823206" cy="632795"/>
          </a:xfrm>
          <a:custGeom>
            <a:avLst/>
            <a:gdLst/>
            <a:ahLst/>
            <a:cxnLst/>
            <a:rect l="l" t="t" r="r" b="b"/>
            <a:pathLst>
              <a:path w="823206" h="632795">
                <a:moveTo>
                  <a:pt x="393289" y="457809"/>
                </a:moveTo>
                <a:lnTo>
                  <a:pt x="294029" y="457809"/>
                </a:lnTo>
                <a:lnTo>
                  <a:pt x="323376" y="632795"/>
                </a:lnTo>
                <a:lnTo>
                  <a:pt x="393289" y="457809"/>
                </a:lnTo>
                <a:close/>
              </a:path>
              <a:path w="823206" h="632795">
                <a:moveTo>
                  <a:pt x="531655" y="437536"/>
                </a:moveTo>
                <a:lnTo>
                  <a:pt x="401389" y="437536"/>
                </a:lnTo>
                <a:lnTo>
                  <a:pt x="504861" y="578215"/>
                </a:lnTo>
                <a:lnTo>
                  <a:pt x="531655" y="437536"/>
                </a:lnTo>
                <a:close/>
              </a:path>
              <a:path w="823206" h="632795">
                <a:moveTo>
                  <a:pt x="656337" y="423533"/>
                </a:moveTo>
                <a:lnTo>
                  <a:pt x="534322" y="423533"/>
                </a:lnTo>
                <a:lnTo>
                  <a:pt x="691531" y="530111"/>
                </a:lnTo>
                <a:lnTo>
                  <a:pt x="656337" y="423533"/>
                </a:lnTo>
                <a:close/>
              </a:path>
              <a:path w="823206" h="632795">
                <a:moveTo>
                  <a:pt x="651307" y="408299"/>
                </a:moveTo>
                <a:lnTo>
                  <a:pt x="215977" y="408299"/>
                </a:lnTo>
                <a:lnTo>
                  <a:pt x="181486" y="516108"/>
                </a:lnTo>
                <a:lnTo>
                  <a:pt x="294029" y="457809"/>
                </a:lnTo>
                <a:lnTo>
                  <a:pt x="393289" y="457809"/>
                </a:lnTo>
                <a:lnTo>
                  <a:pt x="401389" y="437536"/>
                </a:lnTo>
                <a:lnTo>
                  <a:pt x="531655" y="437536"/>
                </a:lnTo>
                <a:lnTo>
                  <a:pt x="534322" y="423533"/>
                </a:lnTo>
                <a:lnTo>
                  <a:pt x="656337" y="423533"/>
                </a:lnTo>
                <a:lnTo>
                  <a:pt x="651307" y="408299"/>
                </a:lnTo>
                <a:close/>
              </a:path>
              <a:path w="823206" h="632795">
                <a:moveTo>
                  <a:pt x="14102" y="67235"/>
                </a:moveTo>
                <a:lnTo>
                  <a:pt x="176340" y="223147"/>
                </a:lnTo>
                <a:lnTo>
                  <a:pt x="0" y="252385"/>
                </a:lnTo>
                <a:lnTo>
                  <a:pt x="141850" y="344961"/>
                </a:lnTo>
                <a:lnTo>
                  <a:pt x="5146" y="427342"/>
                </a:lnTo>
                <a:lnTo>
                  <a:pt x="215977" y="408299"/>
                </a:lnTo>
                <a:lnTo>
                  <a:pt x="651307" y="408299"/>
                </a:lnTo>
                <a:lnTo>
                  <a:pt x="641681" y="379149"/>
                </a:lnTo>
                <a:lnTo>
                  <a:pt x="804392" y="379149"/>
                </a:lnTo>
                <a:lnTo>
                  <a:pt x="671027" y="306876"/>
                </a:lnTo>
                <a:lnTo>
                  <a:pt x="804037" y="238382"/>
                </a:lnTo>
                <a:lnTo>
                  <a:pt x="636536" y="214301"/>
                </a:lnTo>
                <a:lnTo>
                  <a:pt x="658801" y="185150"/>
                </a:lnTo>
                <a:lnTo>
                  <a:pt x="278671" y="185150"/>
                </a:lnTo>
                <a:lnTo>
                  <a:pt x="14102" y="67235"/>
                </a:lnTo>
                <a:close/>
              </a:path>
              <a:path w="823206" h="632795">
                <a:moveTo>
                  <a:pt x="804392" y="379149"/>
                </a:moveTo>
                <a:lnTo>
                  <a:pt x="641681" y="379149"/>
                </a:lnTo>
                <a:lnTo>
                  <a:pt x="823206" y="389345"/>
                </a:lnTo>
                <a:lnTo>
                  <a:pt x="804392" y="379149"/>
                </a:lnTo>
                <a:close/>
              </a:path>
              <a:path w="823206" h="632795">
                <a:moveTo>
                  <a:pt x="318306" y="67235"/>
                </a:moveTo>
                <a:lnTo>
                  <a:pt x="278671" y="185150"/>
                </a:lnTo>
                <a:lnTo>
                  <a:pt x="658801" y="185150"/>
                </a:lnTo>
                <a:lnTo>
                  <a:pt x="670436" y="169917"/>
                </a:lnTo>
                <a:lnTo>
                  <a:pt x="411603" y="169917"/>
                </a:lnTo>
                <a:lnTo>
                  <a:pt x="318306" y="67235"/>
                </a:lnTo>
                <a:close/>
              </a:path>
              <a:path w="823206" h="632795">
                <a:moveTo>
                  <a:pt x="553454" y="0"/>
                </a:moveTo>
                <a:lnTo>
                  <a:pt x="411603" y="169917"/>
                </a:lnTo>
                <a:lnTo>
                  <a:pt x="670436" y="169917"/>
                </a:lnTo>
                <a:lnTo>
                  <a:pt x="681065" y="156001"/>
                </a:lnTo>
                <a:lnTo>
                  <a:pt x="539466" y="156001"/>
                </a:lnTo>
                <a:lnTo>
                  <a:pt x="553454" y="0"/>
                </a:lnTo>
                <a:close/>
              </a:path>
              <a:path w="823206" h="632795">
                <a:moveTo>
                  <a:pt x="700487" y="130572"/>
                </a:moveTo>
                <a:lnTo>
                  <a:pt x="539466" y="156001"/>
                </a:lnTo>
                <a:lnTo>
                  <a:pt x="681065" y="156001"/>
                </a:lnTo>
                <a:lnTo>
                  <a:pt x="700487" y="130572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1698" y="4011132"/>
            <a:ext cx="823206" cy="632794"/>
          </a:xfrm>
          <a:custGeom>
            <a:avLst/>
            <a:gdLst/>
            <a:ahLst/>
            <a:cxnLst/>
            <a:rect l="l" t="t" r="r" b="b"/>
            <a:pathLst>
              <a:path w="823206" h="632794">
                <a:moveTo>
                  <a:pt x="411602" y="169917"/>
                </a:moveTo>
                <a:lnTo>
                  <a:pt x="553453" y="0"/>
                </a:lnTo>
                <a:lnTo>
                  <a:pt x="539467" y="156001"/>
                </a:lnTo>
                <a:lnTo>
                  <a:pt x="700487" y="130572"/>
                </a:lnTo>
                <a:lnTo>
                  <a:pt x="636536" y="214300"/>
                </a:lnTo>
                <a:lnTo>
                  <a:pt x="804036" y="238381"/>
                </a:lnTo>
                <a:lnTo>
                  <a:pt x="671027" y="306876"/>
                </a:lnTo>
                <a:lnTo>
                  <a:pt x="823206" y="389344"/>
                </a:lnTo>
                <a:lnTo>
                  <a:pt x="641681" y="379149"/>
                </a:lnTo>
                <a:lnTo>
                  <a:pt x="691531" y="530111"/>
                </a:lnTo>
                <a:lnTo>
                  <a:pt x="534321" y="423533"/>
                </a:lnTo>
                <a:lnTo>
                  <a:pt x="504861" y="578216"/>
                </a:lnTo>
                <a:lnTo>
                  <a:pt x="401389" y="437536"/>
                </a:lnTo>
                <a:lnTo>
                  <a:pt x="323375" y="632794"/>
                </a:lnTo>
                <a:lnTo>
                  <a:pt x="294029" y="457809"/>
                </a:lnTo>
                <a:lnTo>
                  <a:pt x="181486" y="516108"/>
                </a:lnTo>
                <a:lnTo>
                  <a:pt x="215977" y="408299"/>
                </a:lnTo>
                <a:lnTo>
                  <a:pt x="5145" y="427341"/>
                </a:lnTo>
                <a:lnTo>
                  <a:pt x="141850" y="344960"/>
                </a:lnTo>
                <a:lnTo>
                  <a:pt x="0" y="252385"/>
                </a:lnTo>
                <a:lnTo>
                  <a:pt x="176341" y="223147"/>
                </a:lnTo>
                <a:lnTo>
                  <a:pt x="14101" y="67234"/>
                </a:lnTo>
                <a:lnTo>
                  <a:pt x="278670" y="185151"/>
                </a:lnTo>
                <a:lnTo>
                  <a:pt x="318306" y="67234"/>
                </a:lnTo>
                <a:lnTo>
                  <a:pt x="411602" y="169917"/>
                </a:lnTo>
                <a:close/>
              </a:path>
            </a:pathLst>
          </a:custGeom>
          <a:ln w="9518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5613" y="3566190"/>
            <a:ext cx="486294" cy="7024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34127" y="3715047"/>
            <a:ext cx="272530" cy="480702"/>
          </a:xfrm>
          <a:custGeom>
            <a:avLst/>
            <a:gdLst/>
            <a:ahLst/>
            <a:cxnLst/>
            <a:rect l="l" t="t" r="r" b="b"/>
            <a:pathLst>
              <a:path w="272529" h="480702">
                <a:moveTo>
                  <a:pt x="272529" y="480702"/>
                </a:moveTo>
                <a:lnTo>
                  <a:pt x="0" y="0"/>
                </a:lnTo>
              </a:path>
            </a:pathLst>
          </a:custGeom>
          <a:ln w="25384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20308" y="3693161"/>
            <a:ext cx="104537" cy="122853"/>
          </a:xfrm>
          <a:custGeom>
            <a:avLst/>
            <a:gdLst/>
            <a:ahLst/>
            <a:cxnLst/>
            <a:rect l="l" t="t" r="r" b="b"/>
            <a:pathLst>
              <a:path w="104538" h="122853">
                <a:moveTo>
                  <a:pt x="1427" y="0"/>
                </a:moveTo>
                <a:lnTo>
                  <a:pt x="0" y="116930"/>
                </a:lnTo>
                <a:lnTo>
                  <a:pt x="5610" y="122681"/>
                </a:lnTo>
                <a:lnTo>
                  <a:pt x="19626" y="122853"/>
                </a:lnTo>
                <a:lnTo>
                  <a:pt x="25377" y="117240"/>
                </a:lnTo>
                <a:lnTo>
                  <a:pt x="26275" y="43826"/>
                </a:lnTo>
                <a:lnTo>
                  <a:pt x="76750" y="43826"/>
                </a:lnTo>
                <a:lnTo>
                  <a:pt x="1427" y="0"/>
                </a:lnTo>
                <a:close/>
              </a:path>
              <a:path w="104538" h="122853">
                <a:moveTo>
                  <a:pt x="76750" y="43826"/>
                </a:moveTo>
                <a:lnTo>
                  <a:pt x="26275" y="43826"/>
                </a:lnTo>
                <a:lnTo>
                  <a:pt x="89722" y="80744"/>
                </a:lnTo>
                <a:lnTo>
                  <a:pt x="97490" y="78689"/>
                </a:lnTo>
                <a:lnTo>
                  <a:pt x="104538" y="66569"/>
                </a:lnTo>
                <a:lnTo>
                  <a:pt x="102485" y="58799"/>
                </a:lnTo>
                <a:lnTo>
                  <a:pt x="76750" y="43826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71209" y="4613564"/>
            <a:ext cx="390698" cy="5153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29604" y="4643959"/>
            <a:ext cx="177052" cy="296377"/>
          </a:xfrm>
          <a:custGeom>
            <a:avLst/>
            <a:gdLst/>
            <a:ahLst/>
            <a:cxnLst/>
            <a:rect l="l" t="t" r="r" b="b"/>
            <a:pathLst>
              <a:path w="177051" h="296377">
                <a:moveTo>
                  <a:pt x="177051" y="0"/>
                </a:moveTo>
                <a:lnTo>
                  <a:pt x="0" y="296377"/>
                </a:lnTo>
              </a:path>
            </a:pathLst>
          </a:custGeom>
          <a:ln w="25384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16686" y="4839408"/>
            <a:ext cx="104597" cy="122553"/>
          </a:xfrm>
          <a:custGeom>
            <a:avLst/>
            <a:gdLst/>
            <a:ahLst/>
            <a:cxnLst/>
            <a:rect l="l" t="t" r="r" b="b"/>
            <a:pathLst>
              <a:path w="104597" h="122553">
                <a:moveTo>
                  <a:pt x="6971" y="0"/>
                </a:moveTo>
                <a:lnTo>
                  <a:pt x="1229" y="5622"/>
                </a:lnTo>
                <a:lnTo>
                  <a:pt x="0" y="122553"/>
                </a:lnTo>
                <a:lnTo>
                  <a:pt x="78380" y="79303"/>
                </a:lnTo>
                <a:lnTo>
                  <a:pt x="25836" y="79303"/>
                </a:lnTo>
                <a:lnTo>
                  <a:pt x="26609" y="5888"/>
                </a:lnTo>
                <a:lnTo>
                  <a:pt x="20988" y="147"/>
                </a:lnTo>
                <a:lnTo>
                  <a:pt x="6971" y="0"/>
                </a:lnTo>
                <a:close/>
              </a:path>
              <a:path w="104597" h="122553">
                <a:moveTo>
                  <a:pt x="90107" y="43839"/>
                </a:moveTo>
                <a:lnTo>
                  <a:pt x="25836" y="79303"/>
                </a:lnTo>
                <a:lnTo>
                  <a:pt x="78380" y="79303"/>
                </a:lnTo>
                <a:lnTo>
                  <a:pt x="102367" y="66067"/>
                </a:lnTo>
                <a:lnTo>
                  <a:pt x="104597" y="58346"/>
                </a:lnTo>
                <a:lnTo>
                  <a:pt x="97826" y="46070"/>
                </a:lnTo>
                <a:lnTo>
                  <a:pt x="90107" y="43839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24006" y="3886199"/>
            <a:ext cx="465512" cy="3865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75154" y="4025002"/>
            <a:ext cx="249100" cy="170745"/>
          </a:xfrm>
          <a:custGeom>
            <a:avLst/>
            <a:gdLst/>
            <a:ahLst/>
            <a:cxnLst/>
            <a:rect l="l" t="t" r="r" b="b"/>
            <a:pathLst>
              <a:path w="249100" h="170745">
                <a:moveTo>
                  <a:pt x="0" y="170745"/>
                </a:moveTo>
                <a:lnTo>
                  <a:pt x="249100" y="0"/>
                </a:lnTo>
              </a:path>
            </a:pathLst>
          </a:custGeom>
          <a:ln w="25384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23174" y="4010765"/>
            <a:ext cx="108382" cy="108409"/>
          </a:xfrm>
          <a:custGeom>
            <a:avLst/>
            <a:gdLst/>
            <a:ahLst/>
            <a:cxnLst/>
            <a:rect l="l" t="t" r="r" b="b"/>
            <a:pathLst>
              <a:path w="108382" h="108409">
                <a:moveTo>
                  <a:pt x="108382" y="28481"/>
                </a:moveTo>
                <a:lnTo>
                  <a:pt x="80305" y="28481"/>
                </a:lnTo>
                <a:lnTo>
                  <a:pt x="48912" y="94846"/>
                </a:lnTo>
                <a:lnTo>
                  <a:pt x="51617" y="102414"/>
                </a:lnTo>
                <a:lnTo>
                  <a:pt x="64288" y="108409"/>
                </a:lnTo>
                <a:lnTo>
                  <a:pt x="71854" y="105703"/>
                </a:lnTo>
                <a:lnTo>
                  <a:pt x="108382" y="28481"/>
                </a:lnTo>
                <a:close/>
              </a:path>
              <a:path w="108382" h="108409">
                <a:moveTo>
                  <a:pt x="121855" y="0"/>
                </a:moveTo>
                <a:lnTo>
                  <a:pt x="5253" y="8496"/>
                </a:lnTo>
                <a:lnTo>
                  <a:pt x="0" y="14575"/>
                </a:lnTo>
                <a:lnTo>
                  <a:pt x="1018" y="28559"/>
                </a:lnTo>
                <a:lnTo>
                  <a:pt x="7098" y="33813"/>
                </a:lnTo>
                <a:lnTo>
                  <a:pt x="80305" y="28481"/>
                </a:lnTo>
                <a:lnTo>
                  <a:pt x="108382" y="28481"/>
                </a:lnTo>
                <a:lnTo>
                  <a:pt x="121855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40138" y="3753196"/>
            <a:ext cx="556952" cy="5195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93493" y="3896472"/>
            <a:ext cx="337546" cy="299274"/>
          </a:xfrm>
          <a:custGeom>
            <a:avLst/>
            <a:gdLst/>
            <a:ahLst/>
            <a:cxnLst/>
            <a:rect l="l" t="t" r="r" b="b"/>
            <a:pathLst>
              <a:path w="337546" h="299274">
                <a:moveTo>
                  <a:pt x="0" y="299274"/>
                </a:moveTo>
                <a:lnTo>
                  <a:pt x="337546" y="0"/>
                </a:lnTo>
              </a:path>
            </a:pathLst>
          </a:custGeom>
          <a:ln w="25383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30784" y="3879762"/>
            <a:ext cx="108125" cy="114720"/>
          </a:xfrm>
          <a:custGeom>
            <a:avLst/>
            <a:gdLst/>
            <a:ahLst/>
            <a:cxnLst/>
            <a:rect l="l" t="t" r="r" b="b"/>
            <a:pathLst>
              <a:path w="108125" h="114720">
                <a:moveTo>
                  <a:pt x="108125" y="33420"/>
                </a:moveTo>
                <a:lnTo>
                  <a:pt x="81410" y="33420"/>
                </a:lnTo>
                <a:lnTo>
                  <a:pt x="58497" y="103170"/>
                </a:lnTo>
                <a:lnTo>
                  <a:pt x="62122" y="110342"/>
                </a:lnTo>
                <a:lnTo>
                  <a:pt x="75437" y="114720"/>
                </a:lnTo>
                <a:lnTo>
                  <a:pt x="82609" y="111095"/>
                </a:lnTo>
                <a:lnTo>
                  <a:pt x="108125" y="33420"/>
                </a:lnTo>
                <a:close/>
              </a:path>
              <a:path w="108125" h="114720">
                <a:moveTo>
                  <a:pt x="119104" y="0"/>
                </a:moveTo>
                <a:lnTo>
                  <a:pt x="4458" y="22909"/>
                </a:lnTo>
                <a:lnTo>
                  <a:pt x="0" y="29596"/>
                </a:lnTo>
                <a:lnTo>
                  <a:pt x="2747" y="43343"/>
                </a:lnTo>
                <a:lnTo>
                  <a:pt x="9431" y="47804"/>
                </a:lnTo>
                <a:lnTo>
                  <a:pt x="81410" y="33420"/>
                </a:lnTo>
                <a:lnTo>
                  <a:pt x="108125" y="33420"/>
                </a:lnTo>
                <a:lnTo>
                  <a:pt x="119104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32847" y="3566162"/>
            <a:ext cx="295101" cy="631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33303" y="3718175"/>
            <a:ext cx="45372" cy="413939"/>
          </a:xfrm>
          <a:custGeom>
            <a:avLst/>
            <a:gdLst/>
            <a:ahLst/>
            <a:cxnLst/>
            <a:rect l="l" t="t" r="r" b="b"/>
            <a:pathLst>
              <a:path w="45372" h="413939">
                <a:moveTo>
                  <a:pt x="0" y="413939"/>
                </a:moveTo>
                <a:lnTo>
                  <a:pt x="45372" y="0"/>
                </a:lnTo>
              </a:path>
            </a:pathLst>
          </a:custGeom>
          <a:ln w="25385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11888" y="3693130"/>
            <a:ext cx="117115" cy="120034"/>
          </a:xfrm>
          <a:custGeom>
            <a:avLst/>
            <a:gdLst/>
            <a:ahLst/>
            <a:cxnLst/>
            <a:rect l="l" t="t" r="r" b="b"/>
            <a:pathLst>
              <a:path w="117115" h="120034">
                <a:moveTo>
                  <a:pt x="91856" y="50082"/>
                </a:moveTo>
                <a:lnTo>
                  <a:pt x="64074" y="50082"/>
                </a:lnTo>
                <a:lnTo>
                  <a:pt x="93929" y="117154"/>
                </a:lnTo>
                <a:lnTo>
                  <a:pt x="101431" y="120034"/>
                </a:lnTo>
                <a:lnTo>
                  <a:pt x="114236" y="114331"/>
                </a:lnTo>
                <a:lnTo>
                  <a:pt x="117115" y="106829"/>
                </a:lnTo>
                <a:lnTo>
                  <a:pt x="91856" y="50082"/>
                </a:lnTo>
                <a:close/>
              </a:path>
              <a:path w="117115" h="120034">
                <a:moveTo>
                  <a:pt x="69564" y="0"/>
                </a:moveTo>
                <a:lnTo>
                  <a:pt x="0" y="93986"/>
                </a:lnTo>
                <a:lnTo>
                  <a:pt x="1186" y="101935"/>
                </a:lnTo>
                <a:lnTo>
                  <a:pt x="12452" y="110276"/>
                </a:lnTo>
                <a:lnTo>
                  <a:pt x="20398" y="109091"/>
                </a:lnTo>
                <a:lnTo>
                  <a:pt x="64074" y="50082"/>
                </a:lnTo>
                <a:lnTo>
                  <a:pt x="91856" y="50082"/>
                </a:lnTo>
                <a:lnTo>
                  <a:pt x="69564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5695" y="2183098"/>
            <a:ext cx="3952687" cy="2300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 marR="12662">
              <a:lnSpc>
                <a:spcPts val="2997"/>
              </a:lnSpc>
            </a:pPr>
            <a:r>
              <a:rPr sz="2700" dirty="0">
                <a:solidFill>
                  <a:srgbClr val="800000"/>
                </a:solidFill>
                <a:latin typeface="Arial"/>
                <a:cs typeface="Arial"/>
              </a:rPr>
              <a:t>Se</a:t>
            </a:r>
            <a:r>
              <a:rPr sz="2700" spc="-15" dirty="0">
                <a:solidFill>
                  <a:srgbClr val="800000"/>
                </a:solidFill>
                <a:latin typeface="Arial"/>
                <a:cs typeface="Arial"/>
              </a:rPr>
              <a:t>lect t</a:t>
            </a:r>
            <a:r>
              <a:rPr sz="2700" spc="-21" dirty="0">
                <a:solidFill>
                  <a:srgbClr val="800000"/>
                </a:solidFill>
                <a:latin typeface="Arial"/>
                <a:cs typeface="Arial"/>
              </a:rPr>
              <a:t>wo </a:t>
            </a:r>
            <a:r>
              <a:rPr sz="2700" spc="-15" dirty="0">
                <a:solidFill>
                  <a:srgbClr val="800000"/>
                </a:solidFill>
                <a:latin typeface="Arial"/>
                <a:cs typeface="Arial"/>
              </a:rPr>
              <a:t>jet separated by a large rapidity</a:t>
            </a:r>
            <a:r>
              <a:rPr lang="en-US" sz="2700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700" spc="-10" dirty="0">
                <a:solidFill>
                  <a:srgbClr val="800000"/>
                </a:solidFill>
                <a:latin typeface="Arial"/>
                <a:cs typeface="Arial"/>
              </a:rPr>
              <a:t>int</a:t>
            </a:r>
            <a:r>
              <a:rPr sz="2700" spc="-15" dirty="0">
                <a:solidFill>
                  <a:srgbClr val="800000"/>
                </a:solidFill>
                <a:latin typeface="Arial"/>
                <a:cs typeface="Arial"/>
              </a:rPr>
              <a:t>erval</a:t>
            </a:r>
            <a:endParaRPr sz="2700" dirty="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00" dirty="0"/>
          </a:p>
          <a:p>
            <a:pPr>
              <a:lnSpc>
                <a:spcPts val="999"/>
              </a:lnSpc>
            </a:pPr>
            <a:endParaRPr sz="1000" dirty="0"/>
          </a:p>
          <a:p>
            <a:pPr>
              <a:lnSpc>
                <a:spcPts val="999"/>
              </a:lnSpc>
            </a:pPr>
            <a:endParaRPr sz="1000" dirty="0"/>
          </a:p>
          <a:p>
            <a:pPr marL="12662" marR="163934">
              <a:lnSpc>
                <a:spcPts val="2997"/>
              </a:lnSpc>
            </a:pPr>
            <a:r>
              <a:rPr sz="2700" dirty="0">
                <a:solidFill>
                  <a:srgbClr val="000090"/>
                </a:solidFill>
                <a:latin typeface="Arial"/>
                <a:cs typeface="Arial"/>
              </a:rPr>
              <a:t>Se</a:t>
            </a:r>
            <a:r>
              <a:rPr sz="2700" spc="-15" dirty="0">
                <a:solidFill>
                  <a:srgbClr val="000090"/>
                </a:solidFill>
                <a:latin typeface="Arial"/>
                <a:cs typeface="Arial"/>
              </a:rPr>
              <a:t>lection</a:t>
            </a:r>
            <a:r>
              <a:rPr sz="2700" spc="-15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000090"/>
                </a:solidFill>
                <a:latin typeface="Arial"/>
                <a:cs typeface="Arial"/>
              </a:rPr>
              <a:t>A: </a:t>
            </a:r>
            <a:r>
              <a:rPr sz="2700" spc="-15" dirty="0">
                <a:solidFill>
                  <a:srgbClr val="800000"/>
                </a:solidFill>
                <a:latin typeface="Arial"/>
                <a:cs typeface="Arial"/>
              </a:rPr>
              <a:t>highest p</a:t>
            </a:r>
            <a:r>
              <a:rPr sz="2700" spc="-15" baseline="-2500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700" spc="-15" dirty="0">
                <a:solidFill>
                  <a:srgbClr val="800000"/>
                </a:solidFill>
                <a:latin typeface="Arial"/>
                <a:cs typeface="Arial"/>
              </a:rPr>
              <a:t> jets in event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962697" y="3665912"/>
            <a:ext cx="1832956" cy="6442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31593" y="3798156"/>
            <a:ext cx="1615813" cy="432468"/>
          </a:xfrm>
          <a:custGeom>
            <a:avLst/>
            <a:gdLst/>
            <a:ahLst/>
            <a:cxnLst/>
            <a:rect l="l" t="t" r="r" b="b"/>
            <a:pathLst>
              <a:path w="1615813" h="432468">
                <a:moveTo>
                  <a:pt x="1615813" y="432468"/>
                </a:moveTo>
                <a:lnTo>
                  <a:pt x="0" y="0"/>
                </a:lnTo>
              </a:path>
            </a:pathLst>
          </a:custGeom>
          <a:ln w="25385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07296" y="3760835"/>
            <a:ext cx="123451" cy="113872"/>
          </a:xfrm>
          <a:custGeom>
            <a:avLst/>
            <a:gdLst/>
            <a:ahLst/>
            <a:cxnLst/>
            <a:rect l="l" t="t" r="r" b="b"/>
            <a:pathLst>
              <a:path w="123451" h="113872">
                <a:moveTo>
                  <a:pt x="112781" y="0"/>
                </a:moveTo>
                <a:lnTo>
                  <a:pt x="0" y="30810"/>
                </a:lnTo>
                <a:lnTo>
                  <a:pt x="82326" y="113838"/>
                </a:lnTo>
                <a:lnTo>
                  <a:pt x="90360" y="113872"/>
                </a:lnTo>
                <a:lnTo>
                  <a:pt x="100313" y="103999"/>
                </a:lnTo>
                <a:lnTo>
                  <a:pt x="100346" y="95962"/>
                </a:lnTo>
                <a:lnTo>
                  <a:pt x="48658" y="43832"/>
                </a:lnTo>
                <a:lnTo>
                  <a:pt x="119467" y="24489"/>
                </a:lnTo>
                <a:lnTo>
                  <a:pt x="123451" y="17510"/>
                </a:lnTo>
                <a:lnTo>
                  <a:pt x="119758" y="3985"/>
                </a:lnTo>
                <a:lnTo>
                  <a:pt x="112781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23</a:t>
            </a:fld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/>
            <a:r>
              <a:rPr spc="-35" dirty="0"/>
              <a:t>D</a:t>
            </a:r>
            <a:r>
              <a:rPr spc="-5" dirty="0"/>
              <a:t>ij</a:t>
            </a:r>
            <a:r>
              <a:rPr spc="-25" dirty="0"/>
              <a:t>ets </a:t>
            </a:r>
            <a:r>
              <a:rPr lang="en-US" spc="-5" dirty="0" smtClean="0"/>
              <a:t>with large rapidity gap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767350" y="3977670"/>
            <a:ext cx="2190403" cy="748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16978" y="4237505"/>
            <a:ext cx="2089677" cy="406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26863" y="4232773"/>
            <a:ext cx="0" cy="189575"/>
          </a:xfrm>
          <a:custGeom>
            <a:avLst/>
            <a:gdLst/>
            <a:ahLst/>
            <a:cxnLst/>
            <a:rect l="l" t="t" r="r" b="b"/>
            <a:pathLst>
              <a:path h="189575">
                <a:moveTo>
                  <a:pt x="0" y="189575"/>
                </a:moveTo>
                <a:lnTo>
                  <a:pt x="0" y="0"/>
                </a:lnTo>
              </a:path>
            </a:pathLst>
          </a:custGeom>
          <a:ln w="30558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289" y="4232773"/>
            <a:ext cx="0" cy="189575"/>
          </a:xfrm>
          <a:custGeom>
            <a:avLst/>
            <a:gdLst/>
            <a:ahLst/>
            <a:cxnLst/>
            <a:rect l="l" t="t" r="r" b="b"/>
            <a:pathLst>
              <a:path h="189575">
                <a:moveTo>
                  <a:pt x="0" y="189575"/>
                </a:moveTo>
                <a:lnTo>
                  <a:pt x="0" y="0"/>
                </a:lnTo>
              </a:path>
            </a:pathLst>
          </a:custGeom>
          <a:ln w="50328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5829" y="4011132"/>
            <a:ext cx="1990825" cy="632794"/>
          </a:xfrm>
          <a:custGeom>
            <a:avLst/>
            <a:gdLst/>
            <a:ahLst/>
            <a:cxnLst/>
            <a:rect l="l" t="t" r="r" b="b"/>
            <a:pathLst>
              <a:path w="1990825" h="632794">
                <a:moveTo>
                  <a:pt x="0" y="226369"/>
                </a:moveTo>
                <a:lnTo>
                  <a:pt x="1692961" y="226369"/>
                </a:lnTo>
                <a:lnTo>
                  <a:pt x="1692961" y="0"/>
                </a:lnTo>
                <a:lnTo>
                  <a:pt x="1990825" y="316397"/>
                </a:lnTo>
                <a:lnTo>
                  <a:pt x="1692961" y="632794"/>
                </a:lnTo>
                <a:lnTo>
                  <a:pt x="1692961" y="406425"/>
                </a:lnTo>
                <a:lnTo>
                  <a:pt x="0" y="406425"/>
                </a:lnTo>
                <a:lnTo>
                  <a:pt x="0" y="226369"/>
                </a:lnTo>
                <a:close/>
              </a:path>
            </a:pathLst>
          </a:custGeom>
          <a:ln w="951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9726" y="3977670"/>
            <a:ext cx="2194559" cy="7481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23273" y="4237505"/>
            <a:ext cx="2089677" cy="406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03064" y="4232773"/>
            <a:ext cx="0" cy="189575"/>
          </a:xfrm>
          <a:custGeom>
            <a:avLst/>
            <a:gdLst/>
            <a:ahLst/>
            <a:cxnLst/>
            <a:rect l="l" t="t" r="r" b="b"/>
            <a:pathLst>
              <a:path h="189575">
                <a:moveTo>
                  <a:pt x="0" y="189575"/>
                </a:moveTo>
                <a:lnTo>
                  <a:pt x="0" y="0"/>
                </a:lnTo>
              </a:path>
            </a:pathLst>
          </a:custGeom>
          <a:ln w="30558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53639" y="4232773"/>
            <a:ext cx="0" cy="189575"/>
          </a:xfrm>
          <a:custGeom>
            <a:avLst/>
            <a:gdLst/>
            <a:ahLst/>
            <a:cxnLst/>
            <a:rect l="l" t="t" r="r" b="b"/>
            <a:pathLst>
              <a:path h="189575">
                <a:moveTo>
                  <a:pt x="0" y="189575"/>
                </a:moveTo>
                <a:lnTo>
                  <a:pt x="0" y="0"/>
                </a:lnTo>
              </a:path>
            </a:pathLst>
          </a:custGeom>
          <a:ln w="50328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23274" y="4011132"/>
            <a:ext cx="1990825" cy="632794"/>
          </a:xfrm>
          <a:custGeom>
            <a:avLst/>
            <a:gdLst/>
            <a:ahLst/>
            <a:cxnLst/>
            <a:rect l="l" t="t" r="r" b="b"/>
            <a:pathLst>
              <a:path w="1990825" h="632794">
                <a:moveTo>
                  <a:pt x="1990825" y="226369"/>
                </a:moveTo>
                <a:lnTo>
                  <a:pt x="297864" y="226369"/>
                </a:lnTo>
                <a:lnTo>
                  <a:pt x="297864" y="0"/>
                </a:lnTo>
                <a:lnTo>
                  <a:pt x="0" y="316397"/>
                </a:lnTo>
                <a:lnTo>
                  <a:pt x="297864" y="632794"/>
                </a:lnTo>
                <a:lnTo>
                  <a:pt x="297864" y="406425"/>
                </a:lnTo>
                <a:lnTo>
                  <a:pt x="1990825" y="406425"/>
                </a:lnTo>
                <a:lnTo>
                  <a:pt x="1990825" y="226369"/>
                </a:lnTo>
                <a:close/>
              </a:path>
            </a:pathLst>
          </a:custGeom>
          <a:ln w="9519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20392" y="3229494"/>
            <a:ext cx="1704108" cy="1192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66311" y="4256147"/>
            <a:ext cx="1704108" cy="11887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71209" y="3981797"/>
            <a:ext cx="922712" cy="7356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21698" y="4011163"/>
            <a:ext cx="823206" cy="632795"/>
          </a:xfrm>
          <a:custGeom>
            <a:avLst/>
            <a:gdLst/>
            <a:ahLst/>
            <a:cxnLst/>
            <a:rect l="l" t="t" r="r" b="b"/>
            <a:pathLst>
              <a:path w="823206" h="632795">
                <a:moveTo>
                  <a:pt x="393289" y="457809"/>
                </a:moveTo>
                <a:lnTo>
                  <a:pt x="294029" y="457809"/>
                </a:lnTo>
                <a:lnTo>
                  <a:pt x="323376" y="632795"/>
                </a:lnTo>
                <a:lnTo>
                  <a:pt x="393289" y="457809"/>
                </a:lnTo>
                <a:close/>
              </a:path>
              <a:path w="823206" h="632795">
                <a:moveTo>
                  <a:pt x="531655" y="437536"/>
                </a:moveTo>
                <a:lnTo>
                  <a:pt x="401389" y="437536"/>
                </a:lnTo>
                <a:lnTo>
                  <a:pt x="504861" y="578215"/>
                </a:lnTo>
                <a:lnTo>
                  <a:pt x="531655" y="437536"/>
                </a:lnTo>
                <a:close/>
              </a:path>
              <a:path w="823206" h="632795">
                <a:moveTo>
                  <a:pt x="656337" y="423533"/>
                </a:moveTo>
                <a:lnTo>
                  <a:pt x="534322" y="423533"/>
                </a:lnTo>
                <a:lnTo>
                  <a:pt x="691531" y="530111"/>
                </a:lnTo>
                <a:lnTo>
                  <a:pt x="656337" y="423533"/>
                </a:lnTo>
                <a:close/>
              </a:path>
              <a:path w="823206" h="632795">
                <a:moveTo>
                  <a:pt x="651307" y="408299"/>
                </a:moveTo>
                <a:lnTo>
                  <a:pt x="215977" y="408299"/>
                </a:lnTo>
                <a:lnTo>
                  <a:pt x="181486" y="516108"/>
                </a:lnTo>
                <a:lnTo>
                  <a:pt x="294029" y="457809"/>
                </a:lnTo>
                <a:lnTo>
                  <a:pt x="393289" y="457809"/>
                </a:lnTo>
                <a:lnTo>
                  <a:pt x="401389" y="437536"/>
                </a:lnTo>
                <a:lnTo>
                  <a:pt x="531655" y="437536"/>
                </a:lnTo>
                <a:lnTo>
                  <a:pt x="534322" y="423533"/>
                </a:lnTo>
                <a:lnTo>
                  <a:pt x="656337" y="423533"/>
                </a:lnTo>
                <a:lnTo>
                  <a:pt x="651307" y="408299"/>
                </a:lnTo>
                <a:close/>
              </a:path>
              <a:path w="823206" h="632795">
                <a:moveTo>
                  <a:pt x="14102" y="67235"/>
                </a:moveTo>
                <a:lnTo>
                  <a:pt x="176340" y="223147"/>
                </a:lnTo>
                <a:lnTo>
                  <a:pt x="0" y="252385"/>
                </a:lnTo>
                <a:lnTo>
                  <a:pt x="141850" y="344961"/>
                </a:lnTo>
                <a:lnTo>
                  <a:pt x="5146" y="427342"/>
                </a:lnTo>
                <a:lnTo>
                  <a:pt x="215977" y="408299"/>
                </a:lnTo>
                <a:lnTo>
                  <a:pt x="651307" y="408299"/>
                </a:lnTo>
                <a:lnTo>
                  <a:pt x="641681" y="379149"/>
                </a:lnTo>
                <a:lnTo>
                  <a:pt x="804392" y="379149"/>
                </a:lnTo>
                <a:lnTo>
                  <a:pt x="671027" y="306876"/>
                </a:lnTo>
                <a:lnTo>
                  <a:pt x="804037" y="238382"/>
                </a:lnTo>
                <a:lnTo>
                  <a:pt x="636536" y="214301"/>
                </a:lnTo>
                <a:lnTo>
                  <a:pt x="658801" y="185150"/>
                </a:lnTo>
                <a:lnTo>
                  <a:pt x="278671" y="185150"/>
                </a:lnTo>
                <a:lnTo>
                  <a:pt x="14102" y="67235"/>
                </a:lnTo>
                <a:close/>
              </a:path>
              <a:path w="823206" h="632795">
                <a:moveTo>
                  <a:pt x="804392" y="379149"/>
                </a:moveTo>
                <a:lnTo>
                  <a:pt x="641681" y="379149"/>
                </a:lnTo>
                <a:lnTo>
                  <a:pt x="823206" y="389345"/>
                </a:lnTo>
                <a:lnTo>
                  <a:pt x="804392" y="379149"/>
                </a:lnTo>
                <a:close/>
              </a:path>
              <a:path w="823206" h="632795">
                <a:moveTo>
                  <a:pt x="318306" y="67235"/>
                </a:moveTo>
                <a:lnTo>
                  <a:pt x="278671" y="185150"/>
                </a:lnTo>
                <a:lnTo>
                  <a:pt x="658801" y="185150"/>
                </a:lnTo>
                <a:lnTo>
                  <a:pt x="670436" y="169917"/>
                </a:lnTo>
                <a:lnTo>
                  <a:pt x="411603" y="169917"/>
                </a:lnTo>
                <a:lnTo>
                  <a:pt x="318306" y="67235"/>
                </a:lnTo>
                <a:close/>
              </a:path>
              <a:path w="823206" h="632795">
                <a:moveTo>
                  <a:pt x="553454" y="0"/>
                </a:moveTo>
                <a:lnTo>
                  <a:pt x="411603" y="169917"/>
                </a:lnTo>
                <a:lnTo>
                  <a:pt x="670436" y="169917"/>
                </a:lnTo>
                <a:lnTo>
                  <a:pt x="681065" y="156001"/>
                </a:lnTo>
                <a:lnTo>
                  <a:pt x="539466" y="156001"/>
                </a:lnTo>
                <a:lnTo>
                  <a:pt x="553454" y="0"/>
                </a:lnTo>
                <a:close/>
              </a:path>
              <a:path w="823206" h="632795">
                <a:moveTo>
                  <a:pt x="700487" y="130572"/>
                </a:moveTo>
                <a:lnTo>
                  <a:pt x="539466" y="156001"/>
                </a:lnTo>
                <a:lnTo>
                  <a:pt x="681065" y="156001"/>
                </a:lnTo>
                <a:lnTo>
                  <a:pt x="700487" y="130572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1698" y="4011132"/>
            <a:ext cx="823206" cy="632794"/>
          </a:xfrm>
          <a:custGeom>
            <a:avLst/>
            <a:gdLst/>
            <a:ahLst/>
            <a:cxnLst/>
            <a:rect l="l" t="t" r="r" b="b"/>
            <a:pathLst>
              <a:path w="823206" h="632794">
                <a:moveTo>
                  <a:pt x="411602" y="169917"/>
                </a:moveTo>
                <a:lnTo>
                  <a:pt x="553453" y="0"/>
                </a:lnTo>
                <a:lnTo>
                  <a:pt x="539467" y="156001"/>
                </a:lnTo>
                <a:lnTo>
                  <a:pt x="700487" y="130572"/>
                </a:lnTo>
                <a:lnTo>
                  <a:pt x="636536" y="214300"/>
                </a:lnTo>
                <a:lnTo>
                  <a:pt x="804036" y="238381"/>
                </a:lnTo>
                <a:lnTo>
                  <a:pt x="671027" y="306876"/>
                </a:lnTo>
                <a:lnTo>
                  <a:pt x="823206" y="389344"/>
                </a:lnTo>
                <a:lnTo>
                  <a:pt x="641681" y="379149"/>
                </a:lnTo>
                <a:lnTo>
                  <a:pt x="691531" y="530111"/>
                </a:lnTo>
                <a:lnTo>
                  <a:pt x="534321" y="423533"/>
                </a:lnTo>
                <a:lnTo>
                  <a:pt x="504861" y="578216"/>
                </a:lnTo>
                <a:lnTo>
                  <a:pt x="401389" y="437536"/>
                </a:lnTo>
                <a:lnTo>
                  <a:pt x="323375" y="632794"/>
                </a:lnTo>
                <a:lnTo>
                  <a:pt x="294029" y="457809"/>
                </a:lnTo>
                <a:lnTo>
                  <a:pt x="181486" y="516108"/>
                </a:lnTo>
                <a:lnTo>
                  <a:pt x="215977" y="408299"/>
                </a:lnTo>
                <a:lnTo>
                  <a:pt x="5145" y="427341"/>
                </a:lnTo>
                <a:lnTo>
                  <a:pt x="141850" y="344960"/>
                </a:lnTo>
                <a:lnTo>
                  <a:pt x="0" y="252385"/>
                </a:lnTo>
                <a:lnTo>
                  <a:pt x="176341" y="223147"/>
                </a:lnTo>
                <a:lnTo>
                  <a:pt x="14101" y="67234"/>
                </a:lnTo>
                <a:lnTo>
                  <a:pt x="278670" y="185151"/>
                </a:lnTo>
                <a:lnTo>
                  <a:pt x="318306" y="67234"/>
                </a:lnTo>
                <a:lnTo>
                  <a:pt x="411602" y="169917"/>
                </a:lnTo>
                <a:close/>
              </a:path>
            </a:pathLst>
          </a:custGeom>
          <a:ln w="9518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5613" y="3566190"/>
            <a:ext cx="486294" cy="7024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34127" y="3715047"/>
            <a:ext cx="272530" cy="480702"/>
          </a:xfrm>
          <a:custGeom>
            <a:avLst/>
            <a:gdLst/>
            <a:ahLst/>
            <a:cxnLst/>
            <a:rect l="l" t="t" r="r" b="b"/>
            <a:pathLst>
              <a:path w="272529" h="480702">
                <a:moveTo>
                  <a:pt x="272529" y="480702"/>
                </a:moveTo>
                <a:lnTo>
                  <a:pt x="0" y="0"/>
                </a:lnTo>
              </a:path>
            </a:pathLst>
          </a:custGeom>
          <a:ln w="25384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20308" y="3693161"/>
            <a:ext cx="104537" cy="122853"/>
          </a:xfrm>
          <a:custGeom>
            <a:avLst/>
            <a:gdLst/>
            <a:ahLst/>
            <a:cxnLst/>
            <a:rect l="l" t="t" r="r" b="b"/>
            <a:pathLst>
              <a:path w="104538" h="122853">
                <a:moveTo>
                  <a:pt x="1427" y="0"/>
                </a:moveTo>
                <a:lnTo>
                  <a:pt x="0" y="116930"/>
                </a:lnTo>
                <a:lnTo>
                  <a:pt x="5610" y="122681"/>
                </a:lnTo>
                <a:lnTo>
                  <a:pt x="19626" y="122853"/>
                </a:lnTo>
                <a:lnTo>
                  <a:pt x="25377" y="117240"/>
                </a:lnTo>
                <a:lnTo>
                  <a:pt x="26275" y="43826"/>
                </a:lnTo>
                <a:lnTo>
                  <a:pt x="76750" y="43826"/>
                </a:lnTo>
                <a:lnTo>
                  <a:pt x="1427" y="0"/>
                </a:lnTo>
                <a:close/>
              </a:path>
              <a:path w="104538" h="122853">
                <a:moveTo>
                  <a:pt x="76750" y="43826"/>
                </a:moveTo>
                <a:lnTo>
                  <a:pt x="26275" y="43826"/>
                </a:lnTo>
                <a:lnTo>
                  <a:pt x="89722" y="80744"/>
                </a:lnTo>
                <a:lnTo>
                  <a:pt x="97490" y="78689"/>
                </a:lnTo>
                <a:lnTo>
                  <a:pt x="104538" y="66569"/>
                </a:lnTo>
                <a:lnTo>
                  <a:pt x="102485" y="58799"/>
                </a:lnTo>
                <a:lnTo>
                  <a:pt x="76750" y="43826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71209" y="4613564"/>
            <a:ext cx="390698" cy="5153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29604" y="4643959"/>
            <a:ext cx="177052" cy="296377"/>
          </a:xfrm>
          <a:custGeom>
            <a:avLst/>
            <a:gdLst/>
            <a:ahLst/>
            <a:cxnLst/>
            <a:rect l="l" t="t" r="r" b="b"/>
            <a:pathLst>
              <a:path w="177051" h="296377">
                <a:moveTo>
                  <a:pt x="177051" y="0"/>
                </a:moveTo>
                <a:lnTo>
                  <a:pt x="0" y="296377"/>
                </a:lnTo>
              </a:path>
            </a:pathLst>
          </a:custGeom>
          <a:ln w="25384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16686" y="4839408"/>
            <a:ext cx="104597" cy="122553"/>
          </a:xfrm>
          <a:custGeom>
            <a:avLst/>
            <a:gdLst/>
            <a:ahLst/>
            <a:cxnLst/>
            <a:rect l="l" t="t" r="r" b="b"/>
            <a:pathLst>
              <a:path w="104597" h="122553">
                <a:moveTo>
                  <a:pt x="6971" y="0"/>
                </a:moveTo>
                <a:lnTo>
                  <a:pt x="1229" y="5622"/>
                </a:lnTo>
                <a:lnTo>
                  <a:pt x="0" y="122553"/>
                </a:lnTo>
                <a:lnTo>
                  <a:pt x="78380" y="79303"/>
                </a:lnTo>
                <a:lnTo>
                  <a:pt x="25836" y="79303"/>
                </a:lnTo>
                <a:lnTo>
                  <a:pt x="26609" y="5888"/>
                </a:lnTo>
                <a:lnTo>
                  <a:pt x="20988" y="147"/>
                </a:lnTo>
                <a:lnTo>
                  <a:pt x="6971" y="0"/>
                </a:lnTo>
                <a:close/>
              </a:path>
              <a:path w="104597" h="122553">
                <a:moveTo>
                  <a:pt x="90107" y="43839"/>
                </a:moveTo>
                <a:lnTo>
                  <a:pt x="25836" y="79303"/>
                </a:lnTo>
                <a:lnTo>
                  <a:pt x="78380" y="79303"/>
                </a:lnTo>
                <a:lnTo>
                  <a:pt x="102367" y="66067"/>
                </a:lnTo>
                <a:lnTo>
                  <a:pt x="104597" y="58346"/>
                </a:lnTo>
                <a:lnTo>
                  <a:pt x="97826" y="46070"/>
                </a:lnTo>
                <a:lnTo>
                  <a:pt x="90107" y="43839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24006" y="3886199"/>
            <a:ext cx="465512" cy="3865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75154" y="4025002"/>
            <a:ext cx="249100" cy="170745"/>
          </a:xfrm>
          <a:custGeom>
            <a:avLst/>
            <a:gdLst/>
            <a:ahLst/>
            <a:cxnLst/>
            <a:rect l="l" t="t" r="r" b="b"/>
            <a:pathLst>
              <a:path w="249100" h="170745">
                <a:moveTo>
                  <a:pt x="0" y="170745"/>
                </a:moveTo>
                <a:lnTo>
                  <a:pt x="249100" y="0"/>
                </a:lnTo>
              </a:path>
            </a:pathLst>
          </a:custGeom>
          <a:ln w="25384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23174" y="4010765"/>
            <a:ext cx="108382" cy="108409"/>
          </a:xfrm>
          <a:custGeom>
            <a:avLst/>
            <a:gdLst/>
            <a:ahLst/>
            <a:cxnLst/>
            <a:rect l="l" t="t" r="r" b="b"/>
            <a:pathLst>
              <a:path w="108382" h="108409">
                <a:moveTo>
                  <a:pt x="108382" y="28481"/>
                </a:moveTo>
                <a:lnTo>
                  <a:pt x="80305" y="28481"/>
                </a:lnTo>
                <a:lnTo>
                  <a:pt x="48912" y="94846"/>
                </a:lnTo>
                <a:lnTo>
                  <a:pt x="51617" y="102414"/>
                </a:lnTo>
                <a:lnTo>
                  <a:pt x="64288" y="108409"/>
                </a:lnTo>
                <a:lnTo>
                  <a:pt x="71854" y="105703"/>
                </a:lnTo>
                <a:lnTo>
                  <a:pt x="108382" y="28481"/>
                </a:lnTo>
                <a:close/>
              </a:path>
              <a:path w="108382" h="108409">
                <a:moveTo>
                  <a:pt x="121855" y="0"/>
                </a:moveTo>
                <a:lnTo>
                  <a:pt x="5253" y="8496"/>
                </a:lnTo>
                <a:lnTo>
                  <a:pt x="0" y="14575"/>
                </a:lnTo>
                <a:lnTo>
                  <a:pt x="1018" y="28559"/>
                </a:lnTo>
                <a:lnTo>
                  <a:pt x="7098" y="33813"/>
                </a:lnTo>
                <a:lnTo>
                  <a:pt x="80305" y="28481"/>
                </a:lnTo>
                <a:lnTo>
                  <a:pt x="108382" y="28481"/>
                </a:lnTo>
                <a:lnTo>
                  <a:pt x="121855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40138" y="3753196"/>
            <a:ext cx="556952" cy="5195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93493" y="3896472"/>
            <a:ext cx="337546" cy="299274"/>
          </a:xfrm>
          <a:custGeom>
            <a:avLst/>
            <a:gdLst/>
            <a:ahLst/>
            <a:cxnLst/>
            <a:rect l="l" t="t" r="r" b="b"/>
            <a:pathLst>
              <a:path w="337546" h="299274">
                <a:moveTo>
                  <a:pt x="0" y="299274"/>
                </a:moveTo>
                <a:lnTo>
                  <a:pt x="337546" y="0"/>
                </a:lnTo>
              </a:path>
            </a:pathLst>
          </a:custGeom>
          <a:ln w="25383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30784" y="3879762"/>
            <a:ext cx="108125" cy="114720"/>
          </a:xfrm>
          <a:custGeom>
            <a:avLst/>
            <a:gdLst/>
            <a:ahLst/>
            <a:cxnLst/>
            <a:rect l="l" t="t" r="r" b="b"/>
            <a:pathLst>
              <a:path w="108125" h="114720">
                <a:moveTo>
                  <a:pt x="108125" y="33420"/>
                </a:moveTo>
                <a:lnTo>
                  <a:pt x="81410" y="33420"/>
                </a:lnTo>
                <a:lnTo>
                  <a:pt x="58497" y="103170"/>
                </a:lnTo>
                <a:lnTo>
                  <a:pt x="62122" y="110342"/>
                </a:lnTo>
                <a:lnTo>
                  <a:pt x="75437" y="114720"/>
                </a:lnTo>
                <a:lnTo>
                  <a:pt x="82609" y="111095"/>
                </a:lnTo>
                <a:lnTo>
                  <a:pt x="108125" y="33420"/>
                </a:lnTo>
                <a:close/>
              </a:path>
              <a:path w="108125" h="114720">
                <a:moveTo>
                  <a:pt x="119104" y="0"/>
                </a:moveTo>
                <a:lnTo>
                  <a:pt x="4458" y="22909"/>
                </a:lnTo>
                <a:lnTo>
                  <a:pt x="0" y="29596"/>
                </a:lnTo>
                <a:lnTo>
                  <a:pt x="2747" y="43343"/>
                </a:lnTo>
                <a:lnTo>
                  <a:pt x="9431" y="47804"/>
                </a:lnTo>
                <a:lnTo>
                  <a:pt x="81410" y="33420"/>
                </a:lnTo>
                <a:lnTo>
                  <a:pt x="108125" y="33420"/>
                </a:lnTo>
                <a:lnTo>
                  <a:pt x="119104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32847" y="3566162"/>
            <a:ext cx="295101" cy="631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33303" y="3718175"/>
            <a:ext cx="45372" cy="413939"/>
          </a:xfrm>
          <a:custGeom>
            <a:avLst/>
            <a:gdLst/>
            <a:ahLst/>
            <a:cxnLst/>
            <a:rect l="l" t="t" r="r" b="b"/>
            <a:pathLst>
              <a:path w="45372" h="413939">
                <a:moveTo>
                  <a:pt x="0" y="413939"/>
                </a:moveTo>
                <a:lnTo>
                  <a:pt x="45372" y="0"/>
                </a:lnTo>
              </a:path>
            </a:pathLst>
          </a:custGeom>
          <a:ln w="25385">
            <a:solidFill>
              <a:srgbClr val="00D2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11888" y="3693130"/>
            <a:ext cx="117115" cy="120034"/>
          </a:xfrm>
          <a:custGeom>
            <a:avLst/>
            <a:gdLst/>
            <a:ahLst/>
            <a:cxnLst/>
            <a:rect l="l" t="t" r="r" b="b"/>
            <a:pathLst>
              <a:path w="117115" h="120034">
                <a:moveTo>
                  <a:pt x="91856" y="50082"/>
                </a:moveTo>
                <a:lnTo>
                  <a:pt x="64074" y="50082"/>
                </a:lnTo>
                <a:lnTo>
                  <a:pt x="93929" y="117154"/>
                </a:lnTo>
                <a:lnTo>
                  <a:pt x="101431" y="120034"/>
                </a:lnTo>
                <a:lnTo>
                  <a:pt x="114236" y="114331"/>
                </a:lnTo>
                <a:lnTo>
                  <a:pt x="117115" y="106829"/>
                </a:lnTo>
                <a:lnTo>
                  <a:pt x="91856" y="50082"/>
                </a:lnTo>
                <a:close/>
              </a:path>
              <a:path w="117115" h="120034">
                <a:moveTo>
                  <a:pt x="69564" y="0"/>
                </a:moveTo>
                <a:lnTo>
                  <a:pt x="0" y="93986"/>
                </a:lnTo>
                <a:lnTo>
                  <a:pt x="1186" y="101935"/>
                </a:lnTo>
                <a:lnTo>
                  <a:pt x="12452" y="110276"/>
                </a:lnTo>
                <a:lnTo>
                  <a:pt x="20398" y="109091"/>
                </a:lnTo>
                <a:lnTo>
                  <a:pt x="64074" y="50082"/>
                </a:lnTo>
                <a:lnTo>
                  <a:pt x="91856" y="50082"/>
                </a:lnTo>
                <a:lnTo>
                  <a:pt x="69564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62697" y="3665912"/>
            <a:ext cx="1832956" cy="6442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31593" y="3798156"/>
            <a:ext cx="1615813" cy="432468"/>
          </a:xfrm>
          <a:custGeom>
            <a:avLst/>
            <a:gdLst/>
            <a:ahLst/>
            <a:cxnLst/>
            <a:rect l="l" t="t" r="r" b="b"/>
            <a:pathLst>
              <a:path w="1615813" h="432468">
                <a:moveTo>
                  <a:pt x="1615813" y="432468"/>
                </a:moveTo>
                <a:lnTo>
                  <a:pt x="0" y="0"/>
                </a:lnTo>
              </a:path>
            </a:pathLst>
          </a:custGeom>
          <a:ln w="25385">
            <a:solidFill>
              <a:srgbClr val="021C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07296" y="3760835"/>
            <a:ext cx="123451" cy="113872"/>
          </a:xfrm>
          <a:custGeom>
            <a:avLst/>
            <a:gdLst/>
            <a:ahLst/>
            <a:cxnLst/>
            <a:rect l="l" t="t" r="r" b="b"/>
            <a:pathLst>
              <a:path w="123451" h="113872">
                <a:moveTo>
                  <a:pt x="112781" y="0"/>
                </a:moveTo>
                <a:lnTo>
                  <a:pt x="0" y="30810"/>
                </a:lnTo>
                <a:lnTo>
                  <a:pt x="82326" y="113838"/>
                </a:lnTo>
                <a:lnTo>
                  <a:pt x="90360" y="113872"/>
                </a:lnTo>
                <a:lnTo>
                  <a:pt x="100313" y="103999"/>
                </a:lnTo>
                <a:lnTo>
                  <a:pt x="100346" y="95962"/>
                </a:lnTo>
                <a:lnTo>
                  <a:pt x="48658" y="43832"/>
                </a:lnTo>
                <a:lnTo>
                  <a:pt x="119467" y="24489"/>
                </a:lnTo>
                <a:lnTo>
                  <a:pt x="123451" y="17510"/>
                </a:lnTo>
                <a:lnTo>
                  <a:pt x="119758" y="3985"/>
                </a:lnTo>
                <a:lnTo>
                  <a:pt x="112781" y="0"/>
                </a:lnTo>
                <a:close/>
              </a:path>
            </a:pathLst>
          </a:custGeom>
          <a:solidFill>
            <a:srgbClr val="021C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25663" y="2183096"/>
            <a:ext cx="9138285" cy="4634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 marR="5450404">
              <a:lnSpc>
                <a:spcPts val="2997"/>
              </a:lnSpc>
            </a:pPr>
            <a:r>
              <a:rPr sz="2700" dirty="0">
                <a:solidFill>
                  <a:srgbClr val="800000"/>
                </a:solidFill>
                <a:latin typeface="Arial"/>
                <a:cs typeface="Arial"/>
              </a:rPr>
              <a:t>Se</a:t>
            </a:r>
            <a:r>
              <a:rPr sz="2700" spc="-15" dirty="0">
                <a:solidFill>
                  <a:srgbClr val="800000"/>
                </a:solidFill>
                <a:latin typeface="Arial"/>
                <a:cs typeface="Arial"/>
              </a:rPr>
              <a:t>lect t</a:t>
            </a:r>
            <a:r>
              <a:rPr sz="2700" spc="-21" dirty="0">
                <a:solidFill>
                  <a:srgbClr val="800000"/>
                </a:solidFill>
                <a:latin typeface="Arial"/>
                <a:cs typeface="Arial"/>
              </a:rPr>
              <a:t>wo </a:t>
            </a:r>
            <a:r>
              <a:rPr sz="2700" spc="-15" dirty="0">
                <a:solidFill>
                  <a:srgbClr val="800000"/>
                </a:solidFill>
                <a:latin typeface="Arial"/>
                <a:cs typeface="Arial"/>
              </a:rPr>
              <a:t>jet</a:t>
            </a:r>
            <a:r>
              <a:rPr lang="en-US" sz="2700" spc="-15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2700" spc="-15" dirty="0">
                <a:solidFill>
                  <a:srgbClr val="800000"/>
                </a:solidFill>
                <a:latin typeface="Arial"/>
                <a:cs typeface="Arial"/>
              </a:rPr>
              <a:t> separated by a large rapidity</a:t>
            </a:r>
            <a:r>
              <a:rPr sz="2700" spc="-10" dirty="0">
                <a:solidFill>
                  <a:srgbClr val="800000"/>
                </a:solidFill>
                <a:latin typeface="Arial"/>
                <a:cs typeface="Arial"/>
              </a:rPr>
              <a:t> int</a:t>
            </a:r>
            <a:r>
              <a:rPr sz="2700" spc="-15" dirty="0">
                <a:solidFill>
                  <a:srgbClr val="800000"/>
                </a:solidFill>
                <a:latin typeface="Arial"/>
                <a:cs typeface="Arial"/>
              </a:rPr>
              <a:t>erval</a:t>
            </a:r>
            <a:endParaRPr sz="2700" dirty="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00" dirty="0"/>
          </a:p>
          <a:p>
            <a:pPr>
              <a:lnSpc>
                <a:spcPts val="999"/>
              </a:lnSpc>
            </a:pPr>
            <a:endParaRPr sz="1000" dirty="0"/>
          </a:p>
          <a:p>
            <a:pPr>
              <a:lnSpc>
                <a:spcPts val="999"/>
              </a:lnSpc>
            </a:pPr>
            <a:endParaRPr sz="1000" dirty="0"/>
          </a:p>
          <a:p>
            <a:pPr marL="12662" marR="5671954">
              <a:lnSpc>
                <a:spcPts val="2997"/>
              </a:lnSpc>
            </a:pPr>
            <a:r>
              <a:rPr sz="2700" dirty="0">
                <a:solidFill>
                  <a:srgbClr val="000090"/>
                </a:solidFill>
                <a:latin typeface="Arial"/>
                <a:cs typeface="Arial"/>
              </a:rPr>
              <a:t>Se</a:t>
            </a:r>
            <a:r>
              <a:rPr sz="2700" spc="-15" dirty="0">
                <a:solidFill>
                  <a:srgbClr val="000090"/>
                </a:solidFill>
                <a:latin typeface="Arial"/>
                <a:cs typeface="Arial"/>
              </a:rPr>
              <a:t>lection</a:t>
            </a:r>
            <a:r>
              <a:rPr sz="2700" spc="-15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000090"/>
                </a:solidFill>
                <a:latin typeface="Arial"/>
                <a:cs typeface="Arial"/>
              </a:rPr>
              <a:t>A: </a:t>
            </a:r>
            <a:r>
              <a:rPr sz="2700" spc="-15" dirty="0">
                <a:solidFill>
                  <a:srgbClr val="800000"/>
                </a:solidFill>
                <a:latin typeface="Arial"/>
                <a:cs typeface="Arial"/>
              </a:rPr>
              <a:t>highest p</a:t>
            </a:r>
            <a:r>
              <a:rPr sz="2700" spc="-22" baseline="-20061" dirty="0">
                <a:solidFill>
                  <a:srgbClr val="941100"/>
                </a:solidFill>
                <a:latin typeface="Arial"/>
                <a:cs typeface="Arial"/>
              </a:rPr>
              <a:t>T </a:t>
            </a:r>
            <a:r>
              <a:rPr sz="2700" spc="-15" dirty="0">
                <a:solidFill>
                  <a:srgbClr val="800000"/>
                </a:solidFill>
                <a:latin typeface="Arial"/>
                <a:cs typeface="Arial"/>
              </a:rPr>
              <a:t>jets in event</a:t>
            </a:r>
            <a:endParaRPr sz="27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6"/>
              </a:spcBef>
            </a:pPr>
            <a:endParaRPr sz="800" dirty="0"/>
          </a:p>
          <a:p>
            <a:pPr>
              <a:lnSpc>
                <a:spcPts val="999"/>
              </a:lnSpc>
            </a:pPr>
            <a:endParaRPr sz="1000" dirty="0"/>
          </a:p>
          <a:p>
            <a:pPr>
              <a:lnSpc>
                <a:spcPts val="999"/>
              </a:lnSpc>
            </a:pPr>
            <a:endParaRPr sz="1000" dirty="0"/>
          </a:p>
          <a:p>
            <a:pPr marL="12662" marR="5735240">
              <a:lnSpc>
                <a:spcPct val="94100"/>
              </a:lnSpc>
            </a:pPr>
            <a:r>
              <a:rPr sz="2700" dirty="0">
                <a:solidFill>
                  <a:srgbClr val="000090"/>
                </a:solidFill>
                <a:latin typeface="Arial"/>
                <a:cs typeface="Arial"/>
              </a:rPr>
              <a:t>Se</a:t>
            </a:r>
            <a:r>
              <a:rPr sz="2700" spc="-15" dirty="0">
                <a:solidFill>
                  <a:srgbClr val="000090"/>
                </a:solidFill>
                <a:latin typeface="Arial"/>
                <a:cs typeface="Arial"/>
              </a:rPr>
              <a:t>lection B: </a:t>
            </a:r>
            <a:r>
              <a:rPr sz="2700" spc="-21" dirty="0">
                <a:solidFill>
                  <a:srgbClr val="800000"/>
                </a:solidFill>
                <a:latin typeface="Arial"/>
                <a:cs typeface="Arial"/>
              </a:rPr>
              <a:t>most f</a:t>
            </a:r>
            <a:r>
              <a:rPr sz="2700" spc="-15" dirty="0">
                <a:solidFill>
                  <a:srgbClr val="800000"/>
                </a:solidFill>
                <a:latin typeface="Arial"/>
                <a:cs typeface="Arial"/>
              </a:rPr>
              <a:t>orward and backward</a:t>
            </a:r>
            <a:r>
              <a:rPr sz="2700" spc="-10" dirty="0">
                <a:solidFill>
                  <a:srgbClr val="800000"/>
                </a:solidFill>
                <a:latin typeface="Arial"/>
                <a:cs typeface="Arial"/>
              </a:rPr>
              <a:t> jet</a:t>
            </a:r>
            <a:r>
              <a:rPr sz="2700" spc="-15" dirty="0">
                <a:solidFill>
                  <a:srgbClr val="800000"/>
                </a:solidFill>
                <a:latin typeface="Arial"/>
                <a:cs typeface="Arial"/>
              </a:rPr>
              <a:t>s above </a:t>
            </a:r>
            <a:r>
              <a:rPr sz="2700" spc="-21" dirty="0">
                <a:solidFill>
                  <a:srgbClr val="800000"/>
                </a:solidFill>
                <a:latin typeface="Arial"/>
                <a:cs typeface="Arial"/>
              </a:rPr>
              <a:t>some </a:t>
            </a:r>
            <a:r>
              <a:rPr sz="2700" spc="-15" dirty="0">
                <a:solidFill>
                  <a:srgbClr val="800000"/>
                </a:solidFill>
                <a:latin typeface="Arial"/>
                <a:cs typeface="Arial"/>
              </a:rPr>
              <a:t>cut.</a:t>
            </a:r>
            <a:endParaRPr sz="27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13"/>
              </a:spcBef>
            </a:pPr>
            <a:endParaRPr sz="1300" dirty="0"/>
          </a:p>
          <a:p>
            <a:pPr marL="4954797" marR="12662" indent="-2732487">
              <a:lnSpc>
                <a:spcPts val="2597"/>
              </a:lnSpc>
            </a:pPr>
            <a:r>
              <a:rPr sz="2400" spc="-21" dirty="0">
                <a:solidFill>
                  <a:srgbClr val="000090"/>
                </a:solidFill>
                <a:latin typeface="Times New Roman"/>
                <a:cs typeface="Times New Roman"/>
              </a:rPr>
              <a:t>G</a:t>
            </a:r>
            <a:r>
              <a:rPr sz="2400" spc="-5" dirty="0">
                <a:solidFill>
                  <a:srgbClr val="000090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000090"/>
                </a:solidFill>
                <a:latin typeface="Times New Roman"/>
                <a:cs typeface="Times New Roman"/>
              </a:rPr>
              <a:t>p</a:t>
            </a:r>
            <a:r>
              <a:rPr sz="2400" spc="-5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0"/>
                </a:solidFill>
                <a:latin typeface="Times New Roman"/>
                <a:cs typeface="Times New Roman"/>
              </a:rPr>
              <a:t>fr</a:t>
            </a:r>
            <a:r>
              <a:rPr sz="2400" spc="-5" dirty="0">
                <a:solidFill>
                  <a:srgbClr val="000090"/>
                </a:solidFill>
                <a:latin typeface="Times New Roman"/>
                <a:cs typeface="Times New Roman"/>
              </a:rPr>
              <a:t>ac</a:t>
            </a:r>
            <a:r>
              <a:rPr sz="2400" dirty="0">
                <a:solidFill>
                  <a:srgbClr val="000090"/>
                </a:solidFill>
                <a:latin typeface="Times New Roman"/>
                <a:cs typeface="Times New Roman"/>
              </a:rPr>
              <a:t>ti</a:t>
            </a:r>
            <a:r>
              <a:rPr sz="2400" spc="-15" dirty="0">
                <a:solidFill>
                  <a:srgbClr val="000090"/>
                </a:solidFill>
                <a:latin typeface="Times New Roman"/>
                <a:cs typeface="Times New Roman"/>
              </a:rPr>
              <a:t>on</a:t>
            </a:r>
            <a:r>
              <a:rPr sz="2400" spc="-5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90"/>
                </a:solidFill>
                <a:latin typeface="Times New Roman"/>
                <a:cs typeface="Times New Roman"/>
              </a:rPr>
              <a:t>=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sz="2400" u="sng" spc="-15" dirty="0">
                <a:solidFill>
                  <a:srgbClr val="000090"/>
                </a:solidFill>
                <a:latin typeface="Times New Roman"/>
                <a:cs typeface="Times New Roman"/>
              </a:rPr>
              <a:t>N</a:t>
            </a:r>
            <a:r>
              <a:rPr sz="2400" u="sng" spc="-21" dirty="0">
                <a:solidFill>
                  <a:srgbClr val="000090"/>
                </a:solidFill>
                <a:latin typeface="Times New Roman"/>
                <a:cs typeface="Times New Roman"/>
              </a:rPr>
              <a:t>umb</a:t>
            </a:r>
            <a:r>
              <a:rPr sz="2400" u="sng" spc="-5" dirty="0">
                <a:solidFill>
                  <a:srgbClr val="000090"/>
                </a:solidFill>
                <a:latin typeface="Times New Roman"/>
                <a:cs typeface="Times New Roman"/>
              </a:rPr>
              <a:t>e</a:t>
            </a:r>
            <a:r>
              <a:rPr sz="2400" u="sng" spc="-10" dirty="0">
                <a:solidFill>
                  <a:srgbClr val="000090"/>
                </a:solidFill>
                <a:latin typeface="Times New Roman"/>
                <a:cs typeface="Times New Roman"/>
              </a:rPr>
              <a:t>r of </a:t>
            </a:r>
            <a:r>
              <a:rPr sz="2400" u="sng" spc="-5" dirty="0">
                <a:solidFill>
                  <a:srgbClr val="000090"/>
                </a:solidFill>
                <a:latin typeface="Times New Roman"/>
                <a:cs typeface="Times New Roman"/>
              </a:rPr>
              <a:t>e</a:t>
            </a:r>
            <a:r>
              <a:rPr sz="2400" u="sng" dirty="0">
                <a:solidFill>
                  <a:srgbClr val="000090"/>
                </a:solidFill>
                <a:latin typeface="Times New Roman"/>
                <a:cs typeface="Times New Roman"/>
              </a:rPr>
              <a:t>v</a:t>
            </a:r>
            <a:r>
              <a:rPr sz="2400" u="sng" spc="-5" dirty="0">
                <a:solidFill>
                  <a:srgbClr val="000090"/>
                </a:solidFill>
                <a:latin typeface="Times New Roman"/>
                <a:cs typeface="Times New Roman"/>
              </a:rPr>
              <a:t>e</a:t>
            </a:r>
            <a:r>
              <a:rPr sz="2400" u="sng" dirty="0">
                <a:solidFill>
                  <a:srgbClr val="000090"/>
                </a:solidFill>
                <a:latin typeface="Times New Roman"/>
                <a:cs typeface="Times New Roman"/>
              </a:rPr>
              <a:t>nt</a:t>
            </a:r>
            <a:r>
              <a:rPr sz="2400" u="sng" spc="-1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sz="2400" u="sng" spc="-21" dirty="0">
                <a:solidFill>
                  <a:srgbClr val="000090"/>
                </a:solidFill>
                <a:latin typeface="Times New Roman"/>
                <a:cs typeface="Times New Roman"/>
              </a:rPr>
              <a:t>wit</a:t>
            </a:r>
            <a:r>
              <a:rPr sz="2400" u="sng" spc="-15" dirty="0">
                <a:solidFill>
                  <a:srgbClr val="000090"/>
                </a:solidFill>
                <a:latin typeface="Times New Roman"/>
                <a:cs typeface="Times New Roman"/>
              </a:rPr>
              <a:t>h</a:t>
            </a:r>
            <a:r>
              <a:rPr sz="2400" u="sng" spc="-1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sz="2400" u="sng" spc="-15" dirty="0">
                <a:solidFill>
                  <a:srgbClr val="000090"/>
                </a:solidFill>
                <a:latin typeface="Times New Roman"/>
                <a:cs typeface="Times New Roman"/>
              </a:rPr>
              <a:t>no</a:t>
            </a:r>
            <a:r>
              <a:rPr sz="2400" u="sng" spc="-10" dirty="0">
                <a:solidFill>
                  <a:srgbClr val="000090"/>
                </a:solidFill>
                <a:latin typeface="Times New Roman"/>
                <a:cs typeface="Times New Roman"/>
              </a:rPr>
              <a:t> j</a:t>
            </a:r>
            <a:r>
              <a:rPr sz="2400" u="sng" spc="-5" dirty="0">
                <a:solidFill>
                  <a:srgbClr val="000090"/>
                </a:solidFill>
                <a:latin typeface="Times New Roman"/>
                <a:cs typeface="Times New Roman"/>
              </a:rPr>
              <a:t>e</a:t>
            </a:r>
            <a:r>
              <a:rPr sz="2400" u="sng" dirty="0">
                <a:solidFill>
                  <a:srgbClr val="000090"/>
                </a:solidFill>
                <a:latin typeface="Times New Roman"/>
                <a:cs typeface="Times New Roman"/>
              </a:rPr>
              <a:t>t</a:t>
            </a:r>
            <a:r>
              <a:rPr sz="2400" u="sng" spc="-10" dirty="0">
                <a:solidFill>
                  <a:srgbClr val="000090"/>
                </a:solidFill>
                <a:latin typeface="Times New Roman"/>
                <a:cs typeface="Times New Roman"/>
              </a:rPr>
              <a:t>s i</a:t>
            </a:r>
            <a:r>
              <a:rPr sz="2400" u="sng" spc="-15" dirty="0">
                <a:solidFill>
                  <a:srgbClr val="000090"/>
                </a:solidFill>
                <a:latin typeface="Times New Roman"/>
                <a:cs typeface="Times New Roman"/>
              </a:rPr>
              <a:t>n</a:t>
            </a:r>
            <a:r>
              <a:rPr sz="2400" u="sng" spc="-10" dirty="0">
                <a:solidFill>
                  <a:srgbClr val="000090"/>
                </a:solidFill>
                <a:latin typeface="Times New Roman"/>
                <a:cs typeface="Times New Roman"/>
              </a:rPr>
              <a:t> the</a:t>
            </a:r>
            <a:r>
              <a:rPr sz="2400" u="sng" spc="-15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sz="2400" u="sng" dirty="0">
                <a:solidFill>
                  <a:srgbClr val="000090"/>
                </a:solidFill>
                <a:latin typeface="Times New Roman"/>
                <a:cs typeface="Times New Roman"/>
              </a:rPr>
              <a:t>g</a:t>
            </a:r>
            <a:r>
              <a:rPr sz="2400" u="sng" spc="-5" dirty="0">
                <a:solidFill>
                  <a:srgbClr val="000090"/>
                </a:solidFill>
                <a:latin typeface="Times New Roman"/>
                <a:cs typeface="Times New Roman"/>
              </a:rPr>
              <a:t>a</a:t>
            </a:r>
            <a:r>
              <a:rPr sz="2400" u="sng" spc="-10" dirty="0">
                <a:solidFill>
                  <a:srgbClr val="000090"/>
                </a:solidFill>
                <a:latin typeface="Times New Roman"/>
                <a:cs typeface="Times New Roman"/>
              </a:rPr>
              <a:t>p</a:t>
            </a:r>
            <a:r>
              <a:rPr sz="2400" spc="-15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400" spc="-15" dirty="0">
                <a:solidFill>
                  <a:srgbClr val="000090"/>
                </a:solidFill>
                <a:latin typeface="Times New Roman"/>
                <a:cs typeface="Times New Roman"/>
              </a:rPr>
              <a:t>    		</a:t>
            </a:r>
            <a:r>
              <a:rPr sz="2400" spc="-15" dirty="0">
                <a:solidFill>
                  <a:srgbClr val="000090"/>
                </a:solidFill>
                <a:latin typeface="Times New Roman"/>
                <a:cs typeface="Times New Roman"/>
              </a:rPr>
              <a:t>All</a:t>
            </a:r>
            <a:r>
              <a:rPr sz="2400" spc="-5" dirty="0">
                <a:solidFill>
                  <a:srgbClr val="000090"/>
                </a:solidFill>
                <a:latin typeface="Times New Roman"/>
                <a:cs typeface="Times New Roman"/>
              </a:rPr>
              <a:t> e</a:t>
            </a:r>
            <a:r>
              <a:rPr sz="2400" dirty="0">
                <a:solidFill>
                  <a:srgbClr val="000090"/>
                </a:solidFill>
                <a:latin typeface="Times New Roman"/>
                <a:cs typeface="Times New Roman"/>
              </a:rPr>
              <a:t>v</a:t>
            </a:r>
            <a:r>
              <a:rPr sz="2400" spc="-5" dirty="0">
                <a:solidFill>
                  <a:srgbClr val="00009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0090"/>
                </a:solidFill>
                <a:latin typeface="Times New Roman"/>
                <a:cs typeface="Times New Roman"/>
              </a:rPr>
              <a:t>nt</a:t>
            </a:r>
            <a:r>
              <a:rPr sz="2400" spc="-10" dirty="0">
                <a:solidFill>
                  <a:srgbClr val="000090"/>
                </a:solidFill>
                <a:latin typeface="Times New Roman"/>
                <a:cs typeface="Times New Roman"/>
              </a:rPr>
              <a:t>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24</a:t>
            </a:fld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22250" y="-107947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>
              <a:lnSpc>
                <a:spcPts val="5232"/>
              </a:lnSpc>
            </a:pPr>
            <a:r>
              <a:rPr spc="-35" dirty="0"/>
              <a:t>D</a:t>
            </a:r>
            <a:r>
              <a:rPr spc="-5" dirty="0"/>
              <a:t>ij</a:t>
            </a:r>
            <a:r>
              <a:rPr spc="-25" dirty="0"/>
              <a:t>ets </a:t>
            </a:r>
            <a:r>
              <a:rPr lang="en-US" spc="-5" dirty="0" smtClean="0"/>
              <a:t>with</a:t>
            </a:r>
            <a:br>
              <a:rPr lang="en-US" spc="-5" dirty="0" smtClean="0"/>
            </a:br>
            <a:r>
              <a:rPr lang="en-US" spc="-5" dirty="0" smtClean="0"/>
              <a:t>large rapidity gap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11150" y="2557146"/>
            <a:ext cx="5638800" cy="33547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G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ap fraction f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alls 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with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Δ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y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599"/>
              </a:lnSpc>
              <a:spcBef>
                <a:spcPts val="49"/>
              </a:spcBef>
            </a:pPr>
            <a:endParaRPr sz="2400" dirty="0">
              <a:latin typeface="Arial"/>
              <a:cs typeface="Arial"/>
            </a:endParaRPr>
          </a:p>
          <a:p>
            <a:pPr>
              <a:lnSpc>
                <a:spcPts val="999"/>
              </a:lnSpc>
            </a:pPr>
            <a:endParaRPr sz="2400" dirty="0">
              <a:latin typeface="Arial"/>
              <a:cs typeface="Arial"/>
            </a:endParaRPr>
          </a:p>
          <a:p>
            <a:pPr>
              <a:lnSpc>
                <a:spcPts val="999"/>
              </a:lnSpc>
            </a:pPr>
            <a:endParaRPr sz="2400" dirty="0">
              <a:latin typeface="Arial"/>
              <a:cs typeface="Arial"/>
            </a:endParaRPr>
          </a:p>
          <a:p>
            <a:pPr marL="12662" marR="147478" defTabSz="228600">
              <a:lnSpc>
                <a:spcPct val="92300"/>
              </a:lnSpc>
            </a:pP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airly well </a:t>
            </a:r>
            <a:r>
              <a:rPr sz="2400" spc="-15" dirty="0">
                <a:solidFill>
                  <a:srgbClr val="000090"/>
                </a:solidFill>
                <a:latin typeface="Arial"/>
                <a:cs typeface="Arial"/>
              </a:rPr>
              <a:t>described by PO</a:t>
            </a:r>
            <a:r>
              <a:rPr sz="2400" spc="-5" dirty="0">
                <a:solidFill>
                  <a:srgbClr val="000090"/>
                </a:solidFill>
                <a:latin typeface="Arial"/>
                <a:cs typeface="Arial"/>
              </a:rPr>
              <a:t>W</a:t>
            </a:r>
            <a:r>
              <a:rPr sz="2400" spc="-21" dirty="0">
                <a:solidFill>
                  <a:srgbClr val="000090"/>
                </a:solidFill>
                <a:latin typeface="Arial"/>
                <a:cs typeface="Arial"/>
              </a:rPr>
              <a:t>HEG </a:t>
            </a:r>
            <a:r>
              <a:rPr sz="2400" spc="-15" dirty="0">
                <a:solidFill>
                  <a:srgbClr val="000090"/>
                </a:solidFill>
                <a:latin typeface="Arial"/>
                <a:cs typeface="Arial"/>
              </a:rPr>
              <a:t>with</a:t>
            </a:r>
            <a:r>
              <a:rPr sz="2400" spc="-1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spc="-10" dirty="0" smtClean="0">
                <a:solidFill>
                  <a:srgbClr val="000090"/>
                </a:solidFill>
                <a:latin typeface="Arial"/>
                <a:cs typeface="Arial"/>
              </a:rPr>
              <a:t>    	</a:t>
            </a:r>
            <a:r>
              <a:rPr sz="2400" spc="-10" dirty="0" smtClean="0">
                <a:solidFill>
                  <a:srgbClr val="000090"/>
                </a:solidFill>
                <a:latin typeface="Arial"/>
                <a:cs typeface="Arial"/>
              </a:rPr>
              <a:t>PYT</a:t>
            </a:r>
            <a:r>
              <a:rPr sz="2400" spc="-21" dirty="0" smtClean="0">
                <a:solidFill>
                  <a:srgbClr val="000090"/>
                </a:solidFill>
                <a:latin typeface="Arial"/>
                <a:cs typeface="Arial"/>
              </a:rPr>
              <a:t>HIA</a:t>
            </a:r>
            <a:r>
              <a:rPr sz="2400" spc="-125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90"/>
                </a:solidFill>
                <a:latin typeface="Arial"/>
                <a:cs typeface="Arial"/>
              </a:rPr>
              <a:t>or </a:t>
            </a:r>
            <a:r>
              <a:rPr sz="2400" spc="-21" dirty="0">
                <a:solidFill>
                  <a:srgbClr val="000090"/>
                </a:solidFill>
                <a:latin typeface="Arial"/>
                <a:cs typeface="Arial"/>
              </a:rPr>
              <a:t>HE</a:t>
            </a:r>
            <a:r>
              <a:rPr sz="2400" spc="-44" dirty="0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000090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000090"/>
                </a:solidFill>
                <a:latin typeface="Arial"/>
                <a:cs typeface="Arial"/>
              </a:rPr>
              <a:t>IG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000090"/>
                </a:solidFill>
                <a:latin typeface="Arial"/>
                <a:cs typeface="Arial"/>
              </a:rPr>
              <a:t>shower/</a:t>
            </a:r>
            <a:r>
              <a:rPr sz="2400" spc="-21" dirty="0">
                <a:solidFill>
                  <a:srgbClr val="000090"/>
                </a:solidFill>
                <a:latin typeface="Arial"/>
                <a:cs typeface="Arial"/>
              </a:rPr>
              <a:t>UE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7"/>
              </a:spcBef>
            </a:pPr>
            <a:endParaRPr sz="2400" dirty="0">
              <a:latin typeface="Arial"/>
              <a:cs typeface="Arial"/>
            </a:endParaRPr>
          </a:p>
          <a:p>
            <a:pPr>
              <a:lnSpc>
                <a:spcPts val="999"/>
              </a:lnSpc>
            </a:pPr>
            <a:endParaRPr sz="2400" dirty="0">
              <a:latin typeface="Arial"/>
              <a:cs typeface="Arial"/>
            </a:endParaRPr>
          </a:p>
          <a:p>
            <a:pPr>
              <a:lnSpc>
                <a:spcPts val="999"/>
              </a:lnSpc>
            </a:pPr>
            <a:endParaRPr sz="2400" dirty="0">
              <a:latin typeface="Arial"/>
              <a:cs typeface="Arial"/>
            </a:endParaRPr>
          </a:p>
          <a:p>
            <a:pPr marL="12662" marR="44304">
              <a:lnSpc>
                <a:spcPts val="2597"/>
              </a:lnSpc>
            </a:pPr>
            <a:endParaRPr lang="en-US" sz="2400" spc="-21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marL="12662" marR="44304">
              <a:lnSpc>
                <a:spcPts val="2597"/>
              </a:lnSpc>
            </a:pPr>
            <a:endParaRPr lang="en-US" sz="2400" spc="-2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662" marR="44304">
              <a:lnSpc>
                <a:spcPts val="2597"/>
              </a:lnSpc>
            </a:pPr>
            <a:r>
              <a:rPr lang="en-US" sz="2400" spc="-21" dirty="0" smtClean="0">
                <a:solidFill>
                  <a:srgbClr val="800000"/>
                </a:solidFill>
                <a:latin typeface="Arial"/>
                <a:cs typeface="Arial"/>
              </a:rPr>
              <a:t>Data not well modeled at </a:t>
            </a:r>
            <a:r>
              <a:rPr lang="en-US" sz="2400" spc="-15" dirty="0">
                <a:solidFill>
                  <a:srgbClr val="800000"/>
                </a:solidFill>
                <a:latin typeface="Arial"/>
                <a:cs typeface="Arial"/>
              </a:rPr>
              <a:t>high </a:t>
            </a:r>
            <a:r>
              <a:rPr lang="en-US" sz="2400" spc="-15" dirty="0" err="1" smtClean="0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lang="en-US" sz="2400" spc="22" baseline="-20370" dirty="0" err="1" smtClean="0">
                <a:solidFill>
                  <a:srgbClr val="941100"/>
                </a:solidFill>
                <a:latin typeface="Arial"/>
                <a:cs typeface="Arial"/>
              </a:rPr>
              <a:t>T</a:t>
            </a:r>
            <a:r>
              <a:rPr lang="en-US" sz="2400" spc="22" dirty="0">
                <a:solidFill>
                  <a:srgbClr val="941100"/>
                </a:solidFill>
                <a:latin typeface="Arial"/>
                <a:cs typeface="Arial"/>
              </a:rPr>
              <a:t>,</a:t>
            </a:r>
            <a:r>
              <a:rPr lang="en-US" sz="2400" spc="-2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</a:p>
          <a:p>
            <a:pPr marL="12662" marR="44304">
              <a:lnSpc>
                <a:spcPts val="2597"/>
              </a:lnSpc>
            </a:pPr>
            <a:r>
              <a:rPr lang="en-US" sz="2400" spc="-2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2400" spc="-21" dirty="0" smtClean="0">
                <a:solidFill>
                  <a:srgbClr val="800000"/>
                </a:solidFill>
                <a:latin typeface="Arial"/>
                <a:cs typeface="Arial"/>
              </a:rPr>
              <a:t>  thought </a:t>
            </a:r>
            <a:r>
              <a:rPr sz="2400" spc="-21" dirty="0" err="1" smtClean="0">
                <a:solidFill>
                  <a:srgbClr val="800000"/>
                </a:solidFill>
                <a:latin typeface="Arial"/>
                <a:cs typeface="Arial"/>
              </a:rPr>
              <a:t>HEJ</a:t>
            </a:r>
            <a:r>
              <a:rPr sz="2400" spc="-2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do</a:t>
            </a:r>
            <a:r>
              <a:rPr lang="en-US" sz="2400" spc="-15" dirty="0">
                <a:solidFill>
                  <a:srgbClr val="800000"/>
                </a:solidFill>
                <a:latin typeface="Arial"/>
                <a:cs typeface="Arial"/>
              </a:rPr>
              <a:t>es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 somewhat </a:t>
            </a:r>
            <a:r>
              <a:rPr sz="2400" spc="-15" dirty="0" smtClean="0">
                <a:solidFill>
                  <a:srgbClr val="800000"/>
                </a:solidFill>
                <a:latin typeface="Arial"/>
                <a:cs typeface="Arial"/>
              </a:rPr>
              <a:t>better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5568953" y="-31750"/>
            <a:ext cx="5029200" cy="7705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01194" y="7207250"/>
            <a:ext cx="1672589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sz="1400" dirty="0">
                <a:solidFill>
                  <a:srgbClr val="1E1C11"/>
                </a:solidFill>
                <a:latin typeface="Arial"/>
                <a:cs typeface="Arial"/>
              </a:rPr>
              <a:t>arXiv:</a:t>
            </a:r>
            <a:r>
              <a:rPr sz="1400" spc="-134" dirty="0">
                <a:solidFill>
                  <a:srgbClr val="1E1C11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1E1C11"/>
                </a:solidFill>
                <a:latin typeface="Arial"/>
                <a:cs typeface="Arial"/>
              </a:rPr>
              <a:t>107.1641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007350" y="7283450"/>
            <a:ext cx="203080" cy="1948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25</a:t>
            </a:fld>
            <a:endParaRPr sz="1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0850" y="-164216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683597"/>
            <a:r>
              <a:rPr spc="-35" dirty="0"/>
              <a:t>D</a:t>
            </a:r>
            <a:r>
              <a:rPr spc="-5" dirty="0"/>
              <a:t>ij</a:t>
            </a:r>
            <a:r>
              <a:rPr spc="-25" dirty="0"/>
              <a:t>ets </a:t>
            </a:r>
            <a:r>
              <a:rPr lang="en-US" spc="-5" dirty="0" smtClean="0"/>
              <a:t>with </a:t>
            </a:r>
            <a:br>
              <a:rPr lang="en-US" spc="-5" dirty="0" smtClean="0"/>
            </a:br>
            <a:r>
              <a:rPr lang="en-US" spc="-5" dirty="0" smtClean="0"/>
              <a:t>large rapidity gap</a:t>
            </a:r>
            <a:endParaRPr dirty="0"/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5568950" y="36044"/>
            <a:ext cx="4988726" cy="77582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59182" y="7244288"/>
            <a:ext cx="1672589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sz="1400" dirty="0">
                <a:solidFill>
                  <a:srgbClr val="1E1C11"/>
                </a:solidFill>
                <a:latin typeface="Arial"/>
                <a:cs typeface="Arial"/>
              </a:rPr>
              <a:t>arXiv:</a:t>
            </a:r>
            <a:r>
              <a:rPr sz="1400" spc="-134" dirty="0">
                <a:solidFill>
                  <a:srgbClr val="1E1C11"/>
                </a:solidFill>
                <a:latin typeface="Arial"/>
                <a:cs typeface="Arial"/>
              </a:rPr>
              <a:t>1</a:t>
            </a:r>
            <a:r>
              <a:rPr sz="1400" dirty="0">
                <a:solidFill>
                  <a:srgbClr val="1E1C11"/>
                </a:solidFill>
                <a:latin typeface="Arial"/>
                <a:cs typeface="Arial"/>
              </a:rPr>
              <a:t>107.1641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 flipH="1">
            <a:off x="8540749" y="7292588"/>
            <a:ext cx="609600" cy="2639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26</a:t>
            </a:fld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8749" y="2101850"/>
            <a:ext cx="5334000" cy="3266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 marR="55698">
              <a:lnSpc>
                <a:spcPts val="2500"/>
              </a:lnSpc>
            </a:pPr>
            <a:r>
              <a:rPr lang="en-US" sz="2300" spc="-15" dirty="0">
                <a:solidFill>
                  <a:srgbClr val="1E1C11"/>
                </a:solidFill>
                <a:latin typeface="Arial"/>
                <a:cs typeface="Arial"/>
              </a:rPr>
              <a:t>N</a:t>
            </a:r>
            <a:r>
              <a:rPr sz="2300" spc="-15" dirty="0">
                <a:solidFill>
                  <a:srgbClr val="1E1C11"/>
                </a:solidFill>
                <a:latin typeface="Arial"/>
                <a:cs typeface="Arial"/>
              </a:rPr>
              <a:t>umber of events </a:t>
            </a:r>
            <a:r>
              <a:rPr sz="2300" spc="-10" dirty="0">
                <a:solidFill>
                  <a:srgbClr val="1E1C11"/>
                </a:solidFill>
                <a:latin typeface="Arial"/>
                <a:cs typeface="Arial"/>
              </a:rPr>
              <a:t>in </a:t>
            </a:r>
            <a:r>
              <a:rPr sz="2300" spc="-15" dirty="0">
                <a:solidFill>
                  <a:srgbClr val="1E1C11"/>
                </a:solidFill>
                <a:latin typeface="Arial"/>
                <a:cs typeface="Arial"/>
              </a:rPr>
              <a:t>gaps</a:t>
            </a:r>
            <a:r>
              <a:rPr sz="2300" spc="-1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endParaRPr lang="en-US" sz="2300" spc="-10" dirty="0">
              <a:solidFill>
                <a:srgbClr val="1E1C11"/>
              </a:solidFill>
              <a:latin typeface="Arial"/>
              <a:cs typeface="Arial"/>
            </a:endParaRPr>
          </a:p>
          <a:p>
            <a:pPr marL="12662" marR="55698">
              <a:lnSpc>
                <a:spcPts val="2500"/>
              </a:lnSpc>
            </a:pPr>
            <a:r>
              <a:rPr lang="en-US" sz="2300" spc="-10" dirty="0" smtClean="0">
                <a:solidFill>
                  <a:srgbClr val="1E1C11"/>
                </a:solidFill>
                <a:latin typeface="Arial"/>
                <a:cs typeface="Arial"/>
              </a:rPr>
              <a:t>    </a:t>
            </a:r>
            <a:r>
              <a:rPr sz="2300" spc="-10" dirty="0" smtClean="0">
                <a:solidFill>
                  <a:srgbClr val="1E1C11"/>
                </a:solidFill>
                <a:latin typeface="Arial"/>
                <a:cs typeface="Arial"/>
              </a:rPr>
              <a:t>not </a:t>
            </a:r>
            <a:r>
              <a:rPr sz="2300" spc="-10" dirty="0">
                <a:solidFill>
                  <a:srgbClr val="1E1C11"/>
                </a:solidFill>
                <a:latin typeface="Arial"/>
                <a:cs typeface="Arial"/>
              </a:rPr>
              <a:t>well</a:t>
            </a:r>
            <a:r>
              <a:rPr sz="2300" spc="-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300" spc="-15" dirty="0">
                <a:solidFill>
                  <a:srgbClr val="1E1C11"/>
                </a:solidFill>
                <a:latin typeface="Arial"/>
                <a:cs typeface="Arial"/>
              </a:rPr>
              <a:t>modelled by </a:t>
            </a:r>
            <a:r>
              <a:rPr sz="2300" spc="-21" dirty="0">
                <a:solidFill>
                  <a:srgbClr val="1E1C11"/>
                </a:solidFill>
                <a:latin typeface="Arial"/>
                <a:cs typeface="Arial"/>
              </a:rPr>
              <a:t>HEJ </a:t>
            </a:r>
            <a:r>
              <a:rPr sz="2300" spc="-15" dirty="0">
                <a:solidFill>
                  <a:srgbClr val="1E1C11"/>
                </a:solidFill>
                <a:latin typeface="Arial"/>
                <a:cs typeface="Arial"/>
              </a:rPr>
              <a:t>at high p</a:t>
            </a:r>
            <a:r>
              <a:rPr sz="2300" spc="22" baseline="-20370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endParaRPr sz="2300" baseline="-20370" dirty="0">
              <a:solidFill>
                <a:srgbClr val="1E1C11"/>
              </a:solidFill>
              <a:latin typeface="Arial"/>
              <a:cs typeface="Arial"/>
            </a:endParaRPr>
          </a:p>
          <a:p>
            <a:pPr marL="12662" marR="117729">
              <a:lnSpc>
                <a:spcPts val="2597"/>
              </a:lnSpc>
              <a:spcBef>
                <a:spcPts val="15"/>
              </a:spcBef>
            </a:pPr>
            <a:endParaRPr lang="en-US" sz="2300" spc="-15" dirty="0">
              <a:solidFill>
                <a:srgbClr val="1E1C11"/>
              </a:solidFill>
              <a:latin typeface="Arial"/>
              <a:cs typeface="Arial"/>
            </a:endParaRPr>
          </a:p>
          <a:p>
            <a:pPr marL="12662" marR="117729">
              <a:lnSpc>
                <a:spcPts val="2597"/>
              </a:lnSpc>
              <a:spcBef>
                <a:spcPts val="15"/>
              </a:spcBef>
            </a:pPr>
            <a:r>
              <a:rPr lang="en-US" sz="2300" spc="-15" dirty="0">
                <a:solidFill>
                  <a:srgbClr val="1E1C11"/>
                </a:solidFill>
                <a:latin typeface="Arial"/>
                <a:cs typeface="Arial"/>
              </a:rPr>
              <a:t>M</a:t>
            </a:r>
            <a:r>
              <a:rPr sz="2300" spc="-15" dirty="0" smtClean="0">
                <a:solidFill>
                  <a:srgbClr val="1E1C11"/>
                </a:solidFill>
                <a:latin typeface="Arial"/>
                <a:cs typeface="Arial"/>
              </a:rPr>
              <a:t>uch </a:t>
            </a:r>
            <a:r>
              <a:rPr sz="2300" spc="-15" dirty="0">
                <a:solidFill>
                  <a:srgbClr val="1E1C11"/>
                </a:solidFill>
                <a:latin typeface="Arial"/>
                <a:cs typeface="Arial"/>
              </a:rPr>
              <a:t>better </a:t>
            </a:r>
            <a:endParaRPr lang="en-US" sz="2300" spc="-15" dirty="0">
              <a:solidFill>
                <a:srgbClr val="1E1C11"/>
              </a:solidFill>
              <a:latin typeface="Arial"/>
              <a:cs typeface="Arial"/>
            </a:endParaRPr>
          </a:p>
          <a:p>
            <a:pPr marL="12662" marR="117729">
              <a:lnSpc>
                <a:spcPts val="2597"/>
              </a:lnSpc>
              <a:spcBef>
                <a:spcPts val="15"/>
              </a:spcBef>
            </a:pPr>
            <a:r>
              <a:rPr lang="en-US" sz="2300" spc="-15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300" spc="-15" dirty="0">
                <a:solidFill>
                  <a:srgbClr val="1E1C11"/>
                </a:solidFill>
                <a:latin typeface="Arial"/>
                <a:cs typeface="Arial"/>
              </a:rPr>
              <a:t>with NLO + standard parton shower?</a:t>
            </a:r>
            <a:endParaRPr sz="2300" dirty="0">
              <a:solidFill>
                <a:srgbClr val="1E1C11"/>
              </a:solidFill>
              <a:latin typeface="Arial"/>
              <a:cs typeface="Arial"/>
            </a:endParaRPr>
          </a:p>
          <a:p>
            <a:pPr>
              <a:lnSpc>
                <a:spcPts val="999"/>
              </a:lnSpc>
            </a:pPr>
            <a:endParaRPr sz="1000" dirty="0">
              <a:solidFill>
                <a:srgbClr val="1E1C11"/>
              </a:solidFill>
            </a:endParaRPr>
          </a:p>
          <a:p>
            <a:pPr>
              <a:lnSpc>
                <a:spcPts val="1398"/>
              </a:lnSpc>
              <a:spcBef>
                <a:spcPts val="64"/>
              </a:spcBef>
            </a:pPr>
            <a:endParaRPr sz="1400" dirty="0"/>
          </a:p>
          <a:p>
            <a:pPr marL="12662" marR="12662">
              <a:lnSpc>
                <a:spcPct val="93200"/>
              </a:lnSpc>
            </a:pPr>
            <a:r>
              <a:rPr sz="2300" spc="-15" dirty="0">
                <a:solidFill>
                  <a:srgbClr val="800000"/>
                </a:solidFill>
                <a:latin typeface="Arial"/>
                <a:cs typeface="Arial"/>
              </a:rPr>
              <a:t>Under act</a:t>
            </a:r>
            <a:r>
              <a:rPr sz="2300" spc="-10" dirty="0">
                <a:solidFill>
                  <a:srgbClr val="800000"/>
                </a:solidFill>
                <a:latin typeface="Arial"/>
                <a:cs typeface="Arial"/>
              </a:rPr>
              <a:t>ive </a:t>
            </a:r>
            <a:r>
              <a:rPr sz="2300" spc="-15" dirty="0">
                <a:solidFill>
                  <a:srgbClr val="800000"/>
                </a:solidFill>
                <a:latin typeface="Arial"/>
                <a:cs typeface="Arial"/>
              </a:rPr>
              <a:t>development</a:t>
            </a:r>
            <a:r>
              <a:rPr sz="2300" spc="-25" dirty="0">
                <a:solidFill>
                  <a:srgbClr val="800000"/>
                </a:solidFill>
                <a:latin typeface="Arial"/>
                <a:cs typeface="Arial"/>
              </a:rPr>
              <a:t>…</a:t>
            </a:r>
            <a:endParaRPr lang="en-US" sz="2300" spc="-25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662" marR="12662">
              <a:lnSpc>
                <a:spcPct val="93200"/>
              </a:lnSpc>
            </a:pPr>
            <a:r>
              <a:rPr lang="en-US" sz="2300" spc="-25" dirty="0">
                <a:solidFill>
                  <a:srgbClr val="800000"/>
                </a:solidFill>
                <a:latin typeface="Arial"/>
                <a:cs typeface="Arial"/>
              </a:rPr>
              <a:t>      </a:t>
            </a:r>
            <a:r>
              <a:rPr sz="2300" spc="-10" dirty="0">
                <a:solidFill>
                  <a:srgbClr val="800000"/>
                </a:solidFill>
                <a:latin typeface="Arial"/>
                <a:cs typeface="Arial"/>
              </a:rPr>
              <a:t>Po</a:t>
            </a:r>
            <a:r>
              <a:rPr sz="2300" spc="-15" dirty="0">
                <a:solidFill>
                  <a:srgbClr val="800000"/>
                </a:solidFill>
                <a:latin typeface="Arial"/>
                <a:cs typeface="Arial"/>
              </a:rPr>
              <a:t>werf</a:t>
            </a:r>
            <a:r>
              <a:rPr sz="2300" spc="-10" dirty="0">
                <a:solidFill>
                  <a:srgbClr val="800000"/>
                </a:solidFill>
                <a:latin typeface="Arial"/>
                <a:cs typeface="Arial"/>
              </a:rPr>
              <a:t>ul t</a:t>
            </a:r>
            <a:r>
              <a:rPr sz="2300" spc="-15" dirty="0">
                <a:solidFill>
                  <a:srgbClr val="800000"/>
                </a:solidFill>
                <a:latin typeface="Arial"/>
                <a:cs typeface="Arial"/>
              </a:rPr>
              <a:t>est of the approximations</a:t>
            </a:r>
            <a:r>
              <a:rPr lang="en-US" sz="2300" spc="-15" dirty="0">
                <a:solidFill>
                  <a:srgbClr val="800000"/>
                </a:solidFill>
                <a:latin typeface="Arial"/>
                <a:cs typeface="Arial"/>
              </a:rPr>
              <a:t>     	K</a:t>
            </a:r>
            <a:r>
              <a:rPr sz="2300" spc="-15" dirty="0">
                <a:solidFill>
                  <a:srgbClr val="800000"/>
                </a:solidFill>
                <a:latin typeface="Arial"/>
                <a:cs typeface="Arial"/>
              </a:rPr>
              <a:t>ey to understanding </a:t>
            </a:r>
            <a:endParaRPr lang="en-US" sz="2300" spc="-15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662" marR="12662">
              <a:lnSpc>
                <a:spcPct val="93200"/>
              </a:lnSpc>
            </a:pPr>
            <a:r>
              <a:rPr lang="en-US" sz="2300" spc="-15" dirty="0">
                <a:solidFill>
                  <a:srgbClr val="800000"/>
                </a:solidFill>
                <a:latin typeface="Arial"/>
                <a:cs typeface="Arial"/>
              </a:rPr>
              <a:t>		</a:t>
            </a:r>
            <a:r>
              <a:rPr sz="2300" spc="-15" dirty="0">
                <a:solidFill>
                  <a:srgbClr val="800000"/>
                </a:solidFill>
                <a:latin typeface="Arial"/>
                <a:cs typeface="Arial"/>
              </a:rPr>
              <a:t>“tag” and</a:t>
            </a:r>
            <a:r>
              <a:rPr sz="2300" spc="-10" dirty="0">
                <a:solidFill>
                  <a:srgbClr val="800000"/>
                </a:solidFill>
                <a:latin typeface="Arial"/>
                <a:cs typeface="Arial"/>
              </a:rPr>
              <a:t> “vet</a:t>
            </a:r>
            <a:r>
              <a:rPr sz="2300" spc="-15" dirty="0">
                <a:solidFill>
                  <a:srgbClr val="800000"/>
                </a:solidFill>
                <a:latin typeface="Arial"/>
                <a:cs typeface="Arial"/>
              </a:rPr>
              <a:t>o” </a:t>
            </a:r>
            <a:r>
              <a:rPr sz="2300" spc="-10" dirty="0">
                <a:solidFill>
                  <a:srgbClr val="800000"/>
                </a:solidFill>
                <a:latin typeface="Arial"/>
                <a:cs typeface="Arial"/>
              </a:rPr>
              <a:t>jet</a:t>
            </a:r>
            <a:r>
              <a:rPr sz="2300" spc="-15" dirty="0">
                <a:solidFill>
                  <a:srgbClr val="800000"/>
                </a:solidFill>
                <a:latin typeface="Arial"/>
                <a:cs typeface="Arial"/>
              </a:rPr>
              <a:t>s </a:t>
            </a:r>
            <a:endParaRPr lang="en-US" sz="2300" spc="-10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662" marR="12662">
              <a:lnSpc>
                <a:spcPct val="93200"/>
              </a:lnSpc>
            </a:pPr>
            <a:r>
              <a:rPr lang="en-US" sz="2300" spc="-10" dirty="0">
                <a:solidFill>
                  <a:srgbClr val="800000"/>
                </a:solidFill>
                <a:latin typeface="Arial"/>
                <a:cs typeface="Arial"/>
              </a:rPr>
              <a:t>		for</a:t>
            </a:r>
            <a:r>
              <a:rPr sz="2300" spc="-15" dirty="0">
                <a:solidFill>
                  <a:srgbClr val="800000"/>
                </a:solidFill>
                <a:latin typeface="Arial"/>
                <a:cs typeface="Arial"/>
              </a:rPr>
              <a:t> Higgs or </a:t>
            </a:r>
            <a:r>
              <a:rPr lang="en-US" sz="2300" spc="-15" dirty="0" err="1">
                <a:solidFill>
                  <a:srgbClr val="800000"/>
                </a:solidFill>
                <a:latin typeface="Arial"/>
                <a:cs typeface="Arial"/>
              </a:rPr>
              <a:t>d</a:t>
            </a:r>
            <a:r>
              <a:rPr sz="2300" spc="-15" dirty="0" err="1">
                <a:solidFill>
                  <a:srgbClr val="800000"/>
                </a:solidFill>
                <a:latin typeface="Arial"/>
                <a:cs typeface="Arial"/>
              </a:rPr>
              <a:t>iboson</a:t>
            </a:r>
            <a:r>
              <a:rPr sz="2300" spc="-15" dirty="0">
                <a:solidFill>
                  <a:srgbClr val="800000"/>
                </a:solidFill>
                <a:latin typeface="Arial"/>
                <a:cs typeface="Arial"/>
              </a:rPr>
              <a:t> events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74650" y="-107947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/>
            <a:r>
              <a:rPr lang="en-US" sz="4000" spc="-25" dirty="0"/>
              <a:t>Rat</a:t>
            </a:r>
            <a:r>
              <a:rPr lang="en-US" sz="4000" spc="-5" dirty="0"/>
              <a:t>i</a:t>
            </a:r>
            <a:r>
              <a:rPr lang="en-US" sz="4000" dirty="0"/>
              <a:t>o of </a:t>
            </a:r>
            <a:r>
              <a:rPr sz="4000" spc="-5" dirty="0"/>
              <a:t>Th</a:t>
            </a:r>
            <a:r>
              <a:rPr sz="4000" spc="-21" dirty="0"/>
              <a:t>ree</a:t>
            </a:r>
            <a:r>
              <a:rPr lang="en-US" sz="4000" spc="-21" dirty="0"/>
              <a:t>-jet </a:t>
            </a:r>
            <a:r>
              <a:rPr sz="4000" spc="-21" dirty="0"/>
              <a:t>t</a:t>
            </a:r>
            <a:r>
              <a:rPr sz="4000" spc="-35" dirty="0"/>
              <a:t>o</a:t>
            </a:r>
            <a:r>
              <a:rPr lang="en-US" sz="4000" spc="-15" dirty="0"/>
              <a:t> </a:t>
            </a:r>
            <a:r>
              <a:rPr sz="4000" spc="-15" dirty="0"/>
              <a:t>t</a:t>
            </a:r>
            <a:r>
              <a:rPr sz="4000" spc="-40" dirty="0"/>
              <a:t>w</a:t>
            </a:r>
            <a:r>
              <a:rPr sz="4000" dirty="0"/>
              <a:t>o</a:t>
            </a:r>
            <a:r>
              <a:rPr lang="en-US" sz="4000" dirty="0"/>
              <a:t>-</a:t>
            </a:r>
            <a:r>
              <a:rPr sz="4000" spc="-5" dirty="0"/>
              <a:t>j</a:t>
            </a:r>
            <a:r>
              <a:rPr sz="4000" spc="-21" dirty="0"/>
              <a:t>et</a:t>
            </a:r>
            <a:r>
              <a:rPr lang="en-US" sz="4000" spc="-21" dirty="0"/>
              <a:t> events</a:t>
            </a:r>
            <a:r>
              <a:rPr sz="4000" spc="-21" dirty="0"/>
              <a:t> 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3130550" y="7168197"/>
            <a:ext cx="5867400" cy="77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 marR="12662" algn="just">
              <a:lnSpc>
                <a:spcPts val="2000"/>
              </a:lnSpc>
            </a:pPr>
            <a:r>
              <a:rPr sz="1400" i="1" dirty="0">
                <a:solidFill>
                  <a:srgbClr val="000000"/>
                </a:solidFill>
                <a:latin typeface="Arial"/>
                <a:cs typeface="Arial"/>
              </a:rPr>
              <a:t>arXiv:1209.</a:t>
            </a:r>
            <a:r>
              <a:rPr sz="1400" i="1" spc="-134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sz="1400" i="1" dirty="0">
                <a:solidFill>
                  <a:srgbClr val="000000"/>
                </a:solidFill>
                <a:latin typeface="Arial"/>
                <a:cs typeface="Arial"/>
              </a:rPr>
              <a:t>140 arXiv:</a:t>
            </a:r>
            <a:r>
              <a:rPr sz="1400" i="1" spc="-134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sz="1400" i="1" dirty="0">
                <a:solidFill>
                  <a:srgbClr val="000000"/>
                </a:solidFill>
                <a:latin typeface="Arial"/>
                <a:cs typeface="Arial"/>
              </a:rPr>
              <a:t>106.0647 arXiv:</a:t>
            </a:r>
            <a:r>
              <a:rPr sz="1400" i="1" spc="-134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sz="1400" i="1" dirty="0">
                <a:solidFill>
                  <a:srgbClr val="000000"/>
                </a:solidFill>
                <a:latin typeface="Arial"/>
                <a:cs typeface="Arial"/>
              </a:rPr>
              <a:t>107.2092</a:t>
            </a:r>
            <a:endParaRPr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7949" y="1111250"/>
            <a:ext cx="8153401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39950" y="6140450"/>
            <a:ext cx="8153400" cy="11430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12662">
              <a:lnSpc>
                <a:spcPct val="920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2400" spc="-10" dirty="0">
                <a:solidFill>
                  <a:srgbClr val="1E1C11"/>
                </a:solidFill>
                <a:latin typeface="Arial"/>
                <a:cs typeface="Arial"/>
              </a:rPr>
              <a:t>Explicit </a:t>
            </a:r>
            <a:r>
              <a:rPr sz="2400" spc="-15" dirty="0">
                <a:solidFill>
                  <a:srgbClr val="1E1C11"/>
                </a:solidFill>
                <a:latin typeface="Arial"/>
                <a:cs typeface="Arial"/>
              </a:rPr>
              <a:t>inclusion of higher mult</a:t>
            </a:r>
            <a:r>
              <a:rPr sz="2400" spc="-10" dirty="0">
                <a:solidFill>
                  <a:srgbClr val="1E1C11"/>
                </a:solidFill>
                <a:latin typeface="Arial"/>
                <a:cs typeface="Arial"/>
              </a:rPr>
              <a:t>iplicit</a:t>
            </a:r>
            <a:r>
              <a:rPr sz="2400" spc="-15" dirty="0">
                <a:solidFill>
                  <a:srgbClr val="1E1C11"/>
                </a:solidFill>
                <a:latin typeface="Arial"/>
                <a:cs typeface="Arial"/>
              </a:rPr>
              <a:t>y </a:t>
            </a:r>
            <a:r>
              <a:rPr lang="en-US" sz="2400" spc="-15" dirty="0" smtClean="0">
                <a:solidFill>
                  <a:srgbClr val="1E1C11"/>
                </a:solidFill>
                <a:latin typeface="Arial"/>
                <a:cs typeface="Arial"/>
              </a:rPr>
              <a:t>							</a:t>
            </a:r>
            <a:r>
              <a:rPr sz="2400" spc="-15" dirty="0" smtClean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E1C11"/>
                </a:solidFill>
                <a:latin typeface="Arial"/>
                <a:cs typeface="Arial"/>
              </a:rPr>
              <a:t>generally needed for best description at low </a:t>
            </a:r>
            <a:r>
              <a:rPr sz="2400" spc="-25" dirty="0">
                <a:solidFill>
                  <a:srgbClr val="1E1C11"/>
                </a:solidFill>
                <a:latin typeface="Arial"/>
                <a:cs typeface="Arial"/>
              </a:rPr>
              <a:t>H</a:t>
            </a:r>
            <a:r>
              <a:rPr sz="2400" baseline="-20833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 flipH="1">
            <a:off x="8540750" y="7283450"/>
            <a:ext cx="304800" cy="425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27</a:t>
            </a:fld>
            <a:endParaRPr sz="1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69850" y="1416050"/>
            <a:ext cx="52578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46050" y="0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/>
            <a:r>
              <a:rPr spc="-5" dirty="0"/>
              <a:t>Th</a:t>
            </a:r>
            <a:r>
              <a:rPr spc="-21" dirty="0"/>
              <a:t>ree-t</a:t>
            </a:r>
            <a:r>
              <a:rPr spc="-35" dirty="0"/>
              <a:t>o</a:t>
            </a:r>
            <a:r>
              <a:rPr spc="-15" dirty="0"/>
              <a:t>-t</a:t>
            </a:r>
            <a:r>
              <a:rPr spc="-40" dirty="0"/>
              <a:t>w</a:t>
            </a:r>
            <a:r>
              <a:rPr spc="-5" dirty="0"/>
              <a:t>o</a:t>
            </a:r>
            <a:r>
              <a:rPr dirty="0"/>
              <a:t>-</a:t>
            </a:r>
            <a:r>
              <a:rPr spc="-5" dirty="0"/>
              <a:t>j</a:t>
            </a:r>
            <a:r>
              <a:rPr spc="-21" dirty="0"/>
              <a:t>et </a:t>
            </a:r>
            <a:r>
              <a:rPr spc="-25" dirty="0"/>
              <a:t>rat</a:t>
            </a:r>
            <a:r>
              <a:rPr spc="-5" dirty="0"/>
              <a:t>i</a:t>
            </a:r>
            <a:r>
              <a:rPr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59350" y="7294245"/>
            <a:ext cx="186245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sz="1400" i="1" dirty="0">
                <a:solidFill>
                  <a:srgbClr val="000000"/>
                </a:solidFill>
                <a:latin typeface="Arial"/>
                <a:cs typeface="Arial"/>
              </a:rPr>
              <a:t>CMS QCD </a:t>
            </a:r>
            <a:r>
              <a:rPr sz="1400" i="1" spc="-134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sz="1400" i="1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sz="1400" i="1" spc="-10" dirty="0">
                <a:solidFill>
                  <a:srgbClr val="000000"/>
                </a:solidFill>
                <a:latin typeface="Arial"/>
                <a:cs typeface="Arial"/>
              </a:rPr>
              <a:t>-003</a:t>
            </a:r>
            <a:endParaRPr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>
            <a:spLocks noChangeAspect="1"/>
          </p:cNvSpPr>
          <p:nvPr/>
        </p:nvSpPr>
        <p:spPr>
          <a:xfrm>
            <a:off x="5212908" y="1416050"/>
            <a:ext cx="5309042" cy="5469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28</a:t>
            </a:fld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0950" y="576963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Spike at 950 GeV?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 noChangeAspect="1"/>
          </p:cNvSpPr>
          <p:nvPr/>
        </p:nvSpPr>
        <p:spPr>
          <a:xfrm>
            <a:off x="-48134" y="2106218"/>
            <a:ext cx="5236086" cy="5024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5262385" y="2101850"/>
            <a:ext cx="5304672" cy="5090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0" y="120650"/>
            <a:ext cx="10680700" cy="1591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4197"/>
            <a:r>
              <a:rPr sz="4400" b="1" spc="-25" dirty="0">
                <a:solidFill>
                  <a:srgbClr val="000080"/>
                </a:solidFill>
                <a:latin typeface="Arial"/>
                <a:cs typeface="Arial"/>
              </a:rPr>
              <a:t>Jets as a </a:t>
            </a:r>
            <a:r>
              <a:rPr sz="4400" b="1" spc="-5" dirty="0">
                <a:solidFill>
                  <a:srgbClr val="000080"/>
                </a:solidFill>
                <a:latin typeface="Arial"/>
                <a:cs typeface="Arial"/>
              </a:rPr>
              <a:t>p</a:t>
            </a:r>
            <a:r>
              <a:rPr sz="4400" b="1" spc="-21" dirty="0">
                <a:solidFill>
                  <a:srgbClr val="000080"/>
                </a:solidFill>
                <a:latin typeface="Arial"/>
                <a:cs typeface="Arial"/>
              </a:rPr>
              <a:t>r</a:t>
            </a:r>
            <a:r>
              <a:rPr sz="4400" b="1" spc="-5" dirty="0">
                <a:solidFill>
                  <a:srgbClr val="000080"/>
                </a:solidFill>
                <a:latin typeface="Arial"/>
                <a:cs typeface="Arial"/>
              </a:rPr>
              <a:t>ob</a:t>
            </a:r>
            <a:r>
              <a:rPr sz="4400" b="1" spc="-25" dirty="0">
                <a:solidFill>
                  <a:srgbClr val="000080"/>
                </a:solidFill>
                <a:latin typeface="Arial"/>
                <a:cs typeface="Arial"/>
              </a:rPr>
              <a:t>e </a:t>
            </a:r>
            <a:r>
              <a:rPr sz="4400" b="1" spc="-5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4400" b="1" spc="-15" dirty="0">
                <a:solidFill>
                  <a:srgbClr val="000080"/>
                </a:solidFill>
                <a:latin typeface="Arial"/>
                <a:cs typeface="Arial"/>
              </a:rPr>
              <a:t>f </a:t>
            </a:r>
            <a:r>
              <a:rPr sz="4400" b="1" spc="-5" dirty="0" smtClean="0">
                <a:solidFill>
                  <a:srgbClr val="000080"/>
                </a:solidFill>
                <a:latin typeface="Arial"/>
                <a:cs typeface="Arial"/>
              </a:rPr>
              <a:t>Q</a:t>
            </a:r>
            <a:r>
              <a:rPr sz="4400" b="1" spc="-35" dirty="0" smtClean="0">
                <a:solidFill>
                  <a:srgbClr val="000080"/>
                </a:solidFill>
                <a:latin typeface="Arial"/>
                <a:cs typeface="Arial"/>
              </a:rPr>
              <a:t>CD</a:t>
            </a:r>
            <a:endParaRPr sz="4400" dirty="0">
              <a:solidFill>
                <a:srgbClr val="000080"/>
              </a:solidFill>
              <a:latin typeface="Arial"/>
              <a:cs typeface="Arial"/>
            </a:endParaRPr>
          </a:p>
          <a:p>
            <a:pPr>
              <a:lnSpc>
                <a:spcPts val="999"/>
              </a:lnSpc>
              <a:spcBef>
                <a:spcPts val="42"/>
              </a:spcBef>
            </a:pPr>
            <a:endParaRPr sz="1000" dirty="0">
              <a:solidFill>
                <a:srgbClr val="800000"/>
              </a:solidFill>
            </a:endParaRPr>
          </a:p>
          <a:p>
            <a:r>
              <a:rPr lang="en-US" sz="2800" dirty="0">
                <a:solidFill>
                  <a:srgbClr val="800000"/>
                </a:solidFill>
              </a:rPr>
              <a:t>            Bottom &amp; charm production introduces another hard scale. 				   </a:t>
            </a:r>
            <a:endParaRPr sz="28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5550" y="7294245"/>
            <a:ext cx="168973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sz="1400" i="1" dirty="0">
                <a:solidFill>
                  <a:srgbClr val="000000"/>
                </a:solidFill>
                <a:latin typeface="Arial"/>
                <a:cs typeface="Arial"/>
              </a:rPr>
              <a:t>arXiv:1210.0441</a:t>
            </a:r>
            <a:endParaRPr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29</a:t>
            </a:fld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98450" y="-88016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/>
            <a:r>
              <a:rPr spc="-25" dirty="0"/>
              <a:t>Jet </a:t>
            </a:r>
            <a:r>
              <a:rPr spc="-5" dirty="0"/>
              <a:t>ph</a:t>
            </a:r>
            <a:r>
              <a:rPr spc="-25" dirty="0"/>
              <a:t>ys</a:t>
            </a:r>
            <a:r>
              <a:rPr spc="-5" dirty="0"/>
              <a:t>i</a:t>
            </a:r>
            <a:r>
              <a:rPr spc="-25" dirty="0"/>
              <a:t>cs </a:t>
            </a:r>
            <a:r>
              <a:rPr spc="-21" dirty="0"/>
              <a:t>at </a:t>
            </a:r>
            <a:r>
              <a:rPr spc="-5" dirty="0"/>
              <a:t>h</a:t>
            </a:r>
            <a:r>
              <a:rPr spc="-25" dirty="0"/>
              <a:t>a</a:t>
            </a:r>
            <a:r>
              <a:rPr spc="-5" dirty="0"/>
              <a:t>d</a:t>
            </a:r>
            <a:r>
              <a:rPr spc="-21" dirty="0"/>
              <a:t>r</a:t>
            </a:r>
            <a:r>
              <a:rPr spc="-5" dirty="0"/>
              <a:t>o</a:t>
            </a:r>
            <a:r>
              <a:rPr dirty="0"/>
              <a:t>n </a:t>
            </a:r>
            <a:r>
              <a:rPr spc="-25" dirty="0"/>
              <a:t>c</a:t>
            </a:r>
            <a:r>
              <a:rPr spc="-5" dirty="0"/>
              <a:t>ollid</a:t>
            </a:r>
            <a:r>
              <a:rPr spc="-25" dirty="0"/>
              <a:t>ers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0644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100644"/>
              <a:t>3</a:t>
            </a:fld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350" y="1873250"/>
            <a:ext cx="10826750" cy="5607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259512">
              <a:lnSpc>
                <a:spcPts val="3500"/>
              </a:lnSpc>
              <a:spcAft>
                <a:spcPts val="1200"/>
              </a:spcAft>
              <a:buClr>
                <a:srgbClr val="000080"/>
              </a:buClr>
              <a:tabLst>
                <a:tab pos="442437" algn="l"/>
              </a:tabLst>
            </a:pP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High energy hadron 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colliders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are 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“quark/gluon” colliders</a:t>
            </a:r>
            <a:endParaRPr sz="3200" dirty="0">
              <a:solidFill>
                <a:srgbClr val="1E1C11"/>
              </a:solidFill>
              <a:latin typeface="Arial"/>
              <a:cs typeface="Arial"/>
            </a:endParaRPr>
          </a:p>
          <a:p>
            <a:pPr>
              <a:lnSpc>
                <a:spcPts val="1398"/>
              </a:lnSpc>
              <a:spcBef>
                <a:spcPts val="17"/>
              </a:spcBef>
              <a:spcAft>
                <a:spcPts val="1200"/>
              </a:spcAft>
              <a:buClr>
                <a:srgbClr val="000080"/>
              </a:buClr>
            </a:pPr>
            <a:endParaRPr sz="1400" dirty="0">
              <a:solidFill>
                <a:srgbClr val="1E1C11"/>
              </a:solidFill>
            </a:endParaRPr>
          </a:p>
          <a:p>
            <a:pPr marL="12028" marR="395598">
              <a:lnSpc>
                <a:spcPts val="3600"/>
              </a:lnSpc>
              <a:spcAft>
                <a:spcPts val="1200"/>
              </a:spcAft>
              <a:buClr>
                <a:srgbClr val="000080"/>
              </a:buClr>
              <a:tabLst>
                <a:tab pos="442437" algn="l"/>
              </a:tabLst>
            </a:pP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Highest 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cross-sec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ion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hard-sca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tt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ering is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gluon</a:t>
            </a:r>
            <a:r>
              <a:rPr lang="en-US" sz="3200" spc="-21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exchange</a:t>
            </a:r>
            <a:r>
              <a:rPr lang="en-US" sz="3200" spc="-21" dirty="0">
                <a:solidFill>
                  <a:srgbClr val="1E1C11"/>
                </a:solidFill>
                <a:latin typeface="Arial"/>
                <a:cs typeface="Arial"/>
              </a:rPr>
              <a:t>,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lang="en-US" sz="3200" spc="-21" dirty="0">
                <a:solidFill>
                  <a:srgbClr val="1E1C11"/>
                </a:solidFill>
                <a:latin typeface="Arial"/>
                <a:cs typeface="Arial"/>
              </a:rPr>
              <a:t> 		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lead</a:t>
            </a:r>
            <a:r>
              <a:rPr lang="en-US" sz="3200" spc="-15" dirty="0">
                <a:solidFill>
                  <a:srgbClr val="1E1C11"/>
                </a:solidFill>
                <a:latin typeface="Arial"/>
                <a:cs typeface="Arial"/>
              </a:rPr>
              <a:t>s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o 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high 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ransverse momen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25" dirty="0">
                <a:solidFill>
                  <a:srgbClr val="1E1C11"/>
                </a:solidFill>
                <a:latin typeface="Arial"/>
                <a:cs typeface="Arial"/>
              </a:rPr>
              <a:t>um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quarks 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or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gluons</a:t>
            </a:r>
            <a:endParaRPr sz="3200" dirty="0">
              <a:solidFill>
                <a:srgbClr val="1E1C11"/>
              </a:solidFill>
              <a:latin typeface="Arial"/>
              <a:cs typeface="Arial"/>
            </a:endParaRPr>
          </a:p>
          <a:p>
            <a:pPr>
              <a:lnSpc>
                <a:spcPts val="1398"/>
              </a:lnSpc>
              <a:spcBef>
                <a:spcPts val="77"/>
              </a:spcBef>
              <a:spcAft>
                <a:spcPts val="1200"/>
              </a:spcAft>
              <a:buClr>
                <a:srgbClr val="000080"/>
              </a:buClr>
            </a:pPr>
            <a:endParaRPr sz="1400" dirty="0">
              <a:solidFill>
                <a:srgbClr val="1E1C11"/>
              </a:solidFill>
            </a:endParaRPr>
          </a:p>
          <a:p>
            <a:pPr marL="12028" marR="1385550">
              <a:lnSpc>
                <a:spcPts val="3500"/>
              </a:lnSpc>
              <a:spcAft>
                <a:spcPts val="1200"/>
              </a:spcAft>
              <a:buClr>
                <a:srgbClr val="000080"/>
              </a:buClr>
              <a:tabLst>
                <a:tab pos="442437" algn="l"/>
              </a:tabLst>
            </a:pPr>
            <a:r>
              <a:rPr lang="en-US" sz="3200" spc="-5" dirty="0">
                <a:solidFill>
                  <a:srgbClr val="1E1C11"/>
                </a:solidFill>
                <a:latin typeface="Arial"/>
                <a:cs typeface="Arial"/>
              </a:rPr>
              <a:t>P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robe of physics at </a:t>
            </a:r>
            <a:r>
              <a:rPr sz="3200" spc="-21" dirty="0" smtClean="0">
                <a:solidFill>
                  <a:srgbClr val="1E1C11"/>
                </a:solidFill>
                <a:latin typeface="Arial"/>
                <a:cs typeface="Arial"/>
              </a:rPr>
              <a:t>kinema</a:t>
            </a:r>
            <a:r>
              <a:rPr sz="3200" spc="-5" dirty="0" smtClean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15" dirty="0" smtClean="0">
                <a:solidFill>
                  <a:srgbClr val="1E1C11"/>
                </a:solidFill>
                <a:latin typeface="Arial"/>
                <a:cs typeface="Arial"/>
              </a:rPr>
              <a:t>ical</a:t>
            </a:r>
            <a:r>
              <a:rPr lang="en-US" sz="3200" spc="-15" dirty="0" smtClean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3200" spc="-15" dirty="0" smtClean="0">
                <a:solidFill>
                  <a:srgbClr val="1E1C11"/>
                </a:solidFill>
                <a:latin typeface="Arial"/>
                <a:cs typeface="Arial"/>
              </a:rPr>
              <a:t>limit</a:t>
            </a:r>
            <a:r>
              <a:rPr lang="en-US" sz="3200" spc="-15" dirty="0" smtClean="0">
                <a:solidFill>
                  <a:srgbClr val="1E1C11"/>
                </a:solidFill>
                <a:latin typeface="Arial"/>
                <a:cs typeface="Arial"/>
              </a:rPr>
              <a:t>s</a:t>
            </a:r>
            <a:endParaRPr sz="1400" dirty="0">
              <a:solidFill>
                <a:srgbClr val="1E1C11"/>
              </a:solidFill>
            </a:endParaRPr>
          </a:p>
          <a:p>
            <a:pPr marL="12028" marR="12662">
              <a:lnSpc>
                <a:spcPct val="1400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Q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uarks and gluons </a:t>
            </a:r>
            <a:r>
              <a:rPr lang="en-US" sz="3200" spc="-15" dirty="0">
                <a:solidFill>
                  <a:srgbClr val="1E1C11"/>
                </a:solidFill>
                <a:latin typeface="Arial"/>
                <a:cs typeface="Arial"/>
              </a:rPr>
              <a:t>con</a:t>
            </a:r>
            <a:r>
              <a:rPr lang="en-US" sz="3200" spc="-5" dirty="0">
                <a:solidFill>
                  <a:srgbClr val="1E1C11"/>
                </a:solidFill>
                <a:latin typeface="Arial"/>
                <a:cs typeface="Arial"/>
              </a:rPr>
              <a:t>f</a:t>
            </a:r>
            <a:r>
              <a:rPr lang="en-US" sz="3200" spc="-15" dirty="0">
                <a:solidFill>
                  <a:srgbClr val="1E1C11"/>
                </a:solidFill>
                <a:latin typeface="Arial"/>
                <a:cs typeface="Arial"/>
              </a:rPr>
              <a:t>ined, though 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radia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e a 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lo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lang="en-US" sz="3200" dirty="0">
                <a:solidFill>
                  <a:srgbClr val="1E1C11"/>
                </a:solidFill>
                <a:latin typeface="Arial"/>
                <a:cs typeface="Arial"/>
              </a:rPr>
              <a:t>	 </a:t>
            </a:r>
          </a:p>
          <a:p>
            <a:pPr marL="12028" marR="12662">
              <a:lnSpc>
                <a:spcPct val="1400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lang="en-US" sz="3200" spc="-21" dirty="0">
                <a:solidFill>
                  <a:srgbClr val="1E1C11"/>
                </a:solidFill>
                <a:latin typeface="Arial"/>
                <a:cs typeface="Arial"/>
              </a:rPr>
              <a:t>	however, w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hat </a:t>
            </a:r>
            <a:r>
              <a:rPr sz="3200" spc="-25" dirty="0">
                <a:solidFill>
                  <a:srgbClr val="1E1C11"/>
                </a:solidFill>
                <a:latin typeface="Arial"/>
                <a:cs typeface="Arial"/>
              </a:rPr>
              <a:t>we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measure are 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je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s of hadrons</a:t>
            </a:r>
            <a:endParaRPr lang="en-US" sz="800" dirty="0">
              <a:solidFill>
                <a:srgbClr val="1E1C11"/>
              </a:solidFill>
              <a:latin typeface="Arial"/>
              <a:cs typeface="Arial"/>
            </a:endParaRPr>
          </a:p>
          <a:p>
            <a:pPr marL="467759" marR="12662" lvl="1">
              <a:lnSpc>
                <a:spcPct val="140000"/>
              </a:lnSpc>
              <a:buClr>
                <a:srgbClr val="000080"/>
              </a:buClr>
              <a:tabLst>
                <a:tab pos="442437" algn="l"/>
              </a:tabLst>
            </a:pPr>
            <a:endParaRPr lang="en-US" sz="3200" spc="-21" dirty="0">
              <a:solidFill>
                <a:srgbClr val="1E1C1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0849" y="-184150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/>
            <a:r>
              <a:rPr spc="-25" dirty="0"/>
              <a:t>Jets as a </a:t>
            </a:r>
            <a:r>
              <a:rPr spc="-5" dirty="0"/>
              <a:t>p</a:t>
            </a:r>
            <a:r>
              <a:rPr spc="-21" dirty="0"/>
              <a:t>r</a:t>
            </a:r>
            <a:r>
              <a:rPr spc="-5" dirty="0"/>
              <a:t>ob</a:t>
            </a:r>
            <a:r>
              <a:rPr spc="-25" dirty="0"/>
              <a:t>e </a:t>
            </a:r>
            <a:r>
              <a:rPr spc="-5" dirty="0"/>
              <a:t>o</a:t>
            </a:r>
            <a:r>
              <a:rPr spc="-15" dirty="0"/>
              <a:t>f </a:t>
            </a:r>
            <a:r>
              <a:rPr spc="-5" dirty="0"/>
              <a:t>Q</a:t>
            </a:r>
            <a:r>
              <a:rPr spc="-35" dirty="0"/>
              <a:t>CD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44550" y="1035050"/>
            <a:ext cx="6875780" cy="788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12662">
              <a:lnSpc>
                <a:spcPts val="31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2800" dirty="0">
                <a:solidFill>
                  <a:srgbClr val="1E1C11"/>
                </a:solidFill>
                <a:latin typeface="Arial"/>
                <a:cs typeface="Arial"/>
              </a:rPr>
              <a:t>B </a:t>
            </a:r>
            <a:r>
              <a:rPr sz="2800" spc="-15" dirty="0">
                <a:solidFill>
                  <a:srgbClr val="1E1C11"/>
                </a:solidFill>
                <a:latin typeface="Arial"/>
                <a:cs typeface="Arial"/>
              </a:rPr>
              <a:t>jet cross sections </a:t>
            </a:r>
            <a:r>
              <a:rPr sz="2800" spc="-21" dirty="0">
                <a:solidFill>
                  <a:srgbClr val="1E1C11"/>
                </a:solidFill>
                <a:latin typeface="Arial"/>
                <a:cs typeface="Arial"/>
              </a:rPr>
              <a:t>compared</a:t>
            </a:r>
            <a:r>
              <a:rPr sz="2800" spc="-1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1E1C11"/>
                </a:solidFill>
                <a:latin typeface="Arial"/>
                <a:cs typeface="Arial"/>
              </a:rPr>
              <a:t>o </a:t>
            </a:r>
            <a:r>
              <a:rPr sz="2800" spc="-25" dirty="0">
                <a:solidFill>
                  <a:srgbClr val="1E1C11"/>
                </a:solidFill>
                <a:latin typeface="Arial"/>
                <a:cs typeface="Arial"/>
              </a:rPr>
              <a:t>NLO </a:t>
            </a:r>
            <a:r>
              <a:rPr sz="2800" spc="-30" dirty="0">
                <a:solidFill>
                  <a:srgbClr val="1E1C11"/>
                </a:solidFill>
                <a:latin typeface="Arial"/>
                <a:cs typeface="Arial"/>
              </a:rPr>
              <a:t>QCD</a:t>
            </a:r>
            <a:endParaRPr sz="2800" dirty="0">
              <a:solidFill>
                <a:srgbClr val="1E1C1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>
            <a:spLocks noChangeAspect="1"/>
          </p:cNvSpPr>
          <p:nvPr/>
        </p:nvSpPr>
        <p:spPr>
          <a:xfrm>
            <a:off x="-69849" y="1797081"/>
            <a:ext cx="5334000" cy="5118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>
            <a:spLocks noChangeAspect="1"/>
          </p:cNvSpPr>
          <p:nvPr/>
        </p:nvSpPr>
        <p:spPr>
          <a:xfrm>
            <a:off x="5264183" y="1782389"/>
            <a:ext cx="5415167" cy="5196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43794" y="6889116"/>
            <a:ext cx="1672589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sz="1400" i="1" dirty="0">
                <a:solidFill>
                  <a:srgbClr val="800000"/>
                </a:solidFill>
                <a:latin typeface="Arial"/>
                <a:cs typeface="Arial"/>
              </a:rPr>
              <a:t>arXiv:</a:t>
            </a:r>
            <a:r>
              <a:rPr sz="1400" i="1" spc="-134" dirty="0">
                <a:solidFill>
                  <a:srgbClr val="800000"/>
                </a:solidFill>
                <a:latin typeface="Arial"/>
                <a:cs typeface="Arial"/>
              </a:rPr>
              <a:t>1</a:t>
            </a:r>
            <a:r>
              <a:rPr sz="1400" i="1" dirty="0">
                <a:solidFill>
                  <a:srgbClr val="800000"/>
                </a:solidFill>
                <a:latin typeface="Arial"/>
                <a:cs typeface="Arial"/>
              </a:rPr>
              <a:t>109.6833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70015" y="6826251"/>
            <a:ext cx="168973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sz="1400" i="1" dirty="0">
                <a:solidFill>
                  <a:srgbClr val="800000"/>
                </a:solidFill>
                <a:latin typeface="Arial"/>
                <a:cs typeface="Arial"/>
              </a:rPr>
              <a:t>arXiv:1202.4617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30</a:t>
            </a:fld>
            <a:endParaRPr sz="1300">
              <a:latin typeface="Times New Roman"/>
              <a:cs typeface="Times New Roman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lang="en-US" sz="13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38248" y="-260350"/>
            <a:ext cx="10579198" cy="1600200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/>
            <a:r>
              <a:rPr spc="-25" dirty="0"/>
              <a:t>Jets as a </a:t>
            </a:r>
            <a:r>
              <a:rPr spc="-5" dirty="0"/>
              <a:t>p</a:t>
            </a:r>
            <a:r>
              <a:rPr spc="-21" dirty="0"/>
              <a:t>r</a:t>
            </a:r>
            <a:r>
              <a:rPr spc="-5" dirty="0"/>
              <a:t>ob</a:t>
            </a:r>
            <a:r>
              <a:rPr spc="-25" dirty="0"/>
              <a:t>e </a:t>
            </a:r>
            <a:r>
              <a:rPr spc="-5" dirty="0"/>
              <a:t>o</a:t>
            </a:r>
            <a:r>
              <a:rPr spc="-15" dirty="0"/>
              <a:t>f </a:t>
            </a:r>
            <a:r>
              <a:rPr spc="-5" dirty="0"/>
              <a:t>Q</a:t>
            </a:r>
            <a:r>
              <a:rPr spc="-35" dirty="0"/>
              <a:t>CD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38200" y="855980"/>
            <a:ext cx="9912350" cy="788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12662">
              <a:lnSpc>
                <a:spcPts val="31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2800" dirty="0">
                <a:solidFill>
                  <a:srgbClr val="1E1C11"/>
                </a:solidFill>
                <a:latin typeface="Arial"/>
                <a:cs typeface="Arial"/>
              </a:rPr>
              <a:t>B </a:t>
            </a:r>
            <a:r>
              <a:rPr sz="2800" spc="-15" dirty="0">
                <a:solidFill>
                  <a:srgbClr val="1E1C11"/>
                </a:solidFill>
                <a:latin typeface="Arial"/>
                <a:cs typeface="Arial"/>
              </a:rPr>
              <a:t>jet (and dije</a:t>
            </a:r>
            <a:r>
              <a:rPr sz="28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2800" spc="-10" dirty="0">
                <a:solidFill>
                  <a:srgbClr val="1E1C11"/>
                </a:solidFill>
                <a:latin typeface="Arial"/>
                <a:cs typeface="Arial"/>
              </a:rPr>
              <a:t>) </a:t>
            </a:r>
            <a:r>
              <a:rPr sz="2800" spc="-15" dirty="0">
                <a:solidFill>
                  <a:srgbClr val="1E1C11"/>
                </a:solidFill>
                <a:latin typeface="Arial"/>
                <a:cs typeface="Arial"/>
              </a:rPr>
              <a:t>cross sections </a:t>
            </a:r>
            <a:r>
              <a:rPr sz="2800" spc="-21" dirty="0">
                <a:solidFill>
                  <a:srgbClr val="1E1C11"/>
                </a:solidFill>
                <a:latin typeface="Arial"/>
                <a:cs typeface="Arial"/>
              </a:rPr>
              <a:t>compared</a:t>
            </a:r>
            <a:r>
              <a:rPr sz="2800" spc="-1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1E1C11"/>
                </a:solidFill>
                <a:latin typeface="Arial"/>
                <a:cs typeface="Arial"/>
              </a:rPr>
              <a:t>o </a:t>
            </a:r>
            <a:r>
              <a:rPr sz="2800" spc="-25" dirty="0">
                <a:solidFill>
                  <a:srgbClr val="1E1C11"/>
                </a:solidFill>
                <a:latin typeface="Arial"/>
                <a:cs typeface="Arial"/>
              </a:rPr>
              <a:t>NLO </a:t>
            </a:r>
            <a:r>
              <a:rPr sz="2800" spc="-30" dirty="0">
                <a:solidFill>
                  <a:srgbClr val="1E1C11"/>
                </a:solidFill>
                <a:latin typeface="Arial"/>
                <a:cs typeface="Arial"/>
              </a:rPr>
              <a:t>QCD</a:t>
            </a:r>
            <a:endParaRPr sz="2800" dirty="0">
              <a:solidFill>
                <a:srgbClr val="1E1C1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222250" y="1339850"/>
            <a:ext cx="5638800" cy="5486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31</a:t>
            </a:fld>
            <a:endParaRPr sz="1300">
              <a:latin typeface="Times New Roman"/>
              <a:cs typeface="Times New Roman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lang="en-US" sz="1300">
              <a:latin typeface="Times New Roman"/>
              <a:cs typeface="Times New Roman"/>
            </a:endParaRPr>
          </a:p>
        </p:txBody>
      </p:sp>
      <p:sp>
        <p:nvSpPr>
          <p:cNvPr id="8" name="object 5"/>
          <p:cNvSpPr>
            <a:spLocks noChangeAspect="1"/>
          </p:cNvSpPr>
          <p:nvPr/>
        </p:nvSpPr>
        <p:spPr>
          <a:xfrm>
            <a:off x="5109686" y="1339850"/>
            <a:ext cx="5717064" cy="5486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39750" y="6673850"/>
            <a:ext cx="9753600" cy="71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62" marR="12662">
              <a:lnSpc>
                <a:spcPct val="92700"/>
              </a:lnSpc>
            </a:pPr>
            <a:r>
              <a:rPr lang="en-US" sz="2400" dirty="0">
                <a:solidFill>
                  <a:srgbClr val="1E1C11"/>
                </a:solidFill>
                <a:latin typeface="Arial"/>
                <a:cs typeface="Arial"/>
              </a:rPr>
              <a:t>G</a:t>
            </a:r>
            <a:r>
              <a:rPr lang="en-US" sz="2400" spc="-15" dirty="0">
                <a:solidFill>
                  <a:srgbClr val="1E1C11"/>
                </a:solidFill>
                <a:latin typeface="Arial"/>
                <a:cs typeface="Arial"/>
              </a:rPr>
              <a:t>ood agreement </a:t>
            </a:r>
            <a:r>
              <a:rPr lang="en-US" sz="2400" spc="-10" dirty="0">
                <a:solidFill>
                  <a:srgbClr val="1E1C11"/>
                </a:solidFill>
                <a:latin typeface="Arial"/>
                <a:cs typeface="Arial"/>
              </a:rPr>
              <a:t>wit</a:t>
            </a:r>
            <a:r>
              <a:rPr lang="en-US" sz="2400" spc="-15" dirty="0">
                <a:solidFill>
                  <a:srgbClr val="1E1C11"/>
                </a:solidFill>
                <a:latin typeface="Arial"/>
                <a:cs typeface="Arial"/>
              </a:rPr>
              <a:t>h </a:t>
            </a:r>
            <a:r>
              <a:rPr lang="en-US" sz="2400" spc="-15" dirty="0" err="1">
                <a:solidFill>
                  <a:srgbClr val="1E1C11"/>
                </a:solidFill>
                <a:latin typeface="Arial"/>
                <a:cs typeface="Arial"/>
              </a:rPr>
              <a:t>POWHEG</a:t>
            </a:r>
            <a:r>
              <a:rPr lang="en-US" sz="2400" spc="-15" dirty="0">
                <a:solidFill>
                  <a:srgbClr val="1E1C11"/>
                </a:solidFill>
                <a:latin typeface="Arial"/>
                <a:cs typeface="Arial"/>
              </a:rPr>
              <a:t>, </a:t>
            </a:r>
            <a:r>
              <a:rPr lang="en-US" sz="2400" spc="-10" dirty="0" smtClean="0">
                <a:solidFill>
                  <a:srgbClr val="1E1C11"/>
                </a:solidFill>
                <a:latin typeface="Arial"/>
                <a:cs typeface="Arial"/>
              </a:rPr>
              <a:t>poorer </a:t>
            </a:r>
            <a:r>
              <a:rPr lang="en-US" sz="2400" spc="-10" dirty="0">
                <a:solidFill>
                  <a:srgbClr val="1E1C11"/>
                </a:solidFill>
                <a:latin typeface="Arial"/>
                <a:cs typeface="Arial"/>
              </a:rPr>
              <a:t>wit</a:t>
            </a:r>
            <a:r>
              <a:rPr lang="en-US" sz="2400" spc="-15" dirty="0">
                <a:solidFill>
                  <a:srgbClr val="1E1C11"/>
                </a:solidFill>
                <a:latin typeface="Arial"/>
                <a:cs typeface="Arial"/>
              </a:rPr>
              <a:t>h </a:t>
            </a:r>
            <a:r>
              <a:rPr lang="en-US" sz="2400" spc="-15" dirty="0" err="1">
                <a:solidFill>
                  <a:srgbClr val="1E1C11"/>
                </a:solidFill>
                <a:latin typeface="Arial"/>
                <a:cs typeface="Arial"/>
              </a:rPr>
              <a:t>MC@</a:t>
            </a:r>
            <a:r>
              <a:rPr lang="en-US" sz="2400" spc="-15" dirty="0" err="1" smtClean="0">
                <a:solidFill>
                  <a:srgbClr val="1E1C11"/>
                </a:solidFill>
                <a:latin typeface="Arial"/>
                <a:cs typeface="Arial"/>
              </a:rPr>
              <a:t>NLO</a:t>
            </a:r>
            <a:r>
              <a:rPr lang="en-US" sz="2400" spc="-15" dirty="0" smtClean="0">
                <a:solidFill>
                  <a:srgbClr val="1E1C11"/>
                </a:solidFill>
                <a:latin typeface="Arial"/>
                <a:cs typeface="Arial"/>
              </a:rPr>
              <a:t> (</a:t>
            </a:r>
            <a:r>
              <a:rPr lang="en-US" sz="2400" spc="-15" dirty="0">
                <a:solidFill>
                  <a:srgbClr val="1E1C11"/>
                </a:solidFill>
                <a:latin typeface="Arial"/>
                <a:cs typeface="Arial"/>
              </a:rPr>
              <a:t>also in CMS)</a:t>
            </a:r>
            <a:endParaRPr lang="en-US" sz="2400" dirty="0">
              <a:solidFill>
                <a:srgbClr val="1E1C11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12" name="object 7"/>
          <p:cNvSpPr txBox="1"/>
          <p:nvPr/>
        </p:nvSpPr>
        <p:spPr>
          <a:xfrm>
            <a:off x="4248737" y="7270116"/>
            <a:ext cx="3072813" cy="4705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sz="1400" i="1" dirty="0">
                <a:solidFill>
                  <a:srgbClr val="000000"/>
                </a:solidFill>
                <a:latin typeface="Arial"/>
                <a:cs typeface="Arial"/>
              </a:rPr>
              <a:t>arXiv:</a:t>
            </a:r>
            <a:r>
              <a:rPr sz="1400" i="1" spc="-134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sz="1400" i="1" dirty="0">
                <a:solidFill>
                  <a:srgbClr val="000000"/>
                </a:solidFill>
                <a:latin typeface="Arial"/>
                <a:cs typeface="Arial"/>
              </a:rPr>
              <a:t>109.6833</a:t>
            </a:r>
            <a:r>
              <a:rPr lang="en-US" sz="1400" i="1" dirty="0">
                <a:solidFill>
                  <a:srgbClr val="000000"/>
                </a:solidFill>
                <a:latin typeface="Arial"/>
                <a:cs typeface="Arial"/>
              </a:rPr>
              <a:t>; arXiv:1202.4617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662"/>
            <a:endParaRPr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0850" y="-184150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/>
            <a:r>
              <a:rPr spc="-25" dirty="0"/>
              <a:t>Jets as a </a:t>
            </a:r>
            <a:r>
              <a:rPr spc="-5" dirty="0"/>
              <a:t>p</a:t>
            </a:r>
            <a:r>
              <a:rPr spc="-21" dirty="0"/>
              <a:t>r</a:t>
            </a:r>
            <a:r>
              <a:rPr spc="-5" dirty="0"/>
              <a:t>ob</a:t>
            </a:r>
            <a:r>
              <a:rPr spc="-25" dirty="0"/>
              <a:t>e </a:t>
            </a:r>
            <a:r>
              <a:rPr spc="-5" dirty="0"/>
              <a:t>o</a:t>
            </a:r>
            <a:r>
              <a:rPr spc="-15" dirty="0"/>
              <a:t>f </a:t>
            </a:r>
            <a:r>
              <a:rPr spc="-5" dirty="0"/>
              <a:t>Q</a:t>
            </a:r>
            <a:r>
              <a:rPr spc="-35" dirty="0"/>
              <a:t>CD 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8350" y="882650"/>
            <a:ext cx="9296400" cy="889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12662">
              <a:lnSpc>
                <a:spcPts val="35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Use proper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ies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of 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displaced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decay ver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ices </a:t>
            </a:r>
            <a:r>
              <a:rPr lang="en-US" sz="3200" spc="-15" dirty="0">
                <a:solidFill>
                  <a:srgbClr val="1E1C11"/>
                </a:solidFill>
                <a:latin typeface="Arial"/>
                <a:cs typeface="Arial"/>
              </a:rPr>
              <a:t>	   	   	</a:t>
            </a:r>
            <a:r>
              <a:rPr lang="en-US" sz="3200" spc="-15" dirty="0" smtClean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3200" spc="-5" dirty="0" smtClean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21" dirty="0" smtClean="0">
                <a:solidFill>
                  <a:srgbClr val="1E1C11"/>
                </a:solidFill>
                <a:latin typeface="Arial"/>
                <a:cs typeface="Arial"/>
              </a:rPr>
              <a:t>o</a:t>
            </a:r>
            <a:r>
              <a:rPr sz="3200" spc="-15" dirty="0" smtClean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dis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inguish ligh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1E1C11"/>
                </a:solidFill>
                <a:latin typeface="Arial"/>
                <a:cs typeface="Arial"/>
              </a:rPr>
              <a:t>,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c and b 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je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s 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in dijet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3200" spc="-21" dirty="0" smtClean="0">
                <a:solidFill>
                  <a:srgbClr val="1E1C11"/>
                </a:solidFill>
                <a:latin typeface="Arial"/>
                <a:cs typeface="Arial"/>
              </a:rPr>
              <a:t>even</a:t>
            </a:r>
            <a:r>
              <a:rPr sz="3200" spc="-5" dirty="0" smtClean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21" dirty="0" smtClean="0">
                <a:solidFill>
                  <a:srgbClr val="1E1C11"/>
                </a:solidFill>
                <a:latin typeface="Arial"/>
                <a:cs typeface="Arial"/>
              </a:rPr>
              <a:t>s</a:t>
            </a:r>
            <a:endParaRPr lang="en-US" sz="3200" spc="-21" dirty="0" smtClean="0">
              <a:solidFill>
                <a:srgbClr val="1E1C11"/>
              </a:solidFill>
              <a:latin typeface="Arial"/>
              <a:cs typeface="Arial"/>
            </a:endParaRPr>
          </a:p>
          <a:p>
            <a:pPr marL="12028" marR="12662">
              <a:lnSpc>
                <a:spcPts val="3500"/>
              </a:lnSpc>
              <a:buClr>
                <a:srgbClr val="000080"/>
              </a:buClr>
              <a:tabLst>
                <a:tab pos="442437" algn="l"/>
              </a:tabLst>
            </a:pPr>
            <a:endParaRPr lang="en-US" sz="3200" spc="-21" dirty="0">
              <a:solidFill>
                <a:srgbClr val="1E1C11"/>
              </a:solidFill>
              <a:latin typeface="Arial"/>
              <a:cs typeface="Arial"/>
            </a:endParaRPr>
          </a:p>
          <a:p>
            <a:pPr marL="12028" marR="12662">
              <a:lnSpc>
                <a:spcPts val="35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lang="en-US" sz="3200" spc="-21" dirty="0" smtClean="0">
                <a:solidFill>
                  <a:srgbClr val="1E1C11"/>
                </a:solidFill>
                <a:latin typeface="Arial"/>
                <a:cs typeface="Arial"/>
              </a:rPr>
              <a:t>   BC fraction			BU fraction				BB fraction</a:t>
            </a:r>
            <a:endParaRPr sz="3200" dirty="0">
              <a:solidFill>
                <a:srgbClr val="1E1C1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7116" y="2768620"/>
            <a:ext cx="3739638" cy="4073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39512" y="2696646"/>
            <a:ext cx="3703463" cy="4064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>
            <a:spLocks noChangeAspect="1"/>
          </p:cNvSpPr>
          <p:nvPr/>
        </p:nvSpPr>
        <p:spPr>
          <a:xfrm>
            <a:off x="3472974" y="2713505"/>
            <a:ext cx="3848609" cy="4188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78350" y="7262495"/>
            <a:ext cx="1689735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sz="1400" i="1" dirty="0">
                <a:solidFill>
                  <a:srgbClr val="000000"/>
                </a:solidFill>
                <a:latin typeface="Arial"/>
                <a:cs typeface="Arial"/>
              </a:rPr>
              <a:t>arXiv:1210.0441</a:t>
            </a:r>
            <a:endParaRPr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97656" y="7104132"/>
            <a:ext cx="471894" cy="2555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t>36</a:t>
            </a:r>
            <a:endParaRPr sz="1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116414" y="2254255"/>
            <a:ext cx="5190886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8753" y="273050"/>
            <a:ext cx="8921115" cy="1828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7227"/>
            <a:r>
              <a:rPr sz="4400" b="1" spc="-25" dirty="0">
                <a:solidFill>
                  <a:srgbClr val="000080"/>
                </a:solidFill>
                <a:latin typeface="Arial"/>
                <a:cs typeface="Arial"/>
              </a:rPr>
              <a:t>Jet S</a:t>
            </a:r>
            <a:r>
              <a:rPr sz="4400" b="1" spc="-5" dirty="0">
                <a:solidFill>
                  <a:srgbClr val="000080"/>
                </a:solidFill>
                <a:latin typeface="Arial"/>
                <a:cs typeface="Arial"/>
              </a:rPr>
              <a:t>h</a:t>
            </a:r>
            <a:r>
              <a:rPr sz="4400" b="1" spc="-25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4400" b="1" spc="-5" dirty="0">
                <a:solidFill>
                  <a:srgbClr val="000080"/>
                </a:solidFill>
                <a:latin typeface="Arial"/>
                <a:cs typeface="Arial"/>
              </a:rPr>
              <a:t>p</a:t>
            </a:r>
            <a:r>
              <a:rPr sz="4400" b="1" spc="-25" dirty="0">
                <a:solidFill>
                  <a:srgbClr val="000080"/>
                </a:solidFill>
                <a:latin typeface="Arial"/>
                <a:cs typeface="Arial"/>
              </a:rPr>
              <a:t>es</a:t>
            </a:r>
            <a:endParaRPr lang="en-US" sz="4400" b="1" spc="-25" dirty="0">
              <a:solidFill>
                <a:srgbClr val="000080"/>
              </a:solidFill>
              <a:latin typeface="Arial"/>
              <a:cs typeface="Arial"/>
            </a:endParaRPr>
          </a:p>
          <a:p>
            <a:pPr marL="177227"/>
            <a:endParaRPr sz="1600" dirty="0">
              <a:solidFill>
                <a:srgbClr val="1E1C11"/>
              </a:solidFill>
              <a:latin typeface="Arial"/>
              <a:cs typeface="Arial"/>
            </a:endParaRPr>
          </a:p>
          <a:p>
            <a:pPr marL="12028">
              <a:buClr>
                <a:srgbClr val="000080"/>
              </a:buClr>
              <a:tabLst>
                <a:tab pos="442437" algn="l"/>
              </a:tabLst>
            </a:pPr>
            <a:r>
              <a:rPr lang="en-US" sz="600" dirty="0">
                <a:solidFill>
                  <a:srgbClr val="1E1C11"/>
                </a:solidFill>
              </a:rPr>
              <a:t>			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 wid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1E1C11"/>
                </a:solidFill>
                <a:latin typeface="Arial"/>
                <a:cs typeface="Arial"/>
              </a:rPr>
              <a:t>, 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planar 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f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low</a:t>
            </a:r>
            <a:r>
              <a:rPr lang="en-US" sz="3200" spc="-21" dirty="0">
                <a:solidFill>
                  <a:srgbClr val="1E1C11"/>
                </a:solidFill>
                <a:latin typeface="Arial"/>
                <a:cs typeface="Arial"/>
              </a:rPr>
              <a:t>, eccen</a:t>
            </a:r>
            <a:r>
              <a:rPr lang="en-US"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lang="en-US" sz="3200" spc="-15" dirty="0">
                <a:solidFill>
                  <a:srgbClr val="1E1C11"/>
                </a:solidFill>
                <a:latin typeface="Arial"/>
                <a:cs typeface="Arial"/>
              </a:rPr>
              <a:t>rici</a:t>
            </a:r>
            <a:r>
              <a:rPr lang="en-US"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lang="en-US" sz="3200" dirty="0">
                <a:solidFill>
                  <a:srgbClr val="1E1C11"/>
                </a:solidFill>
                <a:latin typeface="Arial"/>
                <a:cs typeface="Arial"/>
              </a:rPr>
              <a:t>y</a:t>
            </a:r>
            <a:r>
              <a:rPr sz="3200" spc="-35" dirty="0">
                <a:solidFill>
                  <a:srgbClr val="1E1C11"/>
                </a:solidFill>
                <a:latin typeface="Arial"/>
                <a:cs typeface="Arial"/>
              </a:rPr>
              <a:t>…</a:t>
            </a:r>
            <a:endParaRPr sz="3200" dirty="0">
              <a:solidFill>
                <a:srgbClr val="1E1C1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5416550" y="2296154"/>
            <a:ext cx="5181600" cy="4259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59782" y="6913245"/>
            <a:ext cx="1672589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sz="1400" i="1" dirty="0">
                <a:solidFill>
                  <a:srgbClr val="800000"/>
                </a:solidFill>
                <a:latin typeface="Arial"/>
                <a:cs typeface="Arial"/>
              </a:rPr>
              <a:t>arXiv:</a:t>
            </a:r>
            <a:r>
              <a:rPr sz="1400" i="1" spc="-134" dirty="0">
                <a:solidFill>
                  <a:srgbClr val="800000"/>
                </a:solidFill>
                <a:latin typeface="Arial"/>
                <a:cs typeface="Arial"/>
              </a:rPr>
              <a:t>1</a:t>
            </a:r>
            <a:r>
              <a:rPr sz="1400" i="1" dirty="0">
                <a:solidFill>
                  <a:srgbClr val="800000"/>
                </a:solidFill>
                <a:latin typeface="Arial"/>
                <a:cs typeface="Arial"/>
              </a:rPr>
              <a:t>101.0070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33</a:t>
            </a:fld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4803" y="922622"/>
            <a:ext cx="5698598" cy="500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2" defTabSz="519470">
              <a:lnSpc>
                <a:spcPts val="4074"/>
              </a:lnSpc>
              <a:buClr>
                <a:srgbClr val="A36B29"/>
              </a:buClr>
              <a:tabLst>
                <a:tab pos="403310" algn="l"/>
              </a:tabLst>
            </a:pPr>
            <a:r>
              <a:rPr sz="3400" dirty="0">
                <a:solidFill>
                  <a:srgbClr val="A36B29"/>
                </a:solidFill>
                <a:latin typeface="Times New Roman"/>
                <a:cs typeface="Times New Roman"/>
              </a:rPr>
              <a:t>V+j</a:t>
            </a:r>
            <a:r>
              <a:rPr sz="34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400" dirty="0">
                <a:solidFill>
                  <a:srgbClr val="A36B29"/>
                </a:solidFill>
                <a:latin typeface="Times New Roman"/>
                <a:cs typeface="Times New Roman"/>
              </a:rPr>
              <a:t>ts m</a:t>
            </a:r>
            <a:r>
              <a:rPr sz="3400" spc="-6" dirty="0">
                <a:solidFill>
                  <a:srgbClr val="A36B29"/>
                </a:solidFill>
                <a:latin typeface="Times New Roman"/>
                <a:cs typeface="Times New Roman"/>
              </a:rPr>
              <a:t>ea</a:t>
            </a:r>
            <a:r>
              <a:rPr sz="3400" dirty="0">
                <a:solidFill>
                  <a:srgbClr val="A36B29"/>
                </a:solidFill>
                <a:latin typeface="Times New Roman"/>
                <a:cs typeface="Times New Roman"/>
              </a:rPr>
              <a:t>sur</a:t>
            </a:r>
            <a:r>
              <a:rPr sz="34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400" dirty="0">
                <a:solidFill>
                  <a:srgbClr val="A36B29"/>
                </a:solidFill>
                <a:latin typeface="Times New Roman"/>
                <a:cs typeface="Times New Roman"/>
              </a:rPr>
              <a:t>m</a:t>
            </a:r>
            <a:r>
              <a:rPr sz="34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400" dirty="0">
                <a:solidFill>
                  <a:srgbClr val="A36B29"/>
                </a:solidFill>
                <a:latin typeface="Times New Roman"/>
                <a:cs typeface="Times New Roman"/>
              </a:rPr>
              <a:t>nts in</a:t>
            </a:r>
            <a:r>
              <a:rPr sz="3400" spc="-6" dirty="0">
                <a:solidFill>
                  <a:srgbClr val="A36B29"/>
                </a:solidFill>
                <a:latin typeface="Times New Roman"/>
                <a:cs typeface="Times New Roman"/>
              </a:rPr>
              <a:t>c</a:t>
            </a:r>
            <a:r>
              <a:rPr sz="3400" dirty="0">
                <a:solidFill>
                  <a:srgbClr val="A36B29"/>
                </a:solidFill>
                <a:latin typeface="Times New Roman"/>
                <a:cs typeface="Times New Roman"/>
              </a:rPr>
              <a:t>lude</a:t>
            </a:r>
            <a:endParaRPr sz="3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801" y="1447158"/>
            <a:ext cx="5791313" cy="36516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58578" indent="-324669" defTabSz="519470">
              <a:buClr>
                <a:srgbClr val="D38F0D"/>
              </a:buClr>
              <a:buFont typeface="Arial"/>
              <a:buChar char="–"/>
              <a:tabLst>
                <a:tab pos="858578" algn="l"/>
              </a:tabLst>
            </a:pP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W</a:t>
            </a:r>
            <a:r>
              <a:rPr sz="4400" spc="-85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in </a:t>
            </a:r>
            <a:r>
              <a:rPr sz="4400" spc="-8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sso</a:t>
            </a:r>
            <a:r>
              <a:rPr sz="4400" spc="-8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c</a:t>
            </a: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i</a:t>
            </a:r>
            <a:r>
              <a:rPr sz="4400" spc="-8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tion with j</a:t>
            </a:r>
            <a:r>
              <a:rPr sz="4400" spc="-8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ts</a:t>
            </a:r>
            <a:endParaRPr sz="4400" baseline="1068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58578" indent="-324669" defTabSz="519470">
              <a:spcBef>
                <a:spcPts val="319"/>
              </a:spcBef>
              <a:buClr>
                <a:srgbClr val="D38F0D"/>
              </a:buClr>
              <a:buFont typeface="Arial"/>
              <a:buChar char="–"/>
              <a:tabLst>
                <a:tab pos="858578" algn="l"/>
              </a:tabLst>
            </a:pP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Z</a:t>
            </a:r>
            <a:r>
              <a:rPr sz="4400" spc="-8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in </a:t>
            </a:r>
            <a:r>
              <a:rPr sz="4400" spc="-8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sso</a:t>
            </a:r>
            <a:r>
              <a:rPr sz="4400" spc="-8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c</a:t>
            </a: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i</a:t>
            </a:r>
            <a:r>
              <a:rPr sz="4400" spc="-8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tion with j</a:t>
            </a:r>
            <a:r>
              <a:rPr sz="4400" spc="-8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ts</a:t>
            </a:r>
            <a:endParaRPr sz="4400" baseline="1068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58578" indent="-324669" defTabSz="519470">
              <a:spcBef>
                <a:spcPts val="205"/>
              </a:spcBef>
              <a:buClr>
                <a:srgbClr val="D38F0D"/>
              </a:buClr>
              <a:buFont typeface="Arial"/>
              <a:buChar char="–"/>
              <a:tabLst>
                <a:tab pos="858578" algn="l"/>
              </a:tabLst>
            </a:pPr>
            <a:r>
              <a:rPr sz="4400" spc="-8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W</a:t>
            </a: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h</a:t>
            </a:r>
            <a:r>
              <a:rPr sz="4400" spc="-8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re</a:t>
            </a:r>
            <a:r>
              <a:rPr sz="4400" spc="-8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j</a:t>
            </a:r>
            <a:r>
              <a:rPr sz="4400" spc="-8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ts </a:t>
            </a:r>
            <a:r>
              <a:rPr sz="4400" spc="-8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re</a:t>
            </a:r>
            <a:r>
              <a:rPr sz="4400" spc="-8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light, </a:t>
            </a:r>
            <a:r>
              <a:rPr sz="4400" spc="-8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c</a:t>
            </a: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- or b-</a:t>
            </a:r>
            <a:r>
              <a:rPr sz="4400" spc="-8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je</a:t>
            </a: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ts</a:t>
            </a:r>
            <a:endParaRPr lang="en-US" sz="4400" baseline="1068" dirty="0">
              <a:solidFill>
                <a:srgbClr val="D38F0D"/>
              </a:solidFill>
              <a:latin typeface="Times New Roman"/>
              <a:cs typeface="Times New Roman"/>
            </a:endParaRPr>
          </a:p>
          <a:p>
            <a:pPr marL="533899" defTabSz="519470">
              <a:spcBef>
                <a:spcPts val="205"/>
              </a:spcBef>
              <a:buClr>
                <a:srgbClr val="D38F0D"/>
              </a:buClr>
              <a:tabLst>
                <a:tab pos="858578" algn="l"/>
              </a:tabLst>
            </a:pPr>
            <a:endParaRPr baseline="1068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432" defTabSz="519470">
              <a:spcBef>
                <a:spcPts val="261"/>
              </a:spcBef>
              <a:buClr>
                <a:srgbClr val="A36B29"/>
              </a:buClr>
              <a:tabLst>
                <a:tab pos="403310" algn="l"/>
              </a:tabLst>
            </a:pPr>
            <a:r>
              <a:rPr lang="en-US" sz="3400" spc="-142" dirty="0">
                <a:solidFill>
                  <a:srgbClr val="A36B29"/>
                </a:solidFill>
                <a:latin typeface="Times New Roman"/>
                <a:cs typeface="Times New Roman"/>
              </a:rPr>
              <a:t>H</a:t>
            </a:r>
            <a:r>
              <a:rPr sz="3400" dirty="0">
                <a:solidFill>
                  <a:srgbClr val="A36B29"/>
                </a:solidFill>
                <a:latin typeface="Times New Roman"/>
                <a:cs typeface="Times New Roman"/>
              </a:rPr>
              <a:t>ighlight</a:t>
            </a:r>
            <a:r>
              <a:rPr lang="en-US" sz="3400" dirty="0">
                <a:solidFill>
                  <a:srgbClr val="A36B29"/>
                </a:solidFill>
                <a:latin typeface="Times New Roman"/>
                <a:cs typeface="Times New Roman"/>
              </a:rPr>
              <a:t>ing</a:t>
            </a:r>
            <a:r>
              <a:rPr sz="3400" dirty="0">
                <a:solidFill>
                  <a:srgbClr val="A36B29"/>
                </a:solidFill>
                <a:latin typeface="Times New Roman"/>
                <a:cs typeface="Times New Roman"/>
              </a:rPr>
              <a:t> in this t</a:t>
            </a:r>
            <a:r>
              <a:rPr sz="34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400" dirty="0">
                <a:solidFill>
                  <a:srgbClr val="A36B29"/>
                </a:solidFill>
                <a:latin typeface="Times New Roman"/>
                <a:cs typeface="Times New Roman"/>
              </a:rPr>
              <a:t>lk</a:t>
            </a:r>
            <a:endParaRPr sz="3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58578" lvl="1" indent="-324669" defTabSz="519470">
              <a:spcBef>
                <a:spcPts val="279"/>
              </a:spcBef>
              <a:buClr>
                <a:srgbClr val="D38F0D"/>
              </a:buClr>
              <a:buFont typeface="Arial"/>
              <a:buChar char="–"/>
              <a:tabLst>
                <a:tab pos="858578" algn="l"/>
              </a:tabLst>
            </a:pPr>
            <a:r>
              <a:rPr sz="4400" spc="-8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L</a:t>
            </a: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ight f</a:t>
            </a:r>
            <a:r>
              <a:rPr sz="4400" spc="-8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la</a:t>
            </a: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vor</a:t>
            </a:r>
            <a:endParaRPr lang="en-US" sz="4400" baseline="1068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53365" lvl="2" defTabSz="519470">
              <a:spcBef>
                <a:spcPts val="279"/>
              </a:spcBef>
              <a:buClr>
                <a:srgbClr val="D38F0D"/>
              </a:buClr>
              <a:tabLst>
                <a:tab pos="858578" algn="l"/>
              </a:tabLst>
            </a:pPr>
            <a:r>
              <a:rPr sz="2500" spc="-6" dirty="0">
                <a:solidFill>
                  <a:srgbClr val="A47668"/>
                </a:solidFill>
                <a:latin typeface="Times New Roman"/>
                <a:cs typeface="Times New Roman"/>
              </a:rPr>
              <a:t>W</a:t>
            </a:r>
            <a:r>
              <a:rPr sz="2500" dirty="0">
                <a:solidFill>
                  <a:srgbClr val="A47668"/>
                </a:solidFill>
                <a:latin typeface="Times New Roman"/>
                <a:cs typeface="Times New Roman"/>
              </a:rPr>
              <a:t>+j</a:t>
            </a:r>
            <a:r>
              <a:rPr sz="2500" spc="-6" dirty="0">
                <a:solidFill>
                  <a:srgbClr val="A47668"/>
                </a:solidFill>
                <a:latin typeface="Times New Roman"/>
                <a:cs typeface="Times New Roman"/>
              </a:rPr>
              <a:t>e</a:t>
            </a:r>
            <a:r>
              <a:rPr sz="2500" dirty="0">
                <a:solidFill>
                  <a:srgbClr val="A47668"/>
                </a:solidFill>
                <a:latin typeface="Times New Roman"/>
                <a:cs typeface="Times New Roman"/>
              </a:rPr>
              <a:t>ts</a:t>
            </a:r>
            <a:endParaRPr lang="en-US"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53365" lvl="2" defTabSz="519470">
              <a:spcBef>
                <a:spcPts val="279"/>
              </a:spcBef>
              <a:buClr>
                <a:srgbClr val="D38F0D"/>
              </a:buClr>
              <a:tabLst>
                <a:tab pos="858578" algn="l"/>
              </a:tabLst>
            </a:pPr>
            <a:r>
              <a:rPr sz="2500" dirty="0">
                <a:solidFill>
                  <a:srgbClr val="A47668"/>
                </a:solidFill>
                <a:latin typeface="Times New Roman"/>
                <a:cs typeface="Times New Roman"/>
              </a:rPr>
              <a:t>Z+j</a:t>
            </a:r>
            <a:r>
              <a:rPr sz="2500" spc="-6" dirty="0">
                <a:solidFill>
                  <a:srgbClr val="A47668"/>
                </a:solidFill>
                <a:latin typeface="Times New Roman"/>
                <a:cs typeface="Times New Roman"/>
              </a:rPr>
              <a:t>e</a:t>
            </a:r>
            <a:r>
              <a:rPr sz="2500" dirty="0">
                <a:solidFill>
                  <a:srgbClr val="A47668"/>
                </a:solidFill>
                <a:latin typeface="Times New Roman"/>
                <a:cs typeface="Times New Roman"/>
              </a:rPr>
              <a:t>ts</a:t>
            </a: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58578" lvl="1" indent="-324669" defTabSz="519470">
              <a:lnSpc>
                <a:spcPts val="3527"/>
              </a:lnSpc>
              <a:spcBef>
                <a:spcPts val="353"/>
              </a:spcBef>
              <a:buClr>
                <a:srgbClr val="D38F0D"/>
              </a:buClr>
              <a:buFont typeface="Arial"/>
              <a:buChar char="–"/>
              <a:tabLst>
                <a:tab pos="858578" algn="l"/>
              </a:tabLst>
            </a:pP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H</a:t>
            </a:r>
            <a:r>
              <a:rPr sz="4400" spc="-8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ea</a:t>
            </a: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vy f</a:t>
            </a:r>
            <a:r>
              <a:rPr sz="4400" spc="-8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la</a:t>
            </a:r>
            <a:r>
              <a:rPr sz="4400" baseline="1068" dirty="0">
                <a:solidFill>
                  <a:srgbClr val="D38F0D"/>
                </a:solidFill>
                <a:latin typeface="Times New Roman"/>
                <a:cs typeface="Times New Roman"/>
              </a:rPr>
              <a:t>vor</a:t>
            </a:r>
            <a:endParaRPr sz="4400" baseline="1068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3946" y="5356719"/>
            <a:ext cx="1716329" cy="11922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4162" indent="-259735" defTabSz="519470">
              <a:buClr>
                <a:srgbClr val="A47668"/>
              </a:buClr>
              <a:buFont typeface="Arial"/>
              <a:buChar char="•"/>
              <a:tabLst>
                <a:tab pos="273439" algn="l"/>
              </a:tabLst>
            </a:pPr>
            <a:r>
              <a:rPr sz="2500" spc="-6" dirty="0">
                <a:solidFill>
                  <a:srgbClr val="A47668"/>
                </a:solidFill>
                <a:latin typeface="Times New Roman"/>
                <a:cs typeface="Times New Roman"/>
              </a:rPr>
              <a:t>W</a:t>
            </a:r>
            <a:r>
              <a:rPr sz="2500" dirty="0">
                <a:solidFill>
                  <a:srgbClr val="A47668"/>
                </a:solidFill>
                <a:latin typeface="Times New Roman"/>
                <a:cs typeface="Times New Roman"/>
              </a:rPr>
              <a:t>+c</a:t>
            </a: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74162" indent="-259735" defTabSz="519470">
              <a:spcBef>
                <a:spcPts val="295"/>
              </a:spcBef>
              <a:buClr>
                <a:srgbClr val="A47668"/>
              </a:buClr>
              <a:buFont typeface="Arial"/>
              <a:buChar char="•"/>
              <a:tabLst>
                <a:tab pos="273439" algn="l"/>
              </a:tabLst>
            </a:pPr>
            <a:r>
              <a:rPr sz="2500" spc="-6" dirty="0">
                <a:solidFill>
                  <a:srgbClr val="A47668"/>
                </a:solidFill>
                <a:latin typeface="Times New Roman"/>
                <a:cs typeface="Times New Roman"/>
              </a:rPr>
              <a:t>W</a:t>
            </a:r>
            <a:r>
              <a:rPr sz="2500" dirty="0">
                <a:solidFill>
                  <a:srgbClr val="A47668"/>
                </a:solidFill>
                <a:latin typeface="Times New Roman"/>
                <a:cs typeface="Times New Roman"/>
              </a:rPr>
              <a:t>+b</a:t>
            </a: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74162" indent="-259735" defTabSz="519470">
              <a:spcBef>
                <a:spcPts val="295"/>
              </a:spcBef>
              <a:buClr>
                <a:srgbClr val="A47668"/>
              </a:buClr>
              <a:buFont typeface="Arial"/>
              <a:buChar char="•"/>
              <a:tabLst>
                <a:tab pos="273439" algn="l"/>
              </a:tabLst>
            </a:pPr>
            <a:r>
              <a:rPr sz="2500" dirty="0">
                <a:solidFill>
                  <a:srgbClr val="A47668"/>
                </a:solidFill>
                <a:latin typeface="Times New Roman"/>
                <a:cs typeface="Times New Roman"/>
              </a:rPr>
              <a:t>Z+b, Z+bb</a:t>
            </a: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99211" y="2921847"/>
            <a:ext cx="2966861" cy="1623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47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33244" y="4517108"/>
            <a:ext cx="2239980" cy="1875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47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17757" y="3425614"/>
            <a:ext cx="1550927" cy="3358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2" defTabSz="519470"/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light jet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2"/>
            <a:r>
              <a:rPr lang="en-US" sz="140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Calibri"/>
              </a:rPr>
              <a:t>December 9, 2012</a:t>
            </a:r>
            <a:endParaRPr sz="14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38867" y="5272759"/>
            <a:ext cx="1328412" cy="3078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2" defTabSz="519470"/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b-jets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169588" y="6902450"/>
            <a:ext cx="4956141" cy="4198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2" algn="ctr" defTabSz="519470"/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All Feynman d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iagrams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compl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ments of D0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4950" y="113213"/>
            <a:ext cx="8153400" cy="769441"/>
          </a:xfrm>
          <a:prstGeom prst="rect">
            <a:avLst/>
          </a:prstGeom>
          <a:noFill/>
        </p:spPr>
        <p:txBody>
          <a:bodyPr wrap="square" lIns="91150" tIns="45571" rIns="91150" bIns="45571" rtlCol="0">
            <a:spAutoFit/>
          </a:bodyPr>
          <a:lstStyle/>
          <a:p>
            <a:r>
              <a:rPr lang="en-US" sz="4400" dirty="0">
                <a:solidFill>
                  <a:srgbClr val="000080"/>
                </a:solidFill>
                <a:latin typeface="Arial"/>
                <a:cs typeface="Arial"/>
              </a:rPr>
              <a:t>Now to V + jets</a:t>
            </a:r>
          </a:p>
        </p:txBody>
      </p:sp>
    </p:spTree>
    <p:extLst>
      <p:ext uri="{BB962C8B-B14F-4D97-AF65-F5344CB8AC3E}">
        <p14:creationId xmlns:p14="http://schemas.microsoft.com/office/powerpoint/2010/main" val="2967230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97379" y="1837997"/>
            <a:ext cx="3867826" cy="3272211"/>
          </a:xfrm>
          <a:custGeom>
            <a:avLst/>
            <a:gdLst/>
            <a:ahLst/>
            <a:cxnLst/>
            <a:rect l="l" t="t" r="r" b="b"/>
            <a:pathLst>
              <a:path w="3311337" h="2969738">
                <a:moveTo>
                  <a:pt x="0" y="2969738"/>
                </a:moveTo>
                <a:lnTo>
                  <a:pt x="3311337" y="2969738"/>
                </a:lnTo>
                <a:lnTo>
                  <a:pt x="3311337" y="0"/>
                </a:lnTo>
                <a:lnTo>
                  <a:pt x="0" y="0"/>
                </a:lnTo>
                <a:lnTo>
                  <a:pt x="0" y="2969738"/>
                </a:lnTo>
                <a:close/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97377" y="1837993"/>
            <a:ext cx="3867827" cy="3192676"/>
          </a:xfrm>
          <a:custGeom>
            <a:avLst/>
            <a:gdLst/>
            <a:ahLst/>
            <a:cxnLst/>
            <a:rect l="l" t="t" r="r" b="b"/>
            <a:pathLst>
              <a:path w="3311338" h="2897555">
                <a:moveTo>
                  <a:pt x="0" y="2897555"/>
                </a:moveTo>
                <a:lnTo>
                  <a:pt x="3311338" y="2897555"/>
                </a:lnTo>
                <a:lnTo>
                  <a:pt x="3311338" y="0"/>
                </a:lnTo>
                <a:lnTo>
                  <a:pt x="0" y="0"/>
                </a:lnTo>
                <a:lnTo>
                  <a:pt x="0" y="28975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97379" y="1837997"/>
            <a:ext cx="3867826" cy="3272211"/>
          </a:xfrm>
          <a:custGeom>
            <a:avLst/>
            <a:gdLst/>
            <a:ahLst/>
            <a:cxnLst/>
            <a:rect l="l" t="t" r="r" b="b"/>
            <a:pathLst>
              <a:path w="3311337" h="2969738">
                <a:moveTo>
                  <a:pt x="0" y="2969738"/>
                </a:moveTo>
                <a:lnTo>
                  <a:pt x="3311337" y="2969738"/>
                </a:lnTo>
                <a:lnTo>
                  <a:pt x="3311337" y="0"/>
                </a:lnTo>
                <a:lnTo>
                  <a:pt x="0" y="0"/>
                </a:lnTo>
                <a:lnTo>
                  <a:pt x="0" y="2969738"/>
                </a:lnTo>
                <a:close/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97411" y="1929260"/>
            <a:ext cx="251607" cy="0"/>
          </a:xfrm>
          <a:custGeom>
            <a:avLst/>
            <a:gdLst/>
            <a:ahLst/>
            <a:cxnLst/>
            <a:rect l="l" t="t" r="r" b="b"/>
            <a:pathLst>
              <a:path w="215407">
                <a:moveTo>
                  <a:pt x="0" y="0"/>
                </a:moveTo>
                <a:lnTo>
                  <a:pt x="215407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98317" y="1929260"/>
            <a:ext cx="251612" cy="0"/>
          </a:xfrm>
          <a:custGeom>
            <a:avLst/>
            <a:gdLst/>
            <a:ahLst/>
            <a:cxnLst/>
            <a:rect l="l" t="t" r="r" b="b"/>
            <a:pathLst>
              <a:path w="215411">
                <a:moveTo>
                  <a:pt x="0" y="0"/>
                </a:moveTo>
                <a:lnTo>
                  <a:pt x="215411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48986" y="1906160"/>
            <a:ext cx="48009" cy="45300"/>
          </a:xfrm>
          <a:custGeom>
            <a:avLst/>
            <a:gdLst/>
            <a:ahLst/>
            <a:cxnLst/>
            <a:rect l="l" t="t" r="r" b="b"/>
            <a:pathLst>
              <a:path w="41102" h="41113">
                <a:moveTo>
                  <a:pt x="23732" y="0"/>
                </a:moveTo>
                <a:lnTo>
                  <a:pt x="12533" y="1488"/>
                </a:lnTo>
                <a:lnTo>
                  <a:pt x="3629" y="8477"/>
                </a:lnTo>
                <a:lnTo>
                  <a:pt x="0" y="20965"/>
                </a:lnTo>
                <a:lnTo>
                  <a:pt x="17" y="21937"/>
                </a:lnTo>
                <a:lnTo>
                  <a:pt x="3471" y="33193"/>
                </a:lnTo>
                <a:lnTo>
                  <a:pt x="11343" y="39651"/>
                </a:lnTo>
                <a:lnTo>
                  <a:pt x="21338" y="41113"/>
                </a:lnTo>
                <a:lnTo>
                  <a:pt x="31160" y="37379"/>
                </a:lnTo>
                <a:lnTo>
                  <a:pt x="38513" y="28248"/>
                </a:lnTo>
                <a:lnTo>
                  <a:pt x="41102" y="13522"/>
                </a:lnTo>
                <a:lnTo>
                  <a:pt x="34247" y="4011"/>
                </a:lnTo>
                <a:lnTo>
                  <a:pt x="23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49927" y="2395079"/>
            <a:ext cx="251602" cy="0"/>
          </a:xfrm>
          <a:custGeom>
            <a:avLst/>
            <a:gdLst/>
            <a:ahLst/>
            <a:cxnLst/>
            <a:rect l="l" t="t" r="r" b="b"/>
            <a:pathLst>
              <a:path w="215402">
                <a:moveTo>
                  <a:pt x="0" y="0"/>
                </a:moveTo>
                <a:lnTo>
                  <a:pt x="215402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50864" y="2395079"/>
            <a:ext cx="251611" cy="0"/>
          </a:xfrm>
          <a:custGeom>
            <a:avLst/>
            <a:gdLst/>
            <a:ahLst/>
            <a:cxnLst/>
            <a:rect l="l" t="t" r="r" b="b"/>
            <a:pathLst>
              <a:path w="215410">
                <a:moveTo>
                  <a:pt x="0" y="0"/>
                </a:moveTo>
                <a:lnTo>
                  <a:pt x="21541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01530" y="2371979"/>
            <a:ext cx="48012" cy="45300"/>
          </a:xfrm>
          <a:custGeom>
            <a:avLst/>
            <a:gdLst/>
            <a:ahLst/>
            <a:cxnLst/>
            <a:rect l="l" t="t" r="r" b="b"/>
            <a:pathLst>
              <a:path w="41104" h="41113">
                <a:moveTo>
                  <a:pt x="23733" y="0"/>
                </a:moveTo>
                <a:lnTo>
                  <a:pt x="12534" y="1488"/>
                </a:lnTo>
                <a:lnTo>
                  <a:pt x="3629" y="8476"/>
                </a:lnTo>
                <a:lnTo>
                  <a:pt x="0" y="20964"/>
                </a:lnTo>
                <a:lnTo>
                  <a:pt x="17" y="21939"/>
                </a:lnTo>
                <a:lnTo>
                  <a:pt x="3472" y="33194"/>
                </a:lnTo>
                <a:lnTo>
                  <a:pt x="11345" y="39652"/>
                </a:lnTo>
                <a:lnTo>
                  <a:pt x="21341" y="41113"/>
                </a:lnTo>
                <a:lnTo>
                  <a:pt x="31163" y="37378"/>
                </a:lnTo>
                <a:lnTo>
                  <a:pt x="38516" y="28248"/>
                </a:lnTo>
                <a:lnTo>
                  <a:pt x="41104" y="13522"/>
                </a:lnTo>
                <a:lnTo>
                  <a:pt x="34250" y="4011"/>
                </a:lnTo>
                <a:lnTo>
                  <a:pt x="237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02475" y="2909208"/>
            <a:ext cx="251602" cy="0"/>
          </a:xfrm>
          <a:custGeom>
            <a:avLst/>
            <a:gdLst/>
            <a:ahLst/>
            <a:cxnLst/>
            <a:rect l="l" t="t" r="r" b="b"/>
            <a:pathLst>
              <a:path w="215402">
                <a:moveTo>
                  <a:pt x="0" y="0"/>
                </a:moveTo>
                <a:lnTo>
                  <a:pt x="215402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03410" y="2909208"/>
            <a:ext cx="251611" cy="0"/>
          </a:xfrm>
          <a:custGeom>
            <a:avLst/>
            <a:gdLst/>
            <a:ahLst/>
            <a:cxnLst/>
            <a:rect l="l" t="t" r="r" b="b"/>
            <a:pathLst>
              <a:path w="215410">
                <a:moveTo>
                  <a:pt x="0" y="0"/>
                </a:moveTo>
                <a:lnTo>
                  <a:pt x="21541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54080" y="2886100"/>
            <a:ext cx="48007" cy="45306"/>
          </a:xfrm>
          <a:custGeom>
            <a:avLst/>
            <a:gdLst/>
            <a:ahLst/>
            <a:cxnLst/>
            <a:rect l="l" t="t" r="r" b="b"/>
            <a:pathLst>
              <a:path w="41100" h="41118">
                <a:moveTo>
                  <a:pt x="23726" y="0"/>
                </a:moveTo>
                <a:lnTo>
                  <a:pt x="12529" y="1491"/>
                </a:lnTo>
                <a:lnTo>
                  <a:pt x="3628" y="8482"/>
                </a:lnTo>
                <a:lnTo>
                  <a:pt x="0" y="20972"/>
                </a:lnTo>
                <a:lnTo>
                  <a:pt x="17" y="21962"/>
                </a:lnTo>
                <a:lnTo>
                  <a:pt x="3478" y="33210"/>
                </a:lnTo>
                <a:lnTo>
                  <a:pt x="11352" y="39662"/>
                </a:lnTo>
                <a:lnTo>
                  <a:pt x="21346" y="41118"/>
                </a:lnTo>
                <a:lnTo>
                  <a:pt x="31165" y="37379"/>
                </a:lnTo>
                <a:lnTo>
                  <a:pt x="38514" y="28244"/>
                </a:lnTo>
                <a:lnTo>
                  <a:pt x="41100" y="13515"/>
                </a:lnTo>
                <a:lnTo>
                  <a:pt x="34242" y="4007"/>
                </a:lnTo>
                <a:lnTo>
                  <a:pt x="23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55021" y="3428928"/>
            <a:ext cx="251602" cy="0"/>
          </a:xfrm>
          <a:custGeom>
            <a:avLst/>
            <a:gdLst/>
            <a:ahLst/>
            <a:cxnLst/>
            <a:rect l="l" t="t" r="r" b="b"/>
            <a:pathLst>
              <a:path w="215402">
                <a:moveTo>
                  <a:pt x="0" y="0"/>
                </a:moveTo>
                <a:lnTo>
                  <a:pt x="215402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55959" y="3428928"/>
            <a:ext cx="251611" cy="0"/>
          </a:xfrm>
          <a:custGeom>
            <a:avLst/>
            <a:gdLst/>
            <a:ahLst/>
            <a:cxnLst/>
            <a:rect l="l" t="t" r="r" b="b"/>
            <a:pathLst>
              <a:path w="215410">
                <a:moveTo>
                  <a:pt x="0" y="0"/>
                </a:moveTo>
                <a:lnTo>
                  <a:pt x="21541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06624" y="3405826"/>
            <a:ext cx="48012" cy="45302"/>
          </a:xfrm>
          <a:custGeom>
            <a:avLst/>
            <a:gdLst/>
            <a:ahLst/>
            <a:cxnLst/>
            <a:rect l="l" t="t" r="r" b="b"/>
            <a:pathLst>
              <a:path w="41104" h="41114">
                <a:moveTo>
                  <a:pt x="23732" y="0"/>
                </a:moveTo>
                <a:lnTo>
                  <a:pt x="12533" y="1488"/>
                </a:lnTo>
                <a:lnTo>
                  <a:pt x="3629" y="8477"/>
                </a:lnTo>
                <a:lnTo>
                  <a:pt x="0" y="20965"/>
                </a:lnTo>
                <a:lnTo>
                  <a:pt x="17" y="21942"/>
                </a:lnTo>
                <a:lnTo>
                  <a:pt x="3473" y="33196"/>
                </a:lnTo>
                <a:lnTo>
                  <a:pt x="11346" y="39653"/>
                </a:lnTo>
                <a:lnTo>
                  <a:pt x="21341" y="41114"/>
                </a:lnTo>
                <a:lnTo>
                  <a:pt x="31163" y="37378"/>
                </a:lnTo>
                <a:lnTo>
                  <a:pt x="38515" y="28247"/>
                </a:lnTo>
                <a:lnTo>
                  <a:pt x="41104" y="13521"/>
                </a:lnTo>
                <a:lnTo>
                  <a:pt x="34249" y="4010"/>
                </a:lnTo>
                <a:lnTo>
                  <a:pt x="23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83841" y="3901205"/>
            <a:ext cx="0" cy="12829"/>
          </a:xfrm>
          <a:custGeom>
            <a:avLst/>
            <a:gdLst/>
            <a:ahLst/>
            <a:cxnLst/>
            <a:rect l="l" t="t" r="r" b="b"/>
            <a:pathLst>
              <a:path h="11643">
                <a:moveTo>
                  <a:pt x="0" y="0"/>
                </a:moveTo>
                <a:lnTo>
                  <a:pt x="0" y="11643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807567" y="3937271"/>
            <a:ext cx="251602" cy="0"/>
          </a:xfrm>
          <a:custGeom>
            <a:avLst/>
            <a:gdLst/>
            <a:ahLst/>
            <a:cxnLst/>
            <a:rect l="l" t="t" r="r" b="b"/>
            <a:pathLst>
              <a:path w="215402">
                <a:moveTo>
                  <a:pt x="0" y="0"/>
                </a:moveTo>
                <a:lnTo>
                  <a:pt x="215402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08504" y="3937271"/>
            <a:ext cx="251611" cy="0"/>
          </a:xfrm>
          <a:custGeom>
            <a:avLst/>
            <a:gdLst/>
            <a:ahLst/>
            <a:cxnLst/>
            <a:rect l="l" t="t" r="r" b="b"/>
            <a:pathLst>
              <a:path w="215410">
                <a:moveTo>
                  <a:pt x="0" y="0"/>
                </a:moveTo>
                <a:lnTo>
                  <a:pt x="21541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059172" y="3914165"/>
            <a:ext cx="48008" cy="45300"/>
          </a:xfrm>
          <a:custGeom>
            <a:avLst/>
            <a:gdLst/>
            <a:ahLst/>
            <a:cxnLst/>
            <a:rect l="l" t="t" r="r" b="b"/>
            <a:pathLst>
              <a:path w="41101" h="41113">
                <a:moveTo>
                  <a:pt x="23727" y="0"/>
                </a:moveTo>
                <a:lnTo>
                  <a:pt x="12530" y="1490"/>
                </a:lnTo>
                <a:lnTo>
                  <a:pt x="3628" y="8481"/>
                </a:lnTo>
                <a:lnTo>
                  <a:pt x="0" y="20970"/>
                </a:lnTo>
                <a:lnTo>
                  <a:pt x="17" y="21947"/>
                </a:lnTo>
                <a:lnTo>
                  <a:pt x="3473" y="33198"/>
                </a:lnTo>
                <a:lnTo>
                  <a:pt x="11346" y="39654"/>
                </a:lnTo>
                <a:lnTo>
                  <a:pt x="21341" y="41113"/>
                </a:lnTo>
                <a:lnTo>
                  <a:pt x="31162" y="37376"/>
                </a:lnTo>
                <a:lnTo>
                  <a:pt x="38514" y="28244"/>
                </a:lnTo>
                <a:lnTo>
                  <a:pt x="41101" y="13516"/>
                </a:lnTo>
                <a:lnTo>
                  <a:pt x="34243" y="4008"/>
                </a:lnTo>
                <a:lnTo>
                  <a:pt x="237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636387" y="4506376"/>
            <a:ext cx="0" cy="127618"/>
          </a:xfrm>
          <a:custGeom>
            <a:avLst/>
            <a:gdLst/>
            <a:ahLst/>
            <a:cxnLst/>
            <a:rect l="l" t="t" r="r" b="b"/>
            <a:pathLst>
              <a:path h="115821">
                <a:moveTo>
                  <a:pt x="0" y="0"/>
                </a:moveTo>
                <a:lnTo>
                  <a:pt x="0" y="115821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636387" y="4389154"/>
            <a:ext cx="0" cy="70695"/>
          </a:xfrm>
          <a:custGeom>
            <a:avLst/>
            <a:gdLst/>
            <a:ahLst/>
            <a:cxnLst/>
            <a:rect l="l" t="t" r="r" b="b"/>
            <a:pathLst>
              <a:path h="64160">
                <a:moveTo>
                  <a:pt x="0" y="0"/>
                </a:moveTo>
                <a:lnTo>
                  <a:pt x="0" y="64160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360115" y="4483106"/>
            <a:ext cx="251602" cy="0"/>
          </a:xfrm>
          <a:custGeom>
            <a:avLst/>
            <a:gdLst/>
            <a:ahLst/>
            <a:cxnLst/>
            <a:rect l="l" t="t" r="r" b="b"/>
            <a:pathLst>
              <a:path w="215402">
                <a:moveTo>
                  <a:pt x="0" y="0"/>
                </a:moveTo>
                <a:lnTo>
                  <a:pt x="215402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661052" y="4483106"/>
            <a:ext cx="251610" cy="0"/>
          </a:xfrm>
          <a:custGeom>
            <a:avLst/>
            <a:gdLst/>
            <a:ahLst/>
            <a:cxnLst/>
            <a:rect l="l" t="t" r="r" b="b"/>
            <a:pathLst>
              <a:path w="215409">
                <a:moveTo>
                  <a:pt x="0" y="0"/>
                </a:moveTo>
                <a:lnTo>
                  <a:pt x="215409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611716" y="4460004"/>
            <a:ext cx="48012" cy="45302"/>
          </a:xfrm>
          <a:custGeom>
            <a:avLst/>
            <a:gdLst/>
            <a:ahLst/>
            <a:cxnLst/>
            <a:rect l="l" t="t" r="r" b="b"/>
            <a:pathLst>
              <a:path w="41104" h="41114">
                <a:moveTo>
                  <a:pt x="23732" y="0"/>
                </a:moveTo>
                <a:lnTo>
                  <a:pt x="12533" y="1488"/>
                </a:lnTo>
                <a:lnTo>
                  <a:pt x="3629" y="8477"/>
                </a:lnTo>
                <a:lnTo>
                  <a:pt x="0" y="20965"/>
                </a:lnTo>
                <a:lnTo>
                  <a:pt x="17" y="21942"/>
                </a:lnTo>
                <a:lnTo>
                  <a:pt x="3473" y="33196"/>
                </a:lnTo>
                <a:lnTo>
                  <a:pt x="11346" y="39653"/>
                </a:lnTo>
                <a:lnTo>
                  <a:pt x="21341" y="41114"/>
                </a:lnTo>
                <a:lnTo>
                  <a:pt x="31163" y="37378"/>
                </a:lnTo>
                <a:lnTo>
                  <a:pt x="38515" y="28247"/>
                </a:lnTo>
                <a:lnTo>
                  <a:pt x="41104" y="13521"/>
                </a:lnTo>
                <a:lnTo>
                  <a:pt x="34249" y="4010"/>
                </a:lnTo>
                <a:lnTo>
                  <a:pt x="23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188935" y="4930758"/>
            <a:ext cx="0" cy="179446"/>
          </a:xfrm>
          <a:custGeom>
            <a:avLst/>
            <a:gdLst/>
            <a:ahLst/>
            <a:cxnLst/>
            <a:rect l="l" t="t" r="r" b="b"/>
            <a:pathLst>
              <a:path h="162859">
                <a:moveTo>
                  <a:pt x="0" y="0"/>
                </a:moveTo>
                <a:lnTo>
                  <a:pt x="0" y="162859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188935" y="4731667"/>
            <a:ext cx="0" cy="152569"/>
          </a:xfrm>
          <a:custGeom>
            <a:avLst/>
            <a:gdLst/>
            <a:ahLst/>
            <a:cxnLst/>
            <a:rect l="l" t="t" r="r" b="b"/>
            <a:pathLst>
              <a:path h="138466">
                <a:moveTo>
                  <a:pt x="0" y="0"/>
                </a:moveTo>
                <a:lnTo>
                  <a:pt x="0" y="138466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912661" y="4907495"/>
            <a:ext cx="251602" cy="0"/>
          </a:xfrm>
          <a:custGeom>
            <a:avLst/>
            <a:gdLst/>
            <a:ahLst/>
            <a:cxnLst/>
            <a:rect l="l" t="t" r="r" b="b"/>
            <a:pathLst>
              <a:path w="215402">
                <a:moveTo>
                  <a:pt x="0" y="0"/>
                </a:moveTo>
                <a:lnTo>
                  <a:pt x="215402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213598" y="4907495"/>
            <a:ext cx="251611" cy="0"/>
          </a:xfrm>
          <a:custGeom>
            <a:avLst/>
            <a:gdLst/>
            <a:ahLst/>
            <a:cxnLst/>
            <a:rect l="l" t="t" r="r" b="b"/>
            <a:pathLst>
              <a:path w="215410">
                <a:moveTo>
                  <a:pt x="0" y="0"/>
                </a:moveTo>
                <a:lnTo>
                  <a:pt x="21541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164267" y="4884420"/>
            <a:ext cx="48008" cy="45305"/>
          </a:xfrm>
          <a:custGeom>
            <a:avLst/>
            <a:gdLst/>
            <a:ahLst/>
            <a:cxnLst/>
            <a:rect l="l" t="t" r="r" b="b"/>
            <a:pathLst>
              <a:path w="41101" h="41117">
                <a:moveTo>
                  <a:pt x="23727" y="0"/>
                </a:moveTo>
                <a:lnTo>
                  <a:pt x="12530" y="1490"/>
                </a:lnTo>
                <a:lnTo>
                  <a:pt x="3628" y="8481"/>
                </a:lnTo>
                <a:lnTo>
                  <a:pt x="0" y="20970"/>
                </a:lnTo>
                <a:lnTo>
                  <a:pt x="17" y="21959"/>
                </a:lnTo>
                <a:lnTo>
                  <a:pt x="3477" y="33207"/>
                </a:lnTo>
                <a:lnTo>
                  <a:pt x="11351" y="39660"/>
                </a:lnTo>
                <a:lnTo>
                  <a:pt x="21345" y="41117"/>
                </a:lnTo>
                <a:lnTo>
                  <a:pt x="31164" y="37379"/>
                </a:lnTo>
                <a:lnTo>
                  <a:pt x="38514" y="28245"/>
                </a:lnTo>
                <a:lnTo>
                  <a:pt x="41101" y="13516"/>
                </a:lnTo>
                <a:lnTo>
                  <a:pt x="34243" y="4008"/>
                </a:lnTo>
                <a:lnTo>
                  <a:pt x="237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597378" y="5110205"/>
            <a:ext cx="3867830" cy="0"/>
          </a:xfrm>
          <a:custGeom>
            <a:avLst/>
            <a:gdLst/>
            <a:ahLst/>
            <a:cxnLst/>
            <a:rect l="l" t="t" r="r" b="b"/>
            <a:pathLst>
              <a:path w="3311341">
                <a:moveTo>
                  <a:pt x="0" y="0"/>
                </a:moveTo>
                <a:lnTo>
                  <a:pt x="3311341" y="0"/>
                </a:lnTo>
              </a:path>
            </a:pathLst>
          </a:custGeom>
          <a:ln w="11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107332" y="5129299"/>
            <a:ext cx="363440" cy="3470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900" spc="-6" dirty="0">
                <a:solidFill>
                  <a:prstClr val="black"/>
                </a:solidFill>
                <a:latin typeface="Symbol"/>
                <a:cs typeface="Symbol"/>
              </a:rPr>
              <a:t>≥</a:t>
            </a:r>
            <a:r>
              <a:rPr sz="900" b="1" spc="-6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  <a:p>
            <a:pPr marL="49772">
              <a:spcBef>
                <a:spcPts val="289"/>
              </a:spcBef>
            </a:pPr>
            <a:r>
              <a:rPr b="1" spc="-101" baseline="18518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900" b="1" spc="-6" dirty="0">
                <a:solidFill>
                  <a:prstClr val="black"/>
                </a:solidFill>
                <a:latin typeface="Arial"/>
                <a:cs typeface="Arial"/>
              </a:rPr>
              <a:t>jets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02290" y="5129297"/>
            <a:ext cx="153535" cy="150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900" spc="-6" dirty="0">
                <a:solidFill>
                  <a:prstClr val="black"/>
                </a:solidFill>
                <a:latin typeface="Symbol"/>
                <a:cs typeface="Symbol"/>
              </a:rPr>
              <a:t>≥</a:t>
            </a:r>
            <a:r>
              <a:rPr sz="900" b="1" spc="-6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44916" y="5129297"/>
            <a:ext cx="153535" cy="150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900" spc="-6" dirty="0">
                <a:solidFill>
                  <a:prstClr val="black"/>
                </a:solidFill>
                <a:latin typeface="Symbol"/>
                <a:cs typeface="Symbol"/>
              </a:rPr>
              <a:t>≥</a:t>
            </a:r>
            <a:r>
              <a:rPr sz="900" b="1" spc="-6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899875" y="5129297"/>
            <a:ext cx="153535" cy="150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900" spc="-6" dirty="0">
                <a:solidFill>
                  <a:prstClr val="black"/>
                </a:solidFill>
                <a:latin typeface="Symbol"/>
                <a:cs typeface="Symbol"/>
              </a:rPr>
              <a:t>≥</a:t>
            </a:r>
            <a:r>
              <a:rPr sz="900" b="1" spc="-6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54825" y="5129297"/>
            <a:ext cx="153535" cy="150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900" dirty="0">
                <a:solidFill>
                  <a:prstClr val="black"/>
                </a:solidFill>
                <a:latin typeface="Symbol"/>
                <a:cs typeface="Symbol"/>
              </a:rPr>
              <a:t>≥</a:t>
            </a:r>
            <a:r>
              <a:rPr sz="900" b="1" spc="-6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003616" y="5129297"/>
            <a:ext cx="153535" cy="150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900" dirty="0">
                <a:solidFill>
                  <a:prstClr val="black"/>
                </a:solidFill>
                <a:latin typeface="Symbol"/>
                <a:cs typeface="Symbol"/>
              </a:rPr>
              <a:t>≥</a:t>
            </a:r>
            <a:r>
              <a:rPr sz="900" b="1" spc="-6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558574" y="5129297"/>
            <a:ext cx="153535" cy="150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900" spc="-6" dirty="0">
                <a:solidFill>
                  <a:prstClr val="black"/>
                </a:solidFill>
                <a:latin typeface="Symbol"/>
                <a:cs typeface="Symbol"/>
              </a:rPr>
              <a:t>≥</a:t>
            </a:r>
            <a:r>
              <a:rPr sz="900" b="1" spc="-6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597378" y="1837997"/>
            <a:ext cx="0" cy="3272211"/>
          </a:xfrm>
          <a:custGeom>
            <a:avLst/>
            <a:gdLst/>
            <a:ahLst/>
            <a:cxnLst/>
            <a:rect l="l" t="t" r="r" b="b"/>
            <a:pathLst>
              <a:path h="2969738">
                <a:moveTo>
                  <a:pt x="0" y="0"/>
                </a:moveTo>
                <a:lnTo>
                  <a:pt x="0" y="2969738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912661" y="5012070"/>
            <a:ext cx="0" cy="98165"/>
          </a:xfrm>
          <a:custGeom>
            <a:avLst/>
            <a:gdLst/>
            <a:ahLst/>
            <a:cxnLst/>
            <a:rect l="l" t="t" r="r" b="b"/>
            <a:pathLst>
              <a:path h="89091">
                <a:moveTo>
                  <a:pt x="0" y="0"/>
                </a:moveTo>
                <a:lnTo>
                  <a:pt x="0" y="89091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465208" y="1837997"/>
            <a:ext cx="0" cy="3272211"/>
          </a:xfrm>
          <a:custGeom>
            <a:avLst/>
            <a:gdLst/>
            <a:ahLst/>
            <a:cxnLst/>
            <a:rect l="l" t="t" r="r" b="b"/>
            <a:pathLst>
              <a:path h="2969738">
                <a:moveTo>
                  <a:pt x="0" y="0"/>
                </a:moveTo>
                <a:lnTo>
                  <a:pt x="0" y="2969738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55704" y="1818005"/>
            <a:ext cx="207680" cy="877394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4430"/>
            <a:r>
              <a:rPr sz="1300" b="1" dirty="0">
                <a:solidFill>
                  <a:prstClr val="black"/>
                </a:solidFill>
                <a:latin typeface="Arial"/>
                <a:cs typeface="Arial"/>
              </a:rPr>
              <a:t>Events</a:t>
            </a:r>
            <a:r>
              <a:rPr sz="1300" b="1" spc="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1300" b="1" spc="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prstClr val="black"/>
                </a:solidFill>
                <a:latin typeface="Arial"/>
                <a:cs typeface="Arial"/>
              </a:rPr>
              <a:t>bin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75071" y="4852581"/>
            <a:ext cx="119416" cy="1959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300" b="1" spc="11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70246" y="4268468"/>
            <a:ext cx="208422" cy="1959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300" b="1" spc="11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02797" y="3685667"/>
            <a:ext cx="264792" cy="1959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300" b="1" spc="11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300" b="1" spc="-34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300" b="1" spc="-8" baseline="33333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1300" baseline="3333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302797" y="3104070"/>
            <a:ext cx="264792" cy="1959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300" b="1" spc="11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300" b="1" spc="-34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300" b="1" spc="-8" baseline="37037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1300" baseline="3703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597378" y="2903359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0" y="0"/>
                </a:moveTo>
                <a:lnTo>
                  <a:pt x="49669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302797" y="2516654"/>
            <a:ext cx="264792" cy="1959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300" b="1" spc="11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300" b="1" spc="-34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300" b="1" spc="-8" baseline="33333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1300" baseline="3333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02797" y="1935058"/>
            <a:ext cx="264792" cy="1959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300" b="1" spc="11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300" b="1" spc="-34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300" b="1" spc="-8" baseline="37037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endParaRPr sz="1300" baseline="3703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597381" y="1837992"/>
            <a:ext cx="3867829" cy="0"/>
          </a:xfrm>
          <a:custGeom>
            <a:avLst/>
            <a:gdLst/>
            <a:ahLst/>
            <a:cxnLst/>
            <a:rect l="l" t="t" r="r" b="b"/>
            <a:pathLst>
              <a:path w="3311340">
                <a:moveTo>
                  <a:pt x="0" y="0"/>
                </a:moveTo>
                <a:lnTo>
                  <a:pt x="331134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807569" y="5030670"/>
            <a:ext cx="1657638" cy="79762"/>
          </a:xfrm>
          <a:custGeom>
            <a:avLst/>
            <a:gdLst/>
            <a:ahLst/>
            <a:cxnLst/>
            <a:rect l="l" t="t" r="r" b="b"/>
            <a:pathLst>
              <a:path w="1419143" h="72389">
                <a:moveTo>
                  <a:pt x="0" y="72389"/>
                </a:moveTo>
                <a:lnTo>
                  <a:pt x="1419143" y="72389"/>
                </a:lnTo>
                <a:lnTo>
                  <a:pt x="1419143" y="0"/>
                </a:lnTo>
                <a:lnTo>
                  <a:pt x="0" y="0"/>
                </a:lnTo>
                <a:lnTo>
                  <a:pt x="0" y="7238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360116" y="4568915"/>
            <a:ext cx="552546" cy="366629"/>
          </a:xfrm>
          <a:custGeom>
            <a:avLst/>
            <a:gdLst/>
            <a:ahLst/>
            <a:cxnLst/>
            <a:rect l="l" t="t" r="r" b="b"/>
            <a:pathLst>
              <a:path w="473048" h="332739">
                <a:moveTo>
                  <a:pt x="0" y="332739"/>
                </a:moveTo>
                <a:lnTo>
                  <a:pt x="473048" y="332739"/>
                </a:lnTo>
                <a:lnTo>
                  <a:pt x="473048" y="0"/>
                </a:lnTo>
                <a:lnTo>
                  <a:pt x="0" y="0"/>
                </a:lnTo>
                <a:lnTo>
                  <a:pt x="0" y="3327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597379" y="3953174"/>
            <a:ext cx="2762738" cy="446392"/>
          </a:xfrm>
          <a:custGeom>
            <a:avLst/>
            <a:gdLst/>
            <a:ahLst/>
            <a:cxnLst/>
            <a:rect l="l" t="t" r="r" b="b"/>
            <a:pathLst>
              <a:path w="2365245" h="405129">
                <a:moveTo>
                  <a:pt x="0" y="405129"/>
                </a:moveTo>
                <a:lnTo>
                  <a:pt x="2365245" y="405129"/>
                </a:lnTo>
                <a:lnTo>
                  <a:pt x="2365245" y="0"/>
                </a:lnTo>
                <a:lnTo>
                  <a:pt x="0" y="0"/>
                </a:lnTo>
                <a:lnTo>
                  <a:pt x="0" y="40512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597411" y="3429811"/>
            <a:ext cx="2210191" cy="523358"/>
          </a:xfrm>
          <a:custGeom>
            <a:avLst/>
            <a:gdLst/>
            <a:ahLst/>
            <a:cxnLst/>
            <a:rect l="l" t="t" r="r" b="b"/>
            <a:pathLst>
              <a:path w="1892197" h="474980">
                <a:moveTo>
                  <a:pt x="0" y="474980"/>
                </a:moveTo>
                <a:lnTo>
                  <a:pt x="1892197" y="474980"/>
                </a:lnTo>
                <a:lnTo>
                  <a:pt x="1892197" y="0"/>
                </a:lnTo>
                <a:lnTo>
                  <a:pt x="0" y="0"/>
                </a:lnTo>
                <a:lnTo>
                  <a:pt x="0" y="47498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597377" y="2913452"/>
            <a:ext cx="1657644" cy="516360"/>
          </a:xfrm>
          <a:custGeom>
            <a:avLst/>
            <a:gdLst/>
            <a:ahLst/>
            <a:cxnLst/>
            <a:rect l="l" t="t" r="r" b="b"/>
            <a:pathLst>
              <a:path w="1419148" h="468629">
                <a:moveTo>
                  <a:pt x="0" y="468629"/>
                </a:moveTo>
                <a:lnTo>
                  <a:pt x="1419148" y="468629"/>
                </a:lnTo>
                <a:lnTo>
                  <a:pt x="1419148" y="0"/>
                </a:lnTo>
                <a:lnTo>
                  <a:pt x="0" y="0"/>
                </a:lnTo>
                <a:lnTo>
                  <a:pt x="0" y="46862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597380" y="2394291"/>
            <a:ext cx="1105097" cy="519160"/>
          </a:xfrm>
          <a:custGeom>
            <a:avLst/>
            <a:gdLst/>
            <a:ahLst/>
            <a:cxnLst/>
            <a:rect l="l" t="t" r="r" b="b"/>
            <a:pathLst>
              <a:path w="946100" h="471170">
                <a:moveTo>
                  <a:pt x="0" y="471170"/>
                </a:moveTo>
                <a:lnTo>
                  <a:pt x="946100" y="471170"/>
                </a:lnTo>
                <a:lnTo>
                  <a:pt x="946100" y="0"/>
                </a:lnTo>
                <a:lnTo>
                  <a:pt x="0" y="0"/>
                </a:lnTo>
                <a:lnTo>
                  <a:pt x="0" y="47117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597381" y="1932505"/>
            <a:ext cx="552551" cy="461786"/>
          </a:xfrm>
          <a:custGeom>
            <a:avLst/>
            <a:gdLst/>
            <a:ahLst/>
            <a:cxnLst/>
            <a:rect l="l" t="t" r="r" b="b"/>
            <a:pathLst>
              <a:path w="473052" h="419100">
                <a:moveTo>
                  <a:pt x="0" y="419100"/>
                </a:moveTo>
                <a:lnTo>
                  <a:pt x="473052" y="419100"/>
                </a:lnTo>
                <a:lnTo>
                  <a:pt x="473052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597381" y="1931938"/>
            <a:ext cx="3867829" cy="3099378"/>
          </a:xfrm>
          <a:custGeom>
            <a:avLst/>
            <a:gdLst/>
            <a:ahLst/>
            <a:cxnLst/>
            <a:rect l="l" t="t" r="r" b="b"/>
            <a:pathLst>
              <a:path w="3311340" h="2812881">
                <a:moveTo>
                  <a:pt x="0" y="0"/>
                </a:moveTo>
                <a:lnTo>
                  <a:pt x="473051" y="0"/>
                </a:lnTo>
                <a:lnTo>
                  <a:pt x="473051" y="419876"/>
                </a:lnTo>
                <a:lnTo>
                  <a:pt x="946099" y="419876"/>
                </a:lnTo>
                <a:lnTo>
                  <a:pt x="946099" y="891326"/>
                </a:lnTo>
                <a:lnTo>
                  <a:pt x="1419147" y="891326"/>
                </a:lnTo>
                <a:lnTo>
                  <a:pt x="1419147" y="1358859"/>
                </a:lnTo>
                <a:lnTo>
                  <a:pt x="1892195" y="1358859"/>
                </a:lnTo>
                <a:lnTo>
                  <a:pt x="1892195" y="1834321"/>
                </a:lnTo>
                <a:lnTo>
                  <a:pt x="2365244" y="1834321"/>
                </a:lnTo>
                <a:lnTo>
                  <a:pt x="2365244" y="2392982"/>
                </a:lnTo>
                <a:lnTo>
                  <a:pt x="2838292" y="2392982"/>
                </a:lnTo>
                <a:lnTo>
                  <a:pt x="2838292" y="2812881"/>
                </a:lnTo>
                <a:lnTo>
                  <a:pt x="3311340" y="2812881"/>
                </a:lnTo>
              </a:path>
            </a:pathLst>
          </a:custGeom>
          <a:ln w="110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597381" y="5100638"/>
            <a:ext cx="3867829" cy="0"/>
          </a:xfrm>
          <a:custGeom>
            <a:avLst/>
            <a:gdLst/>
            <a:ahLst/>
            <a:cxnLst/>
            <a:rect l="l" t="t" r="r" b="b"/>
            <a:pathLst>
              <a:path w="3311340">
                <a:moveTo>
                  <a:pt x="0" y="0"/>
                </a:moveTo>
                <a:lnTo>
                  <a:pt x="331134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597378" y="4935514"/>
            <a:ext cx="0" cy="155328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140970"/>
                </a:moveTo>
                <a:lnTo>
                  <a:pt x="0" y="0"/>
                </a:lnTo>
                <a:lnTo>
                  <a:pt x="0" y="1409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597378" y="3561351"/>
            <a:ext cx="0" cy="414208"/>
          </a:xfrm>
          <a:custGeom>
            <a:avLst/>
            <a:gdLst/>
            <a:ahLst/>
            <a:cxnLst/>
            <a:rect l="l" t="t" r="r" b="b"/>
            <a:pathLst>
              <a:path h="375920">
                <a:moveTo>
                  <a:pt x="0" y="375920"/>
                </a:moveTo>
                <a:lnTo>
                  <a:pt x="0" y="0"/>
                </a:lnTo>
                <a:lnTo>
                  <a:pt x="0" y="375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597378" y="3219909"/>
            <a:ext cx="0" cy="341442"/>
          </a:xfrm>
          <a:custGeom>
            <a:avLst/>
            <a:gdLst/>
            <a:ahLst/>
            <a:cxnLst/>
            <a:rect l="l" t="t" r="r" b="b"/>
            <a:pathLst>
              <a:path h="309880">
                <a:moveTo>
                  <a:pt x="0" y="309880"/>
                </a:moveTo>
                <a:lnTo>
                  <a:pt x="0" y="0"/>
                </a:lnTo>
                <a:lnTo>
                  <a:pt x="0" y="309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597378" y="3042190"/>
            <a:ext cx="0" cy="177718"/>
          </a:xfrm>
          <a:custGeom>
            <a:avLst/>
            <a:gdLst/>
            <a:ahLst/>
            <a:cxnLst/>
            <a:rect l="l" t="t" r="r" b="b"/>
            <a:pathLst>
              <a:path h="161290">
                <a:moveTo>
                  <a:pt x="0" y="161290"/>
                </a:moveTo>
                <a:lnTo>
                  <a:pt x="0" y="0"/>
                </a:lnTo>
                <a:lnTo>
                  <a:pt x="0" y="161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597381" y="3041628"/>
            <a:ext cx="3867829" cy="2049482"/>
          </a:xfrm>
          <a:custGeom>
            <a:avLst/>
            <a:gdLst/>
            <a:ahLst/>
            <a:cxnLst/>
            <a:rect l="l" t="t" r="r" b="b"/>
            <a:pathLst>
              <a:path w="3311340" h="1860034">
                <a:moveTo>
                  <a:pt x="0" y="0"/>
                </a:moveTo>
                <a:lnTo>
                  <a:pt x="473051" y="0"/>
                </a:lnTo>
                <a:lnTo>
                  <a:pt x="473051" y="161348"/>
                </a:lnTo>
                <a:lnTo>
                  <a:pt x="946099" y="161348"/>
                </a:lnTo>
                <a:lnTo>
                  <a:pt x="946099" y="471523"/>
                </a:lnTo>
                <a:lnTo>
                  <a:pt x="1419147" y="471523"/>
                </a:lnTo>
                <a:lnTo>
                  <a:pt x="1419147" y="847731"/>
                </a:lnTo>
                <a:lnTo>
                  <a:pt x="1892195" y="847731"/>
                </a:lnTo>
                <a:lnTo>
                  <a:pt x="1892195" y="1232508"/>
                </a:lnTo>
                <a:lnTo>
                  <a:pt x="2365244" y="1232508"/>
                </a:lnTo>
                <a:lnTo>
                  <a:pt x="2365244" y="1719156"/>
                </a:lnTo>
                <a:lnTo>
                  <a:pt x="2838292" y="1719156"/>
                </a:lnTo>
                <a:lnTo>
                  <a:pt x="2838292" y="1860034"/>
                </a:lnTo>
                <a:lnTo>
                  <a:pt x="3311340" y="1860034"/>
                </a:lnTo>
              </a:path>
            </a:pathLst>
          </a:custGeom>
          <a:ln w="110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597381" y="3041628"/>
            <a:ext cx="3867829" cy="2049482"/>
          </a:xfrm>
          <a:custGeom>
            <a:avLst/>
            <a:gdLst/>
            <a:ahLst/>
            <a:cxnLst/>
            <a:rect l="l" t="t" r="r" b="b"/>
            <a:pathLst>
              <a:path w="3311340" h="1860034">
                <a:moveTo>
                  <a:pt x="0" y="0"/>
                </a:moveTo>
                <a:lnTo>
                  <a:pt x="473051" y="0"/>
                </a:lnTo>
                <a:lnTo>
                  <a:pt x="473051" y="161348"/>
                </a:lnTo>
                <a:lnTo>
                  <a:pt x="946099" y="161348"/>
                </a:lnTo>
                <a:lnTo>
                  <a:pt x="946099" y="471523"/>
                </a:lnTo>
                <a:lnTo>
                  <a:pt x="1419147" y="471523"/>
                </a:lnTo>
                <a:lnTo>
                  <a:pt x="1419147" y="847731"/>
                </a:lnTo>
                <a:lnTo>
                  <a:pt x="1892195" y="847731"/>
                </a:lnTo>
                <a:lnTo>
                  <a:pt x="1892195" y="1232508"/>
                </a:lnTo>
                <a:lnTo>
                  <a:pt x="2365244" y="1232508"/>
                </a:lnTo>
                <a:lnTo>
                  <a:pt x="2365244" y="1719156"/>
                </a:lnTo>
                <a:lnTo>
                  <a:pt x="2838292" y="1719156"/>
                </a:lnTo>
                <a:lnTo>
                  <a:pt x="2838292" y="1860034"/>
                </a:lnTo>
                <a:lnTo>
                  <a:pt x="3311340" y="1860034"/>
                </a:lnTo>
              </a:path>
            </a:pathLst>
          </a:custGeom>
          <a:ln w="110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597381" y="5100638"/>
            <a:ext cx="3867829" cy="0"/>
          </a:xfrm>
          <a:custGeom>
            <a:avLst/>
            <a:gdLst/>
            <a:ahLst/>
            <a:cxnLst/>
            <a:rect l="l" t="t" r="r" b="b"/>
            <a:pathLst>
              <a:path w="3311340">
                <a:moveTo>
                  <a:pt x="0" y="0"/>
                </a:moveTo>
                <a:lnTo>
                  <a:pt x="3311340" y="0"/>
                </a:lnTo>
              </a:path>
            </a:pathLst>
          </a:custGeom>
          <a:ln w="19050">
            <a:solidFill>
              <a:srgbClr val="9900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807572" y="4935514"/>
            <a:ext cx="1105093" cy="155328"/>
          </a:xfrm>
          <a:custGeom>
            <a:avLst/>
            <a:gdLst/>
            <a:ahLst/>
            <a:cxnLst/>
            <a:rect l="l" t="t" r="r" b="b"/>
            <a:pathLst>
              <a:path w="946096" h="140970">
                <a:moveTo>
                  <a:pt x="0" y="140970"/>
                </a:moveTo>
                <a:lnTo>
                  <a:pt x="946096" y="140970"/>
                </a:lnTo>
                <a:lnTo>
                  <a:pt x="946096" y="0"/>
                </a:lnTo>
                <a:lnTo>
                  <a:pt x="0" y="0"/>
                </a:lnTo>
                <a:lnTo>
                  <a:pt x="0" y="140970"/>
                </a:lnTo>
                <a:close/>
              </a:path>
            </a:pathLst>
          </a:custGeom>
          <a:solidFill>
            <a:srgbClr val="99009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597379" y="4399561"/>
            <a:ext cx="2762738" cy="535952"/>
          </a:xfrm>
          <a:custGeom>
            <a:avLst/>
            <a:gdLst/>
            <a:ahLst/>
            <a:cxnLst/>
            <a:rect l="l" t="t" r="r" b="b"/>
            <a:pathLst>
              <a:path w="2365245" h="486410">
                <a:moveTo>
                  <a:pt x="0" y="486410"/>
                </a:moveTo>
                <a:lnTo>
                  <a:pt x="2365245" y="486410"/>
                </a:lnTo>
                <a:lnTo>
                  <a:pt x="2365245" y="0"/>
                </a:lnTo>
                <a:lnTo>
                  <a:pt x="0" y="0"/>
                </a:lnTo>
                <a:lnTo>
                  <a:pt x="0" y="486410"/>
                </a:lnTo>
                <a:close/>
              </a:path>
            </a:pathLst>
          </a:custGeom>
          <a:solidFill>
            <a:srgbClr val="99009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597411" y="3975590"/>
            <a:ext cx="2210191" cy="424003"/>
          </a:xfrm>
          <a:custGeom>
            <a:avLst/>
            <a:gdLst/>
            <a:ahLst/>
            <a:cxnLst/>
            <a:rect l="l" t="t" r="r" b="b"/>
            <a:pathLst>
              <a:path w="1892197" h="384809">
                <a:moveTo>
                  <a:pt x="0" y="384809"/>
                </a:moveTo>
                <a:lnTo>
                  <a:pt x="1892197" y="384809"/>
                </a:lnTo>
                <a:lnTo>
                  <a:pt x="1892197" y="0"/>
                </a:lnTo>
                <a:lnTo>
                  <a:pt x="0" y="0"/>
                </a:lnTo>
                <a:lnTo>
                  <a:pt x="0" y="384809"/>
                </a:lnTo>
                <a:close/>
              </a:path>
            </a:pathLst>
          </a:custGeom>
          <a:solidFill>
            <a:srgbClr val="99009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597377" y="3561382"/>
            <a:ext cx="1657644" cy="414207"/>
          </a:xfrm>
          <a:custGeom>
            <a:avLst/>
            <a:gdLst/>
            <a:ahLst/>
            <a:cxnLst/>
            <a:rect l="l" t="t" r="r" b="b"/>
            <a:pathLst>
              <a:path w="1419148" h="375920">
                <a:moveTo>
                  <a:pt x="0" y="375919"/>
                </a:moveTo>
                <a:lnTo>
                  <a:pt x="1419148" y="375919"/>
                </a:lnTo>
                <a:lnTo>
                  <a:pt x="1419148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99009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597380" y="3219909"/>
            <a:ext cx="1105097" cy="341442"/>
          </a:xfrm>
          <a:custGeom>
            <a:avLst/>
            <a:gdLst/>
            <a:ahLst/>
            <a:cxnLst/>
            <a:rect l="l" t="t" r="r" b="b"/>
            <a:pathLst>
              <a:path w="946100" h="309880">
                <a:moveTo>
                  <a:pt x="0" y="309880"/>
                </a:moveTo>
                <a:lnTo>
                  <a:pt x="946100" y="309880"/>
                </a:lnTo>
                <a:lnTo>
                  <a:pt x="946100" y="0"/>
                </a:lnTo>
                <a:lnTo>
                  <a:pt x="0" y="0"/>
                </a:lnTo>
                <a:lnTo>
                  <a:pt x="0" y="309880"/>
                </a:lnTo>
                <a:close/>
              </a:path>
            </a:pathLst>
          </a:custGeom>
          <a:solidFill>
            <a:srgbClr val="99009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597381" y="3042221"/>
            <a:ext cx="552551" cy="177717"/>
          </a:xfrm>
          <a:custGeom>
            <a:avLst/>
            <a:gdLst/>
            <a:ahLst/>
            <a:cxnLst/>
            <a:rect l="l" t="t" r="r" b="b"/>
            <a:pathLst>
              <a:path w="473052" h="161289">
                <a:moveTo>
                  <a:pt x="0" y="161289"/>
                </a:moveTo>
                <a:lnTo>
                  <a:pt x="473052" y="161289"/>
                </a:lnTo>
                <a:lnTo>
                  <a:pt x="473052" y="0"/>
                </a:lnTo>
                <a:lnTo>
                  <a:pt x="0" y="0"/>
                </a:lnTo>
                <a:lnTo>
                  <a:pt x="0" y="161289"/>
                </a:lnTo>
                <a:close/>
              </a:path>
            </a:pathLst>
          </a:custGeom>
          <a:solidFill>
            <a:srgbClr val="99009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597381" y="3041628"/>
            <a:ext cx="3867829" cy="2049482"/>
          </a:xfrm>
          <a:custGeom>
            <a:avLst/>
            <a:gdLst/>
            <a:ahLst/>
            <a:cxnLst/>
            <a:rect l="l" t="t" r="r" b="b"/>
            <a:pathLst>
              <a:path w="3311340" h="1860034">
                <a:moveTo>
                  <a:pt x="0" y="0"/>
                </a:moveTo>
                <a:lnTo>
                  <a:pt x="473051" y="0"/>
                </a:lnTo>
                <a:lnTo>
                  <a:pt x="473051" y="161348"/>
                </a:lnTo>
                <a:lnTo>
                  <a:pt x="946099" y="161348"/>
                </a:lnTo>
                <a:lnTo>
                  <a:pt x="946099" y="471523"/>
                </a:lnTo>
                <a:lnTo>
                  <a:pt x="1419147" y="471523"/>
                </a:lnTo>
                <a:lnTo>
                  <a:pt x="1419147" y="847731"/>
                </a:lnTo>
                <a:lnTo>
                  <a:pt x="1892195" y="847731"/>
                </a:lnTo>
                <a:lnTo>
                  <a:pt x="1892195" y="1232508"/>
                </a:lnTo>
                <a:lnTo>
                  <a:pt x="2365244" y="1232508"/>
                </a:lnTo>
                <a:lnTo>
                  <a:pt x="2365244" y="1719156"/>
                </a:lnTo>
                <a:lnTo>
                  <a:pt x="2838292" y="1719156"/>
                </a:lnTo>
                <a:lnTo>
                  <a:pt x="2838292" y="1860034"/>
                </a:lnTo>
                <a:lnTo>
                  <a:pt x="3311340" y="1860034"/>
                </a:lnTo>
              </a:path>
            </a:pathLst>
          </a:custGeom>
          <a:ln w="110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597378" y="3992355"/>
            <a:ext cx="0" cy="443595"/>
          </a:xfrm>
          <a:custGeom>
            <a:avLst/>
            <a:gdLst/>
            <a:ahLst/>
            <a:cxnLst/>
            <a:rect l="l" t="t" r="r" b="b"/>
            <a:pathLst>
              <a:path h="402590">
                <a:moveTo>
                  <a:pt x="0" y="402590"/>
                </a:moveTo>
                <a:lnTo>
                  <a:pt x="0" y="0"/>
                </a:lnTo>
                <a:lnTo>
                  <a:pt x="0" y="402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597381" y="3616008"/>
            <a:ext cx="3867829" cy="1494199"/>
          </a:xfrm>
          <a:custGeom>
            <a:avLst/>
            <a:gdLst/>
            <a:ahLst/>
            <a:cxnLst/>
            <a:rect l="l" t="t" r="r" b="b"/>
            <a:pathLst>
              <a:path w="3311340" h="1356080">
                <a:moveTo>
                  <a:pt x="0" y="0"/>
                </a:moveTo>
                <a:lnTo>
                  <a:pt x="473051" y="0"/>
                </a:lnTo>
                <a:lnTo>
                  <a:pt x="473051" y="342119"/>
                </a:lnTo>
                <a:lnTo>
                  <a:pt x="946099" y="342119"/>
                </a:lnTo>
                <a:lnTo>
                  <a:pt x="946099" y="744254"/>
                </a:lnTo>
                <a:lnTo>
                  <a:pt x="1419147" y="744254"/>
                </a:lnTo>
                <a:lnTo>
                  <a:pt x="1419147" y="1188472"/>
                </a:lnTo>
                <a:lnTo>
                  <a:pt x="1892195" y="1188472"/>
                </a:lnTo>
                <a:lnTo>
                  <a:pt x="1892195" y="1356080"/>
                </a:lnTo>
                <a:lnTo>
                  <a:pt x="2365244" y="1356080"/>
                </a:lnTo>
                <a:lnTo>
                  <a:pt x="2838292" y="1356080"/>
                </a:lnTo>
                <a:lnTo>
                  <a:pt x="3311340" y="1356080"/>
                </a:lnTo>
              </a:path>
            </a:pathLst>
          </a:custGeom>
          <a:ln w="110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597381" y="3616008"/>
            <a:ext cx="3867829" cy="1494199"/>
          </a:xfrm>
          <a:custGeom>
            <a:avLst/>
            <a:gdLst/>
            <a:ahLst/>
            <a:cxnLst/>
            <a:rect l="l" t="t" r="r" b="b"/>
            <a:pathLst>
              <a:path w="3311340" h="1356080">
                <a:moveTo>
                  <a:pt x="0" y="0"/>
                </a:moveTo>
                <a:lnTo>
                  <a:pt x="473051" y="0"/>
                </a:lnTo>
                <a:lnTo>
                  <a:pt x="473051" y="342119"/>
                </a:lnTo>
                <a:lnTo>
                  <a:pt x="946099" y="342119"/>
                </a:lnTo>
                <a:lnTo>
                  <a:pt x="946099" y="744254"/>
                </a:lnTo>
                <a:lnTo>
                  <a:pt x="1419147" y="744254"/>
                </a:lnTo>
                <a:lnTo>
                  <a:pt x="1419147" y="1188472"/>
                </a:lnTo>
                <a:lnTo>
                  <a:pt x="1892195" y="1188472"/>
                </a:lnTo>
                <a:lnTo>
                  <a:pt x="1892195" y="1356080"/>
                </a:lnTo>
                <a:lnTo>
                  <a:pt x="2365244" y="1356080"/>
                </a:lnTo>
                <a:lnTo>
                  <a:pt x="2838292" y="1356080"/>
                </a:lnTo>
                <a:lnTo>
                  <a:pt x="3311340" y="1356080"/>
                </a:lnTo>
              </a:path>
            </a:pathLst>
          </a:custGeom>
          <a:ln w="110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8255021" y="4925723"/>
            <a:ext cx="552546" cy="92357"/>
          </a:xfrm>
          <a:custGeom>
            <a:avLst/>
            <a:gdLst/>
            <a:ahLst/>
            <a:cxnLst/>
            <a:rect l="l" t="t" r="r" b="b"/>
            <a:pathLst>
              <a:path w="473048" h="83820">
                <a:moveTo>
                  <a:pt x="0" y="83820"/>
                </a:moveTo>
                <a:lnTo>
                  <a:pt x="473048" y="83820"/>
                </a:lnTo>
                <a:lnTo>
                  <a:pt x="473048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702475" y="4435945"/>
            <a:ext cx="552546" cy="99354"/>
          </a:xfrm>
          <a:custGeom>
            <a:avLst/>
            <a:gdLst/>
            <a:ahLst/>
            <a:cxnLst/>
            <a:rect l="l" t="t" r="r" b="b"/>
            <a:pathLst>
              <a:path w="473048" h="90170">
                <a:moveTo>
                  <a:pt x="0" y="90170"/>
                </a:moveTo>
                <a:lnTo>
                  <a:pt x="473048" y="90170"/>
                </a:lnTo>
                <a:lnTo>
                  <a:pt x="473048" y="0"/>
                </a:lnTo>
                <a:lnTo>
                  <a:pt x="0" y="0"/>
                </a:lnTo>
                <a:lnTo>
                  <a:pt x="0" y="9017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149929" y="3992350"/>
            <a:ext cx="552546" cy="116146"/>
          </a:xfrm>
          <a:custGeom>
            <a:avLst/>
            <a:gdLst/>
            <a:ahLst/>
            <a:cxnLst/>
            <a:rect l="l" t="t" r="r" b="b"/>
            <a:pathLst>
              <a:path w="473048" h="105410">
                <a:moveTo>
                  <a:pt x="0" y="105410"/>
                </a:moveTo>
                <a:lnTo>
                  <a:pt x="473048" y="105410"/>
                </a:lnTo>
                <a:lnTo>
                  <a:pt x="473048" y="0"/>
                </a:lnTo>
                <a:lnTo>
                  <a:pt x="0" y="0"/>
                </a:lnTo>
                <a:lnTo>
                  <a:pt x="0" y="10541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597381" y="3615955"/>
            <a:ext cx="552551" cy="142733"/>
          </a:xfrm>
          <a:custGeom>
            <a:avLst/>
            <a:gdLst/>
            <a:ahLst/>
            <a:cxnLst/>
            <a:rect l="l" t="t" r="r" b="b"/>
            <a:pathLst>
              <a:path w="473052" h="129539">
                <a:moveTo>
                  <a:pt x="0" y="129539"/>
                </a:moveTo>
                <a:lnTo>
                  <a:pt x="473052" y="129539"/>
                </a:lnTo>
                <a:lnTo>
                  <a:pt x="473052" y="0"/>
                </a:lnTo>
                <a:lnTo>
                  <a:pt x="0" y="0"/>
                </a:lnTo>
                <a:lnTo>
                  <a:pt x="0" y="12953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597381" y="3616008"/>
            <a:ext cx="3867829" cy="1494199"/>
          </a:xfrm>
          <a:custGeom>
            <a:avLst/>
            <a:gdLst/>
            <a:ahLst/>
            <a:cxnLst/>
            <a:rect l="l" t="t" r="r" b="b"/>
            <a:pathLst>
              <a:path w="3311340" h="1356080">
                <a:moveTo>
                  <a:pt x="0" y="0"/>
                </a:moveTo>
                <a:lnTo>
                  <a:pt x="473051" y="0"/>
                </a:lnTo>
                <a:lnTo>
                  <a:pt x="473051" y="342119"/>
                </a:lnTo>
                <a:lnTo>
                  <a:pt x="946099" y="342119"/>
                </a:lnTo>
                <a:lnTo>
                  <a:pt x="946099" y="744254"/>
                </a:lnTo>
                <a:lnTo>
                  <a:pt x="1419147" y="744254"/>
                </a:lnTo>
                <a:lnTo>
                  <a:pt x="1419147" y="1188472"/>
                </a:lnTo>
                <a:lnTo>
                  <a:pt x="1892195" y="1188472"/>
                </a:lnTo>
                <a:lnTo>
                  <a:pt x="1892195" y="1356080"/>
                </a:lnTo>
                <a:lnTo>
                  <a:pt x="2365244" y="1356080"/>
                </a:lnTo>
                <a:lnTo>
                  <a:pt x="2838292" y="1356080"/>
                </a:lnTo>
                <a:lnTo>
                  <a:pt x="3311340" y="1356080"/>
                </a:lnTo>
              </a:path>
            </a:pathLst>
          </a:custGeom>
          <a:ln w="110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597378" y="5018077"/>
            <a:ext cx="0" cy="92357"/>
          </a:xfrm>
          <a:custGeom>
            <a:avLst/>
            <a:gdLst/>
            <a:ahLst/>
            <a:cxnLst/>
            <a:rect l="l" t="t" r="r" b="b"/>
            <a:pathLst>
              <a:path h="83820">
                <a:moveTo>
                  <a:pt x="0" y="83820"/>
                </a:move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6597381" y="3759018"/>
            <a:ext cx="3867829" cy="1351186"/>
          </a:xfrm>
          <a:custGeom>
            <a:avLst/>
            <a:gdLst/>
            <a:ahLst/>
            <a:cxnLst/>
            <a:rect l="l" t="t" r="r" b="b"/>
            <a:pathLst>
              <a:path w="3311340" h="1226286">
                <a:moveTo>
                  <a:pt x="0" y="0"/>
                </a:moveTo>
                <a:lnTo>
                  <a:pt x="473051" y="0"/>
                </a:lnTo>
                <a:lnTo>
                  <a:pt x="473051" y="317513"/>
                </a:lnTo>
                <a:lnTo>
                  <a:pt x="946099" y="317513"/>
                </a:lnTo>
                <a:lnTo>
                  <a:pt x="946099" y="704177"/>
                </a:lnTo>
                <a:lnTo>
                  <a:pt x="1419147" y="704177"/>
                </a:lnTo>
                <a:lnTo>
                  <a:pt x="1419147" y="1142983"/>
                </a:lnTo>
                <a:lnTo>
                  <a:pt x="1892195" y="1142983"/>
                </a:lnTo>
                <a:lnTo>
                  <a:pt x="1892195" y="1226286"/>
                </a:lnTo>
                <a:lnTo>
                  <a:pt x="2365244" y="1226286"/>
                </a:lnTo>
                <a:lnTo>
                  <a:pt x="2838292" y="1226286"/>
                </a:lnTo>
                <a:lnTo>
                  <a:pt x="3311340" y="1226286"/>
                </a:lnTo>
              </a:path>
            </a:pathLst>
          </a:custGeom>
          <a:ln w="11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6597381" y="3759018"/>
            <a:ext cx="3867829" cy="1351186"/>
          </a:xfrm>
          <a:custGeom>
            <a:avLst/>
            <a:gdLst/>
            <a:ahLst/>
            <a:cxnLst/>
            <a:rect l="l" t="t" r="r" b="b"/>
            <a:pathLst>
              <a:path w="3311340" h="1226286">
                <a:moveTo>
                  <a:pt x="0" y="0"/>
                </a:moveTo>
                <a:lnTo>
                  <a:pt x="473051" y="0"/>
                </a:lnTo>
                <a:lnTo>
                  <a:pt x="473051" y="317513"/>
                </a:lnTo>
                <a:lnTo>
                  <a:pt x="946099" y="317513"/>
                </a:lnTo>
                <a:lnTo>
                  <a:pt x="946099" y="704177"/>
                </a:lnTo>
                <a:lnTo>
                  <a:pt x="1419147" y="704177"/>
                </a:lnTo>
                <a:lnTo>
                  <a:pt x="1419147" y="1142983"/>
                </a:lnTo>
                <a:lnTo>
                  <a:pt x="1892195" y="1142983"/>
                </a:lnTo>
                <a:lnTo>
                  <a:pt x="1892195" y="1226286"/>
                </a:lnTo>
                <a:lnTo>
                  <a:pt x="2365244" y="1226286"/>
                </a:lnTo>
                <a:lnTo>
                  <a:pt x="2838292" y="1226286"/>
                </a:lnTo>
                <a:lnTo>
                  <a:pt x="3311340" y="1226286"/>
                </a:lnTo>
              </a:path>
            </a:pathLst>
          </a:custGeom>
          <a:ln w="11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8255021" y="5018077"/>
            <a:ext cx="552546" cy="92357"/>
          </a:xfrm>
          <a:custGeom>
            <a:avLst/>
            <a:gdLst/>
            <a:ahLst/>
            <a:cxnLst/>
            <a:rect l="l" t="t" r="r" b="b"/>
            <a:pathLst>
              <a:path w="473048" h="83820">
                <a:moveTo>
                  <a:pt x="0" y="83820"/>
                </a:moveTo>
                <a:lnTo>
                  <a:pt x="473048" y="83820"/>
                </a:lnTo>
                <a:lnTo>
                  <a:pt x="473048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702475" y="4535299"/>
            <a:ext cx="552546" cy="386221"/>
          </a:xfrm>
          <a:custGeom>
            <a:avLst/>
            <a:gdLst/>
            <a:ahLst/>
            <a:cxnLst/>
            <a:rect l="l" t="t" r="r" b="b"/>
            <a:pathLst>
              <a:path w="473048" h="350520">
                <a:moveTo>
                  <a:pt x="0" y="350520"/>
                </a:moveTo>
                <a:lnTo>
                  <a:pt x="473048" y="350520"/>
                </a:lnTo>
                <a:lnTo>
                  <a:pt x="473048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597380" y="4108497"/>
            <a:ext cx="1105097" cy="390419"/>
          </a:xfrm>
          <a:custGeom>
            <a:avLst/>
            <a:gdLst/>
            <a:ahLst/>
            <a:cxnLst/>
            <a:rect l="l" t="t" r="r" b="b"/>
            <a:pathLst>
              <a:path w="946100" h="354329">
                <a:moveTo>
                  <a:pt x="0" y="354329"/>
                </a:moveTo>
                <a:lnTo>
                  <a:pt x="946100" y="354329"/>
                </a:lnTo>
                <a:lnTo>
                  <a:pt x="946100" y="0"/>
                </a:lnTo>
                <a:lnTo>
                  <a:pt x="0" y="0"/>
                </a:lnTo>
                <a:lnTo>
                  <a:pt x="0" y="354329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6597381" y="3758659"/>
            <a:ext cx="552551" cy="349838"/>
          </a:xfrm>
          <a:custGeom>
            <a:avLst/>
            <a:gdLst/>
            <a:ahLst/>
            <a:cxnLst/>
            <a:rect l="l" t="t" r="r" b="b"/>
            <a:pathLst>
              <a:path w="473052" h="317500">
                <a:moveTo>
                  <a:pt x="0" y="317500"/>
                </a:moveTo>
                <a:lnTo>
                  <a:pt x="473052" y="317500"/>
                </a:lnTo>
                <a:lnTo>
                  <a:pt x="473052" y="0"/>
                </a:lnTo>
                <a:lnTo>
                  <a:pt x="0" y="0"/>
                </a:lnTo>
                <a:lnTo>
                  <a:pt x="0" y="31750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597381" y="3759018"/>
            <a:ext cx="3867829" cy="1351186"/>
          </a:xfrm>
          <a:custGeom>
            <a:avLst/>
            <a:gdLst/>
            <a:ahLst/>
            <a:cxnLst/>
            <a:rect l="l" t="t" r="r" b="b"/>
            <a:pathLst>
              <a:path w="3311340" h="1226286">
                <a:moveTo>
                  <a:pt x="0" y="0"/>
                </a:moveTo>
                <a:lnTo>
                  <a:pt x="473051" y="0"/>
                </a:lnTo>
                <a:lnTo>
                  <a:pt x="473051" y="317513"/>
                </a:lnTo>
                <a:lnTo>
                  <a:pt x="946099" y="317513"/>
                </a:lnTo>
                <a:lnTo>
                  <a:pt x="946099" y="704177"/>
                </a:lnTo>
                <a:lnTo>
                  <a:pt x="1419147" y="704177"/>
                </a:lnTo>
                <a:lnTo>
                  <a:pt x="1419147" y="1142983"/>
                </a:lnTo>
                <a:lnTo>
                  <a:pt x="1892195" y="1142983"/>
                </a:lnTo>
                <a:lnTo>
                  <a:pt x="1892195" y="1226286"/>
                </a:lnTo>
                <a:lnTo>
                  <a:pt x="2365244" y="1226286"/>
                </a:lnTo>
                <a:lnTo>
                  <a:pt x="2838292" y="1226286"/>
                </a:lnTo>
                <a:lnTo>
                  <a:pt x="3311340" y="1226286"/>
                </a:lnTo>
              </a:path>
            </a:pathLst>
          </a:custGeom>
          <a:ln w="11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6597378" y="4118291"/>
            <a:ext cx="0" cy="380624"/>
          </a:xfrm>
          <a:custGeom>
            <a:avLst/>
            <a:gdLst/>
            <a:ahLst/>
            <a:cxnLst/>
            <a:rect l="l" t="t" r="r" b="b"/>
            <a:pathLst>
              <a:path h="345440">
                <a:moveTo>
                  <a:pt x="0" y="345440"/>
                </a:moveTo>
                <a:lnTo>
                  <a:pt x="0" y="0"/>
                </a:lnTo>
                <a:lnTo>
                  <a:pt x="0" y="345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597381" y="4117840"/>
            <a:ext cx="3867829" cy="992395"/>
          </a:xfrm>
          <a:custGeom>
            <a:avLst/>
            <a:gdLst/>
            <a:ahLst/>
            <a:cxnLst/>
            <a:rect l="l" t="t" r="r" b="b"/>
            <a:pathLst>
              <a:path w="3311340" h="900661">
                <a:moveTo>
                  <a:pt x="0" y="0"/>
                </a:moveTo>
                <a:lnTo>
                  <a:pt x="473051" y="0"/>
                </a:lnTo>
                <a:lnTo>
                  <a:pt x="473051" y="345724"/>
                </a:lnTo>
                <a:lnTo>
                  <a:pt x="946099" y="345724"/>
                </a:lnTo>
                <a:lnTo>
                  <a:pt x="946099" y="729086"/>
                </a:lnTo>
                <a:lnTo>
                  <a:pt x="1419147" y="729086"/>
                </a:lnTo>
                <a:lnTo>
                  <a:pt x="1419147" y="900661"/>
                </a:lnTo>
                <a:lnTo>
                  <a:pt x="1892195" y="900661"/>
                </a:lnTo>
                <a:lnTo>
                  <a:pt x="2365244" y="900661"/>
                </a:lnTo>
                <a:lnTo>
                  <a:pt x="2838292" y="900661"/>
                </a:lnTo>
                <a:lnTo>
                  <a:pt x="3311340" y="900661"/>
                </a:lnTo>
              </a:path>
            </a:pathLst>
          </a:custGeom>
          <a:ln w="11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597381" y="4117840"/>
            <a:ext cx="3867829" cy="992395"/>
          </a:xfrm>
          <a:custGeom>
            <a:avLst/>
            <a:gdLst/>
            <a:ahLst/>
            <a:cxnLst/>
            <a:rect l="l" t="t" r="r" b="b"/>
            <a:pathLst>
              <a:path w="3311340" h="900661">
                <a:moveTo>
                  <a:pt x="0" y="0"/>
                </a:moveTo>
                <a:lnTo>
                  <a:pt x="473051" y="0"/>
                </a:lnTo>
                <a:lnTo>
                  <a:pt x="473051" y="345724"/>
                </a:lnTo>
                <a:lnTo>
                  <a:pt x="946099" y="345724"/>
                </a:lnTo>
                <a:lnTo>
                  <a:pt x="946099" y="729086"/>
                </a:lnTo>
                <a:lnTo>
                  <a:pt x="1419147" y="729086"/>
                </a:lnTo>
                <a:lnTo>
                  <a:pt x="1419147" y="900661"/>
                </a:lnTo>
                <a:lnTo>
                  <a:pt x="1892195" y="900661"/>
                </a:lnTo>
                <a:lnTo>
                  <a:pt x="2365244" y="900661"/>
                </a:lnTo>
                <a:lnTo>
                  <a:pt x="2838292" y="900661"/>
                </a:lnTo>
                <a:lnTo>
                  <a:pt x="3311340" y="900661"/>
                </a:lnTo>
              </a:path>
            </a:pathLst>
          </a:custGeom>
          <a:ln w="11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597377" y="4921520"/>
            <a:ext cx="1657644" cy="188913"/>
          </a:xfrm>
          <a:custGeom>
            <a:avLst/>
            <a:gdLst/>
            <a:ahLst/>
            <a:cxnLst/>
            <a:rect l="l" t="t" r="r" b="b"/>
            <a:pathLst>
              <a:path w="1419148" h="171450">
                <a:moveTo>
                  <a:pt x="0" y="171450"/>
                </a:moveTo>
                <a:lnTo>
                  <a:pt x="1419148" y="171450"/>
                </a:lnTo>
                <a:lnTo>
                  <a:pt x="1419148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597380" y="4498948"/>
            <a:ext cx="1105097" cy="422603"/>
          </a:xfrm>
          <a:custGeom>
            <a:avLst/>
            <a:gdLst/>
            <a:ahLst/>
            <a:cxnLst/>
            <a:rect l="l" t="t" r="r" b="b"/>
            <a:pathLst>
              <a:path w="946100" h="383539">
                <a:moveTo>
                  <a:pt x="0" y="383539"/>
                </a:moveTo>
                <a:lnTo>
                  <a:pt x="946100" y="383539"/>
                </a:lnTo>
                <a:lnTo>
                  <a:pt x="946100" y="0"/>
                </a:lnTo>
                <a:lnTo>
                  <a:pt x="0" y="0"/>
                </a:lnTo>
                <a:lnTo>
                  <a:pt x="0" y="383539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6597381" y="4118291"/>
            <a:ext cx="552551" cy="380624"/>
          </a:xfrm>
          <a:custGeom>
            <a:avLst/>
            <a:gdLst/>
            <a:ahLst/>
            <a:cxnLst/>
            <a:rect l="l" t="t" r="r" b="b"/>
            <a:pathLst>
              <a:path w="473052" h="345440">
                <a:moveTo>
                  <a:pt x="0" y="345440"/>
                </a:moveTo>
                <a:lnTo>
                  <a:pt x="473052" y="345440"/>
                </a:lnTo>
                <a:lnTo>
                  <a:pt x="473052" y="0"/>
                </a:lnTo>
                <a:lnTo>
                  <a:pt x="0" y="0"/>
                </a:lnTo>
                <a:lnTo>
                  <a:pt x="0" y="34544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6597381" y="4117840"/>
            <a:ext cx="3867829" cy="992395"/>
          </a:xfrm>
          <a:custGeom>
            <a:avLst/>
            <a:gdLst/>
            <a:ahLst/>
            <a:cxnLst/>
            <a:rect l="l" t="t" r="r" b="b"/>
            <a:pathLst>
              <a:path w="3311340" h="900661">
                <a:moveTo>
                  <a:pt x="0" y="0"/>
                </a:moveTo>
                <a:lnTo>
                  <a:pt x="473051" y="0"/>
                </a:lnTo>
                <a:lnTo>
                  <a:pt x="473051" y="345724"/>
                </a:lnTo>
                <a:lnTo>
                  <a:pt x="946099" y="345724"/>
                </a:lnTo>
                <a:lnTo>
                  <a:pt x="946099" y="729086"/>
                </a:lnTo>
                <a:lnTo>
                  <a:pt x="1419147" y="729086"/>
                </a:lnTo>
                <a:lnTo>
                  <a:pt x="1419147" y="900661"/>
                </a:lnTo>
                <a:lnTo>
                  <a:pt x="1892195" y="900661"/>
                </a:lnTo>
                <a:lnTo>
                  <a:pt x="2365244" y="900661"/>
                </a:lnTo>
                <a:lnTo>
                  <a:pt x="2838292" y="900661"/>
                </a:lnTo>
                <a:lnTo>
                  <a:pt x="3311340" y="900661"/>
                </a:lnTo>
              </a:path>
            </a:pathLst>
          </a:custGeom>
          <a:ln w="11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597380" y="5110204"/>
            <a:ext cx="1105097" cy="0"/>
          </a:xfrm>
          <a:custGeom>
            <a:avLst/>
            <a:gdLst/>
            <a:ahLst/>
            <a:cxnLst/>
            <a:rect l="l" t="t" r="r" b="b"/>
            <a:pathLst>
              <a:path w="946100">
                <a:moveTo>
                  <a:pt x="0" y="0"/>
                </a:moveTo>
                <a:lnTo>
                  <a:pt x="946100" y="0"/>
                </a:lnTo>
              </a:path>
            </a:pathLst>
          </a:custGeom>
          <a:ln w="3175">
            <a:solidFill>
              <a:srgbClr val="006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6597381" y="1931938"/>
            <a:ext cx="3867829" cy="3099378"/>
          </a:xfrm>
          <a:custGeom>
            <a:avLst/>
            <a:gdLst/>
            <a:ahLst/>
            <a:cxnLst/>
            <a:rect l="l" t="t" r="r" b="b"/>
            <a:pathLst>
              <a:path w="3311340" h="2812881">
                <a:moveTo>
                  <a:pt x="0" y="0"/>
                </a:moveTo>
                <a:lnTo>
                  <a:pt x="473051" y="0"/>
                </a:lnTo>
                <a:lnTo>
                  <a:pt x="473051" y="419876"/>
                </a:lnTo>
                <a:lnTo>
                  <a:pt x="946099" y="419876"/>
                </a:lnTo>
                <a:lnTo>
                  <a:pt x="946099" y="891326"/>
                </a:lnTo>
                <a:lnTo>
                  <a:pt x="1419147" y="891326"/>
                </a:lnTo>
                <a:lnTo>
                  <a:pt x="1419147" y="1358859"/>
                </a:lnTo>
                <a:lnTo>
                  <a:pt x="1892195" y="1358859"/>
                </a:lnTo>
                <a:lnTo>
                  <a:pt x="1892195" y="1834321"/>
                </a:lnTo>
                <a:lnTo>
                  <a:pt x="2365244" y="1834321"/>
                </a:lnTo>
                <a:lnTo>
                  <a:pt x="2365244" y="2392982"/>
                </a:lnTo>
                <a:lnTo>
                  <a:pt x="2838292" y="2392982"/>
                </a:lnTo>
                <a:lnTo>
                  <a:pt x="2838292" y="2812881"/>
                </a:lnTo>
                <a:lnTo>
                  <a:pt x="3311340" y="28128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597381" y="3041628"/>
            <a:ext cx="3867829" cy="2049482"/>
          </a:xfrm>
          <a:custGeom>
            <a:avLst/>
            <a:gdLst/>
            <a:ahLst/>
            <a:cxnLst/>
            <a:rect l="l" t="t" r="r" b="b"/>
            <a:pathLst>
              <a:path w="3311340" h="1860034">
                <a:moveTo>
                  <a:pt x="0" y="0"/>
                </a:moveTo>
                <a:lnTo>
                  <a:pt x="473051" y="0"/>
                </a:lnTo>
                <a:lnTo>
                  <a:pt x="473051" y="161348"/>
                </a:lnTo>
                <a:lnTo>
                  <a:pt x="946099" y="161348"/>
                </a:lnTo>
                <a:lnTo>
                  <a:pt x="946099" y="471523"/>
                </a:lnTo>
                <a:lnTo>
                  <a:pt x="1419147" y="471523"/>
                </a:lnTo>
                <a:lnTo>
                  <a:pt x="1419147" y="847731"/>
                </a:lnTo>
                <a:lnTo>
                  <a:pt x="1892195" y="847731"/>
                </a:lnTo>
                <a:lnTo>
                  <a:pt x="1892195" y="1232508"/>
                </a:lnTo>
                <a:lnTo>
                  <a:pt x="2365244" y="1232508"/>
                </a:lnTo>
                <a:lnTo>
                  <a:pt x="2365244" y="1719156"/>
                </a:lnTo>
                <a:lnTo>
                  <a:pt x="2838292" y="1719156"/>
                </a:lnTo>
                <a:lnTo>
                  <a:pt x="2838292" y="1860034"/>
                </a:lnTo>
                <a:lnTo>
                  <a:pt x="3311340" y="18600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848986" y="1906160"/>
            <a:ext cx="48009" cy="45300"/>
          </a:xfrm>
          <a:custGeom>
            <a:avLst/>
            <a:gdLst/>
            <a:ahLst/>
            <a:cxnLst/>
            <a:rect l="l" t="t" r="r" b="b"/>
            <a:pathLst>
              <a:path w="41102" h="41113">
                <a:moveTo>
                  <a:pt x="23732" y="0"/>
                </a:moveTo>
                <a:lnTo>
                  <a:pt x="12533" y="1488"/>
                </a:lnTo>
                <a:lnTo>
                  <a:pt x="3629" y="8477"/>
                </a:lnTo>
                <a:lnTo>
                  <a:pt x="0" y="20965"/>
                </a:lnTo>
                <a:lnTo>
                  <a:pt x="17" y="21937"/>
                </a:lnTo>
                <a:lnTo>
                  <a:pt x="3471" y="33193"/>
                </a:lnTo>
                <a:lnTo>
                  <a:pt x="11343" y="39651"/>
                </a:lnTo>
                <a:lnTo>
                  <a:pt x="21338" y="41113"/>
                </a:lnTo>
                <a:lnTo>
                  <a:pt x="31160" y="37379"/>
                </a:lnTo>
                <a:lnTo>
                  <a:pt x="38513" y="28248"/>
                </a:lnTo>
                <a:lnTo>
                  <a:pt x="41102" y="13522"/>
                </a:lnTo>
                <a:lnTo>
                  <a:pt x="34247" y="4011"/>
                </a:lnTo>
                <a:lnTo>
                  <a:pt x="23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7401530" y="2371979"/>
            <a:ext cx="48012" cy="45300"/>
          </a:xfrm>
          <a:custGeom>
            <a:avLst/>
            <a:gdLst/>
            <a:ahLst/>
            <a:cxnLst/>
            <a:rect l="l" t="t" r="r" b="b"/>
            <a:pathLst>
              <a:path w="41104" h="41113">
                <a:moveTo>
                  <a:pt x="23733" y="0"/>
                </a:moveTo>
                <a:lnTo>
                  <a:pt x="12534" y="1488"/>
                </a:lnTo>
                <a:lnTo>
                  <a:pt x="3629" y="8476"/>
                </a:lnTo>
                <a:lnTo>
                  <a:pt x="0" y="20964"/>
                </a:lnTo>
                <a:lnTo>
                  <a:pt x="17" y="21939"/>
                </a:lnTo>
                <a:lnTo>
                  <a:pt x="3472" y="33194"/>
                </a:lnTo>
                <a:lnTo>
                  <a:pt x="11345" y="39652"/>
                </a:lnTo>
                <a:lnTo>
                  <a:pt x="21341" y="41113"/>
                </a:lnTo>
                <a:lnTo>
                  <a:pt x="31163" y="37378"/>
                </a:lnTo>
                <a:lnTo>
                  <a:pt x="38516" y="28248"/>
                </a:lnTo>
                <a:lnTo>
                  <a:pt x="41104" y="13522"/>
                </a:lnTo>
                <a:lnTo>
                  <a:pt x="34250" y="4011"/>
                </a:lnTo>
                <a:lnTo>
                  <a:pt x="237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7954080" y="2886100"/>
            <a:ext cx="48007" cy="45306"/>
          </a:xfrm>
          <a:custGeom>
            <a:avLst/>
            <a:gdLst/>
            <a:ahLst/>
            <a:cxnLst/>
            <a:rect l="l" t="t" r="r" b="b"/>
            <a:pathLst>
              <a:path w="41100" h="41118">
                <a:moveTo>
                  <a:pt x="23726" y="0"/>
                </a:moveTo>
                <a:lnTo>
                  <a:pt x="12529" y="1491"/>
                </a:lnTo>
                <a:lnTo>
                  <a:pt x="3628" y="8482"/>
                </a:lnTo>
                <a:lnTo>
                  <a:pt x="0" y="20972"/>
                </a:lnTo>
                <a:lnTo>
                  <a:pt x="17" y="21962"/>
                </a:lnTo>
                <a:lnTo>
                  <a:pt x="3478" y="33210"/>
                </a:lnTo>
                <a:lnTo>
                  <a:pt x="11352" y="39662"/>
                </a:lnTo>
                <a:lnTo>
                  <a:pt x="21346" y="41118"/>
                </a:lnTo>
                <a:lnTo>
                  <a:pt x="31165" y="37379"/>
                </a:lnTo>
                <a:lnTo>
                  <a:pt x="38514" y="28244"/>
                </a:lnTo>
                <a:lnTo>
                  <a:pt x="41100" y="13515"/>
                </a:lnTo>
                <a:lnTo>
                  <a:pt x="34242" y="4007"/>
                </a:lnTo>
                <a:lnTo>
                  <a:pt x="23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8506624" y="3405826"/>
            <a:ext cx="48012" cy="45302"/>
          </a:xfrm>
          <a:custGeom>
            <a:avLst/>
            <a:gdLst/>
            <a:ahLst/>
            <a:cxnLst/>
            <a:rect l="l" t="t" r="r" b="b"/>
            <a:pathLst>
              <a:path w="41104" h="41114">
                <a:moveTo>
                  <a:pt x="23732" y="0"/>
                </a:moveTo>
                <a:lnTo>
                  <a:pt x="12533" y="1488"/>
                </a:lnTo>
                <a:lnTo>
                  <a:pt x="3629" y="8477"/>
                </a:lnTo>
                <a:lnTo>
                  <a:pt x="0" y="20965"/>
                </a:lnTo>
                <a:lnTo>
                  <a:pt x="17" y="21942"/>
                </a:lnTo>
                <a:lnTo>
                  <a:pt x="3473" y="33196"/>
                </a:lnTo>
                <a:lnTo>
                  <a:pt x="11346" y="39653"/>
                </a:lnTo>
                <a:lnTo>
                  <a:pt x="21341" y="41114"/>
                </a:lnTo>
                <a:lnTo>
                  <a:pt x="31163" y="37378"/>
                </a:lnTo>
                <a:lnTo>
                  <a:pt x="38515" y="28247"/>
                </a:lnTo>
                <a:lnTo>
                  <a:pt x="41104" y="13521"/>
                </a:lnTo>
                <a:lnTo>
                  <a:pt x="34249" y="4010"/>
                </a:lnTo>
                <a:lnTo>
                  <a:pt x="23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9083841" y="3960534"/>
            <a:ext cx="0" cy="18834"/>
          </a:xfrm>
          <a:custGeom>
            <a:avLst/>
            <a:gdLst/>
            <a:ahLst/>
            <a:cxnLst/>
            <a:rect l="l" t="t" r="r" b="b"/>
            <a:pathLst>
              <a:path h="17093">
                <a:moveTo>
                  <a:pt x="0" y="17093"/>
                </a:moveTo>
                <a:lnTo>
                  <a:pt x="0" y="0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9059172" y="3914165"/>
            <a:ext cx="48008" cy="45300"/>
          </a:xfrm>
          <a:custGeom>
            <a:avLst/>
            <a:gdLst/>
            <a:ahLst/>
            <a:cxnLst/>
            <a:rect l="l" t="t" r="r" b="b"/>
            <a:pathLst>
              <a:path w="41101" h="41113">
                <a:moveTo>
                  <a:pt x="23727" y="0"/>
                </a:moveTo>
                <a:lnTo>
                  <a:pt x="12530" y="1490"/>
                </a:lnTo>
                <a:lnTo>
                  <a:pt x="3628" y="8481"/>
                </a:lnTo>
                <a:lnTo>
                  <a:pt x="0" y="20970"/>
                </a:lnTo>
                <a:lnTo>
                  <a:pt x="17" y="21947"/>
                </a:lnTo>
                <a:lnTo>
                  <a:pt x="3473" y="33198"/>
                </a:lnTo>
                <a:lnTo>
                  <a:pt x="11346" y="39654"/>
                </a:lnTo>
                <a:lnTo>
                  <a:pt x="21341" y="41113"/>
                </a:lnTo>
                <a:lnTo>
                  <a:pt x="31162" y="37376"/>
                </a:lnTo>
                <a:lnTo>
                  <a:pt x="38514" y="28244"/>
                </a:lnTo>
                <a:lnTo>
                  <a:pt x="41101" y="13516"/>
                </a:lnTo>
                <a:lnTo>
                  <a:pt x="34243" y="4008"/>
                </a:lnTo>
                <a:lnTo>
                  <a:pt x="237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9611716" y="4460004"/>
            <a:ext cx="48012" cy="45302"/>
          </a:xfrm>
          <a:custGeom>
            <a:avLst/>
            <a:gdLst/>
            <a:ahLst/>
            <a:cxnLst/>
            <a:rect l="l" t="t" r="r" b="b"/>
            <a:pathLst>
              <a:path w="41104" h="41114">
                <a:moveTo>
                  <a:pt x="23732" y="0"/>
                </a:moveTo>
                <a:lnTo>
                  <a:pt x="12533" y="1488"/>
                </a:lnTo>
                <a:lnTo>
                  <a:pt x="3629" y="8477"/>
                </a:lnTo>
                <a:lnTo>
                  <a:pt x="0" y="20965"/>
                </a:lnTo>
                <a:lnTo>
                  <a:pt x="17" y="21942"/>
                </a:lnTo>
                <a:lnTo>
                  <a:pt x="3473" y="33196"/>
                </a:lnTo>
                <a:lnTo>
                  <a:pt x="11346" y="39653"/>
                </a:lnTo>
                <a:lnTo>
                  <a:pt x="21341" y="41114"/>
                </a:lnTo>
                <a:lnTo>
                  <a:pt x="31163" y="37378"/>
                </a:lnTo>
                <a:lnTo>
                  <a:pt x="38515" y="28247"/>
                </a:lnTo>
                <a:lnTo>
                  <a:pt x="41104" y="13521"/>
                </a:lnTo>
                <a:lnTo>
                  <a:pt x="34249" y="4010"/>
                </a:lnTo>
                <a:lnTo>
                  <a:pt x="23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0164267" y="4884420"/>
            <a:ext cx="48008" cy="45305"/>
          </a:xfrm>
          <a:custGeom>
            <a:avLst/>
            <a:gdLst/>
            <a:ahLst/>
            <a:cxnLst/>
            <a:rect l="l" t="t" r="r" b="b"/>
            <a:pathLst>
              <a:path w="41101" h="41117">
                <a:moveTo>
                  <a:pt x="23727" y="0"/>
                </a:moveTo>
                <a:lnTo>
                  <a:pt x="12530" y="1490"/>
                </a:lnTo>
                <a:lnTo>
                  <a:pt x="3628" y="8481"/>
                </a:lnTo>
                <a:lnTo>
                  <a:pt x="0" y="20970"/>
                </a:lnTo>
                <a:lnTo>
                  <a:pt x="17" y="21959"/>
                </a:lnTo>
                <a:lnTo>
                  <a:pt x="3477" y="33207"/>
                </a:lnTo>
                <a:lnTo>
                  <a:pt x="11351" y="39660"/>
                </a:lnTo>
                <a:lnTo>
                  <a:pt x="21345" y="41117"/>
                </a:lnTo>
                <a:lnTo>
                  <a:pt x="31164" y="37379"/>
                </a:lnTo>
                <a:lnTo>
                  <a:pt x="38514" y="28245"/>
                </a:lnTo>
                <a:lnTo>
                  <a:pt x="41101" y="13516"/>
                </a:lnTo>
                <a:lnTo>
                  <a:pt x="34243" y="4008"/>
                </a:lnTo>
                <a:lnTo>
                  <a:pt x="237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9739990" y="1878902"/>
            <a:ext cx="676870" cy="981662"/>
          </a:xfrm>
          <a:custGeom>
            <a:avLst/>
            <a:gdLst/>
            <a:ahLst/>
            <a:cxnLst/>
            <a:rect l="l" t="t" r="r" b="b"/>
            <a:pathLst>
              <a:path w="579484" h="890920">
                <a:moveTo>
                  <a:pt x="0" y="890920"/>
                </a:moveTo>
                <a:lnTo>
                  <a:pt x="579484" y="890920"/>
                </a:lnTo>
                <a:lnTo>
                  <a:pt x="579484" y="0"/>
                </a:lnTo>
                <a:lnTo>
                  <a:pt x="0" y="0"/>
                </a:lnTo>
                <a:lnTo>
                  <a:pt x="0" y="890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9739993" y="2860564"/>
            <a:ext cx="676866" cy="0"/>
          </a:xfrm>
          <a:custGeom>
            <a:avLst/>
            <a:gdLst/>
            <a:ahLst/>
            <a:cxnLst/>
            <a:rect l="l" t="t" r="r" b="b"/>
            <a:pathLst>
              <a:path w="579481">
                <a:moveTo>
                  <a:pt x="0" y="0"/>
                </a:moveTo>
                <a:lnTo>
                  <a:pt x="579481" y="0"/>
                </a:lnTo>
              </a:path>
            </a:pathLst>
          </a:custGeom>
          <a:ln w="55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0416856" y="1878893"/>
            <a:ext cx="0" cy="981671"/>
          </a:xfrm>
          <a:custGeom>
            <a:avLst/>
            <a:gdLst/>
            <a:ahLst/>
            <a:cxnLst/>
            <a:rect l="l" t="t" r="r" b="b"/>
            <a:pathLst>
              <a:path h="890928">
                <a:moveTo>
                  <a:pt x="0" y="890928"/>
                </a:moveTo>
                <a:lnTo>
                  <a:pt x="0" y="0"/>
                </a:lnTo>
              </a:path>
            </a:pathLst>
          </a:custGeom>
          <a:ln w="553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9739993" y="1878893"/>
            <a:ext cx="676866" cy="0"/>
          </a:xfrm>
          <a:custGeom>
            <a:avLst/>
            <a:gdLst/>
            <a:ahLst/>
            <a:cxnLst/>
            <a:rect l="l" t="t" r="r" b="b"/>
            <a:pathLst>
              <a:path w="579481">
                <a:moveTo>
                  <a:pt x="579481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9739990" y="1878893"/>
            <a:ext cx="0" cy="981671"/>
          </a:xfrm>
          <a:custGeom>
            <a:avLst/>
            <a:gdLst/>
            <a:ahLst/>
            <a:cxnLst/>
            <a:rect l="l" t="t" r="r" b="b"/>
            <a:pathLst>
              <a:path h="890928">
                <a:moveTo>
                  <a:pt x="0" y="0"/>
                </a:moveTo>
                <a:lnTo>
                  <a:pt x="0" y="890928"/>
                </a:lnTo>
              </a:path>
            </a:pathLst>
          </a:custGeom>
          <a:ln w="5531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9799960" y="1925912"/>
            <a:ext cx="48013" cy="45300"/>
          </a:xfrm>
          <a:custGeom>
            <a:avLst/>
            <a:gdLst/>
            <a:ahLst/>
            <a:cxnLst/>
            <a:rect l="l" t="t" r="r" b="b"/>
            <a:pathLst>
              <a:path w="41105" h="41113">
                <a:moveTo>
                  <a:pt x="23734" y="0"/>
                </a:moveTo>
                <a:lnTo>
                  <a:pt x="12534" y="1488"/>
                </a:lnTo>
                <a:lnTo>
                  <a:pt x="3630" y="8476"/>
                </a:lnTo>
                <a:lnTo>
                  <a:pt x="0" y="20964"/>
                </a:lnTo>
                <a:lnTo>
                  <a:pt x="17" y="21941"/>
                </a:lnTo>
                <a:lnTo>
                  <a:pt x="3473" y="33195"/>
                </a:lnTo>
                <a:lnTo>
                  <a:pt x="11347" y="39652"/>
                </a:lnTo>
                <a:lnTo>
                  <a:pt x="21342" y="41113"/>
                </a:lnTo>
                <a:lnTo>
                  <a:pt x="31164" y="37378"/>
                </a:lnTo>
                <a:lnTo>
                  <a:pt x="38517" y="28247"/>
                </a:lnTo>
                <a:lnTo>
                  <a:pt x="41105" y="13521"/>
                </a:lnTo>
                <a:lnTo>
                  <a:pt x="34250" y="4011"/>
                </a:lnTo>
                <a:lnTo>
                  <a:pt x="237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9765368" y="2040173"/>
            <a:ext cx="118453" cy="98164"/>
          </a:xfrm>
          <a:custGeom>
            <a:avLst/>
            <a:gdLst/>
            <a:ahLst/>
            <a:cxnLst/>
            <a:rect l="l" t="t" r="r" b="b"/>
            <a:pathLst>
              <a:path w="101410" h="89090">
                <a:moveTo>
                  <a:pt x="0" y="89090"/>
                </a:moveTo>
                <a:lnTo>
                  <a:pt x="101410" y="89090"/>
                </a:lnTo>
                <a:lnTo>
                  <a:pt x="101410" y="0"/>
                </a:lnTo>
                <a:lnTo>
                  <a:pt x="0" y="0"/>
                </a:lnTo>
                <a:lnTo>
                  <a:pt x="0" y="8909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9765368" y="2040173"/>
            <a:ext cx="118453" cy="0"/>
          </a:xfrm>
          <a:custGeom>
            <a:avLst/>
            <a:gdLst/>
            <a:ahLst/>
            <a:cxnLst/>
            <a:rect l="l" t="t" r="r" b="b"/>
            <a:pathLst>
              <a:path w="101410">
                <a:moveTo>
                  <a:pt x="0" y="0"/>
                </a:moveTo>
                <a:lnTo>
                  <a:pt x="101410" y="0"/>
                </a:lnTo>
              </a:path>
            </a:pathLst>
          </a:custGeom>
          <a:ln w="11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9765368" y="2138337"/>
            <a:ext cx="118453" cy="0"/>
          </a:xfrm>
          <a:custGeom>
            <a:avLst/>
            <a:gdLst/>
            <a:ahLst/>
            <a:cxnLst/>
            <a:rect l="l" t="t" r="r" b="b"/>
            <a:pathLst>
              <a:path w="101410">
                <a:moveTo>
                  <a:pt x="0" y="0"/>
                </a:moveTo>
                <a:lnTo>
                  <a:pt x="101410" y="0"/>
                </a:lnTo>
              </a:path>
            </a:pathLst>
          </a:custGeom>
          <a:ln w="11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9883821" y="2040173"/>
            <a:ext cx="0" cy="98164"/>
          </a:xfrm>
          <a:custGeom>
            <a:avLst/>
            <a:gdLst/>
            <a:ahLst/>
            <a:cxnLst/>
            <a:rect l="l" t="t" r="r" b="b"/>
            <a:pathLst>
              <a:path h="89090">
                <a:moveTo>
                  <a:pt x="0" y="89090"/>
                </a:moveTo>
                <a:lnTo>
                  <a:pt x="0" y="0"/>
                </a:lnTo>
              </a:path>
            </a:pathLst>
          </a:custGeom>
          <a:ln w="1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9765368" y="2040173"/>
            <a:ext cx="0" cy="98164"/>
          </a:xfrm>
          <a:custGeom>
            <a:avLst/>
            <a:gdLst/>
            <a:ahLst/>
            <a:cxnLst/>
            <a:rect l="l" t="t" r="r" b="b"/>
            <a:pathLst>
              <a:path h="89090">
                <a:moveTo>
                  <a:pt x="0" y="89090"/>
                </a:moveTo>
                <a:lnTo>
                  <a:pt x="0" y="0"/>
                </a:lnTo>
              </a:path>
            </a:pathLst>
          </a:custGeom>
          <a:ln w="1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9949546" y="2198309"/>
            <a:ext cx="43165" cy="0"/>
          </a:xfrm>
          <a:custGeom>
            <a:avLst/>
            <a:gdLst/>
            <a:ahLst/>
            <a:cxnLst/>
            <a:rect l="l" t="t" r="r" b="b"/>
            <a:pathLst>
              <a:path w="36955">
                <a:moveTo>
                  <a:pt x="0" y="0"/>
                </a:moveTo>
                <a:lnTo>
                  <a:pt x="36955" y="0"/>
                </a:lnTo>
              </a:path>
            </a:pathLst>
          </a:custGeom>
          <a:ln w="11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9765368" y="2180409"/>
            <a:ext cx="118453" cy="98164"/>
          </a:xfrm>
          <a:custGeom>
            <a:avLst/>
            <a:gdLst/>
            <a:ahLst/>
            <a:cxnLst/>
            <a:rect l="l" t="t" r="r" b="b"/>
            <a:pathLst>
              <a:path w="101410" h="89090">
                <a:moveTo>
                  <a:pt x="0" y="89090"/>
                </a:moveTo>
                <a:lnTo>
                  <a:pt x="101410" y="89090"/>
                </a:lnTo>
                <a:lnTo>
                  <a:pt x="101410" y="0"/>
                </a:lnTo>
                <a:lnTo>
                  <a:pt x="0" y="0"/>
                </a:lnTo>
                <a:lnTo>
                  <a:pt x="0" y="89090"/>
                </a:lnTo>
                <a:close/>
              </a:path>
            </a:pathLst>
          </a:custGeom>
          <a:solidFill>
            <a:srgbClr val="99009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9765368" y="2180409"/>
            <a:ext cx="118453" cy="0"/>
          </a:xfrm>
          <a:custGeom>
            <a:avLst/>
            <a:gdLst/>
            <a:ahLst/>
            <a:cxnLst/>
            <a:rect l="l" t="t" r="r" b="b"/>
            <a:pathLst>
              <a:path w="101410">
                <a:moveTo>
                  <a:pt x="0" y="0"/>
                </a:moveTo>
                <a:lnTo>
                  <a:pt x="101410" y="0"/>
                </a:lnTo>
              </a:path>
            </a:pathLst>
          </a:custGeom>
          <a:ln w="11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9765368" y="2278575"/>
            <a:ext cx="118453" cy="0"/>
          </a:xfrm>
          <a:custGeom>
            <a:avLst/>
            <a:gdLst/>
            <a:ahLst/>
            <a:cxnLst/>
            <a:rect l="l" t="t" r="r" b="b"/>
            <a:pathLst>
              <a:path w="101410">
                <a:moveTo>
                  <a:pt x="0" y="0"/>
                </a:moveTo>
                <a:lnTo>
                  <a:pt x="101410" y="0"/>
                </a:lnTo>
              </a:path>
            </a:pathLst>
          </a:custGeom>
          <a:ln w="11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9883821" y="2180441"/>
            <a:ext cx="0" cy="98165"/>
          </a:xfrm>
          <a:custGeom>
            <a:avLst/>
            <a:gdLst/>
            <a:ahLst/>
            <a:cxnLst/>
            <a:rect l="l" t="t" r="r" b="b"/>
            <a:pathLst>
              <a:path h="89091">
                <a:moveTo>
                  <a:pt x="0" y="89091"/>
                </a:moveTo>
                <a:lnTo>
                  <a:pt x="0" y="0"/>
                </a:lnTo>
              </a:path>
            </a:pathLst>
          </a:custGeom>
          <a:ln w="1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9765368" y="2180441"/>
            <a:ext cx="0" cy="98165"/>
          </a:xfrm>
          <a:custGeom>
            <a:avLst/>
            <a:gdLst/>
            <a:ahLst/>
            <a:cxnLst/>
            <a:rect l="l" t="t" r="r" b="b"/>
            <a:pathLst>
              <a:path h="89091">
                <a:moveTo>
                  <a:pt x="0" y="89091"/>
                </a:moveTo>
                <a:lnTo>
                  <a:pt x="0" y="0"/>
                </a:lnTo>
              </a:path>
            </a:pathLst>
          </a:custGeom>
          <a:ln w="1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9765368" y="2320677"/>
            <a:ext cx="118453" cy="98165"/>
          </a:xfrm>
          <a:custGeom>
            <a:avLst/>
            <a:gdLst/>
            <a:ahLst/>
            <a:cxnLst/>
            <a:rect l="l" t="t" r="r" b="b"/>
            <a:pathLst>
              <a:path w="101410" h="89091">
                <a:moveTo>
                  <a:pt x="0" y="89091"/>
                </a:moveTo>
                <a:lnTo>
                  <a:pt x="101410" y="89091"/>
                </a:lnTo>
                <a:lnTo>
                  <a:pt x="101410" y="0"/>
                </a:lnTo>
                <a:lnTo>
                  <a:pt x="0" y="0"/>
                </a:lnTo>
                <a:lnTo>
                  <a:pt x="0" y="8909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9765368" y="2320645"/>
            <a:ext cx="118453" cy="0"/>
          </a:xfrm>
          <a:custGeom>
            <a:avLst/>
            <a:gdLst/>
            <a:ahLst/>
            <a:cxnLst/>
            <a:rect l="l" t="t" r="r" b="b"/>
            <a:pathLst>
              <a:path w="101410">
                <a:moveTo>
                  <a:pt x="0" y="0"/>
                </a:moveTo>
                <a:lnTo>
                  <a:pt x="101410" y="0"/>
                </a:lnTo>
              </a:path>
            </a:pathLst>
          </a:custGeom>
          <a:ln w="11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9765368" y="2418812"/>
            <a:ext cx="118453" cy="0"/>
          </a:xfrm>
          <a:custGeom>
            <a:avLst/>
            <a:gdLst/>
            <a:ahLst/>
            <a:cxnLst/>
            <a:rect l="l" t="t" r="r" b="b"/>
            <a:pathLst>
              <a:path w="101410">
                <a:moveTo>
                  <a:pt x="0" y="0"/>
                </a:moveTo>
                <a:lnTo>
                  <a:pt x="101410" y="0"/>
                </a:lnTo>
              </a:path>
            </a:pathLst>
          </a:custGeom>
          <a:ln w="11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9883821" y="2320677"/>
            <a:ext cx="0" cy="98165"/>
          </a:xfrm>
          <a:custGeom>
            <a:avLst/>
            <a:gdLst/>
            <a:ahLst/>
            <a:cxnLst/>
            <a:rect l="l" t="t" r="r" b="b"/>
            <a:pathLst>
              <a:path h="89091">
                <a:moveTo>
                  <a:pt x="0" y="89091"/>
                </a:moveTo>
                <a:lnTo>
                  <a:pt x="0" y="0"/>
                </a:lnTo>
              </a:path>
            </a:pathLst>
          </a:custGeom>
          <a:ln w="1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9765368" y="2320677"/>
            <a:ext cx="0" cy="98165"/>
          </a:xfrm>
          <a:custGeom>
            <a:avLst/>
            <a:gdLst/>
            <a:ahLst/>
            <a:cxnLst/>
            <a:rect l="l" t="t" r="r" b="b"/>
            <a:pathLst>
              <a:path h="89091">
                <a:moveTo>
                  <a:pt x="0" y="89091"/>
                </a:moveTo>
                <a:lnTo>
                  <a:pt x="0" y="0"/>
                </a:lnTo>
              </a:path>
            </a:pathLst>
          </a:custGeom>
          <a:ln w="1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9765368" y="2460883"/>
            <a:ext cx="118453" cy="98164"/>
          </a:xfrm>
          <a:custGeom>
            <a:avLst/>
            <a:gdLst/>
            <a:ahLst/>
            <a:cxnLst/>
            <a:rect l="l" t="t" r="r" b="b"/>
            <a:pathLst>
              <a:path w="101410" h="89090">
                <a:moveTo>
                  <a:pt x="0" y="89090"/>
                </a:moveTo>
                <a:lnTo>
                  <a:pt x="101410" y="89090"/>
                </a:lnTo>
                <a:lnTo>
                  <a:pt x="101410" y="0"/>
                </a:lnTo>
                <a:lnTo>
                  <a:pt x="0" y="0"/>
                </a:lnTo>
                <a:lnTo>
                  <a:pt x="0" y="8909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9765368" y="2460883"/>
            <a:ext cx="118453" cy="0"/>
          </a:xfrm>
          <a:custGeom>
            <a:avLst/>
            <a:gdLst/>
            <a:ahLst/>
            <a:cxnLst/>
            <a:rect l="l" t="t" r="r" b="b"/>
            <a:pathLst>
              <a:path w="101410">
                <a:moveTo>
                  <a:pt x="0" y="0"/>
                </a:moveTo>
                <a:lnTo>
                  <a:pt x="101410" y="0"/>
                </a:lnTo>
              </a:path>
            </a:pathLst>
          </a:custGeom>
          <a:ln w="11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9765368" y="2559048"/>
            <a:ext cx="118453" cy="0"/>
          </a:xfrm>
          <a:custGeom>
            <a:avLst/>
            <a:gdLst/>
            <a:ahLst/>
            <a:cxnLst/>
            <a:rect l="l" t="t" r="r" b="b"/>
            <a:pathLst>
              <a:path w="101410">
                <a:moveTo>
                  <a:pt x="0" y="0"/>
                </a:moveTo>
                <a:lnTo>
                  <a:pt x="101410" y="0"/>
                </a:lnTo>
              </a:path>
            </a:pathLst>
          </a:custGeom>
          <a:ln w="11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9883821" y="2460914"/>
            <a:ext cx="0" cy="98165"/>
          </a:xfrm>
          <a:custGeom>
            <a:avLst/>
            <a:gdLst/>
            <a:ahLst/>
            <a:cxnLst/>
            <a:rect l="l" t="t" r="r" b="b"/>
            <a:pathLst>
              <a:path h="89091">
                <a:moveTo>
                  <a:pt x="0" y="89091"/>
                </a:moveTo>
                <a:lnTo>
                  <a:pt x="0" y="0"/>
                </a:lnTo>
              </a:path>
            </a:pathLst>
          </a:custGeom>
          <a:ln w="1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9765368" y="2460914"/>
            <a:ext cx="0" cy="98165"/>
          </a:xfrm>
          <a:custGeom>
            <a:avLst/>
            <a:gdLst/>
            <a:ahLst/>
            <a:cxnLst/>
            <a:rect l="l" t="t" r="r" b="b"/>
            <a:pathLst>
              <a:path h="89091">
                <a:moveTo>
                  <a:pt x="0" y="89091"/>
                </a:moveTo>
                <a:lnTo>
                  <a:pt x="0" y="0"/>
                </a:lnTo>
              </a:path>
            </a:pathLst>
          </a:custGeom>
          <a:ln w="1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9765368" y="2601149"/>
            <a:ext cx="118453" cy="98167"/>
          </a:xfrm>
          <a:custGeom>
            <a:avLst/>
            <a:gdLst/>
            <a:ahLst/>
            <a:cxnLst/>
            <a:rect l="l" t="t" r="r" b="b"/>
            <a:pathLst>
              <a:path w="101410" h="89093">
                <a:moveTo>
                  <a:pt x="0" y="89093"/>
                </a:moveTo>
                <a:lnTo>
                  <a:pt x="101410" y="89093"/>
                </a:lnTo>
                <a:lnTo>
                  <a:pt x="101410" y="0"/>
                </a:lnTo>
                <a:lnTo>
                  <a:pt x="0" y="0"/>
                </a:lnTo>
                <a:lnTo>
                  <a:pt x="0" y="89093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9765368" y="2601117"/>
            <a:ext cx="118453" cy="0"/>
          </a:xfrm>
          <a:custGeom>
            <a:avLst/>
            <a:gdLst/>
            <a:ahLst/>
            <a:cxnLst/>
            <a:rect l="l" t="t" r="r" b="b"/>
            <a:pathLst>
              <a:path w="101410">
                <a:moveTo>
                  <a:pt x="0" y="0"/>
                </a:moveTo>
                <a:lnTo>
                  <a:pt x="101410" y="0"/>
                </a:lnTo>
              </a:path>
            </a:pathLst>
          </a:custGeom>
          <a:ln w="11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9765368" y="2699285"/>
            <a:ext cx="118453" cy="0"/>
          </a:xfrm>
          <a:custGeom>
            <a:avLst/>
            <a:gdLst/>
            <a:ahLst/>
            <a:cxnLst/>
            <a:rect l="l" t="t" r="r" b="b"/>
            <a:pathLst>
              <a:path w="101410">
                <a:moveTo>
                  <a:pt x="0" y="0"/>
                </a:moveTo>
                <a:lnTo>
                  <a:pt x="101410" y="0"/>
                </a:lnTo>
              </a:path>
            </a:pathLst>
          </a:custGeom>
          <a:ln w="11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9883821" y="2601118"/>
            <a:ext cx="0" cy="98166"/>
          </a:xfrm>
          <a:custGeom>
            <a:avLst/>
            <a:gdLst/>
            <a:ahLst/>
            <a:cxnLst/>
            <a:rect l="l" t="t" r="r" b="b"/>
            <a:pathLst>
              <a:path h="89092">
                <a:moveTo>
                  <a:pt x="0" y="89092"/>
                </a:moveTo>
                <a:lnTo>
                  <a:pt x="0" y="0"/>
                </a:lnTo>
              </a:path>
            </a:pathLst>
          </a:custGeom>
          <a:ln w="1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9765368" y="2601118"/>
            <a:ext cx="0" cy="98166"/>
          </a:xfrm>
          <a:custGeom>
            <a:avLst/>
            <a:gdLst/>
            <a:ahLst/>
            <a:cxnLst/>
            <a:rect l="l" t="t" r="r" b="b"/>
            <a:pathLst>
              <a:path h="89092">
                <a:moveTo>
                  <a:pt x="0" y="89092"/>
                </a:moveTo>
                <a:lnTo>
                  <a:pt x="0" y="0"/>
                </a:lnTo>
              </a:path>
            </a:pathLst>
          </a:custGeom>
          <a:ln w="1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9891514" y="1892905"/>
            <a:ext cx="485824" cy="9690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 marR="14430">
              <a:lnSpc>
                <a:spcPts val="1037"/>
              </a:lnSpc>
            </a:pPr>
            <a:r>
              <a:rPr sz="900" b="1" spc="11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900" b="1" spc="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spc="17" dirty="0">
                <a:solidFill>
                  <a:prstClr val="black"/>
                </a:solidFill>
                <a:latin typeface="Arial"/>
                <a:cs typeface="Arial"/>
              </a:rPr>
              <a:t>DY+jets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  <a:p>
            <a:pPr marL="14430" marR="230825">
              <a:lnSpc>
                <a:spcPct val="99600"/>
              </a:lnSpc>
              <a:spcBef>
                <a:spcPts val="256"/>
              </a:spcBef>
            </a:pPr>
            <a:r>
              <a:rPr sz="900" b="1" spc="17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900" b="1" spc="6" dirty="0">
                <a:solidFill>
                  <a:prstClr val="black"/>
                </a:solidFill>
                <a:latin typeface="Arial"/>
                <a:cs typeface="Arial"/>
              </a:rPr>
              <a:t>t </a:t>
            </a:r>
            <a:r>
              <a:rPr sz="900" b="1" spc="34" dirty="0">
                <a:solidFill>
                  <a:prstClr val="black"/>
                </a:solidFill>
                <a:latin typeface="Arial"/>
                <a:cs typeface="Arial"/>
              </a:rPr>
              <a:t>WW</a:t>
            </a:r>
            <a:r>
              <a:rPr sz="900" b="1" spc="17" dirty="0">
                <a:solidFill>
                  <a:prstClr val="black"/>
                </a:solidFill>
                <a:latin typeface="Arial"/>
                <a:cs typeface="Arial"/>
              </a:rPr>
              <a:t> WZ ZZ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  <a:p>
            <a:pPr marL="14430">
              <a:lnSpc>
                <a:spcPts val="1043"/>
              </a:lnSpc>
            </a:pPr>
            <a:r>
              <a:rPr sz="900" b="1" spc="17" dirty="0">
                <a:solidFill>
                  <a:prstClr val="black"/>
                </a:solidFill>
                <a:latin typeface="Arial"/>
                <a:cs typeface="Arial"/>
              </a:rPr>
              <a:t>W+jets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9765368" y="2741386"/>
            <a:ext cx="118453" cy="98165"/>
          </a:xfrm>
          <a:custGeom>
            <a:avLst/>
            <a:gdLst/>
            <a:ahLst/>
            <a:cxnLst/>
            <a:rect l="l" t="t" r="r" b="b"/>
            <a:pathLst>
              <a:path w="101410" h="89091">
                <a:moveTo>
                  <a:pt x="0" y="89091"/>
                </a:moveTo>
                <a:lnTo>
                  <a:pt x="101410" y="89091"/>
                </a:lnTo>
                <a:lnTo>
                  <a:pt x="101410" y="0"/>
                </a:lnTo>
                <a:lnTo>
                  <a:pt x="0" y="0"/>
                </a:lnTo>
                <a:lnTo>
                  <a:pt x="0" y="89091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9765368" y="2741355"/>
            <a:ext cx="118453" cy="0"/>
          </a:xfrm>
          <a:custGeom>
            <a:avLst/>
            <a:gdLst/>
            <a:ahLst/>
            <a:cxnLst/>
            <a:rect l="l" t="t" r="r" b="b"/>
            <a:pathLst>
              <a:path w="101410">
                <a:moveTo>
                  <a:pt x="0" y="0"/>
                </a:moveTo>
                <a:lnTo>
                  <a:pt x="101410" y="0"/>
                </a:lnTo>
              </a:path>
            </a:pathLst>
          </a:custGeom>
          <a:ln w="11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9765368" y="2839521"/>
            <a:ext cx="118453" cy="0"/>
          </a:xfrm>
          <a:custGeom>
            <a:avLst/>
            <a:gdLst/>
            <a:ahLst/>
            <a:cxnLst/>
            <a:rect l="l" t="t" r="r" b="b"/>
            <a:pathLst>
              <a:path w="101410">
                <a:moveTo>
                  <a:pt x="0" y="0"/>
                </a:moveTo>
                <a:lnTo>
                  <a:pt x="101410" y="0"/>
                </a:lnTo>
              </a:path>
            </a:pathLst>
          </a:custGeom>
          <a:ln w="110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9883821" y="2741386"/>
            <a:ext cx="0" cy="98165"/>
          </a:xfrm>
          <a:custGeom>
            <a:avLst/>
            <a:gdLst/>
            <a:ahLst/>
            <a:cxnLst/>
            <a:rect l="l" t="t" r="r" b="b"/>
            <a:pathLst>
              <a:path h="89091">
                <a:moveTo>
                  <a:pt x="0" y="89091"/>
                </a:moveTo>
                <a:lnTo>
                  <a:pt x="0" y="0"/>
                </a:lnTo>
              </a:path>
            </a:pathLst>
          </a:custGeom>
          <a:ln w="1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9765368" y="2741386"/>
            <a:ext cx="0" cy="98165"/>
          </a:xfrm>
          <a:custGeom>
            <a:avLst/>
            <a:gdLst/>
            <a:ahLst/>
            <a:cxnLst/>
            <a:rect l="l" t="t" r="r" b="b"/>
            <a:pathLst>
              <a:path h="89091">
                <a:moveTo>
                  <a:pt x="0" y="89091"/>
                </a:moveTo>
                <a:lnTo>
                  <a:pt x="0" y="0"/>
                </a:lnTo>
              </a:path>
            </a:pathLst>
          </a:custGeom>
          <a:ln w="1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8512825" y="1692342"/>
            <a:ext cx="18503" cy="93055"/>
          </a:xfrm>
          <a:custGeom>
            <a:avLst/>
            <a:gdLst/>
            <a:ahLst/>
            <a:cxnLst/>
            <a:rect l="l" t="t" r="r" b="b"/>
            <a:pathLst>
              <a:path w="15841" h="84453">
                <a:moveTo>
                  <a:pt x="0" y="0"/>
                </a:moveTo>
                <a:lnTo>
                  <a:pt x="15841" y="84453"/>
                </a:lnTo>
              </a:path>
            </a:pathLst>
          </a:custGeom>
          <a:ln w="1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8531296" y="1651607"/>
            <a:ext cx="12326" cy="133760"/>
          </a:xfrm>
          <a:custGeom>
            <a:avLst/>
            <a:gdLst/>
            <a:ahLst/>
            <a:cxnLst/>
            <a:rect l="l" t="t" r="r" b="b"/>
            <a:pathLst>
              <a:path w="10553" h="121396">
                <a:moveTo>
                  <a:pt x="0" y="121396"/>
                </a:moveTo>
                <a:lnTo>
                  <a:pt x="105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8543621" y="1651607"/>
            <a:ext cx="110993" cy="0"/>
          </a:xfrm>
          <a:custGeom>
            <a:avLst/>
            <a:gdLst/>
            <a:ahLst/>
            <a:cxnLst/>
            <a:rect l="l" t="t" r="r" b="b"/>
            <a:pathLst>
              <a:path w="95024">
                <a:moveTo>
                  <a:pt x="0" y="0"/>
                </a:moveTo>
                <a:lnTo>
                  <a:pt x="950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7018104" y="1618636"/>
            <a:ext cx="3038807" cy="2127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300" b="1" spc="6" dirty="0">
                <a:solidFill>
                  <a:prstClr val="black"/>
                </a:solidFill>
                <a:latin typeface="Arial"/>
                <a:cs typeface="Arial"/>
              </a:rPr>
              <a:t>CMS Preliminar</a:t>
            </a:r>
            <a:r>
              <a:rPr sz="1300" b="1" spc="-9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300" b="1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1300" b="1" spc="1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b="1" spc="-2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300" b="1" spc="6" dirty="0">
                <a:solidFill>
                  <a:prstClr val="black"/>
                </a:solidFill>
                <a:latin typeface="Arial"/>
                <a:cs typeface="Arial"/>
              </a:rPr>
              <a:t>=7 </a:t>
            </a:r>
            <a:r>
              <a:rPr sz="1300" b="1" spc="-9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300" b="1" spc="6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300" b="1" spc="-114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300" b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300" b="1" spc="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b="1" spc="6" dirty="0">
                <a:solidFill>
                  <a:prstClr val="black"/>
                </a:solidFill>
                <a:latin typeface="Arial"/>
                <a:cs typeface="Arial"/>
              </a:rPr>
              <a:t>L=5.0 </a:t>
            </a:r>
            <a:r>
              <a:rPr sz="1300" b="1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300" b="1" spc="-68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1300" b="1" spc="25" baseline="40740" dirty="0">
                <a:solidFill>
                  <a:prstClr val="black"/>
                </a:solidFill>
                <a:latin typeface="Arial"/>
                <a:cs typeface="Arial"/>
              </a:rPr>
              <a:t>-1</a:t>
            </a:r>
            <a:endParaRPr sz="1300" baseline="4074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8195849" y="1917726"/>
            <a:ext cx="665319" cy="1532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900" b="1" spc="6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900" b="1" spc="-8" baseline="35353" dirty="0">
                <a:solidFill>
                  <a:prstClr val="black"/>
                </a:solidFill>
                <a:latin typeface="Arial"/>
                <a:cs typeface="Arial"/>
              </a:rPr>
              <a:t>jet</a:t>
            </a:r>
            <a:r>
              <a:rPr sz="900" b="1" spc="-137" baseline="3535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spc="17" dirty="0">
                <a:solidFill>
                  <a:prstClr val="black"/>
                </a:solidFill>
                <a:latin typeface="Arial"/>
                <a:cs typeface="Arial"/>
              </a:rPr>
              <a:t>&gt;50GeV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8269811" y="2010837"/>
            <a:ext cx="79364" cy="10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600" b="1" spc="-1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sz="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9256403" y="3435581"/>
            <a:ext cx="468022" cy="2064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300" b="1" spc="17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1300" dirty="0">
                <a:solidFill>
                  <a:prstClr val="black"/>
                </a:solidFill>
                <a:latin typeface="Symbol"/>
                <a:cs typeface="Symbol"/>
              </a:rPr>
              <a:t>→</a:t>
            </a:r>
            <a:r>
              <a:rPr sz="1300" spc="11" dirty="0">
                <a:solidFill>
                  <a:prstClr val="black"/>
                </a:solidFill>
                <a:latin typeface="Times New Roman"/>
                <a:cs typeface="Times New Roman"/>
              </a:rPr>
              <a:t>µµ</a:t>
            </a: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7149927" y="5012070"/>
            <a:ext cx="0" cy="98165"/>
          </a:xfrm>
          <a:custGeom>
            <a:avLst/>
            <a:gdLst/>
            <a:ahLst/>
            <a:cxnLst/>
            <a:rect l="l" t="t" r="r" b="b"/>
            <a:pathLst>
              <a:path h="89091">
                <a:moveTo>
                  <a:pt x="0" y="0"/>
                </a:moveTo>
                <a:lnTo>
                  <a:pt x="0" y="89091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7702475" y="5012070"/>
            <a:ext cx="0" cy="98165"/>
          </a:xfrm>
          <a:custGeom>
            <a:avLst/>
            <a:gdLst/>
            <a:ahLst/>
            <a:cxnLst/>
            <a:rect l="l" t="t" r="r" b="b"/>
            <a:pathLst>
              <a:path h="89091">
                <a:moveTo>
                  <a:pt x="0" y="0"/>
                </a:moveTo>
                <a:lnTo>
                  <a:pt x="0" y="89091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8255021" y="5012070"/>
            <a:ext cx="0" cy="98165"/>
          </a:xfrm>
          <a:custGeom>
            <a:avLst/>
            <a:gdLst/>
            <a:ahLst/>
            <a:cxnLst/>
            <a:rect l="l" t="t" r="r" b="b"/>
            <a:pathLst>
              <a:path h="89091">
                <a:moveTo>
                  <a:pt x="0" y="0"/>
                </a:moveTo>
                <a:lnTo>
                  <a:pt x="0" y="89091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8807568" y="5012070"/>
            <a:ext cx="0" cy="98165"/>
          </a:xfrm>
          <a:custGeom>
            <a:avLst/>
            <a:gdLst/>
            <a:ahLst/>
            <a:cxnLst/>
            <a:rect l="l" t="t" r="r" b="b"/>
            <a:pathLst>
              <a:path h="89091">
                <a:moveTo>
                  <a:pt x="0" y="0"/>
                </a:moveTo>
                <a:lnTo>
                  <a:pt x="0" y="89091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9360115" y="5012070"/>
            <a:ext cx="0" cy="98165"/>
          </a:xfrm>
          <a:custGeom>
            <a:avLst/>
            <a:gdLst/>
            <a:ahLst/>
            <a:cxnLst/>
            <a:rect l="l" t="t" r="r" b="b"/>
            <a:pathLst>
              <a:path h="89091">
                <a:moveTo>
                  <a:pt x="0" y="0"/>
                </a:moveTo>
                <a:lnTo>
                  <a:pt x="0" y="89091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6597378" y="5063957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6597378" y="5024852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6597378" y="4990979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6597378" y="4961103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6597377" y="4934372"/>
            <a:ext cx="116035" cy="0"/>
          </a:xfrm>
          <a:custGeom>
            <a:avLst/>
            <a:gdLst/>
            <a:ahLst/>
            <a:cxnLst/>
            <a:rect l="l" t="t" r="r" b="b"/>
            <a:pathLst>
              <a:path w="99340">
                <a:moveTo>
                  <a:pt x="99340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6597378" y="4758541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6597378" y="4655679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6597378" y="4582701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6597378" y="4526094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6597378" y="4479848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6597378" y="4440742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6597378" y="4406870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6597378" y="4376994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6597377" y="4350263"/>
            <a:ext cx="116035" cy="0"/>
          </a:xfrm>
          <a:custGeom>
            <a:avLst/>
            <a:gdLst/>
            <a:ahLst/>
            <a:cxnLst/>
            <a:rect l="l" t="t" r="r" b="b"/>
            <a:pathLst>
              <a:path w="99340">
                <a:moveTo>
                  <a:pt x="99340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6597378" y="4174431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6597378" y="4071570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6597378" y="3998592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6597378" y="3941993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6597378" y="3895737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6597378" y="3856632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6597378" y="3822759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6597378" y="3792884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6597377" y="3766153"/>
            <a:ext cx="116035" cy="0"/>
          </a:xfrm>
          <a:custGeom>
            <a:avLst/>
            <a:gdLst/>
            <a:ahLst/>
            <a:cxnLst/>
            <a:rect l="l" t="t" r="r" b="b"/>
            <a:pathLst>
              <a:path w="99340">
                <a:moveTo>
                  <a:pt x="99340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6597378" y="3590321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6597378" y="3487459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6597378" y="3414490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6597378" y="3357883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6597378" y="3311628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6597378" y="3272523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6597378" y="3238650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6597378" y="3208774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6597377" y="3182043"/>
            <a:ext cx="116035" cy="0"/>
          </a:xfrm>
          <a:custGeom>
            <a:avLst/>
            <a:gdLst/>
            <a:ahLst/>
            <a:cxnLst/>
            <a:rect l="l" t="t" r="r" b="b"/>
            <a:pathLst>
              <a:path w="99340">
                <a:moveTo>
                  <a:pt x="99340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6597378" y="3006212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6597378" y="2830380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6597378" y="2773773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6597378" y="2727519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6597378" y="2688413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6597378" y="2654541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6597378" y="2624665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6597377" y="2597934"/>
            <a:ext cx="116035" cy="0"/>
          </a:xfrm>
          <a:custGeom>
            <a:avLst/>
            <a:gdLst/>
            <a:ahLst/>
            <a:cxnLst/>
            <a:rect l="l" t="t" r="r" b="b"/>
            <a:pathLst>
              <a:path w="99340">
                <a:moveTo>
                  <a:pt x="99340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6597378" y="2422102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6597378" y="2319248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6597378" y="2246270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6597378" y="2189664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6597378" y="2143408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6597378" y="2104303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6597378" y="2070430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6597378" y="2040555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6597377" y="2013824"/>
            <a:ext cx="116035" cy="0"/>
          </a:xfrm>
          <a:custGeom>
            <a:avLst/>
            <a:gdLst/>
            <a:ahLst/>
            <a:cxnLst/>
            <a:rect l="l" t="t" r="r" b="b"/>
            <a:pathLst>
              <a:path w="99340">
                <a:moveTo>
                  <a:pt x="99340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7149927" y="1838024"/>
            <a:ext cx="0" cy="98165"/>
          </a:xfrm>
          <a:custGeom>
            <a:avLst/>
            <a:gdLst/>
            <a:ahLst/>
            <a:cxnLst/>
            <a:rect l="l" t="t" r="r" b="b"/>
            <a:pathLst>
              <a:path h="89091">
                <a:moveTo>
                  <a:pt x="0" y="89091"/>
                </a:moveTo>
                <a:lnTo>
                  <a:pt x="0" y="0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7702475" y="1838024"/>
            <a:ext cx="0" cy="98165"/>
          </a:xfrm>
          <a:custGeom>
            <a:avLst/>
            <a:gdLst/>
            <a:ahLst/>
            <a:cxnLst/>
            <a:rect l="l" t="t" r="r" b="b"/>
            <a:pathLst>
              <a:path h="89091">
                <a:moveTo>
                  <a:pt x="0" y="89091"/>
                </a:moveTo>
                <a:lnTo>
                  <a:pt x="0" y="0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8255021" y="1838024"/>
            <a:ext cx="0" cy="98165"/>
          </a:xfrm>
          <a:custGeom>
            <a:avLst/>
            <a:gdLst/>
            <a:ahLst/>
            <a:cxnLst/>
            <a:rect l="l" t="t" r="r" b="b"/>
            <a:pathLst>
              <a:path h="89091">
                <a:moveTo>
                  <a:pt x="0" y="89091"/>
                </a:moveTo>
                <a:lnTo>
                  <a:pt x="0" y="0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8807568" y="1838024"/>
            <a:ext cx="0" cy="98165"/>
          </a:xfrm>
          <a:custGeom>
            <a:avLst/>
            <a:gdLst/>
            <a:ahLst/>
            <a:cxnLst/>
            <a:rect l="l" t="t" r="r" b="b"/>
            <a:pathLst>
              <a:path h="89091">
                <a:moveTo>
                  <a:pt x="0" y="89091"/>
                </a:moveTo>
                <a:lnTo>
                  <a:pt x="0" y="0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9360115" y="1838024"/>
            <a:ext cx="0" cy="98165"/>
          </a:xfrm>
          <a:custGeom>
            <a:avLst/>
            <a:gdLst/>
            <a:ahLst/>
            <a:cxnLst/>
            <a:rect l="l" t="t" r="r" b="b"/>
            <a:pathLst>
              <a:path h="89091">
                <a:moveTo>
                  <a:pt x="0" y="89091"/>
                </a:moveTo>
                <a:lnTo>
                  <a:pt x="0" y="0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9912661" y="1838024"/>
            <a:ext cx="0" cy="98165"/>
          </a:xfrm>
          <a:custGeom>
            <a:avLst/>
            <a:gdLst/>
            <a:ahLst/>
            <a:cxnLst/>
            <a:rect l="l" t="t" r="r" b="b"/>
            <a:pathLst>
              <a:path h="89091">
                <a:moveTo>
                  <a:pt x="0" y="89091"/>
                </a:moveTo>
                <a:lnTo>
                  <a:pt x="0" y="0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0407182" y="5063957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0407182" y="5024852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10407182" y="4990979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10407182" y="4961103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10349168" y="4934372"/>
            <a:ext cx="116040" cy="0"/>
          </a:xfrm>
          <a:custGeom>
            <a:avLst/>
            <a:gdLst/>
            <a:ahLst/>
            <a:cxnLst/>
            <a:rect l="l" t="t" r="r" b="b"/>
            <a:pathLst>
              <a:path w="99345">
                <a:moveTo>
                  <a:pt x="0" y="0"/>
                </a:moveTo>
                <a:lnTo>
                  <a:pt x="99345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10407182" y="4758541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0407182" y="4655679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10407182" y="4582701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0407182" y="4526094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0407182" y="4479848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10407182" y="4440742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0407182" y="4406870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0407182" y="4376994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0349168" y="4350263"/>
            <a:ext cx="116040" cy="0"/>
          </a:xfrm>
          <a:custGeom>
            <a:avLst/>
            <a:gdLst/>
            <a:ahLst/>
            <a:cxnLst/>
            <a:rect l="l" t="t" r="r" b="b"/>
            <a:pathLst>
              <a:path w="99345">
                <a:moveTo>
                  <a:pt x="0" y="0"/>
                </a:moveTo>
                <a:lnTo>
                  <a:pt x="99345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0407182" y="4174431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10407182" y="4071570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0407182" y="3998592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10407182" y="3941993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0407182" y="3895737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0407182" y="3856632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0407182" y="3822759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0407182" y="3792884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10349168" y="3766153"/>
            <a:ext cx="116040" cy="0"/>
          </a:xfrm>
          <a:custGeom>
            <a:avLst/>
            <a:gdLst/>
            <a:ahLst/>
            <a:cxnLst/>
            <a:rect l="l" t="t" r="r" b="b"/>
            <a:pathLst>
              <a:path w="99345">
                <a:moveTo>
                  <a:pt x="0" y="0"/>
                </a:moveTo>
                <a:lnTo>
                  <a:pt x="99345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10407182" y="3590321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10407182" y="3487459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10407182" y="3414490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10407182" y="3357883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0407182" y="3311628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10407182" y="3272523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10407182" y="3238650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0407182" y="3208774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10349168" y="3182043"/>
            <a:ext cx="116040" cy="0"/>
          </a:xfrm>
          <a:custGeom>
            <a:avLst/>
            <a:gdLst/>
            <a:ahLst/>
            <a:cxnLst/>
            <a:rect l="l" t="t" r="r" b="b"/>
            <a:pathLst>
              <a:path w="99345">
                <a:moveTo>
                  <a:pt x="0" y="0"/>
                </a:moveTo>
                <a:lnTo>
                  <a:pt x="99345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10407182" y="3006212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10407182" y="2903359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0407182" y="2830380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10407182" y="2773773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10407182" y="2727519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0407182" y="2688413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10407182" y="2654541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10407182" y="2624665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10349168" y="2597934"/>
            <a:ext cx="116040" cy="0"/>
          </a:xfrm>
          <a:custGeom>
            <a:avLst/>
            <a:gdLst/>
            <a:ahLst/>
            <a:cxnLst/>
            <a:rect l="l" t="t" r="r" b="b"/>
            <a:pathLst>
              <a:path w="99345">
                <a:moveTo>
                  <a:pt x="0" y="0"/>
                </a:moveTo>
                <a:lnTo>
                  <a:pt x="99345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10407182" y="2422102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10407182" y="2319248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10407182" y="2246270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10407182" y="2189664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10407182" y="2143408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10407182" y="2104303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10407182" y="2070430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10407182" y="2040555"/>
            <a:ext cx="58024" cy="0"/>
          </a:xfrm>
          <a:custGeom>
            <a:avLst/>
            <a:gdLst/>
            <a:ahLst/>
            <a:cxnLst/>
            <a:rect l="l" t="t" r="r" b="b"/>
            <a:pathLst>
              <a:path w="49676">
                <a:moveTo>
                  <a:pt x="0" y="0"/>
                </a:moveTo>
                <a:lnTo>
                  <a:pt x="49676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10349168" y="2013824"/>
            <a:ext cx="116040" cy="0"/>
          </a:xfrm>
          <a:custGeom>
            <a:avLst/>
            <a:gdLst/>
            <a:ahLst/>
            <a:cxnLst/>
            <a:rect l="l" t="t" r="r" b="b"/>
            <a:pathLst>
              <a:path w="99345">
                <a:moveTo>
                  <a:pt x="0" y="0"/>
                </a:moveTo>
                <a:lnTo>
                  <a:pt x="99345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6597379" y="5666102"/>
            <a:ext cx="3867826" cy="1065114"/>
          </a:xfrm>
          <a:custGeom>
            <a:avLst/>
            <a:gdLst/>
            <a:ahLst/>
            <a:cxnLst/>
            <a:rect l="l" t="t" r="r" b="b"/>
            <a:pathLst>
              <a:path w="3311337" h="966658">
                <a:moveTo>
                  <a:pt x="0" y="966658"/>
                </a:moveTo>
                <a:lnTo>
                  <a:pt x="3311337" y="966658"/>
                </a:lnTo>
                <a:lnTo>
                  <a:pt x="3311337" y="0"/>
                </a:lnTo>
                <a:lnTo>
                  <a:pt x="0" y="0"/>
                </a:lnTo>
                <a:lnTo>
                  <a:pt x="0" y="966658"/>
                </a:lnTo>
                <a:close/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6597377" y="5666106"/>
            <a:ext cx="3867827" cy="432734"/>
          </a:xfrm>
          <a:custGeom>
            <a:avLst/>
            <a:gdLst/>
            <a:ahLst/>
            <a:cxnLst/>
            <a:rect l="l" t="t" r="r" b="b"/>
            <a:pathLst>
              <a:path w="3311338" h="392733">
                <a:moveTo>
                  <a:pt x="0" y="392733"/>
                </a:moveTo>
                <a:lnTo>
                  <a:pt x="3311338" y="392733"/>
                </a:lnTo>
                <a:lnTo>
                  <a:pt x="3311338" y="0"/>
                </a:lnTo>
                <a:lnTo>
                  <a:pt x="0" y="0"/>
                </a:lnTo>
                <a:lnTo>
                  <a:pt x="0" y="3927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6597377" y="6309630"/>
            <a:ext cx="3867827" cy="421586"/>
          </a:xfrm>
          <a:custGeom>
            <a:avLst/>
            <a:gdLst/>
            <a:ahLst/>
            <a:cxnLst/>
            <a:rect l="l" t="t" r="r" b="b"/>
            <a:pathLst>
              <a:path w="3311338" h="382616">
                <a:moveTo>
                  <a:pt x="0" y="382616"/>
                </a:moveTo>
                <a:lnTo>
                  <a:pt x="3311338" y="382616"/>
                </a:lnTo>
                <a:lnTo>
                  <a:pt x="3311338" y="0"/>
                </a:lnTo>
                <a:lnTo>
                  <a:pt x="0" y="0"/>
                </a:lnTo>
                <a:lnTo>
                  <a:pt x="0" y="3826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6597379" y="5666102"/>
            <a:ext cx="3867826" cy="1065114"/>
          </a:xfrm>
          <a:custGeom>
            <a:avLst/>
            <a:gdLst/>
            <a:ahLst/>
            <a:cxnLst/>
            <a:rect l="l" t="t" r="r" b="b"/>
            <a:pathLst>
              <a:path w="3311337" h="966658">
                <a:moveTo>
                  <a:pt x="0" y="966658"/>
                </a:moveTo>
                <a:lnTo>
                  <a:pt x="3311337" y="966658"/>
                </a:lnTo>
                <a:lnTo>
                  <a:pt x="3311337" y="0"/>
                </a:lnTo>
                <a:lnTo>
                  <a:pt x="0" y="0"/>
                </a:lnTo>
                <a:lnTo>
                  <a:pt x="0" y="966658"/>
                </a:lnTo>
                <a:close/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6856419" y="6176814"/>
            <a:ext cx="30013" cy="30806"/>
          </a:xfrm>
          <a:custGeom>
            <a:avLst/>
            <a:gdLst/>
            <a:ahLst/>
            <a:cxnLst/>
            <a:rect l="l" t="t" r="r" b="b"/>
            <a:pathLst>
              <a:path w="25695" h="27958">
                <a:moveTo>
                  <a:pt x="15471" y="0"/>
                </a:moveTo>
                <a:lnTo>
                  <a:pt x="4880" y="3454"/>
                </a:lnTo>
                <a:lnTo>
                  <a:pt x="0" y="14765"/>
                </a:lnTo>
                <a:lnTo>
                  <a:pt x="1845" y="22379"/>
                </a:lnTo>
                <a:lnTo>
                  <a:pt x="8735" y="27958"/>
                </a:lnTo>
                <a:lnTo>
                  <a:pt x="17401" y="27215"/>
                </a:lnTo>
                <a:lnTo>
                  <a:pt x="24252" y="19560"/>
                </a:lnTo>
                <a:lnTo>
                  <a:pt x="25695" y="4402"/>
                </a:lnTo>
                <a:lnTo>
                  <a:pt x="154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7408930" y="6190061"/>
            <a:ext cx="30014" cy="30806"/>
          </a:xfrm>
          <a:custGeom>
            <a:avLst/>
            <a:gdLst/>
            <a:ahLst/>
            <a:cxnLst/>
            <a:rect l="l" t="t" r="r" b="b"/>
            <a:pathLst>
              <a:path w="25696" h="27958">
                <a:moveTo>
                  <a:pt x="15471" y="0"/>
                </a:moveTo>
                <a:lnTo>
                  <a:pt x="4880" y="3454"/>
                </a:lnTo>
                <a:lnTo>
                  <a:pt x="0" y="14765"/>
                </a:lnTo>
                <a:lnTo>
                  <a:pt x="1846" y="22381"/>
                </a:lnTo>
                <a:lnTo>
                  <a:pt x="8737" y="27958"/>
                </a:lnTo>
                <a:lnTo>
                  <a:pt x="17403" y="27215"/>
                </a:lnTo>
                <a:lnTo>
                  <a:pt x="24253" y="19559"/>
                </a:lnTo>
                <a:lnTo>
                  <a:pt x="25696" y="4401"/>
                </a:lnTo>
                <a:lnTo>
                  <a:pt x="154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7961476" y="6167684"/>
            <a:ext cx="30014" cy="30806"/>
          </a:xfrm>
          <a:custGeom>
            <a:avLst/>
            <a:gdLst/>
            <a:ahLst/>
            <a:cxnLst/>
            <a:rect l="l" t="t" r="r" b="b"/>
            <a:pathLst>
              <a:path w="25696" h="27958">
                <a:moveTo>
                  <a:pt x="15471" y="0"/>
                </a:moveTo>
                <a:lnTo>
                  <a:pt x="4880" y="3454"/>
                </a:lnTo>
                <a:lnTo>
                  <a:pt x="0" y="14765"/>
                </a:lnTo>
                <a:lnTo>
                  <a:pt x="1846" y="22381"/>
                </a:lnTo>
                <a:lnTo>
                  <a:pt x="8737" y="27958"/>
                </a:lnTo>
                <a:lnTo>
                  <a:pt x="17403" y="27214"/>
                </a:lnTo>
                <a:lnTo>
                  <a:pt x="24253" y="19559"/>
                </a:lnTo>
                <a:lnTo>
                  <a:pt x="25696" y="4401"/>
                </a:lnTo>
                <a:lnTo>
                  <a:pt x="154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8514024" y="6186864"/>
            <a:ext cx="30014" cy="30806"/>
          </a:xfrm>
          <a:custGeom>
            <a:avLst/>
            <a:gdLst/>
            <a:ahLst/>
            <a:cxnLst/>
            <a:rect l="l" t="t" r="r" b="b"/>
            <a:pathLst>
              <a:path w="25696" h="27958">
                <a:moveTo>
                  <a:pt x="15471" y="0"/>
                </a:moveTo>
                <a:lnTo>
                  <a:pt x="4880" y="3454"/>
                </a:lnTo>
                <a:lnTo>
                  <a:pt x="0" y="14765"/>
                </a:lnTo>
                <a:lnTo>
                  <a:pt x="1846" y="22381"/>
                </a:lnTo>
                <a:lnTo>
                  <a:pt x="8737" y="27958"/>
                </a:lnTo>
                <a:lnTo>
                  <a:pt x="17403" y="27215"/>
                </a:lnTo>
                <a:lnTo>
                  <a:pt x="24253" y="19559"/>
                </a:lnTo>
                <a:lnTo>
                  <a:pt x="25696" y="4401"/>
                </a:lnTo>
                <a:lnTo>
                  <a:pt x="154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9083841" y="5929262"/>
            <a:ext cx="0" cy="414447"/>
          </a:xfrm>
          <a:custGeom>
            <a:avLst/>
            <a:gdLst/>
            <a:ahLst/>
            <a:cxnLst/>
            <a:rect l="l" t="t" r="r" b="b"/>
            <a:pathLst>
              <a:path h="376137">
                <a:moveTo>
                  <a:pt x="0" y="0"/>
                </a:moveTo>
                <a:lnTo>
                  <a:pt x="0" y="376137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9066603" y="6120185"/>
            <a:ext cx="30013" cy="30804"/>
          </a:xfrm>
          <a:custGeom>
            <a:avLst/>
            <a:gdLst/>
            <a:ahLst/>
            <a:cxnLst/>
            <a:rect l="l" t="t" r="r" b="b"/>
            <a:pathLst>
              <a:path w="25695" h="27957">
                <a:moveTo>
                  <a:pt x="15471" y="0"/>
                </a:moveTo>
                <a:lnTo>
                  <a:pt x="4880" y="3454"/>
                </a:lnTo>
                <a:lnTo>
                  <a:pt x="0" y="14765"/>
                </a:lnTo>
                <a:lnTo>
                  <a:pt x="1845" y="22380"/>
                </a:lnTo>
                <a:lnTo>
                  <a:pt x="8736" y="27957"/>
                </a:lnTo>
                <a:lnTo>
                  <a:pt x="17403" y="27214"/>
                </a:lnTo>
                <a:lnTo>
                  <a:pt x="24253" y="19559"/>
                </a:lnTo>
                <a:lnTo>
                  <a:pt x="25695" y="4401"/>
                </a:lnTo>
                <a:lnTo>
                  <a:pt x="154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9636387" y="5666127"/>
            <a:ext cx="0" cy="939519"/>
          </a:xfrm>
          <a:custGeom>
            <a:avLst/>
            <a:gdLst/>
            <a:ahLst/>
            <a:cxnLst/>
            <a:rect l="l" t="t" r="r" b="b"/>
            <a:pathLst>
              <a:path h="852673">
                <a:moveTo>
                  <a:pt x="0" y="0"/>
                </a:moveTo>
                <a:lnTo>
                  <a:pt x="0" y="852673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9360114" y="5781575"/>
            <a:ext cx="552546" cy="0"/>
          </a:xfrm>
          <a:custGeom>
            <a:avLst/>
            <a:gdLst/>
            <a:ahLst/>
            <a:cxnLst/>
            <a:rect l="l" t="t" r="r" b="b"/>
            <a:pathLst>
              <a:path w="473048">
                <a:moveTo>
                  <a:pt x="0" y="0"/>
                </a:moveTo>
                <a:lnTo>
                  <a:pt x="473048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9619116" y="5765341"/>
            <a:ext cx="30017" cy="30807"/>
          </a:xfrm>
          <a:custGeom>
            <a:avLst/>
            <a:gdLst/>
            <a:ahLst/>
            <a:cxnLst/>
            <a:rect l="l" t="t" r="r" b="b"/>
            <a:pathLst>
              <a:path w="25698" h="27959">
                <a:moveTo>
                  <a:pt x="15474" y="0"/>
                </a:moveTo>
                <a:lnTo>
                  <a:pt x="4881" y="3453"/>
                </a:lnTo>
                <a:lnTo>
                  <a:pt x="0" y="14762"/>
                </a:lnTo>
                <a:lnTo>
                  <a:pt x="1846" y="22381"/>
                </a:lnTo>
                <a:lnTo>
                  <a:pt x="8738" y="27959"/>
                </a:lnTo>
                <a:lnTo>
                  <a:pt x="17404" y="27216"/>
                </a:lnTo>
                <a:lnTo>
                  <a:pt x="24255" y="19560"/>
                </a:lnTo>
                <a:lnTo>
                  <a:pt x="25698" y="4403"/>
                </a:lnTo>
                <a:lnTo>
                  <a:pt x="15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6597381" y="6731216"/>
            <a:ext cx="3867829" cy="0"/>
          </a:xfrm>
          <a:custGeom>
            <a:avLst/>
            <a:gdLst/>
            <a:ahLst/>
            <a:cxnLst/>
            <a:rect l="l" t="t" r="r" b="b"/>
            <a:pathLst>
              <a:path w="3311340">
                <a:moveTo>
                  <a:pt x="0" y="0"/>
                </a:moveTo>
                <a:lnTo>
                  <a:pt x="331134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6814590" y="6733450"/>
            <a:ext cx="3432658" cy="1154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>
              <a:tabLst>
                <a:tab pos="541708" algn="l"/>
                <a:tab pos="1081260" algn="l"/>
                <a:tab pos="1620804" algn="l"/>
                <a:tab pos="2154585" algn="l"/>
                <a:tab pos="2694858" algn="l"/>
                <a:tab pos="3227908" algn="l"/>
              </a:tabLst>
            </a:pPr>
            <a:r>
              <a:rPr sz="600" spc="28" dirty="0">
                <a:solidFill>
                  <a:prstClr val="black"/>
                </a:solidFill>
                <a:latin typeface="Symbol"/>
                <a:cs typeface="Symbol"/>
              </a:rPr>
              <a:t>≥</a:t>
            </a:r>
            <a:r>
              <a:rPr sz="600" b="1" spc="17" dirty="0">
                <a:solidFill>
                  <a:prstClr val="black"/>
                </a:solidFill>
                <a:latin typeface="Arial"/>
                <a:cs typeface="Arial"/>
              </a:rPr>
              <a:t>1	</a:t>
            </a:r>
            <a:r>
              <a:rPr sz="600" spc="28" dirty="0">
                <a:solidFill>
                  <a:prstClr val="black"/>
                </a:solidFill>
                <a:latin typeface="Symbol"/>
                <a:cs typeface="Symbol"/>
              </a:rPr>
              <a:t>≥</a:t>
            </a:r>
            <a:r>
              <a:rPr sz="600" b="1" spc="17" dirty="0">
                <a:solidFill>
                  <a:prstClr val="black"/>
                </a:solidFill>
                <a:latin typeface="Arial"/>
                <a:cs typeface="Arial"/>
              </a:rPr>
              <a:t>2	</a:t>
            </a:r>
            <a:r>
              <a:rPr sz="600" spc="28" dirty="0">
                <a:solidFill>
                  <a:prstClr val="black"/>
                </a:solidFill>
                <a:latin typeface="Symbol"/>
                <a:cs typeface="Symbol"/>
              </a:rPr>
              <a:t>≥</a:t>
            </a:r>
            <a:r>
              <a:rPr sz="600" b="1" spc="17" dirty="0">
                <a:solidFill>
                  <a:prstClr val="black"/>
                </a:solidFill>
                <a:latin typeface="Arial"/>
                <a:cs typeface="Arial"/>
              </a:rPr>
              <a:t>3	</a:t>
            </a:r>
            <a:r>
              <a:rPr sz="600" spc="28" dirty="0">
                <a:solidFill>
                  <a:prstClr val="black"/>
                </a:solidFill>
                <a:latin typeface="Symbol"/>
                <a:cs typeface="Symbol"/>
              </a:rPr>
              <a:t>≥</a:t>
            </a:r>
            <a:r>
              <a:rPr sz="600" b="1" spc="17" dirty="0">
                <a:solidFill>
                  <a:prstClr val="black"/>
                </a:solidFill>
                <a:latin typeface="Arial"/>
                <a:cs typeface="Arial"/>
              </a:rPr>
              <a:t>4	</a:t>
            </a:r>
            <a:r>
              <a:rPr sz="900" spc="42" baseline="5050" dirty="0">
                <a:solidFill>
                  <a:prstClr val="black"/>
                </a:solidFill>
                <a:latin typeface="Symbol"/>
                <a:cs typeface="Symbol"/>
              </a:rPr>
              <a:t>≥</a:t>
            </a:r>
            <a:r>
              <a:rPr sz="900" b="1" spc="25" baseline="5050" dirty="0">
                <a:solidFill>
                  <a:prstClr val="black"/>
                </a:solidFill>
                <a:latin typeface="Arial"/>
                <a:cs typeface="Arial"/>
              </a:rPr>
              <a:t>5	</a:t>
            </a:r>
            <a:r>
              <a:rPr sz="600" spc="28" dirty="0">
                <a:solidFill>
                  <a:prstClr val="black"/>
                </a:solidFill>
                <a:latin typeface="Symbol"/>
                <a:cs typeface="Symbol"/>
              </a:rPr>
              <a:t>≥</a:t>
            </a:r>
            <a:r>
              <a:rPr sz="600" b="1" spc="17" dirty="0">
                <a:solidFill>
                  <a:prstClr val="black"/>
                </a:solidFill>
                <a:latin typeface="Arial"/>
                <a:cs typeface="Arial"/>
              </a:rPr>
              <a:t>6	</a:t>
            </a:r>
            <a:r>
              <a:rPr sz="900" spc="42" baseline="5050" dirty="0">
                <a:solidFill>
                  <a:prstClr val="black"/>
                </a:solidFill>
                <a:latin typeface="Symbol"/>
                <a:cs typeface="Symbol"/>
              </a:rPr>
              <a:t>≥</a:t>
            </a:r>
            <a:r>
              <a:rPr sz="900" b="1" spc="25" baseline="5050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  <a:endParaRPr sz="900" baseline="50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6597378" y="5666127"/>
            <a:ext cx="0" cy="1065119"/>
          </a:xfrm>
          <a:custGeom>
            <a:avLst/>
            <a:gdLst/>
            <a:ahLst/>
            <a:cxnLst/>
            <a:rect l="l" t="t" r="r" b="b"/>
            <a:pathLst>
              <a:path h="966663">
                <a:moveTo>
                  <a:pt x="0" y="0"/>
                </a:moveTo>
                <a:lnTo>
                  <a:pt x="0" y="966663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7149927" y="6699262"/>
            <a:ext cx="0" cy="31954"/>
          </a:xfrm>
          <a:custGeom>
            <a:avLst/>
            <a:gdLst/>
            <a:ahLst/>
            <a:cxnLst/>
            <a:rect l="l" t="t" r="r" b="b"/>
            <a:pathLst>
              <a:path h="29000">
                <a:moveTo>
                  <a:pt x="0" y="0"/>
                </a:moveTo>
                <a:lnTo>
                  <a:pt x="0" y="29000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7702475" y="6699262"/>
            <a:ext cx="0" cy="31954"/>
          </a:xfrm>
          <a:custGeom>
            <a:avLst/>
            <a:gdLst/>
            <a:ahLst/>
            <a:cxnLst/>
            <a:rect l="l" t="t" r="r" b="b"/>
            <a:pathLst>
              <a:path h="29000">
                <a:moveTo>
                  <a:pt x="0" y="0"/>
                </a:moveTo>
                <a:lnTo>
                  <a:pt x="0" y="29000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8255021" y="6699262"/>
            <a:ext cx="0" cy="31954"/>
          </a:xfrm>
          <a:custGeom>
            <a:avLst/>
            <a:gdLst/>
            <a:ahLst/>
            <a:cxnLst/>
            <a:rect l="l" t="t" r="r" b="b"/>
            <a:pathLst>
              <a:path h="29000">
                <a:moveTo>
                  <a:pt x="0" y="0"/>
                </a:moveTo>
                <a:lnTo>
                  <a:pt x="0" y="29000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8807568" y="6699262"/>
            <a:ext cx="0" cy="31954"/>
          </a:xfrm>
          <a:custGeom>
            <a:avLst/>
            <a:gdLst/>
            <a:ahLst/>
            <a:cxnLst/>
            <a:rect l="l" t="t" r="r" b="b"/>
            <a:pathLst>
              <a:path h="29000">
                <a:moveTo>
                  <a:pt x="0" y="0"/>
                </a:moveTo>
                <a:lnTo>
                  <a:pt x="0" y="29000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9360115" y="6699262"/>
            <a:ext cx="0" cy="31954"/>
          </a:xfrm>
          <a:custGeom>
            <a:avLst/>
            <a:gdLst/>
            <a:ahLst/>
            <a:cxnLst/>
            <a:rect l="l" t="t" r="r" b="b"/>
            <a:pathLst>
              <a:path h="29000">
                <a:moveTo>
                  <a:pt x="0" y="0"/>
                </a:moveTo>
                <a:lnTo>
                  <a:pt x="0" y="29000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9912661" y="6699262"/>
            <a:ext cx="0" cy="31954"/>
          </a:xfrm>
          <a:custGeom>
            <a:avLst/>
            <a:gdLst/>
            <a:ahLst/>
            <a:cxnLst/>
            <a:rect l="l" t="t" r="r" b="b"/>
            <a:pathLst>
              <a:path h="29000">
                <a:moveTo>
                  <a:pt x="0" y="0"/>
                </a:moveTo>
                <a:lnTo>
                  <a:pt x="0" y="29000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10465208" y="6699262"/>
            <a:ext cx="0" cy="31954"/>
          </a:xfrm>
          <a:custGeom>
            <a:avLst/>
            <a:gdLst/>
            <a:ahLst/>
            <a:cxnLst/>
            <a:rect l="l" t="t" r="r" b="b"/>
            <a:pathLst>
              <a:path h="29000">
                <a:moveTo>
                  <a:pt x="0" y="0"/>
                </a:moveTo>
                <a:lnTo>
                  <a:pt x="0" y="29000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6158327" y="5644157"/>
            <a:ext cx="143151" cy="656996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4430"/>
            <a:r>
              <a:rPr sz="800" b="1" dirty="0">
                <a:solidFill>
                  <a:prstClr val="black"/>
                </a:solidFill>
                <a:latin typeface="Arial"/>
                <a:cs typeface="Arial"/>
              </a:rPr>
              <a:t>ratio data/MC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6597377" y="6625820"/>
            <a:ext cx="116035" cy="0"/>
          </a:xfrm>
          <a:custGeom>
            <a:avLst/>
            <a:gdLst/>
            <a:ahLst/>
            <a:cxnLst/>
            <a:rect l="l" t="t" r="r" b="b"/>
            <a:pathLst>
              <a:path w="99340">
                <a:moveTo>
                  <a:pt x="0" y="0"/>
                </a:moveTo>
                <a:lnTo>
                  <a:pt x="9934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6597378" y="6573121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0" y="0"/>
                </a:moveTo>
                <a:lnTo>
                  <a:pt x="49669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6597378" y="6520423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0" y="0"/>
                </a:moveTo>
                <a:lnTo>
                  <a:pt x="49669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6597378" y="6467725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0" y="0"/>
                </a:moveTo>
                <a:lnTo>
                  <a:pt x="49669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6597377" y="6415027"/>
            <a:ext cx="116035" cy="0"/>
          </a:xfrm>
          <a:custGeom>
            <a:avLst/>
            <a:gdLst/>
            <a:ahLst/>
            <a:cxnLst/>
            <a:rect l="l" t="t" r="r" b="b"/>
            <a:pathLst>
              <a:path w="99340">
                <a:moveTo>
                  <a:pt x="0" y="0"/>
                </a:moveTo>
                <a:lnTo>
                  <a:pt x="9934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6597378" y="6362328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0" y="0"/>
                </a:moveTo>
                <a:lnTo>
                  <a:pt x="49669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6597378" y="6309630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0" y="0"/>
                </a:moveTo>
                <a:lnTo>
                  <a:pt x="49669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6597378" y="6098837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0" y="0"/>
                </a:moveTo>
                <a:lnTo>
                  <a:pt x="49669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6597378" y="6046140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0" y="0"/>
                </a:moveTo>
                <a:lnTo>
                  <a:pt x="49669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6597377" y="5993442"/>
            <a:ext cx="116035" cy="0"/>
          </a:xfrm>
          <a:custGeom>
            <a:avLst/>
            <a:gdLst/>
            <a:ahLst/>
            <a:cxnLst/>
            <a:rect l="l" t="t" r="r" b="b"/>
            <a:pathLst>
              <a:path w="99340">
                <a:moveTo>
                  <a:pt x="0" y="0"/>
                </a:moveTo>
                <a:lnTo>
                  <a:pt x="9934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6597378" y="5940743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0" y="0"/>
                </a:moveTo>
                <a:lnTo>
                  <a:pt x="49669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6597378" y="5888045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0" y="0"/>
                </a:moveTo>
                <a:lnTo>
                  <a:pt x="49669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6597378" y="5835347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0" y="0"/>
                </a:moveTo>
                <a:lnTo>
                  <a:pt x="49669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6597377" y="5782649"/>
            <a:ext cx="116035" cy="0"/>
          </a:xfrm>
          <a:custGeom>
            <a:avLst/>
            <a:gdLst/>
            <a:ahLst/>
            <a:cxnLst/>
            <a:rect l="l" t="t" r="r" b="b"/>
            <a:pathLst>
              <a:path w="99340">
                <a:moveTo>
                  <a:pt x="0" y="0"/>
                </a:moveTo>
                <a:lnTo>
                  <a:pt x="9934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6597378" y="6678518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0" y="0"/>
                </a:moveTo>
                <a:lnTo>
                  <a:pt x="49669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6597378" y="5729950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0" y="0"/>
                </a:moveTo>
                <a:lnTo>
                  <a:pt x="49669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6597378" y="5677252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0" y="0"/>
                </a:moveTo>
                <a:lnTo>
                  <a:pt x="49669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6376794" y="5714357"/>
            <a:ext cx="225481" cy="9991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4430" algn="ctr"/>
            <a:r>
              <a:rPr sz="1000" b="1" spc="11" dirty="0">
                <a:solidFill>
                  <a:prstClr val="black"/>
                </a:solidFill>
                <a:latin typeface="Arial"/>
                <a:cs typeface="Arial"/>
              </a:rPr>
              <a:t>1.4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R="14430" algn="ctr">
              <a:spcBef>
                <a:spcPts val="541"/>
              </a:spcBef>
            </a:pPr>
            <a:r>
              <a:rPr sz="1000" b="1" spc="11" dirty="0">
                <a:solidFill>
                  <a:prstClr val="black"/>
                </a:solidFill>
                <a:latin typeface="Arial"/>
                <a:cs typeface="Arial"/>
              </a:rPr>
              <a:t>1.2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119741" algn="ctr">
              <a:spcBef>
                <a:spcPts val="541"/>
              </a:spcBef>
            </a:pPr>
            <a:r>
              <a:rPr sz="1000" b="1" spc="11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R="14430" algn="ctr">
              <a:spcBef>
                <a:spcPts val="541"/>
              </a:spcBef>
            </a:pPr>
            <a:r>
              <a:rPr sz="1000" b="1" spc="11" dirty="0">
                <a:solidFill>
                  <a:prstClr val="black"/>
                </a:solidFill>
                <a:latin typeface="Arial"/>
                <a:cs typeface="Arial"/>
              </a:rPr>
              <a:t>0.8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R="14430" algn="ctr">
              <a:spcBef>
                <a:spcPts val="541"/>
              </a:spcBef>
            </a:pPr>
            <a:r>
              <a:rPr sz="1000" b="1" spc="11" dirty="0">
                <a:solidFill>
                  <a:prstClr val="black"/>
                </a:solidFill>
                <a:latin typeface="Arial"/>
                <a:cs typeface="Arial"/>
              </a:rPr>
              <a:t>0.6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6597381" y="6098837"/>
            <a:ext cx="3867829" cy="52697"/>
          </a:xfrm>
          <a:custGeom>
            <a:avLst/>
            <a:gdLst/>
            <a:ahLst/>
            <a:cxnLst/>
            <a:rect l="l" t="t" r="r" b="b"/>
            <a:pathLst>
              <a:path w="3311340" h="47826">
                <a:moveTo>
                  <a:pt x="0" y="47826"/>
                </a:moveTo>
                <a:lnTo>
                  <a:pt x="3311340" y="47826"/>
                </a:lnTo>
                <a:lnTo>
                  <a:pt x="3311340" y="0"/>
                </a:lnTo>
                <a:lnTo>
                  <a:pt x="0" y="0"/>
                </a:lnTo>
                <a:lnTo>
                  <a:pt x="0" y="47826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6597381" y="6256938"/>
            <a:ext cx="3867829" cy="52698"/>
          </a:xfrm>
          <a:custGeom>
            <a:avLst/>
            <a:gdLst/>
            <a:ahLst/>
            <a:cxnLst/>
            <a:rect l="l" t="t" r="r" b="b"/>
            <a:pathLst>
              <a:path w="3311340" h="47827">
                <a:moveTo>
                  <a:pt x="0" y="47827"/>
                </a:moveTo>
                <a:lnTo>
                  <a:pt x="3311340" y="47827"/>
                </a:lnTo>
                <a:lnTo>
                  <a:pt x="3311340" y="0"/>
                </a:lnTo>
                <a:lnTo>
                  <a:pt x="0" y="0"/>
                </a:lnTo>
                <a:lnTo>
                  <a:pt x="0" y="47827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6597381" y="6151535"/>
            <a:ext cx="3867829" cy="105397"/>
          </a:xfrm>
          <a:custGeom>
            <a:avLst/>
            <a:gdLst/>
            <a:ahLst/>
            <a:cxnLst/>
            <a:rect l="l" t="t" r="r" b="b"/>
            <a:pathLst>
              <a:path w="3311340" h="95654">
                <a:moveTo>
                  <a:pt x="0" y="0"/>
                </a:moveTo>
                <a:lnTo>
                  <a:pt x="3311340" y="0"/>
                </a:lnTo>
                <a:lnTo>
                  <a:pt x="3311340" y="95654"/>
                </a:lnTo>
                <a:lnTo>
                  <a:pt x="0" y="95654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6597381" y="6203683"/>
            <a:ext cx="3867829" cy="0"/>
          </a:xfrm>
          <a:custGeom>
            <a:avLst/>
            <a:gdLst/>
            <a:ahLst/>
            <a:cxnLst/>
            <a:rect l="l" t="t" r="r" b="b"/>
            <a:pathLst>
              <a:path w="3311340">
                <a:moveTo>
                  <a:pt x="0" y="0"/>
                </a:moveTo>
                <a:lnTo>
                  <a:pt x="3311340" y="0"/>
                </a:lnTo>
              </a:path>
            </a:pathLst>
          </a:custGeom>
          <a:ln w="652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6597378" y="6193083"/>
            <a:ext cx="552550" cy="0"/>
          </a:xfrm>
          <a:custGeom>
            <a:avLst/>
            <a:gdLst/>
            <a:ahLst/>
            <a:cxnLst/>
            <a:rect l="l" t="t" r="r" b="b"/>
            <a:pathLst>
              <a:path w="473051">
                <a:moveTo>
                  <a:pt x="0" y="0"/>
                </a:moveTo>
                <a:lnTo>
                  <a:pt x="473051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6856419" y="6176814"/>
            <a:ext cx="30013" cy="30806"/>
          </a:xfrm>
          <a:custGeom>
            <a:avLst/>
            <a:gdLst/>
            <a:ahLst/>
            <a:cxnLst/>
            <a:rect l="l" t="t" r="r" b="b"/>
            <a:pathLst>
              <a:path w="25695" h="27958">
                <a:moveTo>
                  <a:pt x="15471" y="0"/>
                </a:moveTo>
                <a:lnTo>
                  <a:pt x="4880" y="3454"/>
                </a:lnTo>
                <a:lnTo>
                  <a:pt x="0" y="14765"/>
                </a:lnTo>
                <a:lnTo>
                  <a:pt x="1845" y="22379"/>
                </a:lnTo>
                <a:lnTo>
                  <a:pt x="8735" y="27958"/>
                </a:lnTo>
                <a:lnTo>
                  <a:pt x="17401" y="27215"/>
                </a:lnTo>
                <a:lnTo>
                  <a:pt x="24252" y="19560"/>
                </a:lnTo>
                <a:lnTo>
                  <a:pt x="25695" y="4402"/>
                </a:lnTo>
                <a:lnTo>
                  <a:pt x="154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7149928" y="6206332"/>
            <a:ext cx="552546" cy="0"/>
          </a:xfrm>
          <a:custGeom>
            <a:avLst/>
            <a:gdLst/>
            <a:ahLst/>
            <a:cxnLst/>
            <a:rect l="l" t="t" r="r" b="b"/>
            <a:pathLst>
              <a:path w="473048">
                <a:moveTo>
                  <a:pt x="0" y="0"/>
                </a:moveTo>
                <a:lnTo>
                  <a:pt x="473048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7408930" y="6190061"/>
            <a:ext cx="30014" cy="30806"/>
          </a:xfrm>
          <a:custGeom>
            <a:avLst/>
            <a:gdLst/>
            <a:ahLst/>
            <a:cxnLst/>
            <a:rect l="l" t="t" r="r" b="b"/>
            <a:pathLst>
              <a:path w="25696" h="27958">
                <a:moveTo>
                  <a:pt x="15471" y="0"/>
                </a:moveTo>
                <a:lnTo>
                  <a:pt x="4880" y="3454"/>
                </a:lnTo>
                <a:lnTo>
                  <a:pt x="0" y="14765"/>
                </a:lnTo>
                <a:lnTo>
                  <a:pt x="1846" y="22381"/>
                </a:lnTo>
                <a:lnTo>
                  <a:pt x="8737" y="27958"/>
                </a:lnTo>
                <a:lnTo>
                  <a:pt x="17403" y="27215"/>
                </a:lnTo>
                <a:lnTo>
                  <a:pt x="24253" y="19559"/>
                </a:lnTo>
                <a:lnTo>
                  <a:pt x="25696" y="4401"/>
                </a:lnTo>
                <a:lnTo>
                  <a:pt x="154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7978748" y="6157995"/>
            <a:ext cx="0" cy="51915"/>
          </a:xfrm>
          <a:custGeom>
            <a:avLst/>
            <a:gdLst/>
            <a:ahLst/>
            <a:cxnLst/>
            <a:rect l="l" t="t" r="r" b="b"/>
            <a:pathLst>
              <a:path h="47116">
                <a:moveTo>
                  <a:pt x="0" y="0"/>
                </a:moveTo>
                <a:lnTo>
                  <a:pt x="0" y="47116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7702475" y="6183953"/>
            <a:ext cx="552546" cy="0"/>
          </a:xfrm>
          <a:custGeom>
            <a:avLst/>
            <a:gdLst/>
            <a:ahLst/>
            <a:cxnLst/>
            <a:rect l="l" t="t" r="r" b="b"/>
            <a:pathLst>
              <a:path w="473048">
                <a:moveTo>
                  <a:pt x="0" y="0"/>
                </a:moveTo>
                <a:lnTo>
                  <a:pt x="473048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7961476" y="6167684"/>
            <a:ext cx="30014" cy="30806"/>
          </a:xfrm>
          <a:custGeom>
            <a:avLst/>
            <a:gdLst/>
            <a:ahLst/>
            <a:cxnLst/>
            <a:rect l="l" t="t" r="r" b="b"/>
            <a:pathLst>
              <a:path w="25696" h="27958">
                <a:moveTo>
                  <a:pt x="15471" y="0"/>
                </a:moveTo>
                <a:lnTo>
                  <a:pt x="4880" y="3454"/>
                </a:lnTo>
                <a:lnTo>
                  <a:pt x="0" y="14765"/>
                </a:lnTo>
                <a:lnTo>
                  <a:pt x="1846" y="22381"/>
                </a:lnTo>
                <a:lnTo>
                  <a:pt x="8737" y="27958"/>
                </a:lnTo>
                <a:lnTo>
                  <a:pt x="17403" y="27214"/>
                </a:lnTo>
                <a:lnTo>
                  <a:pt x="24253" y="19559"/>
                </a:lnTo>
                <a:lnTo>
                  <a:pt x="25696" y="4401"/>
                </a:lnTo>
                <a:lnTo>
                  <a:pt x="154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8531294" y="6132167"/>
            <a:ext cx="0" cy="141932"/>
          </a:xfrm>
          <a:custGeom>
            <a:avLst/>
            <a:gdLst/>
            <a:ahLst/>
            <a:cxnLst/>
            <a:rect l="l" t="t" r="r" b="b"/>
            <a:pathLst>
              <a:path h="128812">
                <a:moveTo>
                  <a:pt x="0" y="0"/>
                </a:moveTo>
                <a:lnTo>
                  <a:pt x="0" y="128812"/>
                </a:lnTo>
              </a:path>
            </a:pathLst>
          </a:custGeom>
          <a:ln w="55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8514024" y="6186864"/>
            <a:ext cx="30014" cy="30806"/>
          </a:xfrm>
          <a:custGeom>
            <a:avLst/>
            <a:gdLst/>
            <a:ahLst/>
            <a:cxnLst/>
            <a:rect l="l" t="t" r="r" b="b"/>
            <a:pathLst>
              <a:path w="25696" h="27958">
                <a:moveTo>
                  <a:pt x="15471" y="0"/>
                </a:moveTo>
                <a:lnTo>
                  <a:pt x="4880" y="3454"/>
                </a:lnTo>
                <a:lnTo>
                  <a:pt x="0" y="14765"/>
                </a:lnTo>
                <a:lnTo>
                  <a:pt x="1846" y="22381"/>
                </a:lnTo>
                <a:lnTo>
                  <a:pt x="8737" y="27958"/>
                </a:lnTo>
                <a:lnTo>
                  <a:pt x="17403" y="27215"/>
                </a:lnTo>
                <a:lnTo>
                  <a:pt x="24253" y="19559"/>
                </a:lnTo>
                <a:lnTo>
                  <a:pt x="25696" y="4401"/>
                </a:lnTo>
                <a:lnTo>
                  <a:pt x="154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8807568" y="6136453"/>
            <a:ext cx="552546" cy="0"/>
          </a:xfrm>
          <a:custGeom>
            <a:avLst/>
            <a:gdLst/>
            <a:ahLst/>
            <a:cxnLst/>
            <a:rect l="l" t="t" r="r" b="b"/>
            <a:pathLst>
              <a:path w="473048">
                <a:moveTo>
                  <a:pt x="0" y="0"/>
                </a:moveTo>
                <a:lnTo>
                  <a:pt x="473048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9066603" y="6120185"/>
            <a:ext cx="30013" cy="30804"/>
          </a:xfrm>
          <a:custGeom>
            <a:avLst/>
            <a:gdLst/>
            <a:ahLst/>
            <a:cxnLst/>
            <a:rect l="l" t="t" r="r" b="b"/>
            <a:pathLst>
              <a:path w="25695" h="27957">
                <a:moveTo>
                  <a:pt x="15471" y="0"/>
                </a:moveTo>
                <a:lnTo>
                  <a:pt x="4880" y="3454"/>
                </a:lnTo>
                <a:lnTo>
                  <a:pt x="0" y="14765"/>
                </a:lnTo>
                <a:lnTo>
                  <a:pt x="1845" y="22380"/>
                </a:lnTo>
                <a:lnTo>
                  <a:pt x="8736" y="27957"/>
                </a:lnTo>
                <a:lnTo>
                  <a:pt x="17403" y="27214"/>
                </a:lnTo>
                <a:lnTo>
                  <a:pt x="24253" y="19559"/>
                </a:lnTo>
                <a:lnTo>
                  <a:pt x="25695" y="4401"/>
                </a:lnTo>
                <a:lnTo>
                  <a:pt x="154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9619116" y="5765341"/>
            <a:ext cx="30017" cy="30807"/>
          </a:xfrm>
          <a:custGeom>
            <a:avLst/>
            <a:gdLst/>
            <a:ahLst/>
            <a:cxnLst/>
            <a:rect l="l" t="t" r="r" b="b"/>
            <a:pathLst>
              <a:path w="25698" h="27959">
                <a:moveTo>
                  <a:pt x="15474" y="0"/>
                </a:moveTo>
                <a:lnTo>
                  <a:pt x="4881" y="3453"/>
                </a:lnTo>
                <a:lnTo>
                  <a:pt x="0" y="14762"/>
                </a:lnTo>
                <a:lnTo>
                  <a:pt x="1846" y="22381"/>
                </a:lnTo>
                <a:lnTo>
                  <a:pt x="8738" y="27959"/>
                </a:lnTo>
                <a:lnTo>
                  <a:pt x="17404" y="27216"/>
                </a:lnTo>
                <a:lnTo>
                  <a:pt x="24255" y="19560"/>
                </a:lnTo>
                <a:lnTo>
                  <a:pt x="25698" y="4403"/>
                </a:lnTo>
                <a:lnTo>
                  <a:pt x="15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6597378" y="6256932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6597378" y="6151535"/>
            <a:ext cx="58016" cy="0"/>
          </a:xfrm>
          <a:custGeom>
            <a:avLst/>
            <a:gdLst/>
            <a:ahLst/>
            <a:cxnLst/>
            <a:rect l="l" t="t" r="r" b="b"/>
            <a:pathLst>
              <a:path w="49669">
                <a:moveTo>
                  <a:pt x="49669" y="0"/>
                </a:moveTo>
                <a:lnTo>
                  <a:pt x="0" y="0"/>
                </a:lnTo>
              </a:path>
            </a:pathLst>
          </a:custGeom>
          <a:ln w="55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8512825" y="5716975"/>
            <a:ext cx="18503" cy="93062"/>
          </a:xfrm>
          <a:custGeom>
            <a:avLst/>
            <a:gdLst/>
            <a:ahLst/>
            <a:cxnLst/>
            <a:rect l="l" t="t" r="r" b="b"/>
            <a:pathLst>
              <a:path w="15841" h="84460">
                <a:moveTo>
                  <a:pt x="0" y="0"/>
                </a:moveTo>
                <a:lnTo>
                  <a:pt x="15841" y="84460"/>
                </a:lnTo>
              </a:path>
            </a:pathLst>
          </a:custGeom>
          <a:ln w="1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8531296" y="5670454"/>
            <a:ext cx="12326" cy="139586"/>
          </a:xfrm>
          <a:custGeom>
            <a:avLst/>
            <a:gdLst/>
            <a:ahLst/>
            <a:cxnLst/>
            <a:rect l="l" t="t" r="r" b="b"/>
            <a:pathLst>
              <a:path w="10553" h="126683">
                <a:moveTo>
                  <a:pt x="0" y="126683"/>
                </a:moveTo>
                <a:lnTo>
                  <a:pt x="105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8543621" y="5670451"/>
            <a:ext cx="110993" cy="0"/>
          </a:xfrm>
          <a:custGeom>
            <a:avLst/>
            <a:gdLst/>
            <a:ahLst/>
            <a:cxnLst/>
            <a:rect l="l" t="t" r="r" b="b"/>
            <a:pathLst>
              <a:path w="95024">
                <a:moveTo>
                  <a:pt x="0" y="0"/>
                </a:moveTo>
                <a:lnTo>
                  <a:pt x="950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7018104" y="5643294"/>
            <a:ext cx="3038807" cy="2127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300" b="1" spc="6" dirty="0">
                <a:solidFill>
                  <a:prstClr val="black"/>
                </a:solidFill>
                <a:latin typeface="Arial"/>
                <a:cs typeface="Arial"/>
              </a:rPr>
              <a:t>CMS</a:t>
            </a:r>
            <a:r>
              <a:rPr sz="1300" b="1" spc="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b="1" spc="6" dirty="0">
                <a:solidFill>
                  <a:prstClr val="black"/>
                </a:solidFill>
                <a:latin typeface="Arial"/>
                <a:cs typeface="Arial"/>
              </a:rPr>
              <a:t>Preliminar</a:t>
            </a:r>
            <a:r>
              <a:rPr sz="1300" b="1" spc="-91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300" b="1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1300" b="1" spc="1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b="1" spc="-2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300" b="1" spc="6" dirty="0">
                <a:solidFill>
                  <a:prstClr val="black"/>
                </a:solidFill>
                <a:latin typeface="Arial"/>
                <a:cs typeface="Arial"/>
              </a:rPr>
              <a:t>=7</a:t>
            </a:r>
            <a:r>
              <a:rPr sz="1300" b="1" spc="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b="1" spc="-9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300" b="1" spc="6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300" b="1" spc="-114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300" b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300" b="1" spc="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b="1" spc="6" dirty="0">
                <a:solidFill>
                  <a:prstClr val="black"/>
                </a:solidFill>
                <a:latin typeface="Arial"/>
                <a:cs typeface="Arial"/>
              </a:rPr>
              <a:t>L=5.0</a:t>
            </a:r>
            <a:r>
              <a:rPr sz="1300" b="1" spc="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300" b="1" spc="-108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1400" b="1" spc="-8" baseline="38194" dirty="0">
                <a:solidFill>
                  <a:prstClr val="black"/>
                </a:solidFill>
                <a:latin typeface="Arial"/>
                <a:cs typeface="Arial"/>
              </a:rPr>
              <a:t>-1</a:t>
            </a:r>
            <a:endParaRPr sz="1400" baseline="381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0" name="object 330"/>
          <p:cNvSpPr txBox="1">
            <a:spLocks noGrp="1"/>
          </p:cNvSpPr>
          <p:nvPr>
            <p:ph type="title"/>
          </p:nvPr>
        </p:nvSpPr>
        <p:spPr>
          <a:xfrm>
            <a:off x="-831846" y="223896"/>
            <a:ext cx="10296905" cy="746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51949"/>
            <a:r>
              <a:rPr sz="4400" spc="-6" dirty="0">
                <a:solidFill>
                  <a:srgbClr val="000080"/>
                </a:solidFill>
                <a:latin typeface="Arial"/>
                <a:cs typeface="Arial"/>
              </a:rPr>
              <a:t>W</a:t>
            </a:r>
            <a:r>
              <a:rPr sz="4400" dirty="0">
                <a:solidFill>
                  <a:srgbClr val="000080"/>
                </a:solidFill>
                <a:latin typeface="Arial"/>
                <a:cs typeface="Arial"/>
              </a:rPr>
              <a:t>hy V+je</a:t>
            </a:r>
            <a:r>
              <a:rPr sz="4400" spc="-6" dirty="0">
                <a:solidFill>
                  <a:srgbClr val="000080"/>
                </a:solidFill>
                <a:latin typeface="Arial"/>
                <a:cs typeface="Arial"/>
              </a:rPr>
              <a:t>t</a:t>
            </a:r>
            <a:r>
              <a:rPr sz="4400" dirty="0">
                <a:solidFill>
                  <a:srgbClr val="000080"/>
                </a:solidFill>
                <a:latin typeface="Arial"/>
                <a:cs typeface="Arial"/>
              </a:rPr>
              <a:t>s in a </a:t>
            </a:r>
            <a:r>
              <a:rPr lang="en-US" sz="4400" dirty="0">
                <a:solidFill>
                  <a:srgbClr val="000080"/>
                </a:solidFill>
                <a:latin typeface="Arial"/>
                <a:cs typeface="Arial"/>
              </a:rPr>
              <a:t>s</a:t>
            </a:r>
            <a:r>
              <a:rPr sz="4400" dirty="0">
                <a:solidFill>
                  <a:srgbClr val="000080"/>
                </a:solidFill>
                <a:latin typeface="Arial"/>
                <a:cs typeface="Arial"/>
              </a:rPr>
              <a:t>earch </a:t>
            </a:r>
            <a:r>
              <a:rPr lang="en-US" sz="4400" spc="-91" dirty="0">
                <a:solidFill>
                  <a:srgbClr val="000080"/>
                </a:solidFill>
                <a:latin typeface="Arial"/>
                <a:cs typeface="Arial"/>
              </a:rPr>
              <a:t>w</a:t>
            </a:r>
            <a:r>
              <a:rPr sz="4400" dirty="0">
                <a:solidFill>
                  <a:srgbClr val="000080"/>
                </a:solidFill>
                <a:latin typeface="Arial"/>
                <a:cs typeface="Arial"/>
              </a:rPr>
              <a:t>orld?</a:t>
            </a:r>
          </a:p>
        </p:txBody>
      </p:sp>
      <p:sp>
        <p:nvSpPr>
          <p:cNvPr id="333" name="object 3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lang="en-US" sz="1400" dirty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255150" y="1470717"/>
            <a:ext cx="5850650" cy="53833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03939" marR="14430" indent="-389511">
              <a:lnSpc>
                <a:spcPts val="3191"/>
              </a:lnSpc>
              <a:buClr>
                <a:srgbClr val="A36B29"/>
              </a:buClr>
              <a:buFont typeface="Arial"/>
              <a:buChar char="•"/>
              <a:tabLst>
                <a:tab pos="403217" algn="l"/>
              </a:tabLst>
            </a:pPr>
            <a:r>
              <a:rPr sz="2800" spc="-23" dirty="0">
                <a:solidFill>
                  <a:srgbClr val="A36B29"/>
                </a:solidFill>
                <a:latin typeface="Times New Roman"/>
                <a:cs typeface="Times New Roman"/>
              </a:rPr>
              <a:t>V+j</a:t>
            </a:r>
            <a:r>
              <a:rPr sz="28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A36B29"/>
                </a:solidFill>
                <a:latin typeface="Times New Roman"/>
                <a:cs typeface="Times New Roman"/>
              </a:rPr>
              <a:t>t</a:t>
            </a:r>
            <a:r>
              <a:rPr sz="28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2800" spc="-17" dirty="0">
                <a:solidFill>
                  <a:srgbClr val="A36B29"/>
                </a:solidFill>
                <a:latin typeface="Times New Roman"/>
                <a:cs typeface="Times New Roman"/>
              </a:rPr>
              <a:t>produ</a:t>
            </a:r>
            <a:r>
              <a:rPr sz="2800" spc="-23" dirty="0">
                <a:solidFill>
                  <a:srgbClr val="A36B29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srgbClr val="A36B29"/>
                </a:solidFill>
                <a:latin typeface="Times New Roman"/>
                <a:cs typeface="Times New Roman"/>
              </a:rPr>
              <a:t>ti</a:t>
            </a:r>
            <a:r>
              <a:rPr sz="2800" spc="-17" dirty="0">
                <a:solidFill>
                  <a:srgbClr val="A36B29"/>
                </a:solidFill>
                <a:latin typeface="Times New Roman"/>
                <a:cs typeface="Times New Roman"/>
              </a:rPr>
              <a:t>on:</a:t>
            </a:r>
            <a:r>
              <a:rPr sz="2800" spc="-165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2800" spc="-23" dirty="0">
                <a:solidFill>
                  <a:srgbClr val="A36B29"/>
                </a:solidFill>
                <a:latin typeface="Times New Roman"/>
                <a:cs typeface="Times New Roman"/>
              </a:rPr>
              <a:t>An</a:t>
            </a:r>
            <a:r>
              <a:rPr sz="28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A36B29"/>
                </a:solidFill>
                <a:latin typeface="Times New Roman"/>
                <a:cs typeface="Times New Roman"/>
              </a:rPr>
              <a:t>im</a:t>
            </a:r>
            <a:r>
              <a:rPr sz="2800" spc="-17" dirty="0">
                <a:solidFill>
                  <a:srgbClr val="A36B29"/>
                </a:solidFill>
                <a:latin typeface="Times New Roman"/>
                <a:cs typeface="Times New Roman"/>
              </a:rPr>
              <a:t>port</a:t>
            </a:r>
            <a:r>
              <a:rPr sz="28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A36B29"/>
                </a:solidFill>
                <a:latin typeface="Times New Roman"/>
                <a:cs typeface="Times New Roman"/>
              </a:rPr>
              <a:t>nt</a:t>
            </a:r>
            <a:r>
              <a:rPr sz="28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A36B29"/>
                </a:solidFill>
                <a:latin typeface="Times New Roman"/>
                <a:cs typeface="Times New Roman"/>
              </a:rPr>
              <a:t>t</a:t>
            </a:r>
            <a:r>
              <a:rPr sz="28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2800" spc="-11" dirty="0">
                <a:solidFill>
                  <a:srgbClr val="A36B29"/>
                </a:solidFill>
                <a:latin typeface="Times New Roman"/>
                <a:cs typeface="Times New Roman"/>
              </a:rPr>
              <a:t>st </a:t>
            </a:r>
            <a:r>
              <a:rPr sz="2800" spc="-17" dirty="0">
                <a:solidFill>
                  <a:srgbClr val="A36B29"/>
                </a:solidFill>
                <a:latin typeface="Times New Roman"/>
                <a:cs typeface="Times New Roman"/>
              </a:rPr>
              <a:t>of</a:t>
            </a:r>
            <a:r>
              <a:rPr sz="28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A36B29"/>
                </a:solidFill>
                <a:latin typeface="Times New Roman"/>
                <a:cs typeface="Times New Roman"/>
              </a:rPr>
              <a:t>p</a:t>
            </a:r>
            <a:r>
              <a:rPr sz="28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A36B29"/>
                </a:solidFill>
                <a:latin typeface="Times New Roman"/>
                <a:cs typeface="Times New Roman"/>
              </a:rPr>
              <a:t>r</a:t>
            </a:r>
            <a:r>
              <a:rPr sz="2800" spc="-6" dirty="0">
                <a:solidFill>
                  <a:srgbClr val="A36B29"/>
                </a:solidFill>
                <a:latin typeface="Times New Roman"/>
                <a:cs typeface="Times New Roman"/>
              </a:rPr>
              <a:t>t</a:t>
            </a:r>
            <a:r>
              <a:rPr sz="2800" spc="-17" dirty="0">
                <a:solidFill>
                  <a:srgbClr val="A36B29"/>
                </a:solidFill>
                <a:latin typeface="Times New Roman"/>
                <a:cs typeface="Times New Roman"/>
              </a:rPr>
              <a:t>urb</a:t>
            </a:r>
            <a:r>
              <a:rPr sz="2800" spc="-23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A36B29"/>
                </a:solidFill>
                <a:latin typeface="Times New Roman"/>
                <a:cs typeface="Times New Roman"/>
              </a:rPr>
              <a:t>tive</a:t>
            </a:r>
            <a:r>
              <a:rPr sz="28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2800" spc="-23" dirty="0">
                <a:solidFill>
                  <a:srgbClr val="A36B29"/>
                </a:solidFill>
                <a:latin typeface="Times New Roman"/>
                <a:cs typeface="Times New Roman"/>
              </a:rPr>
              <a:t>QCD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58380" lvl="1" indent="-324595">
              <a:spcBef>
                <a:spcPts val="171"/>
              </a:spcBef>
              <a:buClr>
                <a:srgbClr val="D38F0D"/>
              </a:buClr>
              <a:buFont typeface="Arial"/>
              <a:buChar char="–"/>
              <a:tabLst>
                <a:tab pos="857668" algn="l"/>
              </a:tabLst>
            </a:pPr>
            <a:r>
              <a:rPr sz="3600" b="1" spc="17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S</a:t>
            </a:r>
            <a:r>
              <a:rPr sz="3600" b="1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c</a:t>
            </a:r>
            <a:r>
              <a:rPr sz="3600" b="1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ale is la</a:t>
            </a:r>
            <a:r>
              <a:rPr sz="3600" b="1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r</a:t>
            </a:r>
            <a:r>
              <a:rPr sz="3600" b="1" spc="17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ge</a:t>
            </a:r>
            <a:r>
              <a:rPr sz="3600" b="1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sz="3600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- in </a:t>
            </a:r>
            <a:r>
              <a:rPr sz="3600" spc="17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p</a:t>
            </a:r>
            <a:r>
              <a:rPr sz="3600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600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rturb</a:t>
            </a:r>
            <a:r>
              <a:rPr sz="3600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3600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tive r</a:t>
            </a:r>
            <a:r>
              <a:rPr sz="3600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600" spc="17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gime</a:t>
            </a:r>
            <a:endParaRPr sz="3600" baseline="129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1">
              <a:lnSpc>
                <a:spcPts val="741"/>
              </a:lnSpc>
              <a:spcBef>
                <a:spcPts val="32"/>
              </a:spcBef>
              <a:buClr>
                <a:srgbClr val="D38F0D"/>
              </a:buClr>
              <a:buFont typeface="Arial"/>
              <a:buChar char="–"/>
            </a:pPr>
            <a:endParaRPr sz="700" dirty="0">
              <a:solidFill>
                <a:prstClr val="black"/>
              </a:solidFill>
              <a:latin typeface="Calibri"/>
            </a:endParaRPr>
          </a:p>
          <a:p>
            <a:pPr marL="858380" marR="325314" lvl="1" indent="-324595">
              <a:lnSpc>
                <a:spcPct val="86100"/>
              </a:lnSpc>
              <a:buClr>
                <a:srgbClr val="D38F0D"/>
              </a:buClr>
              <a:buFont typeface="Arial"/>
              <a:buChar char="–"/>
              <a:tabLst>
                <a:tab pos="857668" algn="l"/>
              </a:tabLst>
            </a:pPr>
            <a:r>
              <a:rPr sz="3600" b="1" spc="-333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T</a:t>
            </a:r>
            <a:r>
              <a:rPr sz="3600" b="1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600" b="1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st of </a:t>
            </a:r>
            <a:r>
              <a:rPr sz="3600" b="1" spc="25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MC</a:t>
            </a:r>
            <a:r>
              <a:rPr sz="3600" b="1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sz="3600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- t</a:t>
            </a:r>
            <a:r>
              <a:rPr sz="3600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600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st tr</a:t>
            </a:r>
            <a:r>
              <a:rPr sz="3600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ee</a:t>
            </a:r>
            <a:r>
              <a:rPr sz="3600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-l</a:t>
            </a:r>
            <a:r>
              <a:rPr sz="3600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600" spc="17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v</a:t>
            </a:r>
            <a:r>
              <a:rPr sz="3600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600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l </a:t>
            </a:r>
            <a:r>
              <a:rPr sz="3600" spc="25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M</a:t>
            </a:r>
            <a:r>
              <a:rPr sz="3600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3600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trix 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El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2500" spc="17" dirty="0">
                <a:solidFill>
                  <a:srgbClr val="D38F0D"/>
                </a:solidFill>
                <a:latin typeface="Times New Roman"/>
                <a:cs typeface="Times New Roman"/>
              </a:rPr>
              <a:t>m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nt </a:t>
            </a:r>
            <a:r>
              <a:rPr sz="2500" spc="11" dirty="0">
                <a:solidFill>
                  <a:srgbClr val="D38F0D"/>
                </a:solidFill>
                <a:latin typeface="Times New Roman"/>
                <a:cs typeface="Times New Roman"/>
              </a:rPr>
              <a:t>g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2500" spc="11" dirty="0">
                <a:solidFill>
                  <a:srgbClr val="D38F0D"/>
                </a:solidFill>
                <a:latin typeface="Times New Roman"/>
                <a:cs typeface="Times New Roman"/>
              </a:rPr>
              <a:t>n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r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tors in 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ll 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c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orn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rs of ph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se sp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ac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1">
              <a:lnSpc>
                <a:spcPts val="684"/>
              </a:lnSpc>
              <a:spcBef>
                <a:spcPts val="42"/>
              </a:spcBef>
              <a:buClr>
                <a:srgbClr val="D38F0D"/>
              </a:buClr>
              <a:buFont typeface="Arial"/>
              <a:buChar char="–"/>
            </a:pPr>
            <a:endParaRPr sz="700" dirty="0">
              <a:solidFill>
                <a:prstClr val="black"/>
              </a:solidFill>
              <a:latin typeface="Calibri"/>
            </a:endParaRPr>
          </a:p>
          <a:p>
            <a:pPr marL="858380" marR="660008" lvl="1" indent="-324595">
              <a:lnSpc>
                <a:spcPts val="2553"/>
              </a:lnSpc>
              <a:buClr>
                <a:srgbClr val="D38F0D"/>
              </a:buClr>
              <a:buFont typeface="Arial"/>
              <a:buChar char="–"/>
              <a:tabLst>
                <a:tab pos="857668" algn="l"/>
              </a:tabLst>
            </a:pPr>
            <a:r>
              <a:rPr sz="3600" b="1" spc="17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PDF</a:t>
            </a:r>
            <a:r>
              <a:rPr sz="3600" b="1" spc="-12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sz="3600" b="1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fitt</a:t>
            </a:r>
            <a:r>
              <a:rPr sz="3600" b="1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i</a:t>
            </a:r>
            <a:r>
              <a:rPr sz="3600" b="1" spc="17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ng</a:t>
            </a:r>
            <a:r>
              <a:rPr sz="3600" b="1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sz="3600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- </a:t>
            </a:r>
            <a:r>
              <a:rPr sz="3600" spc="17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wh</a:t>
            </a:r>
            <a:r>
              <a:rPr sz="3600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600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re </a:t>
            </a:r>
            <a:r>
              <a:rPr sz="3600" spc="17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p</a:t>
            </a:r>
            <a:r>
              <a:rPr sz="3600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3600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rtonic </a:t>
            </a:r>
            <a:r>
              <a:rPr sz="3600" spc="17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x</a:t>
            </a:r>
            <a:r>
              <a:rPr sz="3600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 is 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l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2500" spc="-40" dirty="0">
                <a:solidFill>
                  <a:srgbClr val="D38F0D"/>
                </a:solidFill>
                <a:latin typeface="Times New Roman"/>
                <a:cs typeface="Times New Roman"/>
              </a:rPr>
              <a:t>r</a:t>
            </a:r>
            <a:r>
              <a:rPr sz="2500" spc="11" dirty="0">
                <a:solidFill>
                  <a:srgbClr val="D38F0D"/>
                </a:solidFill>
                <a:latin typeface="Times New Roman"/>
                <a:cs typeface="Times New Roman"/>
              </a:rPr>
              <a:t>ge</a:t>
            </a: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1">
              <a:lnSpc>
                <a:spcPts val="684"/>
              </a:lnSpc>
              <a:spcBef>
                <a:spcPts val="22"/>
              </a:spcBef>
              <a:buClr>
                <a:srgbClr val="D38F0D"/>
              </a:buClr>
              <a:buFont typeface="Arial"/>
              <a:buChar char="–"/>
            </a:pPr>
            <a:endParaRPr sz="700" dirty="0">
              <a:solidFill>
                <a:prstClr val="black"/>
              </a:solidFill>
              <a:latin typeface="Calibri"/>
            </a:endParaRPr>
          </a:p>
          <a:p>
            <a:pPr marL="858380" marR="737189" lvl="1" indent="-324595">
              <a:lnSpc>
                <a:spcPts val="2553"/>
              </a:lnSpc>
              <a:buClr>
                <a:srgbClr val="D38F0D"/>
              </a:buClr>
              <a:buFont typeface="Arial"/>
              <a:buChar char="–"/>
              <a:tabLst>
                <a:tab pos="857668" algn="l"/>
              </a:tabLst>
            </a:pPr>
            <a:r>
              <a:rPr sz="3600" b="1" spc="25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3600" b="1" spc="-196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sz="3600" b="1" spc="17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major</a:t>
            </a:r>
            <a:r>
              <a:rPr sz="3600" b="1" spc="-59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sz="3600" b="1" spc="17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ba</a:t>
            </a:r>
            <a:r>
              <a:rPr sz="3600" b="1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c</a:t>
            </a:r>
            <a:r>
              <a:rPr sz="3600" b="1" spc="17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kg</a:t>
            </a:r>
            <a:r>
              <a:rPr sz="3600" b="1" spc="-59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r</a:t>
            </a:r>
            <a:r>
              <a:rPr sz="3600" b="1" spc="17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ound</a:t>
            </a:r>
            <a:r>
              <a:rPr sz="3600" b="1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 - </a:t>
            </a:r>
            <a:r>
              <a:rPr sz="3600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to </a:t>
            </a:r>
            <a:r>
              <a:rPr sz="3600" spc="25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m</a:t>
            </a:r>
            <a:r>
              <a:rPr sz="3600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3600" spc="17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ny</a:t>
            </a:r>
            <a:r>
              <a:rPr sz="3600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sz="2500" spc="11" dirty="0">
                <a:solidFill>
                  <a:srgbClr val="D38F0D"/>
                </a:solidFill>
                <a:latin typeface="Times New Roman"/>
                <a:cs typeface="Times New Roman"/>
              </a:rPr>
              <a:t>Higgs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2500" spc="11" dirty="0">
                <a:solidFill>
                  <a:srgbClr val="D38F0D"/>
                </a:solidFill>
                <a:latin typeface="Times New Roman"/>
                <a:cs typeface="Times New Roman"/>
              </a:rPr>
              <a:t>n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lys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s 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2500" spc="11" dirty="0">
                <a:solidFill>
                  <a:srgbClr val="D38F0D"/>
                </a:solidFill>
                <a:latin typeface="Times New Roman"/>
                <a:cs typeface="Times New Roman"/>
              </a:rPr>
              <a:t>nd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 s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ea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r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c</a:t>
            </a:r>
            <a:r>
              <a:rPr sz="2500" spc="11" dirty="0">
                <a:solidFill>
                  <a:srgbClr val="D38F0D"/>
                </a:solidFill>
                <a:latin typeface="Times New Roman"/>
                <a:cs typeface="Times New Roman"/>
              </a:rPr>
              <a:t>h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s</a:t>
            </a: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1">
              <a:lnSpc>
                <a:spcPts val="684"/>
              </a:lnSpc>
              <a:spcBef>
                <a:spcPts val="22"/>
              </a:spcBef>
              <a:buClr>
                <a:srgbClr val="D38F0D"/>
              </a:buClr>
              <a:buFont typeface="Arial"/>
              <a:buChar char="–"/>
            </a:pPr>
            <a:endParaRPr sz="700" dirty="0">
              <a:solidFill>
                <a:prstClr val="black"/>
              </a:solidFill>
              <a:latin typeface="Calibri"/>
            </a:endParaRPr>
          </a:p>
          <a:p>
            <a:pPr marL="858380" marR="97374" lvl="1" indent="-324595">
              <a:lnSpc>
                <a:spcPts val="2553"/>
              </a:lnSpc>
              <a:buClr>
                <a:srgbClr val="D38F0D"/>
              </a:buClr>
              <a:buFont typeface="Arial"/>
              <a:buChar char="–"/>
              <a:tabLst>
                <a:tab pos="857668" algn="l"/>
              </a:tabLst>
            </a:pPr>
            <a:r>
              <a:rPr sz="3600" b="1" spc="17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J</a:t>
            </a:r>
            <a:r>
              <a:rPr sz="3600" b="1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600" b="1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t </a:t>
            </a:r>
            <a:r>
              <a:rPr sz="3600" b="1" spc="17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v</a:t>
            </a:r>
            <a:r>
              <a:rPr sz="3600" b="1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600" b="1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tos studi</a:t>
            </a:r>
            <a:r>
              <a:rPr sz="3600" b="1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600" b="1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s </a:t>
            </a:r>
            <a:r>
              <a:rPr sz="3600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- of gr</a:t>
            </a:r>
            <a:r>
              <a:rPr sz="3600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ea</a:t>
            </a:r>
            <a:r>
              <a:rPr sz="3600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t int</a:t>
            </a:r>
            <a:r>
              <a:rPr sz="3600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600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r</a:t>
            </a:r>
            <a:r>
              <a:rPr sz="3600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600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st to </a:t>
            </a:r>
            <a:r>
              <a:rPr sz="2500" spc="11" dirty="0">
                <a:solidFill>
                  <a:srgbClr val="D38F0D"/>
                </a:solidFill>
                <a:latin typeface="Times New Roman"/>
                <a:cs typeface="Times New Roman"/>
              </a:rPr>
              <a:t>v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ec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tor </a:t>
            </a:r>
            <a:r>
              <a:rPr sz="2500" spc="11" dirty="0">
                <a:solidFill>
                  <a:srgbClr val="D38F0D"/>
                </a:solidFill>
                <a:latin typeface="Times New Roman"/>
                <a:cs typeface="Times New Roman"/>
              </a:rPr>
              <a:t>boson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 fusion studi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s</a:t>
            </a: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1">
              <a:lnSpc>
                <a:spcPts val="627"/>
              </a:lnSpc>
              <a:spcBef>
                <a:spcPts val="24"/>
              </a:spcBef>
              <a:buClr>
                <a:srgbClr val="D38F0D"/>
              </a:buClr>
              <a:buFont typeface="Arial"/>
              <a:buChar char="–"/>
            </a:pPr>
            <a:endParaRPr sz="600" dirty="0">
              <a:solidFill>
                <a:prstClr val="black"/>
              </a:solidFill>
              <a:latin typeface="Calibri"/>
            </a:endParaRPr>
          </a:p>
          <a:p>
            <a:pPr marL="858380" marR="575615" lvl="1" indent="-324595">
              <a:lnSpc>
                <a:spcPct val="88000"/>
              </a:lnSpc>
              <a:buClr>
                <a:srgbClr val="D38F0D"/>
              </a:buClr>
              <a:buFont typeface="Arial"/>
              <a:buChar char="–"/>
              <a:tabLst>
                <a:tab pos="857668" algn="l"/>
              </a:tabLst>
            </a:pPr>
            <a:r>
              <a:rPr sz="3600" b="1" spc="25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NLO</a:t>
            </a:r>
            <a:r>
              <a:rPr sz="3600" b="1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sz="3600" b="1" spc="-59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r</a:t>
            </a:r>
            <a:r>
              <a:rPr sz="3600" b="1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600" b="1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volution </a:t>
            </a:r>
            <a:r>
              <a:rPr sz="3600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- In r</a:t>
            </a:r>
            <a:r>
              <a:rPr sz="3600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ece</a:t>
            </a:r>
            <a:r>
              <a:rPr sz="3600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nt </a:t>
            </a:r>
            <a:r>
              <a:rPr sz="3600" spc="17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y</a:t>
            </a:r>
            <a:r>
              <a:rPr sz="3600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ea</a:t>
            </a:r>
            <a:r>
              <a:rPr sz="3600" spc="8" baseline="1291" dirty="0">
                <a:solidFill>
                  <a:srgbClr val="D38F0D"/>
                </a:solidFill>
                <a:latin typeface="Times New Roman"/>
                <a:cs typeface="Times New Roman"/>
              </a:rPr>
              <a:t>rs </a:t>
            </a:r>
            <a:r>
              <a:rPr sz="2500" spc="11" dirty="0">
                <a:solidFill>
                  <a:srgbClr val="D38F0D"/>
                </a:solidFill>
                <a:latin typeface="Times New Roman"/>
                <a:cs typeface="Times New Roman"/>
              </a:rPr>
              <a:t>h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2500" spc="11" dirty="0">
                <a:solidFill>
                  <a:srgbClr val="D38F0D"/>
                </a:solidFill>
                <a:latin typeface="Times New Roman"/>
                <a:cs typeface="Times New Roman"/>
              </a:rPr>
              <a:t>ve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sz="2500" spc="11" dirty="0">
                <a:solidFill>
                  <a:srgbClr val="D38F0D"/>
                </a:solidFill>
                <a:latin typeface="Times New Roman"/>
                <a:cs typeface="Times New Roman"/>
              </a:rPr>
              <a:t>gone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sz="2500" spc="11" dirty="0">
                <a:solidFill>
                  <a:srgbClr val="D38F0D"/>
                </a:solidFill>
                <a:latin typeface="Times New Roman"/>
                <a:cs typeface="Times New Roman"/>
              </a:rPr>
              <a:t>from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 2-j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t to 5-j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t pro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ce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ss</a:t>
            </a:r>
            <a:r>
              <a:rPr sz="2500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2500" spc="6" dirty="0">
                <a:solidFill>
                  <a:srgbClr val="D38F0D"/>
                </a:solidFill>
                <a:latin typeface="Times New Roman"/>
                <a:cs typeface="Times New Roman"/>
              </a:rPr>
              <a:t>s</a:t>
            </a: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5280618" y="7275230"/>
            <a:ext cx="6231931" cy="281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300" dirty="0">
                <a:solidFill>
                  <a:prstClr val="black"/>
                </a:solidFill>
                <a:latin typeface="Arial"/>
                <a:cs typeface="Arial"/>
              </a:rPr>
              <a:t>https://twiki.cern.ch/twiki/bin/view/CMSPublic/PhysicsResultsEWK</a:t>
            </a:r>
            <a:r>
              <a:rPr sz="1300" spc="-97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300" dirty="0">
                <a:solidFill>
                  <a:prstClr val="black"/>
                </a:solidFill>
                <a:latin typeface="Arial"/>
                <a:cs typeface="Arial"/>
              </a:rPr>
              <a:t>1021</a:t>
            </a:r>
          </a:p>
        </p:txBody>
      </p:sp>
    </p:spTree>
    <p:extLst>
      <p:ext uri="{BB962C8B-B14F-4D97-AF65-F5344CB8AC3E}">
        <p14:creationId xmlns:p14="http://schemas.microsoft.com/office/powerpoint/2010/main" val="931198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6027" y="1354865"/>
            <a:ext cx="10192651" cy="9158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 marR="14430">
              <a:lnSpc>
                <a:spcPts val="3747"/>
              </a:lnSpc>
              <a:buClr>
                <a:srgbClr val="A36B29"/>
              </a:buClr>
              <a:tabLst>
                <a:tab pos="403217" algn="l"/>
              </a:tabLst>
            </a:pP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011" y="273050"/>
            <a:ext cx="10877339" cy="716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 marR="14430" lvl="0">
              <a:lnSpc>
                <a:spcPts val="3747"/>
              </a:lnSpc>
              <a:buClr>
                <a:srgbClr val="A36B29"/>
              </a:buClr>
              <a:tabLst>
                <a:tab pos="403217" algn="l"/>
              </a:tabLst>
            </a:pPr>
            <a:r>
              <a:rPr lang="en-US" sz="4800" spc="-148" dirty="0" smtClean="0">
                <a:solidFill>
                  <a:srgbClr val="A36B29"/>
                </a:solidFill>
                <a:latin typeface="Times New Roman"/>
                <a:cs typeface="Times New Roman"/>
              </a:rPr>
              <a:t>Vector Bosons + Jets</a:t>
            </a:r>
          </a:p>
          <a:p>
            <a:pPr marL="14430" marR="14430" lvl="0">
              <a:lnSpc>
                <a:spcPts val="3747"/>
              </a:lnSpc>
              <a:buClr>
                <a:srgbClr val="A36B29"/>
              </a:buClr>
              <a:tabLst>
                <a:tab pos="403217" algn="l"/>
              </a:tabLst>
            </a:pPr>
            <a:endParaRPr lang="en-US" sz="3600" spc="-148" dirty="0">
              <a:solidFill>
                <a:srgbClr val="A36B29"/>
              </a:solidFill>
              <a:latin typeface="Times New Roman"/>
              <a:cs typeface="Times New Roman"/>
            </a:endParaRPr>
          </a:p>
          <a:p>
            <a:pPr marL="14430" marR="14430" lvl="0">
              <a:lnSpc>
                <a:spcPts val="3747"/>
              </a:lnSpc>
              <a:buClr>
                <a:srgbClr val="A36B29"/>
              </a:buClr>
              <a:tabLst>
                <a:tab pos="403217" algn="l"/>
              </a:tabLst>
            </a:pPr>
            <a:r>
              <a:rPr lang="en-US" sz="3600" spc="-148" dirty="0" smtClean="0">
                <a:solidFill>
                  <a:srgbClr val="A36B29"/>
                </a:solidFill>
                <a:latin typeface="Times New Roman"/>
                <a:cs typeface="Times New Roman"/>
              </a:rPr>
              <a:t>W</a:t>
            </a:r>
            <a:r>
              <a:rPr lang="en-US" sz="3600" spc="-6" dirty="0" smtClean="0">
                <a:solidFill>
                  <a:srgbClr val="A36B29"/>
                </a:solidFill>
                <a:latin typeface="Times New Roman"/>
                <a:cs typeface="Times New Roman"/>
              </a:rPr>
              <a:t>it</a:t>
            </a:r>
            <a:r>
              <a:rPr lang="en-US" sz="3600" dirty="0" smtClean="0">
                <a:solidFill>
                  <a:srgbClr val="A36B29"/>
                </a:solidFill>
                <a:latin typeface="Times New Roman"/>
                <a:cs typeface="Times New Roman"/>
              </a:rPr>
              <a:t>h </a:t>
            </a:r>
            <a:r>
              <a:rPr lang="en-US"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m</a:t>
            </a:r>
            <a:r>
              <a:rPr lang="en-US" sz="3600" dirty="0">
                <a:solidFill>
                  <a:srgbClr val="A36B29"/>
                </a:solidFill>
                <a:latin typeface="Times New Roman"/>
                <a:cs typeface="Times New Roman"/>
              </a:rPr>
              <a:t>u</a:t>
            </a:r>
            <a:r>
              <a:rPr lang="en-US"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c</a:t>
            </a:r>
            <a:r>
              <a:rPr lang="en-US" sz="3600" dirty="0">
                <a:solidFill>
                  <a:srgbClr val="A36B29"/>
                </a:solidFill>
                <a:latin typeface="Times New Roman"/>
                <a:cs typeface="Times New Roman"/>
              </a:rPr>
              <a:t>h </a:t>
            </a:r>
            <a:r>
              <a:rPr lang="en-US"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m</a:t>
            </a:r>
            <a:r>
              <a:rPr lang="en-US" sz="3600" dirty="0">
                <a:solidFill>
                  <a:srgbClr val="A36B29"/>
                </a:solidFill>
                <a:latin typeface="Times New Roman"/>
                <a:cs typeface="Times New Roman"/>
              </a:rPr>
              <a:t>ore</a:t>
            </a:r>
            <a:r>
              <a:rPr lang="en-US"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A36B29"/>
                </a:solidFill>
                <a:latin typeface="Times New Roman"/>
                <a:cs typeface="Times New Roman"/>
              </a:rPr>
              <a:t>d</a:t>
            </a:r>
            <a:r>
              <a:rPr lang="en-US"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at</a:t>
            </a:r>
            <a:r>
              <a:rPr lang="en-US" sz="3600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lang="en-US"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A36B29"/>
                </a:solidFill>
                <a:latin typeface="Times New Roman"/>
                <a:cs typeface="Times New Roman"/>
              </a:rPr>
              <a:t>from</a:t>
            </a:r>
            <a:r>
              <a:rPr lang="en-US"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 t</a:t>
            </a:r>
            <a:r>
              <a:rPr lang="en-US" sz="3600" dirty="0">
                <a:solidFill>
                  <a:srgbClr val="A36B29"/>
                </a:solidFill>
                <a:latin typeface="Times New Roman"/>
                <a:cs typeface="Times New Roman"/>
              </a:rPr>
              <a:t>he</a:t>
            </a:r>
            <a:r>
              <a:rPr lang="en-US"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 L</a:t>
            </a:r>
            <a:r>
              <a:rPr lang="en-US" sz="3600" dirty="0">
                <a:solidFill>
                  <a:srgbClr val="A36B29"/>
                </a:solidFill>
                <a:latin typeface="Times New Roman"/>
                <a:cs typeface="Times New Roman"/>
              </a:rPr>
              <a:t>HC, </a:t>
            </a:r>
            <a:r>
              <a:rPr lang="en-US"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t</a:t>
            </a:r>
            <a:r>
              <a:rPr lang="en-US" sz="3600" dirty="0">
                <a:solidFill>
                  <a:srgbClr val="A36B29"/>
                </a:solidFill>
                <a:latin typeface="Times New Roman"/>
                <a:cs typeface="Times New Roman"/>
              </a:rPr>
              <a:t>he</a:t>
            </a:r>
            <a:r>
              <a:rPr lang="en-US"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A36B29"/>
                </a:solidFill>
                <a:latin typeface="Times New Roman"/>
                <a:cs typeface="Times New Roman"/>
              </a:rPr>
              <a:t>fo</a:t>
            </a:r>
            <a:r>
              <a:rPr lang="en-US"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c</a:t>
            </a:r>
            <a:r>
              <a:rPr lang="en-US" sz="3600" dirty="0">
                <a:solidFill>
                  <a:srgbClr val="A36B29"/>
                </a:solidFill>
                <a:latin typeface="Times New Roman"/>
                <a:cs typeface="Times New Roman"/>
              </a:rPr>
              <a:t>us </a:t>
            </a:r>
            <a:r>
              <a:rPr lang="en-US"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i</a:t>
            </a:r>
            <a:r>
              <a:rPr lang="en-US" sz="3600" dirty="0">
                <a:solidFill>
                  <a:srgbClr val="A36B29"/>
                </a:solidFill>
                <a:latin typeface="Times New Roman"/>
                <a:cs typeface="Times New Roman"/>
              </a:rPr>
              <a:t>s </a:t>
            </a:r>
            <a:r>
              <a:rPr lang="en-US" sz="3600" dirty="0" smtClean="0">
                <a:solidFill>
                  <a:srgbClr val="A36B29"/>
                </a:solidFill>
                <a:latin typeface="Times New Roman"/>
                <a:cs typeface="Times New Roman"/>
              </a:rPr>
              <a:t>on</a:t>
            </a:r>
            <a:endParaRPr lang="en-US" sz="3200" dirty="0" smtClean="0">
              <a:solidFill>
                <a:srgbClr val="D38F0D"/>
              </a:solidFill>
              <a:latin typeface="Times New Roman"/>
              <a:cs typeface="Times New Roman"/>
            </a:endParaRPr>
          </a:p>
          <a:p>
            <a:pPr marL="14430">
              <a:buClr>
                <a:srgbClr val="D38F0D"/>
              </a:buClr>
              <a:tabLst>
                <a:tab pos="339017" algn="l"/>
              </a:tabLst>
            </a:pPr>
            <a:endParaRPr lang="en-US" sz="3200" dirty="0">
              <a:solidFill>
                <a:srgbClr val="D38F0D"/>
              </a:solidFill>
              <a:latin typeface="Times New Roman"/>
              <a:cs typeface="Times New Roman"/>
            </a:endParaRPr>
          </a:p>
          <a:p>
            <a:pPr marL="14430">
              <a:buClr>
                <a:srgbClr val="D38F0D"/>
              </a:buClr>
              <a:tabLst>
                <a:tab pos="339017" algn="l"/>
              </a:tabLst>
            </a:pPr>
            <a:r>
              <a:rPr lang="en-US"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	</a:t>
            </a:r>
            <a:r>
              <a:rPr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M</a:t>
            </a:r>
            <a:r>
              <a:rPr sz="3200" spc="-6" dirty="0" smtClean="0">
                <a:solidFill>
                  <a:srgbClr val="D38F0D"/>
                </a:solidFill>
                <a:latin typeface="Times New Roman"/>
                <a:cs typeface="Times New Roman"/>
              </a:rPr>
              <a:t>ea</a:t>
            </a:r>
            <a:r>
              <a:rPr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sur</a:t>
            </a:r>
            <a:r>
              <a:rPr sz="3200" spc="-6" dirty="0" smtClean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m</a:t>
            </a:r>
            <a:r>
              <a:rPr sz="3200" spc="-6" dirty="0" smtClean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nts 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in n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w </a:t>
            </a:r>
            <a:r>
              <a:rPr lang="en-US" sz="3200" dirty="0">
                <a:solidFill>
                  <a:srgbClr val="D38F0D"/>
                </a:solidFill>
                <a:latin typeface="Times New Roman"/>
                <a:cs typeface="Times New Roman"/>
              </a:rPr>
              <a:t>regions of 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ph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se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sp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ace</a:t>
            </a:r>
            <a:endParaRPr sz="3200" dirty="0">
              <a:latin typeface="Times New Roman"/>
              <a:cs typeface="Times New Roman"/>
            </a:endParaRPr>
          </a:p>
          <a:p>
            <a:pPr marL="533776" lvl="1">
              <a:spcBef>
                <a:spcPts val="28"/>
              </a:spcBef>
              <a:buClr>
                <a:srgbClr val="A47668"/>
              </a:buClr>
              <a:tabLst>
                <a:tab pos="793453" algn="l"/>
              </a:tabLst>
            </a:pPr>
            <a:r>
              <a:rPr lang="en-US" sz="2700" dirty="0">
                <a:solidFill>
                  <a:srgbClr val="A47668"/>
                </a:solidFill>
                <a:latin typeface="Times New Roman"/>
                <a:cs typeface="Times New Roman"/>
              </a:rPr>
              <a:t> for </a:t>
            </a:r>
            <a:r>
              <a:rPr sz="2700" dirty="0">
                <a:solidFill>
                  <a:srgbClr val="A47668"/>
                </a:solidFill>
                <a:latin typeface="Times New Roman"/>
                <a:cs typeface="Times New Roman"/>
              </a:rPr>
              <a:t>boost</a:t>
            </a:r>
            <a:r>
              <a:rPr sz="2700" spc="-6" dirty="0">
                <a:solidFill>
                  <a:srgbClr val="A47668"/>
                </a:solidFill>
                <a:latin typeface="Times New Roman"/>
                <a:cs typeface="Times New Roman"/>
              </a:rPr>
              <a:t>e</a:t>
            </a:r>
            <a:r>
              <a:rPr sz="2700" dirty="0">
                <a:solidFill>
                  <a:srgbClr val="A47668"/>
                </a:solidFill>
                <a:latin typeface="Times New Roman"/>
                <a:cs typeface="Times New Roman"/>
              </a:rPr>
              <a:t>d Z p</a:t>
            </a:r>
            <a:r>
              <a:rPr sz="2700" baseline="-22569" dirty="0">
                <a:solidFill>
                  <a:srgbClr val="A47668"/>
                </a:solidFill>
                <a:latin typeface="Times New Roman"/>
                <a:cs typeface="Times New Roman"/>
              </a:rPr>
              <a:t>T</a:t>
            </a:r>
            <a:endParaRPr sz="2700" baseline="-22569" dirty="0">
              <a:latin typeface="Times New Roman"/>
              <a:cs typeface="Times New Roman"/>
            </a:endParaRPr>
          </a:p>
          <a:p>
            <a:pPr lvl="1">
              <a:lnSpc>
                <a:spcPts val="684"/>
              </a:lnSpc>
              <a:spcBef>
                <a:spcPts val="36"/>
              </a:spcBef>
              <a:buClr>
                <a:srgbClr val="A47668"/>
              </a:buClr>
            </a:pPr>
            <a:endParaRPr sz="700" dirty="0"/>
          </a:p>
          <a:p>
            <a:pPr marL="14430">
              <a:buClr>
                <a:srgbClr val="D38F0D"/>
              </a:buClr>
              <a:tabLst>
                <a:tab pos="339017" algn="l"/>
              </a:tabLst>
            </a:pPr>
            <a:r>
              <a:rPr lang="en-US"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	</a:t>
            </a:r>
            <a:r>
              <a:rPr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M</a:t>
            </a:r>
            <a:r>
              <a:rPr sz="3200" spc="-6" dirty="0" smtClean="0">
                <a:solidFill>
                  <a:srgbClr val="D38F0D"/>
                </a:solidFill>
                <a:latin typeface="Times New Roman"/>
                <a:cs typeface="Times New Roman"/>
              </a:rPr>
              <a:t>ea</a:t>
            </a:r>
            <a:r>
              <a:rPr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sur</a:t>
            </a:r>
            <a:r>
              <a:rPr sz="3200" spc="-6" dirty="0" smtClean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m</a:t>
            </a:r>
            <a:r>
              <a:rPr sz="3200" spc="-6" dirty="0" smtClean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nts 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for more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obs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rv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bl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s</a:t>
            </a:r>
            <a:endParaRPr sz="3200" dirty="0">
              <a:latin typeface="Times New Roman"/>
              <a:cs typeface="Times New Roman"/>
            </a:endParaRPr>
          </a:p>
          <a:p>
            <a:pPr marL="533776" lvl="1">
              <a:spcBef>
                <a:spcPts val="211"/>
              </a:spcBef>
              <a:buClr>
                <a:srgbClr val="A47668"/>
              </a:buClr>
              <a:tabLst>
                <a:tab pos="793453" algn="l"/>
              </a:tabLst>
            </a:pPr>
            <a:r>
              <a:rPr lang="en-US" sz="4100" baseline="1157" dirty="0">
                <a:solidFill>
                  <a:srgbClr val="A47668"/>
                </a:solidFill>
                <a:latin typeface="Times New Roman"/>
                <a:cs typeface="Times New Roman"/>
              </a:rPr>
              <a:t> </a:t>
            </a:r>
            <a:r>
              <a:rPr sz="4100" baseline="1157" dirty="0">
                <a:solidFill>
                  <a:srgbClr val="A47668"/>
                </a:solidFill>
                <a:latin typeface="Times New Roman"/>
                <a:cs typeface="Times New Roman"/>
              </a:rPr>
              <a:t>forw</a:t>
            </a:r>
            <a:r>
              <a:rPr sz="4100" spc="-8" baseline="1157" dirty="0">
                <a:solidFill>
                  <a:srgbClr val="A47668"/>
                </a:solidFill>
                <a:latin typeface="Times New Roman"/>
                <a:cs typeface="Times New Roman"/>
              </a:rPr>
              <a:t>a</a:t>
            </a:r>
            <a:r>
              <a:rPr sz="4100" baseline="1157" dirty="0">
                <a:solidFill>
                  <a:srgbClr val="A47668"/>
                </a:solidFill>
                <a:latin typeface="Times New Roman"/>
                <a:cs typeface="Times New Roman"/>
              </a:rPr>
              <a:t>rd j</a:t>
            </a:r>
            <a:r>
              <a:rPr sz="4100" spc="-8" baseline="1157" dirty="0">
                <a:solidFill>
                  <a:srgbClr val="A47668"/>
                </a:solidFill>
                <a:latin typeface="Times New Roman"/>
                <a:cs typeface="Times New Roman"/>
              </a:rPr>
              <a:t>e</a:t>
            </a:r>
            <a:r>
              <a:rPr sz="4100" baseline="1157" dirty="0">
                <a:solidFill>
                  <a:srgbClr val="A47668"/>
                </a:solidFill>
                <a:latin typeface="Times New Roman"/>
                <a:cs typeface="Times New Roman"/>
              </a:rPr>
              <a:t>t r</a:t>
            </a:r>
            <a:r>
              <a:rPr sz="4100" spc="-8" baseline="1157" dirty="0">
                <a:solidFill>
                  <a:srgbClr val="A47668"/>
                </a:solidFill>
                <a:latin typeface="Times New Roman"/>
                <a:cs typeface="Times New Roman"/>
              </a:rPr>
              <a:t>a</a:t>
            </a:r>
            <a:r>
              <a:rPr sz="4100" baseline="1157" dirty="0">
                <a:solidFill>
                  <a:srgbClr val="A47668"/>
                </a:solidFill>
                <a:latin typeface="Times New Roman"/>
                <a:cs typeface="Times New Roman"/>
              </a:rPr>
              <a:t>piditi</a:t>
            </a:r>
            <a:r>
              <a:rPr sz="4100" spc="-8" baseline="1157" dirty="0">
                <a:solidFill>
                  <a:srgbClr val="A47668"/>
                </a:solidFill>
                <a:latin typeface="Times New Roman"/>
                <a:cs typeface="Times New Roman"/>
              </a:rPr>
              <a:t>e</a:t>
            </a:r>
            <a:r>
              <a:rPr sz="4100" baseline="1157" dirty="0">
                <a:solidFill>
                  <a:srgbClr val="A47668"/>
                </a:solidFill>
                <a:latin typeface="Times New Roman"/>
                <a:cs typeface="Times New Roman"/>
              </a:rPr>
              <a:t>s</a:t>
            </a:r>
            <a:endParaRPr sz="4100" baseline="1157" dirty="0">
              <a:latin typeface="Times New Roman"/>
              <a:cs typeface="Times New Roman"/>
            </a:endParaRPr>
          </a:p>
          <a:p>
            <a:pPr lvl="1">
              <a:lnSpc>
                <a:spcPts val="627"/>
              </a:lnSpc>
              <a:spcBef>
                <a:spcPts val="10"/>
              </a:spcBef>
              <a:buClr>
                <a:srgbClr val="A47668"/>
              </a:buClr>
            </a:pPr>
            <a:endParaRPr sz="600" dirty="0"/>
          </a:p>
          <a:p>
            <a:pPr marL="14430" marR="14430">
              <a:lnSpc>
                <a:spcPts val="3291"/>
              </a:lnSpc>
              <a:buClr>
                <a:srgbClr val="D38F0D"/>
              </a:buClr>
              <a:tabLst>
                <a:tab pos="339017" algn="l"/>
              </a:tabLst>
            </a:pPr>
            <a:r>
              <a:rPr lang="en-US"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	</a:t>
            </a:r>
            <a:r>
              <a:rPr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Di</a:t>
            </a:r>
            <a:r>
              <a:rPr sz="3200" spc="-63" dirty="0" smtClean="0">
                <a:solidFill>
                  <a:srgbClr val="D38F0D"/>
                </a:solidFill>
                <a:latin typeface="Times New Roman"/>
                <a:cs typeface="Times New Roman"/>
              </a:rPr>
              <a:t>f</a:t>
            </a:r>
            <a:r>
              <a:rPr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f</a:t>
            </a:r>
            <a:r>
              <a:rPr sz="3200" spc="-6" dirty="0" smtClean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r</a:t>
            </a:r>
            <a:r>
              <a:rPr sz="3200" spc="-6" dirty="0" smtClean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nti</a:t>
            </a:r>
            <a:r>
              <a:rPr sz="3200" spc="-6" dirty="0" smtClean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l 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m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ea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sur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m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nts in </a:t>
            </a:r>
            <a:r>
              <a:rPr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pro</a:t>
            </a:r>
            <a:r>
              <a:rPr sz="3200" spc="-6" dirty="0" smtClean="0">
                <a:solidFill>
                  <a:srgbClr val="D38F0D"/>
                </a:solidFill>
                <a:latin typeface="Times New Roman"/>
                <a:cs typeface="Times New Roman"/>
              </a:rPr>
              <a:t>ce</a:t>
            </a:r>
            <a:r>
              <a:rPr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ss</a:t>
            </a:r>
            <a:r>
              <a:rPr sz="3200" spc="-6" dirty="0" smtClean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s</a:t>
            </a:r>
            <a:r>
              <a:rPr lang="en-US" sz="3200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												with </a:t>
            </a:r>
            <a:r>
              <a:rPr lang="en-US" sz="3200" dirty="0">
                <a:solidFill>
                  <a:srgbClr val="D38F0D"/>
                </a:solidFill>
                <a:latin typeface="Times New Roman"/>
                <a:cs typeface="Times New Roman"/>
              </a:rPr>
              <a:t>low</a:t>
            </a:r>
            <a:r>
              <a:rPr lang="en-US"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 c</a:t>
            </a:r>
            <a:r>
              <a:rPr lang="en-US" sz="3200" dirty="0">
                <a:solidFill>
                  <a:srgbClr val="D38F0D"/>
                </a:solidFill>
                <a:latin typeface="Times New Roman"/>
                <a:cs typeface="Times New Roman"/>
              </a:rPr>
              <a:t>ross</a:t>
            </a:r>
            <a:r>
              <a:rPr lang="en-US"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-s</a:t>
            </a:r>
            <a:r>
              <a:rPr lang="en-US" sz="3200" spc="-6" dirty="0" smtClean="0">
                <a:solidFill>
                  <a:srgbClr val="D38F0D"/>
                </a:solidFill>
                <a:latin typeface="Times New Roman"/>
                <a:cs typeface="Times New Roman"/>
              </a:rPr>
              <a:t>ec</a:t>
            </a:r>
            <a:r>
              <a:rPr lang="en-US"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tions</a:t>
            </a:r>
            <a:r>
              <a:rPr sz="3200" dirty="0" smtClean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endParaRPr sz="3200" dirty="0">
              <a:latin typeface="Times New Roman"/>
              <a:cs typeface="Times New Roman"/>
            </a:endParaRPr>
          </a:p>
          <a:p>
            <a:pPr marL="533776" lvl="1">
              <a:spcBef>
                <a:spcPts val="205"/>
              </a:spcBef>
              <a:buClr>
                <a:srgbClr val="A47668"/>
              </a:buClr>
              <a:tabLst>
                <a:tab pos="793453" algn="l"/>
              </a:tabLst>
            </a:pPr>
            <a:r>
              <a:rPr lang="en-US" sz="4100" baseline="1157" dirty="0">
                <a:solidFill>
                  <a:srgbClr val="A47668"/>
                </a:solidFill>
                <a:latin typeface="Times New Roman"/>
                <a:cs typeface="Times New Roman"/>
              </a:rPr>
              <a:t> </a:t>
            </a:r>
            <a:r>
              <a:rPr sz="4000" baseline="1157" dirty="0" smtClean="0">
                <a:solidFill>
                  <a:srgbClr val="A47668"/>
                </a:solidFill>
                <a:latin typeface="Times New Roman"/>
                <a:cs typeface="Times New Roman"/>
              </a:rPr>
              <a:t>di</a:t>
            </a:r>
            <a:r>
              <a:rPr sz="4000" spc="-76" baseline="1157" dirty="0" smtClean="0">
                <a:solidFill>
                  <a:srgbClr val="A47668"/>
                </a:solidFill>
                <a:latin typeface="Times New Roman"/>
                <a:cs typeface="Times New Roman"/>
              </a:rPr>
              <a:t>f</a:t>
            </a:r>
            <a:r>
              <a:rPr sz="4000" baseline="1157" dirty="0" smtClean="0">
                <a:solidFill>
                  <a:srgbClr val="A47668"/>
                </a:solidFill>
                <a:latin typeface="Times New Roman"/>
                <a:cs typeface="Times New Roman"/>
              </a:rPr>
              <a:t>f</a:t>
            </a:r>
            <a:r>
              <a:rPr sz="4000" spc="-8" baseline="1157" dirty="0" smtClean="0">
                <a:solidFill>
                  <a:srgbClr val="A47668"/>
                </a:solidFill>
                <a:latin typeface="Times New Roman"/>
                <a:cs typeface="Times New Roman"/>
              </a:rPr>
              <a:t>e</a:t>
            </a:r>
            <a:r>
              <a:rPr sz="4000" baseline="1157" dirty="0" smtClean="0">
                <a:solidFill>
                  <a:srgbClr val="A47668"/>
                </a:solidFill>
                <a:latin typeface="Times New Roman"/>
                <a:cs typeface="Times New Roman"/>
              </a:rPr>
              <a:t>r</a:t>
            </a:r>
            <a:r>
              <a:rPr sz="4000" spc="-8" baseline="1157" dirty="0" smtClean="0">
                <a:solidFill>
                  <a:srgbClr val="A47668"/>
                </a:solidFill>
                <a:latin typeface="Times New Roman"/>
                <a:cs typeface="Times New Roman"/>
              </a:rPr>
              <a:t>e</a:t>
            </a:r>
            <a:r>
              <a:rPr sz="4000" baseline="1157" dirty="0" smtClean="0">
                <a:solidFill>
                  <a:srgbClr val="A47668"/>
                </a:solidFill>
                <a:latin typeface="Times New Roman"/>
                <a:cs typeface="Times New Roman"/>
              </a:rPr>
              <a:t>nti</a:t>
            </a:r>
            <a:r>
              <a:rPr sz="4000" spc="-8" baseline="1157" dirty="0" smtClean="0">
                <a:solidFill>
                  <a:srgbClr val="A47668"/>
                </a:solidFill>
                <a:latin typeface="Times New Roman"/>
                <a:cs typeface="Times New Roman"/>
              </a:rPr>
              <a:t>a</a:t>
            </a:r>
            <a:r>
              <a:rPr sz="4000" baseline="1157" dirty="0" smtClean="0">
                <a:solidFill>
                  <a:srgbClr val="A47668"/>
                </a:solidFill>
                <a:latin typeface="Times New Roman"/>
                <a:cs typeface="Times New Roman"/>
              </a:rPr>
              <a:t>l </a:t>
            </a:r>
            <a:r>
              <a:rPr sz="4000" spc="-8" baseline="1157" dirty="0">
                <a:solidFill>
                  <a:srgbClr val="A47668"/>
                </a:solidFill>
                <a:latin typeface="Times New Roman"/>
                <a:cs typeface="Times New Roman"/>
              </a:rPr>
              <a:t>c</a:t>
            </a:r>
            <a:r>
              <a:rPr sz="4000" baseline="1157" dirty="0">
                <a:solidFill>
                  <a:srgbClr val="A47668"/>
                </a:solidFill>
                <a:latin typeface="Times New Roman"/>
                <a:cs typeface="Times New Roman"/>
              </a:rPr>
              <a:t>ross s</a:t>
            </a:r>
            <a:r>
              <a:rPr sz="4000" spc="-8" baseline="1157" dirty="0">
                <a:solidFill>
                  <a:srgbClr val="A47668"/>
                </a:solidFill>
                <a:latin typeface="Times New Roman"/>
                <a:cs typeface="Times New Roman"/>
              </a:rPr>
              <a:t>ec</a:t>
            </a:r>
            <a:r>
              <a:rPr sz="4000" baseline="1157" dirty="0">
                <a:solidFill>
                  <a:srgbClr val="A47668"/>
                </a:solidFill>
                <a:latin typeface="Times New Roman"/>
                <a:cs typeface="Times New Roman"/>
              </a:rPr>
              <a:t>tions </a:t>
            </a:r>
            <a:r>
              <a:rPr sz="4000" baseline="1157" dirty="0" smtClean="0">
                <a:solidFill>
                  <a:srgbClr val="A47668"/>
                </a:solidFill>
                <a:latin typeface="Times New Roman"/>
                <a:cs typeface="Times New Roman"/>
              </a:rPr>
              <a:t>for </a:t>
            </a:r>
            <a:r>
              <a:rPr sz="4000" baseline="1157" dirty="0">
                <a:solidFill>
                  <a:srgbClr val="A47668"/>
                </a:solidFill>
                <a:latin typeface="Times New Roman"/>
                <a:cs typeface="Times New Roman"/>
              </a:rPr>
              <a:t>Z+bb</a:t>
            </a:r>
            <a:endParaRPr sz="4000" baseline="1157" dirty="0">
              <a:latin typeface="Times New Roman"/>
              <a:cs typeface="Times New Roman"/>
            </a:endParaRPr>
          </a:p>
          <a:p>
            <a:pPr>
              <a:lnSpc>
                <a:spcPts val="1594"/>
              </a:lnSpc>
              <a:spcBef>
                <a:spcPts val="67"/>
              </a:spcBef>
            </a:pPr>
            <a:endParaRPr lang="en-US" sz="1600" dirty="0"/>
          </a:p>
          <a:p>
            <a:pPr>
              <a:lnSpc>
                <a:spcPts val="1594"/>
              </a:lnSpc>
              <a:spcBef>
                <a:spcPts val="67"/>
              </a:spcBef>
            </a:pPr>
            <a:endParaRPr sz="1600" dirty="0"/>
          </a:p>
          <a:p>
            <a:pPr marL="115411" marR="122621">
              <a:lnSpc>
                <a:spcPts val="3419"/>
              </a:lnSpc>
            </a:pPr>
            <a:r>
              <a:rPr lang="en-US" sz="3000" dirty="0">
                <a:solidFill>
                  <a:srgbClr val="FF2600"/>
                </a:solidFill>
                <a:latin typeface="Times New Roman"/>
                <a:cs typeface="Times New Roman"/>
              </a:rPr>
              <a:t>T</a:t>
            </a:r>
            <a:r>
              <a:rPr sz="3000" spc="-6" dirty="0">
                <a:solidFill>
                  <a:srgbClr val="FF2600"/>
                </a:solidFill>
                <a:latin typeface="Times New Roman"/>
                <a:cs typeface="Times New Roman"/>
              </a:rPr>
              <a:t>e</a:t>
            </a:r>
            <a:r>
              <a:rPr sz="3000" dirty="0">
                <a:solidFill>
                  <a:srgbClr val="FF2600"/>
                </a:solidFill>
                <a:latin typeface="Times New Roman"/>
                <a:cs typeface="Times New Roman"/>
              </a:rPr>
              <a:t>st</a:t>
            </a:r>
            <a:r>
              <a:rPr lang="en-US" sz="3000" dirty="0">
                <a:solidFill>
                  <a:srgbClr val="FF2600"/>
                </a:solidFill>
                <a:latin typeface="Times New Roman"/>
                <a:cs typeface="Times New Roman"/>
              </a:rPr>
              <a:t>ing </a:t>
            </a:r>
            <a:r>
              <a:rPr sz="3000" dirty="0">
                <a:solidFill>
                  <a:srgbClr val="FF2600"/>
                </a:solidFill>
                <a:latin typeface="Times New Roman"/>
                <a:cs typeface="Times New Roman"/>
              </a:rPr>
              <a:t>St</a:t>
            </a:r>
            <a:r>
              <a:rPr sz="3000" spc="-6" dirty="0">
                <a:solidFill>
                  <a:srgbClr val="FF2600"/>
                </a:solidFill>
                <a:latin typeface="Times New Roman"/>
                <a:cs typeface="Times New Roman"/>
              </a:rPr>
              <a:t>a</a:t>
            </a:r>
            <a:r>
              <a:rPr sz="3000" dirty="0">
                <a:solidFill>
                  <a:srgbClr val="FF2600"/>
                </a:solidFill>
                <a:latin typeface="Times New Roman"/>
                <a:cs typeface="Times New Roman"/>
              </a:rPr>
              <a:t>nd</a:t>
            </a:r>
            <a:r>
              <a:rPr sz="3000" spc="-6" dirty="0">
                <a:solidFill>
                  <a:srgbClr val="FF2600"/>
                </a:solidFill>
                <a:latin typeface="Times New Roman"/>
                <a:cs typeface="Times New Roman"/>
              </a:rPr>
              <a:t>a</a:t>
            </a:r>
            <a:r>
              <a:rPr sz="3000" dirty="0">
                <a:solidFill>
                  <a:srgbClr val="FF2600"/>
                </a:solidFill>
                <a:latin typeface="Times New Roman"/>
                <a:cs typeface="Times New Roman"/>
              </a:rPr>
              <a:t>rd Mod</a:t>
            </a:r>
            <a:r>
              <a:rPr sz="3000" spc="-6" dirty="0">
                <a:solidFill>
                  <a:srgbClr val="FF2600"/>
                </a:solidFill>
                <a:latin typeface="Times New Roman"/>
                <a:cs typeface="Times New Roman"/>
              </a:rPr>
              <a:t>e</a:t>
            </a:r>
            <a:r>
              <a:rPr sz="3000" dirty="0">
                <a:solidFill>
                  <a:srgbClr val="FF2600"/>
                </a:solidFill>
                <a:latin typeface="Times New Roman"/>
                <a:cs typeface="Times New Roman"/>
              </a:rPr>
              <a:t>l in n</a:t>
            </a:r>
            <a:r>
              <a:rPr sz="3000" spc="-6" dirty="0">
                <a:solidFill>
                  <a:srgbClr val="FF2600"/>
                </a:solidFill>
                <a:latin typeface="Times New Roman"/>
                <a:cs typeface="Times New Roman"/>
              </a:rPr>
              <a:t>e</a:t>
            </a:r>
            <a:r>
              <a:rPr sz="3000" dirty="0">
                <a:solidFill>
                  <a:srgbClr val="FF2600"/>
                </a:solidFill>
                <a:latin typeface="Times New Roman"/>
                <a:cs typeface="Times New Roman"/>
              </a:rPr>
              <a:t>w </a:t>
            </a:r>
            <a:r>
              <a:rPr lang="en-US" sz="3000" dirty="0">
                <a:solidFill>
                  <a:srgbClr val="FF2600"/>
                </a:solidFill>
                <a:latin typeface="Times New Roman"/>
                <a:cs typeface="Times New Roman"/>
              </a:rPr>
              <a:t>regions of </a:t>
            </a:r>
            <a:r>
              <a:rPr sz="3000" dirty="0">
                <a:solidFill>
                  <a:srgbClr val="FF2600"/>
                </a:solidFill>
                <a:latin typeface="Times New Roman"/>
                <a:cs typeface="Times New Roman"/>
              </a:rPr>
              <a:t>ph</a:t>
            </a:r>
            <a:r>
              <a:rPr sz="3000" spc="-6" dirty="0">
                <a:solidFill>
                  <a:srgbClr val="FF2600"/>
                </a:solidFill>
                <a:latin typeface="Times New Roman"/>
                <a:cs typeface="Times New Roman"/>
              </a:rPr>
              <a:t>a</a:t>
            </a:r>
            <a:r>
              <a:rPr sz="3000" dirty="0">
                <a:solidFill>
                  <a:srgbClr val="FF2600"/>
                </a:solidFill>
                <a:latin typeface="Times New Roman"/>
                <a:cs typeface="Times New Roman"/>
              </a:rPr>
              <a:t>se sp</a:t>
            </a:r>
            <a:r>
              <a:rPr sz="3000" spc="-6" dirty="0">
                <a:solidFill>
                  <a:srgbClr val="FF2600"/>
                </a:solidFill>
                <a:latin typeface="Times New Roman"/>
                <a:cs typeface="Times New Roman"/>
              </a:rPr>
              <a:t>ace</a:t>
            </a:r>
            <a:endParaRPr lang="en-US" sz="3000" dirty="0">
              <a:solidFill>
                <a:srgbClr val="FF2600"/>
              </a:solidFill>
              <a:latin typeface="Times New Roman"/>
              <a:cs typeface="Times New Roman"/>
            </a:endParaRPr>
          </a:p>
          <a:p>
            <a:pPr marL="115411" marR="122621">
              <a:lnSpc>
                <a:spcPts val="3419"/>
              </a:lnSpc>
            </a:pPr>
            <a:r>
              <a:rPr lang="en-US" sz="3000" dirty="0">
                <a:solidFill>
                  <a:srgbClr val="FF2600"/>
                </a:solidFill>
                <a:latin typeface="Times New Roman"/>
                <a:cs typeface="Times New Roman"/>
              </a:rPr>
              <a:t>       </a:t>
            </a:r>
            <a:r>
              <a:rPr sz="3000" dirty="0">
                <a:solidFill>
                  <a:srgbClr val="FF2600"/>
                </a:solidFill>
                <a:latin typeface="Times New Roman"/>
                <a:cs typeface="Times New Roman"/>
              </a:rPr>
              <a:t> impor</a:t>
            </a:r>
            <a:r>
              <a:rPr sz="3000" spc="-6" dirty="0">
                <a:solidFill>
                  <a:srgbClr val="FF2600"/>
                </a:solidFill>
                <a:latin typeface="Times New Roman"/>
                <a:cs typeface="Times New Roman"/>
              </a:rPr>
              <a:t>ta</a:t>
            </a:r>
            <a:r>
              <a:rPr sz="3000" dirty="0">
                <a:solidFill>
                  <a:srgbClr val="FF2600"/>
                </a:solidFill>
                <a:latin typeface="Times New Roman"/>
                <a:cs typeface="Times New Roman"/>
              </a:rPr>
              <a:t>nt for s</a:t>
            </a:r>
            <a:r>
              <a:rPr sz="3000" spc="-6" dirty="0">
                <a:solidFill>
                  <a:srgbClr val="FF2600"/>
                </a:solidFill>
                <a:latin typeface="Times New Roman"/>
                <a:cs typeface="Times New Roman"/>
              </a:rPr>
              <a:t>ea</a:t>
            </a:r>
            <a:r>
              <a:rPr sz="3000" dirty="0">
                <a:solidFill>
                  <a:srgbClr val="FF2600"/>
                </a:solidFill>
                <a:latin typeface="Times New Roman"/>
                <a:cs typeface="Times New Roman"/>
              </a:rPr>
              <a:t>r</a:t>
            </a:r>
            <a:r>
              <a:rPr sz="3000" spc="-6" dirty="0">
                <a:solidFill>
                  <a:srgbClr val="FF2600"/>
                </a:solidFill>
                <a:latin typeface="Times New Roman"/>
                <a:cs typeface="Times New Roman"/>
              </a:rPr>
              <a:t>c</a:t>
            </a:r>
            <a:r>
              <a:rPr sz="3000" dirty="0">
                <a:solidFill>
                  <a:srgbClr val="FF2600"/>
                </a:solidFill>
                <a:latin typeface="Times New Roman"/>
                <a:cs typeface="Times New Roman"/>
              </a:rPr>
              <a:t>h</a:t>
            </a:r>
            <a:r>
              <a:rPr sz="3000" spc="-6" dirty="0">
                <a:solidFill>
                  <a:srgbClr val="FF2600"/>
                </a:solidFill>
                <a:latin typeface="Times New Roman"/>
                <a:cs typeface="Times New Roman"/>
              </a:rPr>
              <a:t>e</a:t>
            </a:r>
            <a:r>
              <a:rPr sz="3000" dirty="0">
                <a:solidFill>
                  <a:srgbClr val="FF2600"/>
                </a:solidFill>
                <a:latin typeface="Times New Roman"/>
                <a:cs typeface="Times New Roman"/>
              </a:rPr>
              <a:t>s wh</a:t>
            </a:r>
            <a:r>
              <a:rPr sz="3000" spc="-6" dirty="0">
                <a:solidFill>
                  <a:srgbClr val="FF2600"/>
                </a:solidFill>
                <a:latin typeface="Times New Roman"/>
                <a:cs typeface="Times New Roman"/>
              </a:rPr>
              <a:t>e</a:t>
            </a:r>
            <a:r>
              <a:rPr sz="3000" dirty="0">
                <a:solidFill>
                  <a:srgbClr val="FF2600"/>
                </a:solidFill>
                <a:latin typeface="Times New Roman"/>
                <a:cs typeface="Times New Roman"/>
              </a:rPr>
              <a:t>re</a:t>
            </a:r>
            <a:r>
              <a:rPr sz="3000" spc="-57" dirty="0">
                <a:solidFill>
                  <a:srgbClr val="FF26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2600"/>
                </a:solidFill>
                <a:latin typeface="Times New Roman"/>
                <a:cs typeface="Times New Roman"/>
              </a:rPr>
              <a:t>V+j</a:t>
            </a:r>
            <a:r>
              <a:rPr sz="3000" spc="-6" dirty="0">
                <a:solidFill>
                  <a:srgbClr val="FF2600"/>
                </a:solidFill>
                <a:latin typeface="Times New Roman"/>
                <a:cs typeface="Times New Roman"/>
              </a:rPr>
              <a:t>e</a:t>
            </a:r>
            <a:r>
              <a:rPr sz="3000" dirty="0">
                <a:solidFill>
                  <a:srgbClr val="FF2600"/>
                </a:solidFill>
                <a:latin typeface="Times New Roman"/>
                <a:cs typeface="Times New Roman"/>
              </a:rPr>
              <a:t>ts </a:t>
            </a:r>
            <a:r>
              <a:rPr sz="3000" spc="-6" dirty="0">
                <a:solidFill>
                  <a:srgbClr val="FF2600"/>
                </a:solidFill>
                <a:latin typeface="Times New Roman"/>
                <a:cs typeface="Times New Roman"/>
              </a:rPr>
              <a:t>a</a:t>
            </a:r>
            <a:r>
              <a:rPr sz="3000" dirty="0">
                <a:solidFill>
                  <a:srgbClr val="FF2600"/>
                </a:solidFill>
                <a:latin typeface="Times New Roman"/>
                <a:cs typeface="Times New Roman"/>
              </a:rPr>
              <a:t>re</a:t>
            </a:r>
            <a:r>
              <a:rPr sz="3000" spc="-6" dirty="0">
                <a:solidFill>
                  <a:srgbClr val="FF26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2600"/>
                </a:solidFill>
                <a:latin typeface="Times New Roman"/>
                <a:cs typeface="Times New Roman"/>
              </a:rPr>
              <a:t>m</a:t>
            </a:r>
            <a:r>
              <a:rPr sz="3000" spc="-6" dirty="0">
                <a:solidFill>
                  <a:srgbClr val="FF2600"/>
                </a:solidFill>
                <a:latin typeface="Times New Roman"/>
                <a:cs typeface="Times New Roman"/>
              </a:rPr>
              <a:t>a</a:t>
            </a:r>
            <a:r>
              <a:rPr sz="3000" dirty="0">
                <a:solidFill>
                  <a:srgbClr val="FF2600"/>
                </a:solidFill>
                <a:latin typeface="Times New Roman"/>
                <a:cs typeface="Times New Roman"/>
              </a:rPr>
              <a:t>jor b</a:t>
            </a:r>
            <a:r>
              <a:rPr sz="3000" spc="-6" dirty="0">
                <a:solidFill>
                  <a:srgbClr val="FF2600"/>
                </a:solidFill>
                <a:latin typeface="Times New Roman"/>
                <a:cs typeface="Times New Roman"/>
              </a:rPr>
              <a:t>ac</a:t>
            </a:r>
            <a:r>
              <a:rPr sz="3000" dirty="0">
                <a:solidFill>
                  <a:srgbClr val="FF2600"/>
                </a:solidFill>
                <a:latin typeface="Times New Roman"/>
                <a:cs typeface="Times New Roman"/>
              </a:rPr>
              <a:t>kgrounds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lang="en-US" sz="1400" dirty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2901982" y="7284726"/>
            <a:ext cx="5410199" cy="4523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lang="en-US" sz="1400" dirty="0">
                <a:solidFill>
                  <a:srgbClr val="BFBFBF"/>
                </a:solidFill>
                <a:latin typeface="Calibri"/>
                <a:cs typeface="Calibri"/>
              </a:rPr>
              <a:t>Larry Sulak – Boston University - IX Latin American Symposium on HEP</a:t>
            </a:r>
            <a:endParaRPr sz="1400" dirty="0">
              <a:solidFill>
                <a:srgbClr val="BFBFB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668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018" y="2434872"/>
            <a:ext cx="9434618" cy="453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047134" y="-167918"/>
            <a:ext cx="9612630" cy="125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023" y="923574"/>
            <a:ext cx="8047611" cy="500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>
              <a:lnSpc>
                <a:spcPts val="4074"/>
              </a:lnSpc>
              <a:buClr>
                <a:srgbClr val="A36B29"/>
              </a:buClr>
              <a:tabLst>
                <a:tab pos="403217" algn="l"/>
              </a:tabLst>
            </a:pPr>
            <a:r>
              <a:rPr lang="en-US"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	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xt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nsive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 Z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+j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ts m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sur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m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nts from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CDF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6024" y="1537608"/>
            <a:ext cx="9887806" cy="9354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 marR="14430">
              <a:lnSpc>
                <a:spcPts val="3862"/>
              </a:lnSpc>
              <a:buClr>
                <a:srgbClr val="A36B29"/>
              </a:buClr>
              <a:tabLst>
                <a:tab pos="403217" algn="l"/>
              </a:tabLst>
            </a:pPr>
            <a:r>
              <a:rPr lang="en-US" sz="3200" dirty="0">
                <a:solidFill>
                  <a:srgbClr val="A36B29"/>
                </a:solidFill>
                <a:latin typeface="Times New Roman"/>
                <a:cs typeface="Times New Roman"/>
              </a:rPr>
              <a:t>	R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pidity s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p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r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tion b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tw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n j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ts, </a:t>
            </a:r>
            <a:endParaRPr lang="en-US" sz="3200" dirty="0">
              <a:solidFill>
                <a:srgbClr val="A36B29"/>
              </a:solidFill>
              <a:latin typeface="Times New Roman"/>
              <a:cs typeface="Times New Roman"/>
            </a:endParaRPr>
          </a:p>
          <a:p>
            <a:pPr marL="14430" marR="14430">
              <a:lnSpc>
                <a:spcPts val="3862"/>
              </a:lnSpc>
              <a:buClr>
                <a:srgbClr val="A36B29"/>
              </a:buClr>
              <a:tabLst>
                <a:tab pos="403217" algn="l"/>
              </a:tabLst>
            </a:pPr>
            <a:r>
              <a:rPr lang="en-US" sz="3200" dirty="0">
                <a:solidFill>
                  <a:srgbClr val="A36B29"/>
                </a:solidFill>
                <a:latin typeface="Times New Roman"/>
                <a:cs typeface="Times New Roman"/>
              </a:rPr>
              <a:t>			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impor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ta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nt t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st of h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rd p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r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on r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di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tion 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t l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200" spc="-63" dirty="0">
                <a:solidFill>
                  <a:srgbClr val="A36B29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ge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 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ngl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s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8071" y="6716889"/>
            <a:ext cx="11392747" cy="3470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3200" dirty="0">
                <a:solidFill>
                  <a:srgbClr val="941100"/>
                </a:solidFill>
                <a:latin typeface="Times New Roman"/>
                <a:cs typeface="Times New Roman"/>
              </a:rPr>
              <a:t>Good agreement</a:t>
            </a:r>
            <a:r>
              <a:rPr lang="en-US" sz="3200" dirty="0">
                <a:solidFill>
                  <a:srgbClr val="941100"/>
                </a:solidFill>
                <a:latin typeface="Times New Roman"/>
                <a:cs typeface="Times New Roman"/>
              </a:rPr>
              <a:t>,</a:t>
            </a:r>
            <a:r>
              <a:rPr sz="3200" dirty="0">
                <a:solidFill>
                  <a:srgbClr val="941100"/>
                </a:solidFill>
                <a:latin typeface="Times New Roman"/>
                <a:cs typeface="Times New Roman"/>
              </a:rPr>
              <a:t> data </a:t>
            </a:r>
            <a:r>
              <a:rPr lang="en-US" sz="3200" dirty="0">
                <a:solidFill>
                  <a:srgbClr val="941100"/>
                </a:solidFill>
                <a:latin typeface="Times New Roman"/>
                <a:cs typeface="Times New Roman"/>
              </a:rPr>
              <a:t>&amp;</a:t>
            </a:r>
            <a:r>
              <a:rPr sz="3200" dirty="0">
                <a:solidFill>
                  <a:srgbClr val="941100"/>
                </a:solidFill>
                <a:latin typeface="Times New Roman"/>
                <a:cs typeface="Times New Roman"/>
              </a:rPr>
              <a:t> MC, though large uncertainties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lang="en-US" sz="1400">
                <a:solidFill>
                  <a:srgbClr val="9B9B9B"/>
                </a:solidFill>
                <a:latin typeface="Calibri"/>
                <a:cs typeface="Calibri"/>
              </a:rPr>
              <a:t>December 9, 2012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9354" y="7266987"/>
            <a:ext cx="6711950" cy="3212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300" dirty="0">
                <a:latin typeface="Arial"/>
                <a:cs typeface="Arial"/>
                <a:hlinkClick r:id="rId4"/>
              </a:rPr>
              <a:t>http://www-cdf.fnal.gov/physics/new/qcd/abstracts/zjets_10fb.html</a:t>
            </a:r>
            <a:endParaRPr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9812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2047134" y="-167918"/>
            <a:ext cx="9612630" cy="1259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8478" y="1462277"/>
            <a:ext cx="5572507" cy="10166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marR="14452" defTabSz="520186">
              <a:lnSpc>
                <a:spcPts val="4204"/>
              </a:lnSpc>
              <a:buClr>
                <a:srgbClr val="A36B29"/>
              </a:buClr>
              <a:tabLst>
                <a:tab pos="403866" algn="l"/>
              </a:tabLst>
            </a:pPr>
            <a:r>
              <a:rPr lang="en-US" sz="3600" dirty="0">
                <a:solidFill>
                  <a:srgbClr val="A36B29"/>
                </a:solidFill>
                <a:latin typeface="Times New Roman"/>
                <a:cs typeface="Times New Roman"/>
              </a:rPr>
              <a:t>Enough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s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tati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s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tic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s 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t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o 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l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ook 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t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lang="en-US"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   	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boos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te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d ph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se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sp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ace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s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8461" y="2518833"/>
            <a:ext cx="4679482" cy="1717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4637" defTabSz="520186"/>
            <a:r>
              <a:rPr lang="en-US" sz="4800" baseline="-5952" dirty="0">
                <a:solidFill>
                  <a:srgbClr val="D38F0D"/>
                </a:solidFill>
                <a:latin typeface="Arial"/>
                <a:cs typeface="Arial"/>
              </a:rPr>
              <a:t> </a:t>
            </a:r>
            <a:r>
              <a:rPr sz="4800" spc="-145" baseline="-5952" dirty="0">
                <a:solidFill>
                  <a:srgbClr val="D38F0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Z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p</a:t>
            </a:r>
            <a:r>
              <a:rPr sz="3200" spc="17" baseline="-22522" dirty="0">
                <a:solidFill>
                  <a:srgbClr val="D38F0D"/>
                </a:solidFill>
                <a:latin typeface="Times New Roman"/>
                <a:cs typeface="Times New Roman"/>
              </a:rPr>
              <a:t>T </a:t>
            </a:r>
            <a:r>
              <a:rPr sz="3200" spc="-384" baseline="-22522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&gt; 150 G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V</a:t>
            </a:r>
            <a:endParaRPr lang="en-US" sz="3200" dirty="0">
              <a:solidFill>
                <a:srgbClr val="D38F0D"/>
              </a:solidFill>
              <a:latin typeface="Times New Roman"/>
              <a:cs typeface="Times New Roman"/>
            </a:endParaRPr>
          </a:p>
          <a:p>
            <a:pPr marL="534637" defTabSz="520186"/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20186">
              <a:lnSpc>
                <a:spcPts val="1594"/>
              </a:lnSpc>
              <a:spcBef>
                <a:spcPts val="2"/>
              </a:spcBef>
            </a:pPr>
            <a:endParaRPr sz="1600" dirty="0">
              <a:solidFill>
                <a:prstClr val="black"/>
              </a:solidFill>
              <a:latin typeface="Calibri"/>
            </a:endParaRPr>
          </a:p>
          <a:p>
            <a:pPr marL="14452" marR="14452" defTabSz="520186">
              <a:lnSpc>
                <a:spcPts val="4204"/>
              </a:lnSpc>
              <a:buClr>
                <a:srgbClr val="A36B29"/>
              </a:buClr>
              <a:tabLst>
                <a:tab pos="403866" algn="l"/>
              </a:tabLst>
            </a:pPr>
            <a:r>
              <a:rPr sz="3600" spc="-130" dirty="0">
                <a:solidFill>
                  <a:srgbClr val="A36B29"/>
                </a:solidFill>
                <a:latin typeface="Times New Roman"/>
                <a:cs typeface="Times New Roman"/>
              </a:rPr>
              <a:t>T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r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nsv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rse</a:t>
            </a:r>
            <a:r>
              <a:rPr sz="3600" spc="-68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lang="en-US"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t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hrust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(τ</a:t>
            </a:r>
            <a:r>
              <a:rPr sz="3600" spc="17" baseline="-25000" dirty="0">
                <a:solidFill>
                  <a:srgbClr val="A36B29"/>
                </a:solidFill>
                <a:latin typeface="Symbol"/>
                <a:cs typeface="Symbol"/>
              </a:rPr>
              <a:t>⊥</a:t>
            </a:r>
            <a:r>
              <a:rPr sz="3600" spc="11" dirty="0">
                <a:solidFill>
                  <a:srgbClr val="A36B29"/>
                </a:solidFill>
                <a:latin typeface="Times New Roman"/>
                <a:cs typeface="Times New Roman"/>
              </a:rPr>
              <a:t>)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977" y="6140450"/>
            <a:ext cx="5696373" cy="10075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marR="14452" defTabSz="520186">
              <a:lnSpc>
                <a:spcPts val="3191"/>
              </a:lnSpc>
            </a:pPr>
            <a:r>
              <a:rPr lang="en-US" sz="2700" dirty="0">
                <a:solidFill>
                  <a:srgbClr val="941100"/>
                </a:solidFill>
                <a:latin typeface="Times New Roman"/>
                <a:cs typeface="Times New Roman"/>
              </a:rPr>
              <a:t>S</a:t>
            </a:r>
            <a:r>
              <a:rPr sz="2700" dirty="0">
                <a:solidFill>
                  <a:srgbClr val="941100"/>
                </a:solidFill>
                <a:latin typeface="Times New Roman"/>
                <a:cs typeface="Times New Roman"/>
              </a:rPr>
              <a:t>ome </a:t>
            </a:r>
            <a:r>
              <a:rPr lang="en-US" sz="2700" dirty="0">
                <a:solidFill>
                  <a:srgbClr val="941100"/>
                </a:solidFill>
                <a:latin typeface="Times New Roman"/>
                <a:cs typeface="Times New Roman"/>
              </a:rPr>
              <a:t>tension</a:t>
            </a:r>
            <a:r>
              <a:rPr sz="2700" dirty="0">
                <a:solidFill>
                  <a:srgbClr val="941100"/>
                </a:solidFill>
                <a:latin typeface="Times New Roman"/>
                <a:cs typeface="Times New Roman"/>
              </a:rPr>
              <a:t> between data and MC</a:t>
            </a:r>
            <a:r>
              <a:rPr lang="en-US" sz="2700" dirty="0">
                <a:solidFill>
                  <a:srgbClr val="941100"/>
                </a:solidFill>
                <a:latin typeface="Times New Roman"/>
                <a:cs typeface="Times New Roman"/>
              </a:rPr>
              <a:t>.</a:t>
            </a:r>
            <a:endParaRPr sz="27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8149" y="7131050"/>
            <a:ext cx="5232801" cy="1973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/>
            <a:r>
              <a:rPr sz="1300" dirty="0">
                <a:solidFill>
                  <a:prstClr val="black"/>
                </a:solidFill>
                <a:latin typeface="Arial"/>
                <a:cs typeface="Arial"/>
              </a:rPr>
              <a:t>https://twiki.cern.ch/twiki/bin/view/CMSPublic/PhysicsResultsEWK</a:t>
            </a:r>
            <a:r>
              <a:rPr sz="1300" spc="-97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300" dirty="0">
                <a:solidFill>
                  <a:prstClr val="black"/>
                </a:solidFill>
                <a:latin typeface="Arial"/>
                <a:cs typeface="Arial"/>
              </a:rPr>
              <a:t>1021</a:t>
            </a:r>
          </a:p>
        </p:txBody>
      </p:sp>
      <p:sp>
        <p:nvSpPr>
          <p:cNvPr id="11" name="object 11"/>
          <p:cNvSpPr/>
          <p:nvPr/>
        </p:nvSpPr>
        <p:spPr>
          <a:xfrm>
            <a:off x="6670866" y="4971490"/>
            <a:ext cx="3700016" cy="1582760"/>
          </a:xfrm>
          <a:custGeom>
            <a:avLst/>
            <a:gdLst/>
            <a:ahLst/>
            <a:cxnLst/>
            <a:rect l="l" t="t" r="r" b="b"/>
            <a:pathLst>
              <a:path w="3167671" h="1436454">
                <a:moveTo>
                  <a:pt x="0" y="1436454"/>
                </a:moveTo>
                <a:lnTo>
                  <a:pt x="3167671" y="1436454"/>
                </a:lnTo>
                <a:lnTo>
                  <a:pt x="3167671" y="0"/>
                </a:lnTo>
                <a:lnTo>
                  <a:pt x="0" y="0"/>
                </a:lnTo>
                <a:lnTo>
                  <a:pt x="0" y="1436454"/>
                </a:lnTo>
                <a:close/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70866" y="4971490"/>
            <a:ext cx="3700016" cy="1582760"/>
          </a:xfrm>
          <a:custGeom>
            <a:avLst/>
            <a:gdLst/>
            <a:ahLst/>
            <a:cxnLst/>
            <a:rect l="l" t="t" r="r" b="b"/>
            <a:pathLst>
              <a:path w="3167671" h="1436454">
                <a:moveTo>
                  <a:pt x="0" y="1436454"/>
                </a:moveTo>
                <a:lnTo>
                  <a:pt x="3167671" y="1436454"/>
                </a:lnTo>
                <a:lnTo>
                  <a:pt x="3167671" y="0"/>
                </a:lnTo>
                <a:lnTo>
                  <a:pt x="0" y="0"/>
                </a:lnTo>
                <a:lnTo>
                  <a:pt x="0" y="1436454"/>
                </a:lnTo>
                <a:close/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70866" y="4971490"/>
            <a:ext cx="3700016" cy="1582760"/>
          </a:xfrm>
          <a:custGeom>
            <a:avLst/>
            <a:gdLst/>
            <a:ahLst/>
            <a:cxnLst/>
            <a:rect l="l" t="t" r="r" b="b"/>
            <a:pathLst>
              <a:path w="3167671" h="1436454">
                <a:moveTo>
                  <a:pt x="0" y="1436454"/>
                </a:moveTo>
                <a:lnTo>
                  <a:pt x="3167671" y="1436454"/>
                </a:lnTo>
                <a:lnTo>
                  <a:pt x="3167671" y="0"/>
                </a:lnTo>
                <a:lnTo>
                  <a:pt x="0" y="0"/>
                </a:lnTo>
                <a:lnTo>
                  <a:pt x="0" y="1436454"/>
                </a:lnTo>
                <a:close/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70866" y="4971490"/>
            <a:ext cx="3700016" cy="1582760"/>
          </a:xfrm>
          <a:custGeom>
            <a:avLst/>
            <a:gdLst/>
            <a:ahLst/>
            <a:cxnLst/>
            <a:rect l="l" t="t" r="r" b="b"/>
            <a:pathLst>
              <a:path w="3167671" h="1436454">
                <a:moveTo>
                  <a:pt x="0" y="1436454"/>
                </a:moveTo>
                <a:lnTo>
                  <a:pt x="3167671" y="1436454"/>
                </a:lnTo>
                <a:lnTo>
                  <a:pt x="3167671" y="0"/>
                </a:lnTo>
                <a:lnTo>
                  <a:pt x="0" y="0"/>
                </a:lnTo>
                <a:lnTo>
                  <a:pt x="0" y="1436454"/>
                </a:lnTo>
                <a:close/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70869" y="6554251"/>
            <a:ext cx="3700015" cy="0"/>
          </a:xfrm>
          <a:custGeom>
            <a:avLst/>
            <a:gdLst/>
            <a:ahLst/>
            <a:cxnLst/>
            <a:rect l="l" t="t" r="r" b="b"/>
            <a:pathLst>
              <a:path w="3167670">
                <a:moveTo>
                  <a:pt x="0" y="0"/>
                </a:moveTo>
                <a:lnTo>
                  <a:pt x="3167670" y="0"/>
                </a:lnTo>
              </a:path>
            </a:pathLst>
          </a:custGeom>
          <a:ln w="1053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370881" y="6939299"/>
            <a:ext cx="92346" cy="0"/>
          </a:xfrm>
          <a:custGeom>
            <a:avLst/>
            <a:gdLst/>
            <a:ahLst/>
            <a:cxnLst/>
            <a:rect l="l" t="t" r="r" b="b"/>
            <a:pathLst>
              <a:path w="79060">
                <a:moveTo>
                  <a:pt x="0" y="0"/>
                </a:moveTo>
                <a:lnTo>
                  <a:pt x="79060" y="0"/>
                </a:lnTo>
              </a:path>
            </a:pathLst>
          </a:custGeom>
          <a:ln w="1053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416028" y="6815464"/>
            <a:ext cx="0" cy="123834"/>
          </a:xfrm>
          <a:custGeom>
            <a:avLst/>
            <a:gdLst/>
            <a:ahLst/>
            <a:cxnLst/>
            <a:rect l="l" t="t" r="r" b="b"/>
            <a:pathLst>
              <a:path h="112387">
                <a:moveTo>
                  <a:pt x="0" y="112387"/>
                </a:moveTo>
                <a:lnTo>
                  <a:pt x="0" y="0"/>
                </a:lnTo>
              </a:path>
            </a:pathLst>
          </a:custGeom>
          <a:ln w="105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82031" y="6691880"/>
            <a:ext cx="303362" cy="237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/>
            <a:r>
              <a:rPr sz="1500" spc="6" dirty="0">
                <a:solidFill>
                  <a:prstClr val="black"/>
                </a:solidFill>
                <a:latin typeface="Arial"/>
                <a:cs typeface="Arial"/>
              </a:rPr>
              <a:t>ln</a:t>
            </a:r>
            <a:r>
              <a:rPr sz="1500" spc="-14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spc="6" dirty="0">
                <a:solidFill>
                  <a:prstClr val="black"/>
                </a:solidFill>
                <a:latin typeface="Symbol"/>
                <a:cs typeface="Symbol"/>
              </a:rPr>
              <a:t>τ</a:t>
            </a:r>
            <a:endParaRPr sz="15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370881" y="4971490"/>
            <a:ext cx="0" cy="1582760"/>
          </a:xfrm>
          <a:custGeom>
            <a:avLst/>
            <a:gdLst/>
            <a:ahLst/>
            <a:cxnLst/>
            <a:rect l="l" t="t" r="r" b="b"/>
            <a:pathLst>
              <a:path h="1436454">
                <a:moveTo>
                  <a:pt x="0" y="0"/>
                </a:moveTo>
                <a:lnTo>
                  <a:pt x="0" y="1436454"/>
                </a:lnTo>
              </a:path>
            </a:pathLst>
          </a:custGeom>
          <a:ln w="52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13424" y="6543546"/>
            <a:ext cx="278143" cy="2120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/>
            <a:r>
              <a:rPr sz="1300" dirty="0">
                <a:solidFill>
                  <a:prstClr val="black"/>
                </a:solidFill>
                <a:latin typeface="Arial"/>
                <a:cs typeface="Arial"/>
              </a:rPr>
              <a:t>-12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75610" y="6543546"/>
            <a:ext cx="278143" cy="2120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/>
            <a:r>
              <a:rPr sz="1300" dirty="0">
                <a:solidFill>
                  <a:prstClr val="black"/>
                </a:solidFill>
                <a:latin typeface="Arial"/>
                <a:cs typeface="Arial"/>
              </a:rPr>
              <a:t>-10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76822" y="6543546"/>
            <a:ext cx="182462" cy="2120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/>
            <a:r>
              <a:rPr sz="1300" dirty="0">
                <a:solidFill>
                  <a:prstClr val="black"/>
                </a:solidFill>
                <a:latin typeface="Arial"/>
                <a:cs typeface="Arial"/>
              </a:rPr>
              <a:t>-8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39007" y="6543546"/>
            <a:ext cx="182462" cy="2120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/>
            <a:r>
              <a:rPr sz="1300" dirty="0">
                <a:solidFill>
                  <a:prstClr val="black"/>
                </a:solidFill>
                <a:latin typeface="Arial"/>
                <a:cs typeface="Arial"/>
              </a:rPr>
              <a:t>-6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293392" y="6543546"/>
            <a:ext cx="182462" cy="2120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/>
            <a:r>
              <a:rPr sz="1300" dirty="0">
                <a:solidFill>
                  <a:prstClr val="black"/>
                </a:solidFill>
                <a:latin typeface="Arial"/>
                <a:cs typeface="Arial"/>
              </a:rPr>
              <a:t>-4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55577" y="6543546"/>
            <a:ext cx="182462" cy="2120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/>
            <a:r>
              <a:rPr sz="1300" dirty="0">
                <a:solidFill>
                  <a:prstClr val="black"/>
                </a:solidFill>
                <a:latin typeface="Arial"/>
                <a:cs typeface="Arial"/>
              </a:rPr>
              <a:t>-2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70869" y="4971491"/>
            <a:ext cx="3700015" cy="0"/>
          </a:xfrm>
          <a:custGeom>
            <a:avLst/>
            <a:gdLst/>
            <a:ahLst/>
            <a:cxnLst/>
            <a:rect l="l" t="t" r="r" b="b"/>
            <a:pathLst>
              <a:path w="3167670">
                <a:moveTo>
                  <a:pt x="0" y="0"/>
                </a:moveTo>
                <a:lnTo>
                  <a:pt x="3167670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59276" y="4971491"/>
            <a:ext cx="0" cy="81266"/>
          </a:xfrm>
          <a:custGeom>
            <a:avLst/>
            <a:gdLst/>
            <a:ahLst/>
            <a:cxnLst/>
            <a:rect l="l" t="t" r="r" b="b"/>
            <a:pathLst>
              <a:path h="73754">
                <a:moveTo>
                  <a:pt x="0" y="0"/>
                </a:moveTo>
                <a:lnTo>
                  <a:pt x="0" y="73754"/>
                </a:lnTo>
              </a:path>
            </a:pathLst>
          </a:custGeom>
          <a:ln w="52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298822" y="4971507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438368" y="4971507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77912" y="4971507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717459" y="4971491"/>
            <a:ext cx="0" cy="81266"/>
          </a:xfrm>
          <a:custGeom>
            <a:avLst/>
            <a:gdLst/>
            <a:ahLst/>
            <a:cxnLst/>
            <a:rect l="l" t="t" r="r" b="b"/>
            <a:pathLst>
              <a:path h="73754">
                <a:moveTo>
                  <a:pt x="0" y="0"/>
                </a:moveTo>
                <a:lnTo>
                  <a:pt x="0" y="73754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857004" y="4971507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996552" y="4971507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138148" y="4971507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277694" y="4971491"/>
            <a:ext cx="0" cy="81266"/>
          </a:xfrm>
          <a:custGeom>
            <a:avLst/>
            <a:gdLst/>
            <a:ahLst/>
            <a:cxnLst/>
            <a:rect l="l" t="t" r="r" b="b"/>
            <a:pathLst>
              <a:path h="73754">
                <a:moveTo>
                  <a:pt x="0" y="0"/>
                </a:moveTo>
                <a:lnTo>
                  <a:pt x="0" y="73754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417240" y="4971507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556785" y="4971507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696332" y="4971507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835878" y="4971491"/>
            <a:ext cx="0" cy="81266"/>
          </a:xfrm>
          <a:custGeom>
            <a:avLst/>
            <a:gdLst/>
            <a:ahLst/>
            <a:cxnLst/>
            <a:rect l="l" t="t" r="r" b="b"/>
            <a:pathLst>
              <a:path h="73754">
                <a:moveTo>
                  <a:pt x="0" y="0"/>
                </a:moveTo>
                <a:lnTo>
                  <a:pt x="0" y="73754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975423" y="4971507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114968" y="4971507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254516" y="4971507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394061" y="4971491"/>
            <a:ext cx="0" cy="81266"/>
          </a:xfrm>
          <a:custGeom>
            <a:avLst/>
            <a:gdLst/>
            <a:ahLst/>
            <a:cxnLst/>
            <a:rect l="l" t="t" r="r" b="b"/>
            <a:pathLst>
              <a:path h="73754">
                <a:moveTo>
                  <a:pt x="0" y="0"/>
                </a:moveTo>
                <a:lnTo>
                  <a:pt x="0" y="73754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533605" y="4971507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673152" y="4971507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812698" y="4971507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952244" y="4971491"/>
            <a:ext cx="0" cy="81266"/>
          </a:xfrm>
          <a:custGeom>
            <a:avLst/>
            <a:gdLst/>
            <a:ahLst/>
            <a:cxnLst/>
            <a:rect l="l" t="t" r="r" b="b"/>
            <a:pathLst>
              <a:path h="73754">
                <a:moveTo>
                  <a:pt x="0" y="0"/>
                </a:moveTo>
                <a:lnTo>
                  <a:pt x="0" y="73754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019730" y="4971507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880184" y="4971507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740638" y="4971507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0091789" y="4971507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231336" y="4971507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670866" y="4971490"/>
            <a:ext cx="0" cy="1582760"/>
          </a:xfrm>
          <a:custGeom>
            <a:avLst/>
            <a:gdLst/>
            <a:ahLst/>
            <a:cxnLst/>
            <a:rect l="l" t="t" r="r" b="b"/>
            <a:pathLst>
              <a:path h="1436454">
                <a:moveTo>
                  <a:pt x="0" y="0"/>
                </a:moveTo>
                <a:lnTo>
                  <a:pt x="0" y="1436454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052622" y="4949324"/>
            <a:ext cx="206197" cy="1239126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4452" defTabSz="520186"/>
            <a:r>
              <a:rPr sz="1300" dirty="0">
                <a:solidFill>
                  <a:prstClr val="black"/>
                </a:solidFill>
                <a:latin typeface="Arial"/>
                <a:cs typeface="Arial"/>
              </a:rPr>
              <a:t>ratio vs MadGraph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670883" y="6153724"/>
            <a:ext cx="55407" cy="0"/>
          </a:xfrm>
          <a:custGeom>
            <a:avLst/>
            <a:gdLst/>
            <a:ahLst/>
            <a:cxnLst/>
            <a:rect l="l" t="t" r="r" b="b"/>
            <a:pathLst>
              <a:path w="47435">
                <a:moveTo>
                  <a:pt x="0" y="0"/>
                </a:moveTo>
                <a:lnTo>
                  <a:pt x="47435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670883" y="6018280"/>
            <a:ext cx="55407" cy="0"/>
          </a:xfrm>
          <a:custGeom>
            <a:avLst/>
            <a:gdLst/>
            <a:ahLst/>
            <a:cxnLst/>
            <a:rect l="l" t="t" r="r" b="b"/>
            <a:pathLst>
              <a:path w="47435">
                <a:moveTo>
                  <a:pt x="0" y="0"/>
                </a:moveTo>
                <a:lnTo>
                  <a:pt x="47435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670883" y="5818983"/>
            <a:ext cx="55407" cy="0"/>
          </a:xfrm>
          <a:custGeom>
            <a:avLst/>
            <a:gdLst/>
            <a:ahLst/>
            <a:cxnLst/>
            <a:rect l="l" t="t" r="r" b="b"/>
            <a:pathLst>
              <a:path w="47435">
                <a:moveTo>
                  <a:pt x="0" y="0"/>
                </a:moveTo>
                <a:lnTo>
                  <a:pt x="47435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670883" y="5751261"/>
            <a:ext cx="55407" cy="0"/>
          </a:xfrm>
          <a:custGeom>
            <a:avLst/>
            <a:gdLst/>
            <a:ahLst/>
            <a:cxnLst/>
            <a:rect l="l" t="t" r="r" b="b"/>
            <a:pathLst>
              <a:path w="47435">
                <a:moveTo>
                  <a:pt x="0" y="0"/>
                </a:moveTo>
                <a:lnTo>
                  <a:pt x="47435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670882" y="5685474"/>
            <a:ext cx="110815" cy="0"/>
          </a:xfrm>
          <a:custGeom>
            <a:avLst/>
            <a:gdLst/>
            <a:ahLst/>
            <a:cxnLst/>
            <a:rect l="l" t="t" r="r" b="b"/>
            <a:pathLst>
              <a:path w="94871">
                <a:moveTo>
                  <a:pt x="0" y="0"/>
                </a:moveTo>
                <a:lnTo>
                  <a:pt x="94871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670883" y="5617752"/>
            <a:ext cx="55407" cy="0"/>
          </a:xfrm>
          <a:custGeom>
            <a:avLst/>
            <a:gdLst/>
            <a:ahLst/>
            <a:cxnLst/>
            <a:rect l="l" t="t" r="r" b="b"/>
            <a:pathLst>
              <a:path w="47435">
                <a:moveTo>
                  <a:pt x="0" y="0"/>
                </a:moveTo>
                <a:lnTo>
                  <a:pt x="47435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670883" y="5550030"/>
            <a:ext cx="55407" cy="0"/>
          </a:xfrm>
          <a:custGeom>
            <a:avLst/>
            <a:gdLst/>
            <a:ahLst/>
            <a:cxnLst/>
            <a:rect l="l" t="t" r="r" b="b"/>
            <a:pathLst>
              <a:path w="47435">
                <a:moveTo>
                  <a:pt x="0" y="0"/>
                </a:moveTo>
                <a:lnTo>
                  <a:pt x="47435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670883" y="5484243"/>
            <a:ext cx="55407" cy="0"/>
          </a:xfrm>
          <a:custGeom>
            <a:avLst/>
            <a:gdLst/>
            <a:ahLst/>
            <a:cxnLst/>
            <a:rect l="l" t="t" r="r" b="b"/>
            <a:pathLst>
              <a:path w="47435">
                <a:moveTo>
                  <a:pt x="0" y="0"/>
                </a:moveTo>
                <a:lnTo>
                  <a:pt x="47435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670882" y="5416521"/>
            <a:ext cx="110815" cy="0"/>
          </a:xfrm>
          <a:custGeom>
            <a:avLst/>
            <a:gdLst/>
            <a:ahLst/>
            <a:cxnLst/>
            <a:rect l="l" t="t" r="r" b="b"/>
            <a:pathLst>
              <a:path w="94871">
                <a:moveTo>
                  <a:pt x="0" y="0"/>
                </a:moveTo>
                <a:lnTo>
                  <a:pt x="94871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670883" y="5350734"/>
            <a:ext cx="55407" cy="0"/>
          </a:xfrm>
          <a:custGeom>
            <a:avLst/>
            <a:gdLst/>
            <a:ahLst/>
            <a:cxnLst/>
            <a:rect l="l" t="t" r="r" b="b"/>
            <a:pathLst>
              <a:path w="47435">
                <a:moveTo>
                  <a:pt x="0" y="0"/>
                </a:moveTo>
                <a:lnTo>
                  <a:pt x="47435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670883" y="5283013"/>
            <a:ext cx="55407" cy="0"/>
          </a:xfrm>
          <a:custGeom>
            <a:avLst/>
            <a:gdLst/>
            <a:ahLst/>
            <a:cxnLst/>
            <a:rect l="l" t="t" r="r" b="b"/>
            <a:pathLst>
              <a:path w="47435">
                <a:moveTo>
                  <a:pt x="0" y="0"/>
                </a:moveTo>
                <a:lnTo>
                  <a:pt x="47435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670883" y="5217224"/>
            <a:ext cx="55407" cy="0"/>
          </a:xfrm>
          <a:custGeom>
            <a:avLst/>
            <a:gdLst/>
            <a:ahLst/>
            <a:cxnLst/>
            <a:rect l="l" t="t" r="r" b="b"/>
            <a:pathLst>
              <a:path w="47435">
                <a:moveTo>
                  <a:pt x="0" y="0"/>
                </a:moveTo>
                <a:lnTo>
                  <a:pt x="47435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670882" y="5149502"/>
            <a:ext cx="110815" cy="0"/>
          </a:xfrm>
          <a:custGeom>
            <a:avLst/>
            <a:gdLst/>
            <a:ahLst/>
            <a:cxnLst/>
            <a:rect l="l" t="t" r="r" b="b"/>
            <a:pathLst>
              <a:path w="94871">
                <a:moveTo>
                  <a:pt x="0" y="0"/>
                </a:moveTo>
                <a:lnTo>
                  <a:pt x="94871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670883" y="5081782"/>
            <a:ext cx="55407" cy="0"/>
          </a:xfrm>
          <a:custGeom>
            <a:avLst/>
            <a:gdLst/>
            <a:ahLst/>
            <a:cxnLst/>
            <a:rect l="l" t="t" r="r" b="b"/>
            <a:pathLst>
              <a:path w="47435">
                <a:moveTo>
                  <a:pt x="0" y="0"/>
                </a:moveTo>
                <a:lnTo>
                  <a:pt x="47435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670883" y="5015994"/>
            <a:ext cx="55407" cy="0"/>
          </a:xfrm>
          <a:custGeom>
            <a:avLst/>
            <a:gdLst/>
            <a:ahLst/>
            <a:cxnLst/>
            <a:rect l="l" t="t" r="r" b="b"/>
            <a:pathLst>
              <a:path w="47435">
                <a:moveTo>
                  <a:pt x="0" y="0"/>
                </a:moveTo>
                <a:lnTo>
                  <a:pt x="47435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412179" y="5055672"/>
            <a:ext cx="246990" cy="15343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/>
            <a:r>
              <a:rPr sz="1300" dirty="0">
                <a:solidFill>
                  <a:prstClr val="black"/>
                </a:solidFill>
                <a:latin typeface="Arial"/>
                <a:cs typeface="Arial"/>
              </a:rPr>
              <a:t>1.6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  <a:p>
            <a:pPr defTabSz="520186">
              <a:lnSpc>
                <a:spcPts val="741"/>
              </a:lnSpc>
              <a:spcBef>
                <a:spcPts val="41"/>
              </a:spcBef>
            </a:pPr>
            <a:endParaRPr sz="700">
              <a:solidFill>
                <a:prstClr val="black"/>
              </a:solidFill>
              <a:latin typeface="Calibri"/>
            </a:endParaRPr>
          </a:p>
          <a:p>
            <a:pPr marL="14452" defTabSz="520186"/>
            <a:r>
              <a:rPr sz="1300" dirty="0">
                <a:solidFill>
                  <a:prstClr val="black"/>
                </a:solidFill>
                <a:latin typeface="Arial"/>
                <a:cs typeface="Arial"/>
              </a:rPr>
              <a:t>1.4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  <a:p>
            <a:pPr defTabSz="520186">
              <a:lnSpc>
                <a:spcPts val="684"/>
              </a:lnSpc>
              <a:spcBef>
                <a:spcPts val="39"/>
              </a:spcBef>
            </a:pPr>
            <a:endParaRPr sz="700">
              <a:solidFill>
                <a:prstClr val="black"/>
              </a:solidFill>
              <a:latin typeface="Calibri"/>
            </a:endParaRPr>
          </a:p>
          <a:p>
            <a:pPr marL="14452" defTabSz="520186"/>
            <a:r>
              <a:rPr sz="1300" dirty="0">
                <a:solidFill>
                  <a:prstClr val="black"/>
                </a:solidFill>
                <a:latin typeface="Arial"/>
                <a:cs typeface="Arial"/>
              </a:rPr>
              <a:t>1.2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  <a:p>
            <a:pPr defTabSz="520186">
              <a:lnSpc>
                <a:spcPts val="684"/>
              </a:lnSpc>
              <a:spcBef>
                <a:spcPts val="39"/>
              </a:spcBef>
            </a:pPr>
            <a:endParaRPr sz="700">
              <a:solidFill>
                <a:prstClr val="black"/>
              </a:solidFill>
              <a:latin typeface="Calibri"/>
            </a:endParaRPr>
          </a:p>
          <a:p>
            <a:pPr marL="14452" defTabSz="520186"/>
            <a:r>
              <a:rPr sz="1300" dirty="0">
                <a:solidFill>
                  <a:prstClr val="black"/>
                </a:solidFill>
                <a:latin typeface="Arial"/>
                <a:cs typeface="Arial"/>
              </a:rPr>
              <a:t>1.0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  <a:p>
            <a:pPr defTabSz="520186">
              <a:lnSpc>
                <a:spcPts val="741"/>
              </a:lnSpc>
              <a:spcBef>
                <a:spcPts val="41"/>
              </a:spcBef>
            </a:pPr>
            <a:endParaRPr sz="700">
              <a:solidFill>
                <a:prstClr val="black"/>
              </a:solidFill>
              <a:latin typeface="Calibri"/>
            </a:endParaRPr>
          </a:p>
          <a:p>
            <a:pPr marL="14452" defTabSz="520186"/>
            <a:r>
              <a:rPr sz="1300" dirty="0">
                <a:solidFill>
                  <a:prstClr val="black"/>
                </a:solidFill>
                <a:latin typeface="Arial"/>
                <a:cs typeface="Arial"/>
              </a:rPr>
              <a:t>0.8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  <a:p>
            <a:pPr defTabSz="520186">
              <a:lnSpc>
                <a:spcPts val="684"/>
              </a:lnSpc>
              <a:spcBef>
                <a:spcPts val="39"/>
              </a:spcBef>
            </a:pPr>
            <a:endParaRPr sz="700">
              <a:solidFill>
                <a:prstClr val="black"/>
              </a:solidFill>
              <a:latin typeface="Calibri"/>
            </a:endParaRPr>
          </a:p>
          <a:p>
            <a:pPr marL="14452" defTabSz="520186"/>
            <a:r>
              <a:rPr sz="1300" dirty="0">
                <a:solidFill>
                  <a:prstClr val="black"/>
                </a:solidFill>
                <a:latin typeface="Arial"/>
                <a:cs typeface="Arial"/>
              </a:rPr>
              <a:t>0.6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670869" y="6353020"/>
            <a:ext cx="3700015" cy="0"/>
          </a:xfrm>
          <a:custGeom>
            <a:avLst/>
            <a:gdLst/>
            <a:ahLst/>
            <a:cxnLst/>
            <a:rect l="l" t="t" r="r" b="b"/>
            <a:pathLst>
              <a:path w="3167670">
                <a:moveTo>
                  <a:pt x="0" y="0"/>
                </a:moveTo>
                <a:lnTo>
                  <a:pt x="3167670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7134649" y="6287233"/>
            <a:ext cx="461732" cy="0"/>
          </a:xfrm>
          <a:custGeom>
            <a:avLst/>
            <a:gdLst/>
            <a:ahLst/>
            <a:cxnLst/>
            <a:rect l="l" t="t" r="r" b="b"/>
            <a:pathLst>
              <a:path w="395300">
                <a:moveTo>
                  <a:pt x="0" y="0"/>
                </a:moveTo>
                <a:lnTo>
                  <a:pt x="395300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670883" y="6219511"/>
            <a:ext cx="1157409" cy="0"/>
          </a:xfrm>
          <a:custGeom>
            <a:avLst/>
            <a:gdLst/>
            <a:ahLst/>
            <a:cxnLst/>
            <a:rect l="l" t="t" r="r" b="b"/>
            <a:pathLst>
              <a:path w="990885">
                <a:moveTo>
                  <a:pt x="0" y="0"/>
                </a:moveTo>
                <a:lnTo>
                  <a:pt x="990885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828275" y="6153724"/>
            <a:ext cx="2542605" cy="0"/>
          </a:xfrm>
          <a:custGeom>
            <a:avLst/>
            <a:gdLst/>
            <a:ahLst/>
            <a:cxnLst/>
            <a:rect l="l" t="t" r="r" b="b"/>
            <a:pathLst>
              <a:path w="2176784">
                <a:moveTo>
                  <a:pt x="0" y="0"/>
                </a:moveTo>
                <a:lnTo>
                  <a:pt x="2176784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0139006" y="6086002"/>
            <a:ext cx="231891" cy="0"/>
          </a:xfrm>
          <a:custGeom>
            <a:avLst/>
            <a:gdLst/>
            <a:ahLst/>
            <a:cxnLst/>
            <a:rect l="l" t="t" r="r" b="b"/>
            <a:pathLst>
              <a:path w="198527">
                <a:moveTo>
                  <a:pt x="0" y="0"/>
                </a:moveTo>
                <a:lnTo>
                  <a:pt x="198527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8290008" y="6018280"/>
            <a:ext cx="2080872" cy="0"/>
          </a:xfrm>
          <a:custGeom>
            <a:avLst/>
            <a:gdLst/>
            <a:ahLst/>
            <a:cxnLst/>
            <a:rect l="l" t="t" r="r" b="b"/>
            <a:pathLst>
              <a:path w="1781484">
                <a:moveTo>
                  <a:pt x="0" y="0"/>
                </a:moveTo>
                <a:lnTo>
                  <a:pt x="1781484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670884" y="5952492"/>
            <a:ext cx="3700013" cy="0"/>
          </a:xfrm>
          <a:custGeom>
            <a:avLst/>
            <a:gdLst/>
            <a:ahLst/>
            <a:cxnLst/>
            <a:rect l="l" t="t" r="r" b="b"/>
            <a:pathLst>
              <a:path w="3167669">
                <a:moveTo>
                  <a:pt x="0" y="0"/>
                </a:moveTo>
                <a:lnTo>
                  <a:pt x="3167669" y="0"/>
                </a:lnTo>
              </a:path>
            </a:pathLst>
          </a:custGeom>
          <a:ln w="1053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0139006" y="5884770"/>
            <a:ext cx="231891" cy="0"/>
          </a:xfrm>
          <a:custGeom>
            <a:avLst/>
            <a:gdLst/>
            <a:ahLst/>
            <a:cxnLst/>
            <a:rect l="l" t="t" r="r" b="b"/>
            <a:pathLst>
              <a:path w="198527">
                <a:moveTo>
                  <a:pt x="0" y="0"/>
                </a:moveTo>
                <a:lnTo>
                  <a:pt x="198527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0139006" y="5818983"/>
            <a:ext cx="231891" cy="0"/>
          </a:xfrm>
          <a:custGeom>
            <a:avLst/>
            <a:gdLst/>
            <a:ahLst/>
            <a:cxnLst/>
            <a:rect l="l" t="t" r="r" b="b"/>
            <a:pathLst>
              <a:path w="198527">
                <a:moveTo>
                  <a:pt x="0" y="0"/>
                </a:moveTo>
                <a:lnTo>
                  <a:pt x="198527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0139006" y="5751261"/>
            <a:ext cx="231891" cy="0"/>
          </a:xfrm>
          <a:custGeom>
            <a:avLst/>
            <a:gdLst/>
            <a:ahLst/>
            <a:cxnLst/>
            <a:rect l="l" t="t" r="r" b="b"/>
            <a:pathLst>
              <a:path w="198527">
                <a:moveTo>
                  <a:pt x="0" y="0"/>
                </a:moveTo>
                <a:lnTo>
                  <a:pt x="198527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0260064" y="5685474"/>
            <a:ext cx="110816" cy="0"/>
          </a:xfrm>
          <a:custGeom>
            <a:avLst/>
            <a:gdLst/>
            <a:ahLst/>
            <a:cxnLst/>
            <a:rect l="l" t="t" r="r" b="b"/>
            <a:pathLst>
              <a:path w="94872">
                <a:moveTo>
                  <a:pt x="0" y="0"/>
                </a:moveTo>
                <a:lnTo>
                  <a:pt x="94872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0315472" y="5617752"/>
            <a:ext cx="55408" cy="0"/>
          </a:xfrm>
          <a:custGeom>
            <a:avLst/>
            <a:gdLst/>
            <a:ahLst/>
            <a:cxnLst/>
            <a:rect l="l" t="t" r="r" b="b"/>
            <a:pathLst>
              <a:path w="47436">
                <a:moveTo>
                  <a:pt x="0" y="0"/>
                </a:moveTo>
                <a:lnTo>
                  <a:pt x="47436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0315472" y="5550030"/>
            <a:ext cx="55408" cy="0"/>
          </a:xfrm>
          <a:custGeom>
            <a:avLst/>
            <a:gdLst/>
            <a:ahLst/>
            <a:cxnLst/>
            <a:rect l="l" t="t" r="r" b="b"/>
            <a:pathLst>
              <a:path w="47436">
                <a:moveTo>
                  <a:pt x="0" y="0"/>
                </a:moveTo>
                <a:lnTo>
                  <a:pt x="47436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0315472" y="5484243"/>
            <a:ext cx="55408" cy="0"/>
          </a:xfrm>
          <a:custGeom>
            <a:avLst/>
            <a:gdLst/>
            <a:ahLst/>
            <a:cxnLst/>
            <a:rect l="l" t="t" r="r" b="b"/>
            <a:pathLst>
              <a:path w="47436">
                <a:moveTo>
                  <a:pt x="0" y="0"/>
                </a:moveTo>
                <a:lnTo>
                  <a:pt x="47436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0260064" y="5416521"/>
            <a:ext cx="110816" cy="0"/>
          </a:xfrm>
          <a:custGeom>
            <a:avLst/>
            <a:gdLst/>
            <a:ahLst/>
            <a:cxnLst/>
            <a:rect l="l" t="t" r="r" b="b"/>
            <a:pathLst>
              <a:path w="94872">
                <a:moveTo>
                  <a:pt x="0" y="0"/>
                </a:moveTo>
                <a:lnTo>
                  <a:pt x="94872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0315472" y="5350734"/>
            <a:ext cx="55408" cy="0"/>
          </a:xfrm>
          <a:custGeom>
            <a:avLst/>
            <a:gdLst/>
            <a:ahLst/>
            <a:cxnLst/>
            <a:rect l="l" t="t" r="r" b="b"/>
            <a:pathLst>
              <a:path w="47436">
                <a:moveTo>
                  <a:pt x="0" y="0"/>
                </a:moveTo>
                <a:lnTo>
                  <a:pt x="47436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0315472" y="5283013"/>
            <a:ext cx="55408" cy="0"/>
          </a:xfrm>
          <a:custGeom>
            <a:avLst/>
            <a:gdLst/>
            <a:ahLst/>
            <a:cxnLst/>
            <a:rect l="l" t="t" r="r" b="b"/>
            <a:pathLst>
              <a:path w="47436">
                <a:moveTo>
                  <a:pt x="0" y="0"/>
                </a:moveTo>
                <a:lnTo>
                  <a:pt x="47436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0315472" y="5217224"/>
            <a:ext cx="55408" cy="0"/>
          </a:xfrm>
          <a:custGeom>
            <a:avLst/>
            <a:gdLst/>
            <a:ahLst/>
            <a:cxnLst/>
            <a:rect l="l" t="t" r="r" b="b"/>
            <a:pathLst>
              <a:path w="47436">
                <a:moveTo>
                  <a:pt x="0" y="0"/>
                </a:moveTo>
                <a:lnTo>
                  <a:pt x="47436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0260064" y="5149502"/>
            <a:ext cx="110816" cy="0"/>
          </a:xfrm>
          <a:custGeom>
            <a:avLst/>
            <a:gdLst/>
            <a:ahLst/>
            <a:cxnLst/>
            <a:rect l="l" t="t" r="r" b="b"/>
            <a:pathLst>
              <a:path w="94872">
                <a:moveTo>
                  <a:pt x="0" y="0"/>
                </a:moveTo>
                <a:lnTo>
                  <a:pt x="94872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0315472" y="5081782"/>
            <a:ext cx="55408" cy="0"/>
          </a:xfrm>
          <a:custGeom>
            <a:avLst/>
            <a:gdLst/>
            <a:ahLst/>
            <a:cxnLst/>
            <a:rect l="l" t="t" r="r" b="b"/>
            <a:pathLst>
              <a:path w="47436">
                <a:moveTo>
                  <a:pt x="0" y="0"/>
                </a:moveTo>
                <a:lnTo>
                  <a:pt x="47436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0315472" y="5015994"/>
            <a:ext cx="55408" cy="0"/>
          </a:xfrm>
          <a:custGeom>
            <a:avLst/>
            <a:gdLst/>
            <a:ahLst/>
            <a:cxnLst/>
            <a:rect l="l" t="t" r="r" b="b"/>
            <a:pathLst>
              <a:path w="47436">
                <a:moveTo>
                  <a:pt x="0" y="0"/>
                </a:moveTo>
                <a:lnTo>
                  <a:pt x="47436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670864" y="6140355"/>
            <a:ext cx="3700015" cy="222496"/>
          </a:xfrm>
          <a:custGeom>
            <a:avLst/>
            <a:gdLst/>
            <a:ahLst/>
            <a:cxnLst/>
            <a:rect l="l" t="t" r="r" b="b"/>
            <a:pathLst>
              <a:path w="3167670" h="201929">
                <a:moveTo>
                  <a:pt x="0" y="201929"/>
                </a:moveTo>
                <a:lnTo>
                  <a:pt x="3167670" y="201929"/>
                </a:lnTo>
                <a:lnTo>
                  <a:pt x="3167670" y="0"/>
                </a:lnTo>
                <a:lnTo>
                  <a:pt x="0" y="0"/>
                </a:lnTo>
                <a:lnTo>
                  <a:pt x="0" y="201929"/>
                </a:lnTo>
                <a:close/>
              </a:path>
            </a:pathLst>
          </a:custGeom>
          <a:solidFill>
            <a:srgbClr val="7D99D1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670866" y="6010232"/>
            <a:ext cx="463783" cy="130139"/>
          </a:xfrm>
          <a:custGeom>
            <a:avLst/>
            <a:gdLst/>
            <a:ahLst/>
            <a:cxnLst/>
            <a:rect l="l" t="t" r="r" b="b"/>
            <a:pathLst>
              <a:path w="397056" h="118110">
                <a:moveTo>
                  <a:pt x="0" y="118109"/>
                </a:moveTo>
                <a:lnTo>
                  <a:pt x="397056" y="118109"/>
                </a:lnTo>
                <a:lnTo>
                  <a:pt x="397056" y="0"/>
                </a:lnTo>
                <a:lnTo>
                  <a:pt x="0" y="0"/>
                </a:lnTo>
                <a:lnTo>
                  <a:pt x="0" y="118109"/>
                </a:lnTo>
                <a:close/>
              </a:path>
            </a:pathLst>
          </a:custGeom>
          <a:solidFill>
            <a:srgbClr val="7D99D1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670864" y="5817105"/>
            <a:ext cx="231892" cy="193111"/>
          </a:xfrm>
          <a:custGeom>
            <a:avLst/>
            <a:gdLst/>
            <a:ahLst/>
            <a:cxnLst/>
            <a:rect l="l" t="t" r="r" b="b"/>
            <a:pathLst>
              <a:path w="198528" h="175260">
                <a:moveTo>
                  <a:pt x="0" y="175260"/>
                </a:moveTo>
                <a:lnTo>
                  <a:pt x="198528" y="175260"/>
                </a:lnTo>
                <a:lnTo>
                  <a:pt x="198528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7D99D1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364508" y="6127062"/>
            <a:ext cx="3006389" cy="0"/>
          </a:xfrm>
          <a:custGeom>
            <a:avLst/>
            <a:gdLst/>
            <a:ahLst/>
            <a:cxnLst/>
            <a:rect l="l" t="t" r="r" b="b"/>
            <a:pathLst>
              <a:path w="2573841">
                <a:moveTo>
                  <a:pt x="0" y="0"/>
                </a:moveTo>
                <a:lnTo>
                  <a:pt x="2573841" y="0"/>
                </a:lnTo>
              </a:path>
            </a:pathLst>
          </a:custGeom>
          <a:ln w="25400">
            <a:solidFill>
              <a:srgbClr val="7D99D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596385" y="6084381"/>
            <a:ext cx="2542607" cy="0"/>
          </a:xfrm>
          <a:custGeom>
            <a:avLst/>
            <a:gdLst/>
            <a:ahLst/>
            <a:cxnLst/>
            <a:rect l="l" t="t" r="r" b="b"/>
            <a:pathLst>
              <a:path w="2176786">
                <a:moveTo>
                  <a:pt x="0" y="0"/>
                </a:moveTo>
                <a:lnTo>
                  <a:pt x="2176786" y="0"/>
                </a:lnTo>
              </a:path>
            </a:pathLst>
          </a:custGeom>
          <a:ln w="54610">
            <a:solidFill>
              <a:srgbClr val="7D99D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8290007" y="5987825"/>
            <a:ext cx="2080872" cy="67169"/>
          </a:xfrm>
          <a:custGeom>
            <a:avLst/>
            <a:gdLst/>
            <a:ahLst/>
            <a:cxnLst/>
            <a:rect l="l" t="t" r="r" b="b"/>
            <a:pathLst>
              <a:path w="1781484" h="60960">
                <a:moveTo>
                  <a:pt x="0" y="60960"/>
                </a:moveTo>
                <a:lnTo>
                  <a:pt x="1781484" y="60960"/>
                </a:lnTo>
                <a:lnTo>
                  <a:pt x="1781484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7D99D1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8751741" y="5965436"/>
            <a:ext cx="1157406" cy="0"/>
          </a:xfrm>
          <a:custGeom>
            <a:avLst/>
            <a:gdLst/>
            <a:ahLst/>
            <a:cxnLst/>
            <a:rect l="l" t="t" r="r" b="b"/>
            <a:pathLst>
              <a:path w="990883">
                <a:moveTo>
                  <a:pt x="0" y="0"/>
                </a:moveTo>
                <a:lnTo>
                  <a:pt x="990883" y="0"/>
                </a:lnTo>
              </a:path>
            </a:pathLst>
          </a:custGeom>
          <a:ln w="41910">
            <a:solidFill>
              <a:srgbClr val="7D99D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7828291" y="5965436"/>
            <a:ext cx="693623" cy="0"/>
          </a:xfrm>
          <a:custGeom>
            <a:avLst/>
            <a:gdLst/>
            <a:ahLst/>
            <a:cxnLst/>
            <a:rect l="l" t="t" r="r" b="b"/>
            <a:pathLst>
              <a:path w="593827">
                <a:moveTo>
                  <a:pt x="0" y="0"/>
                </a:moveTo>
                <a:lnTo>
                  <a:pt x="593827" y="0"/>
                </a:lnTo>
              </a:path>
            </a:pathLst>
          </a:custGeom>
          <a:ln w="41910">
            <a:solidFill>
              <a:srgbClr val="7D99D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7828275" y="5821319"/>
            <a:ext cx="461732" cy="121743"/>
          </a:xfrm>
          <a:custGeom>
            <a:avLst/>
            <a:gdLst/>
            <a:ahLst/>
            <a:cxnLst/>
            <a:rect l="l" t="t" r="r" b="b"/>
            <a:pathLst>
              <a:path w="395300" h="110489">
                <a:moveTo>
                  <a:pt x="0" y="110489"/>
                </a:moveTo>
                <a:lnTo>
                  <a:pt x="395300" y="110489"/>
                </a:lnTo>
                <a:lnTo>
                  <a:pt x="395300" y="0"/>
                </a:lnTo>
                <a:lnTo>
                  <a:pt x="0" y="0"/>
                </a:lnTo>
                <a:lnTo>
                  <a:pt x="0" y="110489"/>
                </a:lnTo>
                <a:close/>
              </a:path>
            </a:pathLst>
          </a:custGeom>
          <a:solidFill>
            <a:srgbClr val="7D99D1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8058115" y="5735958"/>
            <a:ext cx="231892" cy="85359"/>
          </a:xfrm>
          <a:custGeom>
            <a:avLst/>
            <a:gdLst/>
            <a:ahLst/>
            <a:cxnLst/>
            <a:rect l="l" t="t" r="r" b="b"/>
            <a:pathLst>
              <a:path w="198528" h="77470">
                <a:moveTo>
                  <a:pt x="0" y="77470"/>
                </a:moveTo>
                <a:lnTo>
                  <a:pt x="198528" y="77470"/>
                </a:lnTo>
                <a:lnTo>
                  <a:pt x="198528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7D99D1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0139006" y="5685490"/>
            <a:ext cx="231891" cy="301847"/>
          </a:xfrm>
          <a:custGeom>
            <a:avLst/>
            <a:gdLst/>
            <a:ahLst/>
            <a:cxnLst/>
            <a:rect l="l" t="t" r="r" b="b"/>
            <a:pathLst>
              <a:path w="198527" h="273945">
                <a:moveTo>
                  <a:pt x="198527" y="0"/>
                </a:moveTo>
                <a:lnTo>
                  <a:pt x="0" y="0"/>
                </a:lnTo>
                <a:lnTo>
                  <a:pt x="0" y="273945"/>
                </a:lnTo>
                <a:lnTo>
                  <a:pt x="198527" y="273945"/>
                </a:lnTo>
                <a:lnTo>
                  <a:pt x="198527" y="0"/>
                </a:lnTo>
                <a:close/>
              </a:path>
            </a:pathLst>
          </a:custGeom>
          <a:solidFill>
            <a:srgbClr val="7D99D1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8521916" y="5874494"/>
            <a:ext cx="1387247" cy="68567"/>
          </a:xfrm>
          <a:custGeom>
            <a:avLst/>
            <a:gdLst/>
            <a:ahLst/>
            <a:cxnLst/>
            <a:rect l="l" t="t" r="r" b="b"/>
            <a:pathLst>
              <a:path w="1187655" h="62229">
                <a:moveTo>
                  <a:pt x="0" y="62229"/>
                </a:moveTo>
                <a:lnTo>
                  <a:pt x="1187655" y="62229"/>
                </a:lnTo>
                <a:lnTo>
                  <a:pt x="1187655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7D99D1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8521900" y="5870980"/>
            <a:ext cx="1155358" cy="0"/>
          </a:xfrm>
          <a:custGeom>
            <a:avLst/>
            <a:gdLst/>
            <a:ahLst/>
            <a:cxnLst/>
            <a:rect l="l" t="t" r="r" b="b"/>
            <a:pathLst>
              <a:path w="989129">
                <a:moveTo>
                  <a:pt x="0" y="0"/>
                </a:moveTo>
                <a:lnTo>
                  <a:pt x="989129" y="0"/>
                </a:lnTo>
              </a:path>
            </a:pathLst>
          </a:custGeom>
          <a:ln w="7620">
            <a:solidFill>
              <a:srgbClr val="7D99D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8521898" y="5838096"/>
            <a:ext cx="229841" cy="0"/>
          </a:xfrm>
          <a:custGeom>
            <a:avLst/>
            <a:gdLst/>
            <a:ahLst/>
            <a:cxnLst/>
            <a:rect l="l" t="t" r="r" b="b"/>
            <a:pathLst>
              <a:path w="196772">
                <a:moveTo>
                  <a:pt x="0" y="0"/>
                </a:moveTo>
                <a:lnTo>
                  <a:pt x="196772" y="0"/>
                </a:lnTo>
              </a:path>
            </a:pathLst>
          </a:custGeom>
          <a:ln w="54610">
            <a:solidFill>
              <a:srgbClr val="7D99D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8983648" y="5863284"/>
            <a:ext cx="693625" cy="0"/>
          </a:xfrm>
          <a:custGeom>
            <a:avLst/>
            <a:gdLst/>
            <a:ahLst/>
            <a:cxnLst/>
            <a:rect l="l" t="t" r="r" b="b"/>
            <a:pathLst>
              <a:path w="593829">
                <a:moveTo>
                  <a:pt x="0" y="0"/>
                </a:moveTo>
                <a:lnTo>
                  <a:pt x="593829" y="0"/>
                </a:lnTo>
              </a:path>
            </a:pathLst>
          </a:custGeom>
          <a:ln w="8890">
            <a:solidFill>
              <a:srgbClr val="7D99D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9215524" y="5845792"/>
            <a:ext cx="461732" cy="0"/>
          </a:xfrm>
          <a:custGeom>
            <a:avLst/>
            <a:gdLst/>
            <a:ahLst/>
            <a:cxnLst/>
            <a:rect l="l" t="t" r="r" b="b"/>
            <a:pathLst>
              <a:path w="395300">
                <a:moveTo>
                  <a:pt x="0" y="0"/>
                </a:moveTo>
                <a:lnTo>
                  <a:pt x="395300" y="0"/>
                </a:lnTo>
              </a:path>
            </a:pathLst>
          </a:custGeom>
          <a:ln w="25399">
            <a:solidFill>
              <a:srgbClr val="7D99D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9445364" y="5740141"/>
            <a:ext cx="231892" cy="92357"/>
          </a:xfrm>
          <a:custGeom>
            <a:avLst/>
            <a:gdLst/>
            <a:ahLst/>
            <a:cxnLst/>
            <a:rect l="l" t="t" r="r" b="b"/>
            <a:pathLst>
              <a:path w="198528" h="83820">
                <a:moveTo>
                  <a:pt x="0" y="83820"/>
                </a:moveTo>
                <a:lnTo>
                  <a:pt x="198528" y="83820"/>
                </a:lnTo>
                <a:lnTo>
                  <a:pt x="198528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7D99D1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670869" y="5685490"/>
            <a:ext cx="3700015" cy="454705"/>
          </a:xfrm>
          <a:custGeom>
            <a:avLst/>
            <a:gdLst/>
            <a:ahLst/>
            <a:cxnLst/>
            <a:rect l="l" t="t" r="r" b="b"/>
            <a:pathLst>
              <a:path w="3167670" h="412673">
                <a:moveTo>
                  <a:pt x="0" y="119411"/>
                </a:moveTo>
                <a:lnTo>
                  <a:pt x="198527" y="119411"/>
                </a:lnTo>
                <a:lnTo>
                  <a:pt x="198527" y="295017"/>
                </a:lnTo>
                <a:lnTo>
                  <a:pt x="397056" y="295017"/>
                </a:lnTo>
                <a:lnTo>
                  <a:pt x="397056" y="412673"/>
                </a:lnTo>
                <a:lnTo>
                  <a:pt x="593827" y="412673"/>
                </a:lnTo>
                <a:lnTo>
                  <a:pt x="593827" y="388088"/>
                </a:lnTo>
                <a:lnTo>
                  <a:pt x="792356" y="388088"/>
                </a:lnTo>
                <a:lnTo>
                  <a:pt x="792356" y="335406"/>
                </a:lnTo>
                <a:lnTo>
                  <a:pt x="990885" y="335406"/>
                </a:lnTo>
                <a:lnTo>
                  <a:pt x="990885" y="122923"/>
                </a:lnTo>
                <a:lnTo>
                  <a:pt x="1187656" y="122923"/>
                </a:lnTo>
                <a:lnTo>
                  <a:pt x="1187656" y="45657"/>
                </a:lnTo>
                <a:lnTo>
                  <a:pt x="1386185" y="45657"/>
                </a:lnTo>
                <a:lnTo>
                  <a:pt x="1386185" y="233555"/>
                </a:lnTo>
                <a:lnTo>
                  <a:pt x="1584713" y="233555"/>
                </a:lnTo>
                <a:lnTo>
                  <a:pt x="1584713" y="112387"/>
                </a:lnTo>
                <a:lnTo>
                  <a:pt x="1781484" y="112387"/>
                </a:lnTo>
                <a:lnTo>
                  <a:pt x="1781484" y="165069"/>
                </a:lnTo>
                <a:lnTo>
                  <a:pt x="1980013" y="165069"/>
                </a:lnTo>
                <a:lnTo>
                  <a:pt x="1980013" y="158045"/>
                </a:lnTo>
                <a:lnTo>
                  <a:pt x="2178542" y="158045"/>
                </a:lnTo>
                <a:lnTo>
                  <a:pt x="2178542" y="133460"/>
                </a:lnTo>
                <a:lnTo>
                  <a:pt x="2375313" y="133460"/>
                </a:lnTo>
                <a:lnTo>
                  <a:pt x="2375313" y="49169"/>
                </a:lnTo>
                <a:lnTo>
                  <a:pt x="2573841" y="49169"/>
                </a:lnTo>
                <a:lnTo>
                  <a:pt x="2573841" y="172093"/>
                </a:lnTo>
                <a:lnTo>
                  <a:pt x="2772370" y="172093"/>
                </a:lnTo>
                <a:lnTo>
                  <a:pt x="2772370" y="273944"/>
                </a:lnTo>
                <a:lnTo>
                  <a:pt x="2969141" y="273944"/>
                </a:lnTo>
                <a:lnTo>
                  <a:pt x="2969141" y="0"/>
                </a:lnTo>
                <a:lnTo>
                  <a:pt x="3167670" y="0"/>
                </a:lnTo>
              </a:path>
            </a:pathLst>
          </a:custGeom>
          <a:ln w="10536">
            <a:solidFill>
              <a:srgbClr val="7D99D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670864" y="6362853"/>
            <a:ext cx="3700015" cy="191711"/>
          </a:xfrm>
          <a:custGeom>
            <a:avLst/>
            <a:gdLst/>
            <a:ahLst/>
            <a:cxnLst/>
            <a:rect l="l" t="t" r="r" b="b"/>
            <a:pathLst>
              <a:path w="3167670" h="173989">
                <a:moveTo>
                  <a:pt x="0" y="173990"/>
                </a:moveTo>
                <a:lnTo>
                  <a:pt x="3167670" y="173990"/>
                </a:lnTo>
                <a:lnTo>
                  <a:pt x="3167670" y="0"/>
                </a:lnTo>
                <a:lnTo>
                  <a:pt x="0" y="0"/>
                </a:lnTo>
                <a:lnTo>
                  <a:pt x="0" y="1739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670882" y="6360753"/>
            <a:ext cx="693625" cy="0"/>
          </a:xfrm>
          <a:custGeom>
            <a:avLst/>
            <a:gdLst/>
            <a:ahLst/>
            <a:cxnLst/>
            <a:rect l="l" t="t" r="r" b="b"/>
            <a:pathLst>
              <a:path w="593829">
                <a:moveTo>
                  <a:pt x="0" y="0"/>
                </a:moveTo>
                <a:lnTo>
                  <a:pt x="593829" y="0"/>
                </a:lnTo>
              </a:path>
            </a:pathLst>
          </a:custGeom>
          <a:ln w="507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670866" y="6222920"/>
            <a:ext cx="463783" cy="135737"/>
          </a:xfrm>
          <a:custGeom>
            <a:avLst/>
            <a:gdLst/>
            <a:ahLst/>
            <a:cxnLst/>
            <a:rect l="l" t="t" r="r" b="b"/>
            <a:pathLst>
              <a:path w="397056" h="123189">
                <a:moveTo>
                  <a:pt x="0" y="123190"/>
                </a:moveTo>
                <a:lnTo>
                  <a:pt x="397056" y="123190"/>
                </a:lnTo>
                <a:lnTo>
                  <a:pt x="397056" y="0"/>
                </a:lnTo>
                <a:lnTo>
                  <a:pt x="0" y="0"/>
                </a:lnTo>
                <a:lnTo>
                  <a:pt x="0" y="123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670864" y="6204026"/>
            <a:ext cx="231892" cy="0"/>
          </a:xfrm>
          <a:custGeom>
            <a:avLst/>
            <a:gdLst/>
            <a:ahLst/>
            <a:cxnLst/>
            <a:rect l="l" t="t" r="r" b="b"/>
            <a:pathLst>
              <a:path w="198528">
                <a:moveTo>
                  <a:pt x="0" y="0"/>
                </a:moveTo>
                <a:lnTo>
                  <a:pt x="198528" y="0"/>
                </a:lnTo>
              </a:path>
            </a:pathLst>
          </a:custGeom>
          <a:ln w="3555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596381" y="6267712"/>
            <a:ext cx="2774499" cy="95155"/>
          </a:xfrm>
          <a:custGeom>
            <a:avLst/>
            <a:gdLst/>
            <a:ahLst/>
            <a:cxnLst/>
            <a:rect l="l" t="t" r="r" b="b"/>
            <a:pathLst>
              <a:path w="2375314" h="86360">
                <a:moveTo>
                  <a:pt x="0" y="86360"/>
                </a:moveTo>
                <a:lnTo>
                  <a:pt x="2375314" y="86360"/>
                </a:lnTo>
                <a:lnTo>
                  <a:pt x="2375314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828276" y="6120764"/>
            <a:ext cx="2542606" cy="146932"/>
          </a:xfrm>
          <a:custGeom>
            <a:avLst/>
            <a:gdLst/>
            <a:ahLst/>
            <a:cxnLst/>
            <a:rect l="l" t="t" r="r" b="b"/>
            <a:pathLst>
              <a:path w="2176785" h="133350">
                <a:moveTo>
                  <a:pt x="0" y="133350"/>
                </a:moveTo>
                <a:lnTo>
                  <a:pt x="2176785" y="133350"/>
                </a:lnTo>
                <a:lnTo>
                  <a:pt x="2176785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7828291" y="6097676"/>
            <a:ext cx="2080871" cy="0"/>
          </a:xfrm>
          <a:custGeom>
            <a:avLst/>
            <a:gdLst/>
            <a:ahLst/>
            <a:cxnLst/>
            <a:rect l="l" t="t" r="r" b="b"/>
            <a:pathLst>
              <a:path w="1781483">
                <a:moveTo>
                  <a:pt x="0" y="0"/>
                </a:moveTo>
                <a:lnTo>
                  <a:pt x="1781483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7828275" y="5978031"/>
            <a:ext cx="461732" cy="96555"/>
          </a:xfrm>
          <a:custGeom>
            <a:avLst/>
            <a:gdLst/>
            <a:ahLst/>
            <a:cxnLst/>
            <a:rect l="l" t="t" r="r" b="b"/>
            <a:pathLst>
              <a:path w="395300" h="87629">
                <a:moveTo>
                  <a:pt x="0" y="87630"/>
                </a:moveTo>
                <a:lnTo>
                  <a:pt x="395300" y="87630"/>
                </a:lnTo>
                <a:lnTo>
                  <a:pt x="395300" y="0"/>
                </a:lnTo>
                <a:lnTo>
                  <a:pt x="0" y="0"/>
                </a:lnTo>
                <a:lnTo>
                  <a:pt x="0" y="87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8058115" y="5892687"/>
            <a:ext cx="231892" cy="85359"/>
          </a:xfrm>
          <a:custGeom>
            <a:avLst/>
            <a:gdLst/>
            <a:ahLst/>
            <a:cxnLst/>
            <a:rect l="l" t="t" r="r" b="b"/>
            <a:pathLst>
              <a:path w="198528" h="77470">
                <a:moveTo>
                  <a:pt x="0" y="77469"/>
                </a:moveTo>
                <a:lnTo>
                  <a:pt x="198528" y="77469"/>
                </a:lnTo>
                <a:lnTo>
                  <a:pt x="198528" y="0"/>
                </a:lnTo>
                <a:lnTo>
                  <a:pt x="0" y="0"/>
                </a:lnTo>
                <a:lnTo>
                  <a:pt x="0" y="77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10139006" y="6012490"/>
            <a:ext cx="231891" cy="108355"/>
          </a:xfrm>
          <a:custGeom>
            <a:avLst/>
            <a:gdLst/>
            <a:ahLst/>
            <a:cxnLst/>
            <a:rect l="l" t="t" r="r" b="b"/>
            <a:pathLst>
              <a:path w="198527" h="98339">
                <a:moveTo>
                  <a:pt x="198527" y="0"/>
                </a:moveTo>
                <a:lnTo>
                  <a:pt x="0" y="0"/>
                </a:lnTo>
                <a:lnTo>
                  <a:pt x="0" y="98339"/>
                </a:lnTo>
                <a:lnTo>
                  <a:pt x="198527" y="98339"/>
                </a:lnTo>
                <a:lnTo>
                  <a:pt x="198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8521916" y="6046599"/>
            <a:ext cx="1387247" cy="0"/>
          </a:xfrm>
          <a:custGeom>
            <a:avLst/>
            <a:gdLst/>
            <a:ahLst/>
            <a:cxnLst/>
            <a:rect l="l" t="t" r="r" b="b"/>
            <a:pathLst>
              <a:path w="1187655">
                <a:moveTo>
                  <a:pt x="0" y="0"/>
                </a:moveTo>
                <a:lnTo>
                  <a:pt x="1187655" y="0"/>
                </a:lnTo>
              </a:path>
            </a:pathLst>
          </a:custGeom>
          <a:ln w="5206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8521900" y="6013715"/>
            <a:ext cx="1155358" cy="0"/>
          </a:xfrm>
          <a:custGeom>
            <a:avLst/>
            <a:gdLst/>
            <a:ahLst/>
            <a:cxnLst/>
            <a:rect l="l" t="t" r="r" b="b"/>
            <a:pathLst>
              <a:path w="989129">
                <a:moveTo>
                  <a:pt x="0" y="0"/>
                </a:moveTo>
                <a:lnTo>
                  <a:pt x="989129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8521899" y="6006018"/>
            <a:ext cx="461732" cy="0"/>
          </a:xfrm>
          <a:custGeom>
            <a:avLst/>
            <a:gdLst/>
            <a:ahLst/>
            <a:cxnLst/>
            <a:rect l="l" t="t" r="r" b="b"/>
            <a:pathLst>
              <a:path w="395300">
                <a:moveTo>
                  <a:pt x="0" y="0"/>
                </a:moveTo>
                <a:lnTo>
                  <a:pt x="395300" y="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8521898" y="5938848"/>
            <a:ext cx="229841" cy="64370"/>
          </a:xfrm>
          <a:custGeom>
            <a:avLst/>
            <a:gdLst/>
            <a:ahLst/>
            <a:cxnLst/>
            <a:rect l="l" t="t" r="r" b="b"/>
            <a:pathLst>
              <a:path w="196772" h="58420">
                <a:moveTo>
                  <a:pt x="0" y="58420"/>
                </a:moveTo>
                <a:lnTo>
                  <a:pt x="196772" y="58420"/>
                </a:lnTo>
                <a:lnTo>
                  <a:pt x="196772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9215524" y="5994822"/>
            <a:ext cx="461732" cy="0"/>
          </a:xfrm>
          <a:custGeom>
            <a:avLst/>
            <a:gdLst/>
            <a:ahLst/>
            <a:cxnLst/>
            <a:rect l="l" t="t" r="r" b="b"/>
            <a:pathLst>
              <a:path w="395300">
                <a:moveTo>
                  <a:pt x="0" y="0"/>
                </a:moveTo>
                <a:lnTo>
                  <a:pt x="395300" y="0"/>
                </a:lnTo>
              </a:path>
            </a:pathLst>
          </a:custGeom>
          <a:ln w="266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9445364" y="5891287"/>
            <a:ext cx="231892" cy="89557"/>
          </a:xfrm>
          <a:custGeom>
            <a:avLst/>
            <a:gdLst/>
            <a:ahLst/>
            <a:cxnLst/>
            <a:rect l="l" t="t" r="r" b="b"/>
            <a:pathLst>
              <a:path w="198528" h="81279">
                <a:moveTo>
                  <a:pt x="0" y="81279"/>
                </a:moveTo>
                <a:lnTo>
                  <a:pt x="198528" y="81279"/>
                </a:lnTo>
                <a:lnTo>
                  <a:pt x="198528" y="0"/>
                </a:ln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6670869" y="5890581"/>
            <a:ext cx="3700015" cy="472118"/>
          </a:xfrm>
          <a:custGeom>
            <a:avLst/>
            <a:gdLst/>
            <a:ahLst/>
            <a:cxnLst/>
            <a:rect l="l" t="t" r="r" b="b"/>
            <a:pathLst>
              <a:path w="3167670" h="428477">
                <a:moveTo>
                  <a:pt x="0" y="266920"/>
                </a:moveTo>
                <a:lnTo>
                  <a:pt x="198527" y="266920"/>
                </a:lnTo>
                <a:lnTo>
                  <a:pt x="198527" y="302041"/>
                </a:lnTo>
                <a:lnTo>
                  <a:pt x="397056" y="302041"/>
                </a:lnTo>
                <a:lnTo>
                  <a:pt x="397056" y="424965"/>
                </a:lnTo>
                <a:lnTo>
                  <a:pt x="593827" y="424965"/>
                </a:lnTo>
                <a:lnTo>
                  <a:pt x="593827" y="428477"/>
                </a:lnTo>
                <a:lnTo>
                  <a:pt x="792356" y="428477"/>
                </a:lnTo>
                <a:lnTo>
                  <a:pt x="792356" y="342431"/>
                </a:lnTo>
                <a:lnTo>
                  <a:pt x="990885" y="342431"/>
                </a:lnTo>
                <a:lnTo>
                  <a:pt x="990885" y="79022"/>
                </a:lnTo>
                <a:lnTo>
                  <a:pt x="1187656" y="79022"/>
                </a:lnTo>
                <a:lnTo>
                  <a:pt x="1187656" y="1756"/>
                </a:lnTo>
                <a:lnTo>
                  <a:pt x="1386185" y="1756"/>
                </a:lnTo>
                <a:lnTo>
                  <a:pt x="1386185" y="166825"/>
                </a:lnTo>
                <a:lnTo>
                  <a:pt x="1584713" y="166825"/>
                </a:lnTo>
                <a:lnTo>
                  <a:pt x="1584713" y="43901"/>
                </a:lnTo>
                <a:lnTo>
                  <a:pt x="1781484" y="43901"/>
                </a:lnTo>
                <a:lnTo>
                  <a:pt x="1781484" y="101851"/>
                </a:lnTo>
                <a:lnTo>
                  <a:pt x="1980013" y="101851"/>
                </a:lnTo>
                <a:lnTo>
                  <a:pt x="1980013" y="107119"/>
                </a:lnTo>
                <a:lnTo>
                  <a:pt x="2178542" y="107119"/>
                </a:lnTo>
                <a:lnTo>
                  <a:pt x="2178542" y="82534"/>
                </a:lnTo>
                <a:lnTo>
                  <a:pt x="2375313" y="82534"/>
                </a:lnTo>
                <a:lnTo>
                  <a:pt x="2375313" y="0"/>
                </a:lnTo>
                <a:lnTo>
                  <a:pt x="2573841" y="0"/>
                </a:lnTo>
                <a:lnTo>
                  <a:pt x="2573841" y="115899"/>
                </a:lnTo>
                <a:lnTo>
                  <a:pt x="2772370" y="115899"/>
                </a:lnTo>
                <a:lnTo>
                  <a:pt x="2772370" y="208970"/>
                </a:lnTo>
                <a:lnTo>
                  <a:pt x="2969141" y="208970"/>
                </a:lnTo>
                <a:lnTo>
                  <a:pt x="2969141" y="110631"/>
                </a:lnTo>
                <a:lnTo>
                  <a:pt x="3167670" y="110631"/>
                </a:lnTo>
              </a:path>
            </a:pathLst>
          </a:custGeom>
          <a:ln w="10536">
            <a:solidFill>
              <a:srgbClr val="7D99D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6670869" y="5890581"/>
            <a:ext cx="3700015" cy="472118"/>
          </a:xfrm>
          <a:custGeom>
            <a:avLst/>
            <a:gdLst/>
            <a:ahLst/>
            <a:cxnLst/>
            <a:rect l="l" t="t" r="r" b="b"/>
            <a:pathLst>
              <a:path w="3167670" h="428477">
                <a:moveTo>
                  <a:pt x="0" y="266920"/>
                </a:moveTo>
                <a:lnTo>
                  <a:pt x="198527" y="266920"/>
                </a:lnTo>
                <a:lnTo>
                  <a:pt x="198527" y="302041"/>
                </a:lnTo>
                <a:lnTo>
                  <a:pt x="397056" y="302041"/>
                </a:lnTo>
                <a:lnTo>
                  <a:pt x="397056" y="424965"/>
                </a:lnTo>
                <a:lnTo>
                  <a:pt x="593827" y="424965"/>
                </a:lnTo>
                <a:lnTo>
                  <a:pt x="593827" y="428477"/>
                </a:lnTo>
                <a:lnTo>
                  <a:pt x="792356" y="428477"/>
                </a:lnTo>
                <a:lnTo>
                  <a:pt x="792356" y="342431"/>
                </a:lnTo>
                <a:lnTo>
                  <a:pt x="990885" y="342431"/>
                </a:lnTo>
                <a:lnTo>
                  <a:pt x="990885" y="79022"/>
                </a:lnTo>
                <a:lnTo>
                  <a:pt x="1187656" y="79022"/>
                </a:lnTo>
                <a:lnTo>
                  <a:pt x="1187656" y="1756"/>
                </a:lnTo>
                <a:lnTo>
                  <a:pt x="1386185" y="1756"/>
                </a:lnTo>
                <a:lnTo>
                  <a:pt x="1386185" y="166825"/>
                </a:lnTo>
                <a:lnTo>
                  <a:pt x="1584713" y="166825"/>
                </a:lnTo>
                <a:lnTo>
                  <a:pt x="1584713" y="43901"/>
                </a:lnTo>
                <a:lnTo>
                  <a:pt x="1781484" y="43901"/>
                </a:lnTo>
                <a:lnTo>
                  <a:pt x="1781484" y="101851"/>
                </a:lnTo>
                <a:lnTo>
                  <a:pt x="1980013" y="101851"/>
                </a:lnTo>
                <a:lnTo>
                  <a:pt x="1980013" y="107119"/>
                </a:lnTo>
                <a:lnTo>
                  <a:pt x="2178542" y="107119"/>
                </a:lnTo>
                <a:lnTo>
                  <a:pt x="2178542" y="82534"/>
                </a:lnTo>
                <a:lnTo>
                  <a:pt x="2375313" y="82534"/>
                </a:lnTo>
                <a:lnTo>
                  <a:pt x="2375313" y="0"/>
                </a:lnTo>
                <a:lnTo>
                  <a:pt x="2573841" y="0"/>
                </a:lnTo>
                <a:lnTo>
                  <a:pt x="2573841" y="115899"/>
                </a:lnTo>
                <a:lnTo>
                  <a:pt x="2772370" y="115899"/>
                </a:lnTo>
                <a:lnTo>
                  <a:pt x="2772370" y="208970"/>
                </a:lnTo>
                <a:lnTo>
                  <a:pt x="2969141" y="208970"/>
                </a:lnTo>
                <a:lnTo>
                  <a:pt x="2969141" y="110631"/>
                </a:lnTo>
                <a:lnTo>
                  <a:pt x="3167670" y="110631"/>
                </a:lnTo>
              </a:path>
            </a:pathLst>
          </a:custGeom>
          <a:ln w="10536">
            <a:solidFill>
              <a:srgbClr val="7D99D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6670869" y="5890581"/>
            <a:ext cx="3700015" cy="472118"/>
          </a:xfrm>
          <a:custGeom>
            <a:avLst/>
            <a:gdLst/>
            <a:ahLst/>
            <a:cxnLst/>
            <a:rect l="l" t="t" r="r" b="b"/>
            <a:pathLst>
              <a:path w="3167670" h="428477">
                <a:moveTo>
                  <a:pt x="0" y="266920"/>
                </a:moveTo>
                <a:lnTo>
                  <a:pt x="198527" y="266920"/>
                </a:lnTo>
                <a:lnTo>
                  <a:pt x="198527" y="302041"/>
                </a:lnTo>
                <a:lnTo>
                  <a:pt x="397056" y="302041"/>
                </a:lnTo>
                <a:lnTo>
                  <a:pt x="397056" y="424965"/>
                </a:lnTo>
                <a:lnTo>
                  <a:pt x="593827" y="424965"/>
                </a:lnTo>
                <a:lnTo>
                  <a:pt x="593827" y="428477"/>
                </a:lnTo>
                <a:lnTo>
                  <a:pt x="792356" y="428477"/>
                </a:lnTo>
                <a:lnTo>
                  <a:pt x="792356" y="342431"/>
                </a:lnTo>
                <a:lnTo>
                  <a:pt x="990885" y="342431"/>
                </a:lnTo>
                <a:lnTo>
                  <a:pt x="990885" y="79022"/>
                </a:lnTo>
                <a:lnTo>
                  <a:pt x="1187656" y="79022"/>
                </a:lnTo>
                <a:lnTo>
                  <a:pt x="1187656" y="1756"/>
                </a:lnTo>
                <a:lnTo>
                  <a:pt x="1386185" y="1756"/>
                </a:lnTo>
                <a:lnTo>
                  <a:pt x="1386185" y="166825"/>
                </a:lnTo>
                <a:lnTo>
                  <a:pt x="1584713" y="166825"/>
                </a:lnTo>
                <a:lnTo>
                  <a:pt x="1584713" y="43901"/>
                </a:lnTo>
                <a:lnTo>
                  <a:pt x="1781484" y="43901"/>
                </a:lnTo>
                <a:lnTo>
                  <a:pt x="1781484" y="101851"/>
                </a:lnTo>
                <a:lnTo>
                  <a:pt x="1980013" y="101851"/>
                </a:lnTo>
                <a:lnTo>
                  <a:pt x="1980013" y="107119"/>
                </a:lnTo>
                <a:lnTo>
                  <a:pt x="2178542" y="107119"/>
                </a:lnTo>
                <a:lnTo>
                  <a:pt x="2178542" y="82534"/>
                </a:lnTo>
                <a:lnTo>
                  <a:pt x="2375313" y="82534"/>
                </a:lnTo>
                <a:lnTo>
                  <a:pt x="2375313" y="0"/>
                </a:lnTo>
                <a:lnTo>
                  <a:pt x="2573841" y="0"/>
                </a:lnTo>
                <a:lnTo>
                  <a:pt x="2573841" y="115899"/>
                </a:lnTo>
                <a:lnTo>
                  <a:pt x="2772370" y="115899"/>
                </a:lnTo>
                <a:lnTo>
                  <a:pt x="2772370" y="208970"/>
                </a:lnTo>
                <a:lnTo>
                  <a:pt x="2969141" y="208970"/>
                </a:lnTo>
                <a:lnTo>
                  <a:pt x="2969141" y="110631"/>
                </a:lnTo>
                <a:lnTo>
                  <a:pt x="3167670" y="110631"/>
                </a:lnTo>
              </a:path>
            </a:pathLst>
          </a:custGeom>
          <a:ln w="10536">
            <a:solidFill>
              <a:srgbClr val="7D99D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7159276" y="6474919"/>
            <a:ext cx="0" cy="79331"/>
          </a:xfrm>
          <a:custGeom>
            <a:avLst/>
            <a:gdLst/>
            <a:ahLst/>
            <a:cxnLst/>
            <a:rect l="l" t="t" r="r" b="b"/>
            <a:pathLst>
              <a:path h="71998">
                <a:moveTo>
                  <a:pt x="0" y="0"/>
                </a:moveTo>
                <a:lnTo>
                  <a:pt x="0" y="71998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7298821" y="6513634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7438367" y="6513634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7577912" y="6513634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7717459" y="6474919"/>
            <a:ext cx="0" cy="79331"/>
          </a:xfrm>
          <a:custGeom>
            <a:avLst/>
            <a:gdLst/>
            <a:ahLst/>
            <a:cxnLst/>
            <a:rect l="l" t="t" r="r" b="b"/>
            <a:pathLst>
              <a:path h="71998">
                <a:moveTo>
                  <a:pt x="0" y="0"/>
                </a:moveTo>
                <a:lnTo>
                  <a:pt x="0" y="71998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7857004" y="6513634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7996552" y="6513634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8138148" y="6513634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8277694" y="6474919"/>
            <a:ext cx="0" cy="79331"/>
          </a:xfrm>
          <a:custGeom>
            <a:avLst/>
            <a:gdLst/>
            <a:ahLst/>
            <a:cxnLst/>
            <a:rect l="l" t="t" r="r" b="b"/>
            <a:pathLst>
              <a:path h="71998">
                <a:moveTo>
                  <a:pt x="0" y="0"/>
                </a:moveTo>
                <a:lnTo>
                  <a:pt x="0" y="71998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8417240" y="6513634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8556785" y="6513634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8696332" y="6513634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8835877" y="6474919"/>
            <a:ext cx="0" cy="79331"/>
          </a:xfrm>
          <a:custGeom>
            <a:avLst/>
            <a:gdLst/>
            <a:ahLst/>
            <a:cxnLst/>
            <a:rect l="l" t="t" r="r" b="b"/>
            <a:pathLst>
              <a:path h="71998">
                <a:moveTo>
                  <a:pt x="0" y="0"/>
                </a:moveTo>
                <a:lnTo>
                  <a:pt x="0" y="71998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8975423" y="6513634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9114968" y="6513634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9254516" y="6513634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9394060" y="6474919"/>
            <a:ext cx="0" cy="79331"/>
          </a:xfrm>
          <a:custGeom>
            <a:avLst/>
            <a:gdLst/>
            <a:ahLst/>
            <a:cxnLst/>
            <a:rect l="l" t="t" r="r" b="b"/>
            <a:pathLst>
              <a:path h="71998">
                <a:moveTo>
                  <a:pt x="0" y="0"/>
                </a:moveTo>
                <a:lnTo>
                  <a:pt x="0" y="71998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9533605" y="6513634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9673152" y="6513634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9812697" y="6513634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9952243" y="6474919"/>
            <a:ext cx="0" cy="79331"/>
          </a:xfrm>
          <a:custGeom>
            <a:avLst/>
            <a:gdLst/>
            <a:ahLst/>
            <a:cxnLst/>
            <a:rect l="l" t="t" r="r" b="b"/>
            <a:pathLst>
              <a:path h="71998">
                <a:moveTo>
                  <a:pt x="0" y="0"/>
                </a:moveTo>
                <a:lnTo>
                  <a:pt x="0" y="71998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7019729" y="6513634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6880184" y="6513634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6740637" y="6513634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0091789" y="6513634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0231336" y="6513634"/>
            <a:ext cx="0" cy="40633"/>
          </a:xfrm>
          <a:custGeom>
            <a:avLst/>
            <a:gdLst/>
            <a:ahLst/>
            <a:cxnLst/>
            <a:rect l="l" t="t" r="r" b="b"/>
            <a:pathLst>
              <a:path h="36877">
                <a:moveTo>
                  <a:pt x="0" y="0"/>
                </a:moveTo>
                <a:lnTo>
                  <a:pt x="0" y="36877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6670882" y="6486529"/>
            <a:ext cx="110815" cy="0"/>
          </a:xfrm>
          <a:custGeom>
            <a:avLst/>
            <a:gdLst/>
            <a:ahLst/>
            <a:cxnLst/>
            <a:rect l="l" t="t" r="r" b="b"/>
            <a:pathLst>
              <a:path w="94871">
                <a:moveTo>
                  <a:pt x="0" y="0"/>
                </a:moveTo>
                <a:lnTo>
                  <a:pt x="94871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6670883" y="6420742"/>
            <a:ext cx="55407" cy="0"/>
          </a:xfrm>
          <a:custGeom>
            <a:avLst/>
            <a:gdLst/>
            <a:ahLst/>
            <a:cxnLst/>
            <a:rect l="l" t="t" r="r" b="b"/>
            <a:pathLst>
              <a:path w="47435">
                <a:moveTo>
                  <a:pt x="47435" y="0"/>
                </a:moveTo>
                <a:lnTo>
                  <a:pt x="0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6670883" y="6287233"/>
            <a:ext cx="55407" cy="0"/>
          </a:xfrm>
          <a:custGeom>
            <a:avLst/>
            <a:gdLst/>
            <a:ahLst/>
            <a:cxnLst/>
            <a:rect l="l" t="t" r="r" b="b"/>
            <a:pathLst>
              <a:path w="47435">
                <a:moveTo>
                  <a:pt x="47435" y="0"/>
                </a:moveTo>
                <a:lnTo>
                  <a:pt x="0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6670883" y="6086002"/>
            <a:ext cx="55407" cy="0"/>
          </a:xfrm>
          <a:custGeom>
            <a:avLst/>
            <a:gdLst/>
            <a:ahLst/>
            <a:cxnLst/>
            <a:rect l="l" t="t" r="r" b="b"/>
            <a:pathLst>
              <a:path w="47435">
                <a:moveTo>
                  <a:pt x="47435" y="0"/>
                </a:moveTo>
                <a:lnTo>
                  <a:pt x="0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6670883" y="5884770"/>
            <a:ext cx="55407" cy="0"/>
          </a:xfrm>
          <a:custGeom>
            <a:avLst/>
            <a:gdLst/>
            <a:ahLst/>
            <a:cxnLst/>
            <a:rect l="l" t="t" r="r" b="b"/>
            <a:pathLst>
              <a:path w="47435">
                <a:moveTo>
                  <a:pt x="47435" y="0"/>
                </a:moveTo>
                <a:lnTo>
                  <a:pt x="0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10260064" y="6486529"/>
            <a:ext cx="110816" cy="0"/>
          </a:xfrm>
          <a:custGeom>
            <a:avLst/>
            <a:gdLst/>
            <a:ahLst/>
            <a:cxnLst/>
            <a:rect l="l" t="t" r="r" b="b"/>
            <a:pathLst>
              <a:path w="94872">
                <a:moveTo>
                  <a:pt x="0" y="0"/>
                </a:moveTo>
                <a:lnTo>
                  <a:pt x="94872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10315472" y="6420742"/>
            <a:ext cx="55408" cy="0"/>
          </a:xfrm>
          <a:custGeom>
            <a:avLst/>
            <a:gdLst/>
            <a:ahLst/>
            <a:cxnLst/>
            <a:rect l="l" t="t" r="r" b="b"/>
            <a:pathLst>
              <a:path w="47436">
                <a:moveTo>
                  <a:pt x="0" y="0"/>
                </a:moveTo>
                <a:lnTo>
                  <a:pt x="47436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10315472" y="6287233"/>
            <a:ext cx="55408" cy="0"/>
          </a:xfrm>
          <a:custGeom>
            <a:avLst/>
            <a:gdLst/>
            <a:ahLst/>
            <a:cxnLst/>
            <a:rect l="l" t="t" r="r" b="b"/>
            <a:pathLst>
              <a:path w="47436">
                <a:moveTo>
                  <a:pt x="0" y="0"/>
                </a:moveTo>
                <a:lnTo>
                  <a:pt x="47436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0260064" y="6219511"/>
            <a:ext cx="110816" cy="0"/>
          </a:xfrm>
          <a:custGeom>
            <a:avLst/>
            <a:gdLst/>
            <a:ahLst/>
            <a:cxnLst/>
            <a:rect l="l" t="t" r="r" b="b"/>
            <a:pathLst>
              <a:path w="94872">
                <a:moveTo>
                  <a:pt x="0" y="0"/>
                </a:moveTo>
                <a:lnTo>
                  <a:pt x="94872" y="0"/>
                </a:lnTo>
              </a:path>
            </a:pathLst>
          </a:custGeom>
          <a:ln w="52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6787837" y="6029893"/>
            <a:ext cx="0" cy="137379"/>
          </a:xfrm>
          <a:custGeom>
            <a:avLst/>
            <a:gdLst/>
            <a:ahLst/>
            <a:cxnLst/>
            <a:rect l="l" t="t" r="r" b="b"/>
            <a:pathLst>
              <a:path h="124680">
                <a:moveTo>
                  <a:pt x="0" y="124680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6787837" y="5834463"/>
            <a:ext cx="0" cy="137379"/>
          </a:xfrm>
          <a:custGeom>
            <a:avLst/>
            <a:gdLst/>
            <a:ahLst/>
            <a:cxnLst/>
            <a:rect l="l" t="t" r="r" b="b"/>
            <a:pathLst>
              <a:path h="124680">
                <a:moveTo>
                  <a:pt x="0" y="124680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6759177" y="5975470"/>
            <a:ext cx="59446" cy="53420"/>
          </a:xfrm>
          <a:custGeom>
            <a:avLst/>
            <a:gdLst/>
            <a:ahLst/>
            <a:cxnLst/>
            <a:rect l="l" t="t" r="r" b="b"/>
            <a:pathLst>
              <a:path w="50893" h="48482">
                <a:moveTo>
                  <a:pt x="37308" y="0"/>
                </a:moveTo>
                <a:lnTo>
                  <a:pt x="19152" y="260"/>
                </a:lnTo>
                <a:lnTo>
                  <a:pt x="6844" y="5300"/>
                </a:lnTo>
                <a:lnTo>
                  <a:pt x="0" y="13836"/>
                </a:lnTo>
                <a:lnTo>
                  <a:pt x="1440" y="30983"/>
                </a:lnTo>
                <a:lnTo>
                  <a:pt x="7853" y="42524"/>
                </a:lnTo>
                <a:lnTo>
                  <a:pt x="17810" y="48482"/>
                </a:lnTo>
                <a:lnTo>
                  <a:pt x="34171" y="46201"/>
                </a:lnTo>
                <a:lnTo>
                  <a:pt x="45175" y="38782"/>
                </a:lnTo>
                <a:lnTo>
                  <a:pt x="50459" y="27778"/>
                </a:lnTo>
                <a:lnTo>
                  <a:pt x="50893" y="23047"/>
                </a:lnTo>
                <a:lnTo>
                  <a:pt x="47138" y="9490"/>
                </a:lnTo>
                <a:lnTo>
                  <a:pt x="37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7017677" y="6145988"/>
            <a:ext cx="0" cy="65786"/>
          </a:xfrm>
          <a:custGeom>
            <a:avLst/>
            <a:gdLst/>
            <a:ahLst/>
            <a:cxnLst/>
            <a:rect l="l" t="t" r="r" b="b"/>
            <a:pathLst>
              <a:path h="59705">
                <a:moveTo>
                  <a:pt x="0" y="59705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7017677" y="6022152"/>
            <a:ext cx="0" cy="65786"/>
          </a:xfrm>
          <a:custGeom>
            <a:avLst/>
            <a:gdLst/>
            <a:ahLst/>
            <a:cxnLst/>
            <a:rect l="l" t="t" r="r" b="b"/>
            <a:pathLst>
              <a:path h="59705">
                <a:moveTo>
                  <a:pt x="0" y="59705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6989013" y="6091565"/>
            <a:ext cx="59446" cy="53420"/>
          </a:xfrm>
          <a:custGeom>
            <a:avLst/>
            <a:gdLst/>
            <a:ahLst/>
            <a:cxnLst/>
            <a:rect l="l" t="t" r="r" b="b"/>
            <a:pathLst>
              <a:path w="50893" h="48482">
                <a:moveTo>
                  <a:pt x="37309" y="0"/>
                </a:moveTo>
                <a:lnTo>
                  <a:pt x="19152" y="260"/>
                </a:lnTo>
                <a:lnTo>
                  <a:pt x="6845" y="5300"/>
                </a:lnTo>
                <a:lnTo>
                  <a:pt x="0" y="13836"/>
                </a:lnTo>
                <a:lnTo>
                  <a:pt x="1440" y="30983"/>
                </a:lnTo>
                <a:lnTo>
                  <a:pt x="7853" y="42524"/>
                </a:lnTo>
                <a:lnTo>
                  <a:pt x="17810" y="48482"/>
                </a:lnTo>
                <a:lnTo>
                  <a:pt x="34172" y="46201"/>
                </a:lnTo>
                <a:lnTo>
                  <a:pt x="45175" y="38782"/>
                </a:lnTo>
                <a:lnTo>
                  <a:pt x="50459" y="27778"/>
                </a:lnTo>
                <a:lnTo>
                  <a:pt x="50893" y="23047"/>
                </a:lnTo>
                <a:lnTo>
                  <a:pt x="47139" y="9490"/>
                </a:lnTo>
                <a:lnTo>
                  <a:pt x="37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7249570" y="6279493"/>
            <a:ext cx="0" cy="69657"/>
          </a:xfrm>
          <a:custGeom>
            <a:avLst/>
            <a:gdLst/>
            <a:ahLst/>
            <a:cxnLst/>
            <a:rect l="l" t="t" r="r" b="b"/>
            <a:pathLst>
              <a:path h="63218">
                <a:moveTo>
                  <a:pt x="0" y="63218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7249570" y="6149854"/>
            <a:ext cx="0" cy="69656"/>
          </a:xfrm>
          <a:custGeom>
            <a:avLst/>
            <a:gdLst/>
            <a:ahLst/>
            <a:cxnLst/>
            <a:rect l="l" t="t" r="r" b="b"/>
            <a:pathLst>
              <a:path h="63217">
                <a:moveTo>
                  <a:pt x="0" y="63217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7220907" y="6223156"/>
            <a:ext cx="59446" cy="53419"/>
          </a:xfrm>
          <a:custGeom>
            <a:avLst/>
            <a:gdLst/>
            <a:ahLst/>
            <a:cxnLst/>
            <a:rect l="l" t="t" r="r" b="b"/>
            <a:pathLst>
              <a:path w="50893" h="48481">
                <a:moveTo>
                  <a:pt x="37309" y="0"/>
                </a:moveTo>
                <a:lnTo>
                  <a:pt x="19151" y="260"/>
                </a:lnTo>
                <a:lnTo>
                  <a:pt x="6844" y="5300"/>
                </a:lnTo>
                <a:lnTo>
                  <a:pt x="0" y="13836"/>
                </a:lnTo>
                <a:lnTo>
                  <a:pt x="1440" y="30982"/>
                </a:lnTo>
                <a:lnTo>
                  <a:pt x="7853" y="42523"/>
                </a:lnTo>
                <a:lnTo>
                  <a:pt x="17810" y="48481"/>
                </a:lnTo>
                <a:lnTo>
                  <a:pt x="34171" y="46200"/>
                </a:lnTo>
                <a:lnTo>
                  <a:pt x="45175" y="38780"/>
                </a:lnTo>
                <a:lnTo>
                  <a:pt x="50459" y="27777"/>
                </a:lnTo>
                <a:lnTo>
                  <a:pt x="50893" y="23047"/>
                </a:lnTo>
                <a:lnTo>
                  <a:pt x="47139" y="9490"/>
                </a:lnTo>
                <a:lnTo>
                  <a:pt x="37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7481462" y="6267883"/>
            <a:ext cx="0" cy="81266"/>
          </a:xfrm>
          <a:custGeom>
            <a:avLst/>
            <a:gdLst/>
            <a:ahLst/>
            <a:cxnLst/>
            <a:rect l="l" t="t" r="r" b="b"/>
            <a:pathLst>
              <a:path h="73754">
                <a:moveTo>
                  <a:pt x="0" y="73754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7481462" y="6128569"/>
            <a:ext cx="0" cy="81266"/>
          </a:xfrm>
          <a:custGeom>
            <a:avLst/>
            <a:gdLst/>
            <a:ahLst/>
            <a:cxnLst/>
            <a:rect l="l" t="t" r="r" b="b"/>
            <a:pathLst>
              <a:path h="73754">
                <a:moveTo>
                  <a:pt x="0" y="73754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7452797" y="6213481"/>
            <a:ext cx="59447" cy="53419"/>
          </a:xfrm>
          <a:custGeom>
            <a:avLst/>
            <a:gdLst/>
            <a:ahLst/>
            <a:cxnLst/>
            <a:rect l="l" t="t" r="r" b="b"/>
            <a:pathLst>
              <a:path w="50894" h="48481">
                <a:moveTo>
                  <a:pt x="37309" y="0"/>
                </a:moveTo>
                <a:lnTo>
                  <a:pt x="19152" y="260"/>
                </a:lnTo>
                <a:lnTo>
                  <a:pt x="6845" y="5299"/>
                </a:lnTo>
                <a:lnTo>
                  <a:pt x="0" y="13836"/>
                </a:lnTo>
                <a:lnTo>
                  <a:pt x="1440" y="30981"/>
                </a:lnTo>
                <a:lnTo>
                  <a:pt x="7853" y="42522"/>
                </a:lnTo>
                <a:lnTo>
                  <a:pt x="17809" y="48481"/>
                </a:lnTo>
                <a:lnTo>
                  <a:pt x="34171" y="46200"/>
                </a:lnTo>
                <a:lnTo>
                  <a:pt x="45175" y="38781"/>
                </a:lnTo>
                <a:lnTo>
                  <a:pt x="50460" y="27778"/>
                </a:lnTo>
                <a:lnTo>
                  <a:pt x="50894" y="23047"/>
                </a:lnTo>
                <a:lnTo>
                  <a:pt x="47139" y="9490"/>
                </a:lnTo>
                <a:lnTo>
                  <a:pt x="37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7711303" y="6190492"/>
            <a:ext cx="0" cy="61916"/>
          </a:xfrm>
          <a:custGeom>
            <a:avLst/>
            <a:gdLst/>
            <a:ahLst/>
            <a:cxnLst/>
            <a:rect l="l" t="t" r="r" b="b"/>
            <a:pathLst>
              <a:path h="56193">
                <a:moveTo>
                  <a:pt x="0" y="56193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7711303" y="6070522"/>
            <a:ext cx="0" cy="61916"/>
          </a:xfrm>
          <a:custGeom>
            <a:avLst/>
            <a:gdLst/>
            <a:ahLst/>
            <a:cxnLst/>
            <a:rect l="l" t="t" r="r" b="b"/>
            <a:pathLst>
              <a:path h="56193">
                <a:moveTo>
                  <a:pt x="0" y="56193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7682638" y="6136068"/>
            <a:ext cx="59446" cy="53420"/>
          </a:xfrm>
          <a:custGeom>
            <a:avLst/>
            <a:gdLst/>
            <a:ahLst/>
            <a:cxnLst/>
            <a:rect l="l" t="t" r="r" b="b"/>
            <a:pathLst>
              <a:path w="50893" h="48482">
                <a:moveTo>
                  <a:pt x="37309" y="0"/>
                </a:moveTo>
                <a:lnTo>
                  <a:pt x="19151" y="260"/>
                </a:lnTo>
                <a:lnTo>
                  <a:pt x="6844" y="5299"/>
                </a:lnTo>
                <a:lnTo>
                  <a:pt x="0" y="13836"/>
                </a:lnTo>
                <a:lnTo>
                  <a:pt x="1440" y="30983"/>
                </a:lnTo>
                <a:lnTo>
                  <a:pt x="7853" y="42524"/>
                </a:lnTo>
                <a:lnTo>
                  <a:pt x="17809" y="48482"/>
                </a:lnTo>
                <a:lnTo>
                  <a:pt x="34171" y="46201"/>
                </a:lnTo>
                <a:lnTo>
                  <a:pt x="45175" y="38782"/>
                </a:lnTo>
                <a:lnTo>
                  <a:pt x="50459" y="27778"/>
                </a:lnTo>
                <a:lnTo>
                  <a:pt x="50893" y="23047"/>
                </a:lnTo>
                <a:lnTo>
                  <a:pt x="47139" y="9490"/>
                </a:lnTo>
                <a:lnTo>
                  <a:pt x="37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7943195" y="5927354"/>
            <a:ext cx="0" cy="36763"/>
          </a:xfrm>
          <a:custGeom>
            <a:avLst/>
            <a:gdLst/>
            <a:ahLst/>
            <a:cxnLst/>
            <a:rect l="l" t="t" r="r" b="b"/>
            <a:pathLst>
              <a:path h="33365">
                <a:moveTo>
                  <a:pt x="0" y="33365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7943195" y="5834466"/>
            <a:ext cx="0" cy="34828"/>
          </a:xfrm>
          <a:custGeom>
            <a:avLst/>
            <a:gdLst/>
            <a:ahLst/>
            <a:cxnLst/>
            <a:rect l="l" t="t" r="r" b="b"/>
            <a:pathLst>
              <a:path h="31609">
                <a:moveTo>
                  <a:pt x="0" y="31609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7914533" y="5872936"/>
            <a:ext cx="59447" cy="53419"/>
          </a:xfrm>
          <a:custGeom>
            <a:avLst/>
            <a:gdLst/>
            <a:ahLst/>
            <a:cxnLst/>
            <a:rect l="l" t="t" r="r" b="b"/>
            <a:pathLst>
              <a:path w="50894" h="48481">
                <a:moveTo>
                  <a:pt x="37309" y="0"/>
                </a:moveTo>
                <a:lnTo>
                  <a:pt x="19152" y="260"/>
                </a:lnTo>
                <a:lnTo>
                  <a:pt x="6845" y="5299"/>
                </a:lnTo>
                <a:lnTo>
                  <a:pt x="0" y="13835"/>
                </a:lnTo>
                <a:lnTo>
                  <a:pt x="1440" y="30982"/>
                </a:lnTo>
                <a:lnTo>
                  <a:pt x="7853" y="42523"/>
                </a:lnTo>
                <a:lnTo>
                  <a:pt x="17809" y="48481"/>
                </a:lnTo>
                <a:lnTo>
                  <a:pt x="34171" y="46201"/>
                </a:lnTo>
                <a:lnTo>
                  <a:pt x="45175" y="38782"/>
                </a:lnTo>
                <a:lnTo>
                  <a:pt x="50460" y="27779"/>
                </a:lnTo>
                <a:lnTo>
                  <a:pt x="50894" y="23047"/>
                </a:lnTo>
                <a:lnTo>
                  <a:pt x="47139" y="9490"/>
                </a:lnTo>
                <a:lnTo>
                  <a:pt x="37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8175087" y="5844138"/>
            <a:ext cx="0" cy="32892"/>
          </a:xfrm>
          <a:custGeom>
            <a:avLst/>
            <a:gdLst/>
            <a:ahLst/>
            <a:cxnLst/>
            <a:rect l="l" t="t" r="r" b="b"/>
            <a:pathLst>
              <a:path h="29852">
                <a:moveTo>
                  <a:pt x="0" y="29852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8175087" y="5751261"/>
            <a:ext cx="0" cy="32892"/>
          </a:xfrm>
          <a:custGeom>
            <a:avLst/>
            <a:gdLst/>
            <a:ahLst/>
            <a:cxnLst/>
            <a:rect l="l" t="t" r="r" b="b"/>
            <a:pathLst>
              <a:path h="29852">
                <a:moveTo>
                  <a:pt x="0" y="29852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8146424" y="5787783"/>
            <a:ext cx="59446" cy="53420"/>
          </a:xfrm>
          <a:custGeom>
            <a:avLst/>
            <a:gdLst/>
            <a:ahLst/>
            <a:cxnLst/>
            <a:rect l="l" t="t" r="r" b="b"/>
            <a:pathLst>
              <a:path w="50893" h="48482">
                <a:moveTo>
                  <a:pt x="37308" y="0"/>
                </a:moveTo>
                <a:lnTo>
                  <a:pt x="19152" y="260"/>
                </a:lnTo>
                <a:lnTo>
                  <a:pt x="6844" y="5300"/>
                </a:lnTo>
                <a:lnTo>
                  <a:pt x="0" y="13836"/>
                </a:lnTo>
                <a:lnTo>
                  <a:pt x="1440" y="30983"/>
                </a:lnTo>
                <a:lnTo>
                  <a:pt x="7853" y="42524"/>
                </a:lnTo>
                <a:lnTo>
                  <a:pt x="17810" y="48482"/>
                </a:lnTo>
                <a:lnTo>
                  <a:pt x="34171" y="46201"/>
                </a:lnTo>
                <a:lnTo>
                  <a:pt x="45175" y="38782"/>
                </a:lnTo>
                <a:lnTo>
                  <a:pt x="50459" y="27778"/>
                </a:lnTo>
                <a:lnTo>
                  <a:pt x="50893" y="23047"/>
                </a:lnTo>
                <a:lnTo>
                  <a:pt x="47138" y="9490"/>
                </a:lnTo>
                <a:lnTo>
                  <a:pt x="37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8404926" y="6037629"/>
            <a:ext cx="0" cy="25153"/>
          </a:xfrm>
          <a:custGeom>
            <a:avLst/>
            <a:gdLst/>
            <a:ahLst/>
            <a:cxnLst/>
            <a:rect l="l" t="t" r="r" b="b"/>
            <a:pathLst>
              <a:path h="22828">
                <a:moveTo>
                  <a:pt x="0" y="22828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8404926" y="5954427"/>
            <a:ext cx="0" cy="25153"/>
          </a:xfrm>
          <a:custGeom>
            <a:avLst/>
            <a:gdLst/>
            <a:ahLst/>
            <a:cxnLst/>
            <a:rect l="l" t="t" r="r" b="b"/>
            <a:pathLst>
              <a:path h="22828">
                <a:moveTo>
                  <a:pt x="0" y="22828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8376262" y="5983210"/>
            <a:ext cx="59446" cy="53420"/>
          </a:xfrm>
          <a:custGeom>
            <a:avLst/>
            <a:gdLst/>
            <a:ahLst/>
            <a:cxnLst/>
            <a:rect l="l" t="t" r="r" b="b"/>
            <a:pathLst>
              <a:path w="50893" h="48482">
                <a:moveTo>
                  <a:pt x="37309" y="0"/>
                </a:moveTo>
                <a:lnTo>
                  <a:pt x="19152" y="260"/>
                </a:lnTo>
                <a:lnTo>
                  <a:pt x="6845" y="5299"/>
                </a:lnTo>
                <a:lnTo>
                  <a:pt x="0" y="13836"/>
                </a:lnTo>
                <a:lnTo>
                  <a:pt x="1440" y="30982"/>
                </a:lnTo>
                <a:lnTo>
                  <a:pt x="7853" y="42524"/>
                </a:lnTo>
                <a:lnTo>
                  <a:pt x="17809" y="48482"/>
                </a:lnTo>
                <a:lnTo>
                  <a:pt x="34172" y="46201"/>
                </a:lnTo>
                <a:lnTo>
                  <a:pt x="45175" y="38782"/>
                </a:lnTo>
                <a:lnTo>
                  <a:pt x="50459" y="27778"/>
                </a:lnTo>
                <a:lnTo>
                  <a:pt x="50893" y="23047"/>
                </a:lnTo>
                <a:lnTo>
                  <a:pt x="47139" y="9490"/>
                </a:lnTo>
                <a:lnTo>
                  <a:pt x="37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8636819" y="5904119"/>
            <a:ext cx="0" cy="21283"/>
          </a:xfrm>
          <a:custGeom>
            <a:avLst/>
            <a:gdLst/>
            <a:ahLst/>
            <a:cxnLst/>
            <a:rect l="l" t="t" r="r" b="b"/>
            <a:pathLst>
              <a:path h="19316">
                <a:moveTo>
                  <a:pt x="0" y="19316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8636819" y="5820918"/>
            <a:ext cx="0" cy="23218"/>
          </a:xfrm>
          <a:custGeom>
            <a:avLst/>
            <a:gdLst/>
            <a:ahLst/>
            <a:cxnLst/>
            <a:rect l="l" t="t" r="r" b="b"/>
            <a:pathLst>
              <a:path h="21072">
                <a:moveTo>
                  <a:pt x="0" y="21072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8608155" y="5847782"/>
            <a:ext cx="59446" cy="53419"/>
          </a:xfrm>
          <a:custGeom>
            <a:avLst/>
            <a:gdLst/>
            <a:ahLst/>
            <a:cxnLst/>
            <a:rect l="l" t="t" r="r" b="b"/>
            <a:pathLst>
              <a:path w="50893" h="48481">
                <a:moveTo>
                  <a:pt x="37308" y="0"/>
                </a:moveTo>
                <a:lnTo>
                  <a:pt x="19151" y="260"/>
                </a:lnTo>
                <a:lnTo>
                  <a:pt x="6844" y="5300"/>
                </a:lnTo>
                <a:lnTo>
                  <a:pt x="0" y="13836"/>
                </a:lnTo>
                <a:lnTo>
                  <a:pt x="1440" y="30983"/>
                </a:lnTo>
                <a:lnTo>
                  <a:pt x="7854" y="42524"/>
                </a:lnTo>
                <a:lnTo>
                  <a:pt x="17811" y="48481"/>
                </a:lnTo>
                <a:lnTo>
                  <a:pt x="34172" y="46200"/>
                </a:lnTo>
                <a:lnTo>
                  <a:pt x="45176" y="38781"/>
                </a:lnTo>
                <a:lnTo>
                  <a:pt x="50460" y="27777"/>
                </a:lnTo>
                <a:lnTo>
                  <a:pt x="50893" y="23046"/>
                </a:lnTo>
                <a:lnTo>
                  <a:pt x="47139" y="9489"/>
                </a:lnTo>
                <a:lnTo>
                  <a:pt x="37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8868712" y="5964102"/>
            <a:ext cx="0" cy="19349"/>
          </a:xfrm>
          <a:custGeom>
            <a:avLst/>
            <a:gdLst/>
            <a:ahLst/>
            <a:cxnLst/>
            <a:rect l="l" t="t" r="r" b="b"/>
            <a:pathLst>
              <a:path h="17560">
                <a:moveTo>
                  <a:pt x="0" y="17560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8868712" y="5886705"/>
            <a:ext cx="0" cy="19349"/>
          </a:xfrm>
          <a:custGeom>
            <a:avLst/>
            <a:gdLst/>
            <a:ahLst/>
            <a:cxnLst/>
            <a:rect l="l" t="t" r="r" b="b"/>
            <a:pathLst>
              <a:path h="17560">
                <a:moveTo>
                  <a:pt x="0" y="17560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8840050" y="5909683"/>
            <a:ext cx="59447" cy="53418"/>
          </a:xfrm>
          <a:custGeom>
            <a:avLst/>
            <a:gdLst/>
            <a:ahLst/>
            <a:cxnLst/>
            <a:rect l="l" t="t" r="r" b="b"/>
            <a:pathLst>
              <a:path w="50894" h="48480">
                <a:moveTo>
                  <a:pt x="37309" y="0"/>
                </a:moveTo>
                <a:lnTo>
                  <a:pt x="19152" y="260"/>
                </a:lnTo>
                <a:lnTo>
                  <a:pt x="6845" y="5299"/>
                </a:lnTo>
                <a:lnTo>
                  <a:pt x="0" y="13835"/>
                </a:lnTo>
                <a:lnTo>
                  <a:pt x="1440" y="30982"/>
                </a:lnTo>
                <a:lnTo>
                  <a:pt x="7853" y="42523"/>
                </a:lnTo>
                <a:lnTo>
                  <a:pt x="17810" y="48480"/>
                </a:lnTo>
                <a:lnTo>
                  <a:pt x="34172" y="46200"/>
                </a:lnTo>
                <a:lnTo>
                  <a:pt x="45176" y="38781"/>
                </a:lnTo>
                <a:lnTo>
                  <a:pt x="50460" y="27778"/>
                </a:lnTo>
                <a:lnTo>
                  <a:pt x="50894" y="23047"/>
                </a:lnTo>
                <a:lnTo>
                  <a:pt x="47139" y="9490"/>
                </a:lnTo>
                <a:lnTo>
                  <a:pt x="37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9098552" y="5964105"/>
            <a:ext cx="0" cy="21283"/>
          </a:xfrm>
          <a:custGeom>
            <a:avLst/>
            <a:gdLst/>
            <a:ahLst/>
            <a:cxnLst/>
            <a:rect l="l" t="t" r="r" b="b"/>
            <a:pathLst>
              <a:path h="19316">
                <a:moveTo>
                  <a:pt x="0" y="19316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9098552" y="5884775"/>
            <a:ext cx="0" cy="21283"/>
          </a:xfrm>
          <a:custGeom>
            <a:avLst/>
            <a:gdLst/>
            <a:ahLst/>
            <a:cxnLst/>
            <a:rect l="l" t="t" r="r" b="b"/>
            <a:pathLst>
              <a:path h="19316">
                <a:moveTo>
                  <a:pt x="0" y="19316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9069891" y="5909699"/>
            <a:ext cx="59446" cy="53419"/>
          </a:xfrm>
          <a:custGeom>
            <a:avLst/>
            <a:gdLst/>
            <a:ahLst/>
            <a:cxnLst/>
            <a:rect l="l" t="t" r="r" b="b"/>
            <a:pathLst>
              <a:path w="50893" h="48481">
                <a:moveTo>
                  <a:pt x="37309" y="0"/>
                </a:moveTo>
                <a:lnTo>
                  <a:pt x="19151" y="260"/>
                </a:lnTo>
                <a:lnTo>
                  <a:pt x="6844" y="5299"/>
                </a:lnTo>
                <a:lnTo>
                  <a:pt x="0" y="13836"/>
                </a:lnTo>
                <a:lnTo>
                  <a:pt x="1440" y="30982"/>
                </a:lnTo>
                <a:lnTo>
                  <a:pt x="7853" y="42523"/>
                </a:lnTo>
                <a:lnTo>
                  <a:pt x="17810" y="48481"/>
                </a:lnTo>
                <a:lnTo>
                  <a:pt x="34172" y="46200"/>
                </a:lnTo>
                <a:lnTo>
                  <a:pt x="45176" y="38781"/>
                </a:lnTo>
                <a:lnTo>
                  <a:pt x="50460" y="27777"/>
                </a:lnTo>
                <a:lnTo>
                  <a:pt x="50893" y="23047"/>
                </a:lnTo>
                <a:lnTo>
                  <a:pt x="47139" y="9490"/>
                </a:lnTo>
                <a:lnTo>
                  <a:pt x="37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9330443" y="5937014"/>
            <a:ext cx="0" cy="23218"/>
          </a:xfrm>
          <a:custGeom>
            <a:avLst/>
            <a:gdLst/>
            <a:ahLst/>
            <a:cxnLst/>
            <a:rect l="l" t="t" r="r" b="b"/>
            <a:pathLst>
              <a:path h="21072">
                <a:moveTo>
                  <a:pt x="0" y="21072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9330443" y="5853812"/>
            <a:ext cx="0" cy="23218"/>
          </a:xfrm>
          <a:custGeom>
            <a:avLst/>
            <a:gdLst/>
            <a:ahLst/>
            <a:cxnLst/>
            <a:rect l="l" t="t" r="r" b="b"/>
            <a:pathLst>
              <a:path h="21072">
                <a:moveTo>
                  <a:pt x="0" y="21072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9301780" y="5880675"/>
            <a:ext cx="59447" cy="53419"/>
          </a:xfrm>
          <a:custGeom>
            <a:avLst/>
            <a:gdLst/>
            <a:ahLst/>
            <a:cxnLst/>
            <a:rect l="l" t="t" r="r" b="b"/>
            <a:pathLst>
              <a:path w="50894" h="48481">
                <a:moveTo>
                  <a:pt x="37309" y="0"/>
                </a:moveTo>
                <a:lnTo>
                  <a:pt x="19152" y="260"/>
                </a:lnTo>
                <a:lnTo>
                  <a:pt x="6845" y="5299"/>
                </a:lnTo>
                <a:lnTo>
                  <a:pt x="0" y="13835"/>
                </a:lnTo>
                <a:lnTo>
                  <a:pt x="1440" y="30982"/>
                </a:lnTo>
                <a:lnTo>
                  <a:pt x="7853" y="42523"/>
                </a:lnTo>
                <a:lnTo>
                  <a:pt x="17809" y="48481"/>
                </a:lnTo>
                <a:lnTo>
                  <a:pt x="34171" y="46201"/>
                </a:lnTo>
                <a:lnTo>
                  <a:pt x="45175" y="38782"/>
                </a:lnTo>
                <a:lnTo>
                  <a:pt x="50460" y="27779"/>
                </a:lnTo>
                <a:lnTo>
                  <a:pt x="50894" y="23047"/>
                </a:lnTo>
                <a:lnTo>
                  <a:pt x="47139" y="9490"/>
                </a:lnTo>
                <a:lnTo>
                  <a:pt x="37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9562336" y="5844137"/>
            <a:ext cx="0" cy="23218"/>
          </a:xfrm>
          <a:custGeom>
            <a:avLst/>
            <a:gdLst/>
            <a:ahLst/>
            <a:cxnLst/>
            <a:rect l="l" t="t" r="r" b="b"/>
            <a:pathLst>
              <a:path h="21072">
                <a:moveTo>
                  <a:pt x="0" y="21072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9562336" y="5762872"/>
            <a:ext cx="0" cy="23218"/>
          </a:xfrm>
          <a:custGeom>
            <a:avLst/>
            <a:gdLst/>
            <a:ahLst/>
            <a:cxnLst/>
            <a:rect l="l" t="t" r="r" b="b"/>
            <a:pathLst>
              <a:path h="21072">
                <a:moveTo>
                  <a:pt x="0" y="21072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9533672" y="5789718"/>
            <a:ext cx="59446" cy="53420"/>
          </a:xfrm>
          <a:custGeom>
            <a:avLst/>
            <a:gdLst/>
            <a:ahLst/>
            <a:cxnLst/>
            <a:rect l="l" t="t" r="r" b="b"/>
            <a:pathLst>
              <a:path w="50893" h="48482">
                <a:moveTo>
                  <a:pt x="37308" y="0"/>
                </a:moveTo>
                <a:lnTo>
                  <a:pt x="19152" y="260"/>
                </a:lnTo>
                <a:lnTo>
                  <a:pt x="6844" y="5300"/>
                </a:lnTo>
                <a:lnTo>
                  <a:pt x="0" y="13836"/>
                </a:lnTo>
                <a:lnTo>
                  <a:pt x="1440" y="30983"/>
                </a:lnTo>
                <a:lnTo>
                  <a:pt x="7853" y="42524"/>
                </a:lnTo>
                <a:lnTo>
                  <a:pt x="17810" y="48482"/>
                </a:lnTo>
                <a:lnTo>
                  <a:pt x="34171" y="46201"/>
                </a:lnTo>
                <a:lnTo>
                  <a:pt x="45175" y="38782"/>
                </a:lnTo>
                <a:lnTo>
                  <a:pt x="50459" y="27778"/>
                </a:lnTo>
                <a:lnTo>
                  <a:pt x="50893" y="23047"/>
                </a:lnTo>
                <a:lnTo>
                  <a:pt x="47138" y="9490"/>
                </a:lnTo>
                <a:lnTo>
                  <a:pt x="37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9792175" y="5975716"/>
            <a:ext cx="0" cy="15479"/>
          </a:xfrm>
          <a:custGeom>
            <a:avLst/>
            <a:gdLst/>
            <a:ahLst/>
            <a:cxnLst/>
            <a:rect l="l" t="t" r="r" b="b"/>
            <a:pathLst>
              <a:path h="14048">
                <a:moveTo>
                  <a:pt x="0" y="14048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9792175" y="5902185"/>
            <a:ext cx="0" cy="15479"/>
          </a:xfrm>
          <a:custGeom>
            <a:avLst/>
            <a:gdLst/>
            <a:ahLst/>
            <a:cxnLst/>
            <a:rect l="l" t="t" r="r" b="b"/>
            <a:pathLst>
              <a:path h="14048">
                <a:moveTo>
                  <a:pt x="0" y="14048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9763512" y="5921308"/>
            <a:ext cx="59447" cy="53419"/>
          </a:xfrm>
          <a:custGeom>
            <a:avLst/>
            <a:gdLst/>
            <a:ahLst/>
            <a:cxnLst/>
            <a:rect l="l" t="t" r="r" b="b"/>
            <a:pathLst>
              <a:path w="50894" h="48481">
                <a:moveTo>
                  <a:pt x="37309" y="0"/>
                </a:moveTo>
                <a:lnTo>
                  <a:pt x="19152" y="260"/>
                </a:lnTo>
                <a:lnTo>
                  <a:pt x="6845" y="5299"/>
                </a:lnTo>
                <a:lnTo>
                  <a:pt x="0" y="13835"/>
                </a:lnTo>
                <a:lnTo>
                  <a:pt x="1440" y="30982"/>
                </a:lnTo>
                <a:lnTo>
                  <a:pt x="7853" y="42523"/>
                </a:lnTo>
                <a:lnTo>
                  <a:pt x="17809" y="48481"/>
                </a:lnTo>
                <a:lnTo>
                  <a:pt x="34171" y="46201"/>
                </a:lnTo>
                <a:lnTo>
                  <a:pt x="45175" y="38782"/>
                </a:lnTo>
                <a:lnTo>
                  <a:pt x="50460" y="27779"/>
                </a:lnTo>
                <a:lnTo>
                  <a:pt x="50894" y="23047"/>
                </a:lnTo>
                <a:lnTo>
                  <a:pt x="47139" y="9490"/>
                </a:lnTo>
                <a:lnTo>
                  <a:pt x="37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10020991" y="6088904"/>
            <a:ext cx="6156" cy="0"/>
          </a:xfrm>
          <a:custGeom>
            <a:avLst/>
            <a:gdLst/>
            <a:ahLst/>
            <a:cxnLst/>
            <a:rect l="l" t="t" r="r" b="b"/>
            <a:pathLst>
              <a:path w="5270">
                <a:moveTo>
                  <a:pt x="0" y="0"/>
                </a:moveTo>
                <a:lnTo>
                  <a:pt x="5270" y="0"/>
                </a:lnTo>
              </a:path>
            </a:pathLst>
          </a:custGeom>
          <a:ln w="87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9995408" y="6029647"/>
            <a:ext cx="59446" cy="53420"/>
          </a:xfrm>
          <a:custGeom>
            <a:avLst/>
            <a:gdLst/>
            <a:ahLst/>
            <a:cxnLst/>
            <a:rect l="l" t="t" r="r" b="b"/>
            <a:pathLst>
              <a:path w="50893" h="48482">
                <a:moveTo>
                  <a:pt x="37309" y="0"/>
                </a:moveTo>
                <a:lnTo>
                  <a:pt x="19152" y="260"/>
                </a:lnTo>
                <a:lnTo>
                  <a:pt x="6845" y="5300"/>
                </a:lnTo>
                <a:lnTo>
                  <a:pt x="0" y="13836"/>
                </a:lnTo>
                <a:lnTo>
                  <a:pt x="1440" y="30983"/>
                </a:lnTo>
                <a:lnTo>
                  <a:pt x="7853" y="42524"/>
                </a:lnTo>
                <a:lnTo>
                  <a:pt x="17810" y="48482"/>
                </a:lnTo>
                <a:lnTo>
                  <a:pt x="34172" y="46201"/>
                </a:lnTo>
                <a:lnTo>
                  <a:pt x="45175" y="38782"/>
                </a:lnTo>
                <a:lnTo>
                  <a:pt x="50459" y="27778"/>
                </a:lnTo>
                <a:lnTo>
                  <a:pt x="50893" y="23047"/>
                </a:lnTo>
                <a:lnTo>
                  <a:pt x="47139" y="9490"/>
                </a:lnTo>
                <a:lnTo>
                  <a:pt x="37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10255961" y="5878966"/>
            <a:ext cx="0" cy="114160"/>
          </a:xfrm>
          <a:custGeom>
            <a:avLst/>
            <a:gdLst/>
            <a:ahLst/>
            <a:cxnLst/>
            <a:rect l="l" t="t" r="r" b="b"/>
            <a:pathLst>
              <a:path h="103607">
                <a:moveTo>
                  <a:pt x="0" y="103607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10255961" y="5704825"/>
            <a:ext cx="0" cy="114160"/>
          </a:xfrm>
          <a:custGeom>
            <a:avLst/>
            <a:gdLst/>
            <a:ahLst/>
            <a:cxnLst/>
            <a:rect l="l" t="t" r="r" b="b"/>
            <a:pathLst>
              <a:path h="103607">
                <a:moveTo>
                  <a:pt x="0" y="103607"/>
                </a:moveTo>
                <a:lnTo>
                  <a:pt x="0" y="0"/>
                </a:lnTo>
              </a:path>
            </a:pathLst>
          </a:custGeom>
          <a:ln w="52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10227301" y="5824548"/>
            <a:ext cx="59446" cy="53420"/>
          </a:xfrm>
          <a:custGeom>
            <a:avLst/>
            <a:gdLst/>
            <a:ahLst/>
            <a:cxnLst/>
            <a:rect l="l" t="t" r="r" b="b"/>
            <a:pathLst>
              <a:path w="50893" h="48482">
                <a:moveTo>
                  <a:pt x="37309" y="0"/>
                </a:moveTo>
                <a:lnTo>
                  <a:pt x="19151" y="260"/>
                </a:lnTo>
                <a:lnTo>
                  <a:pt x="6844" y="5299"/>
                </a:lnTo>
                <a:lnTo>
                  <a:pt x="0" y="13836"/>
                </a:lnTo>
                <a:lnTo>
                  <a:pt x="1440" y="30982"/>
                </a:lnTo>
                <a:lnTo>
                  <a:pt x="7853" y="42524"/>
                </a:lnTo>
                <a:lnTo>
                  <a:pt x="17809" y="48482"/>
                </a:lnTo>
                <a:lnTo>
                  <a:pt x="34171" y="46201"/>
                </a:lnTo>
                <a:lnTo>
                  <a:pt x="45175" y="38782"/>
                </a:lnTo>
                <a:lnTo>
                  <a:pt x="50459" y="27778"/>
                </a:lnTo>
                <a:lnTo>
                  <a:pt x="50893" y="23047"/>
                </a:lnTo>
                <a:lnTo>
                  <a:pt x="47139" y="9490"/>
                </a:lnTo>
                <a:lnTo>
                  <a:pt x="37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6670869" y="5652596"/>
            <a:ext cx="3700015" cy="603693"/>
          </a:xfrm>
          <a:custGeom>
            <a:avLst/>
            <a:gdLst/>
            <a:ahLst/>
            <a:cxnLst/>
            <a:rect l="l" t="t" r="r" b="b"/>
            <a:pathLst>
              <a:path w="3167670" h="547889">
                <a:moveTo>
                  <a:pt x="0" y="395112"/>
                </a:moveTo>
                <a:lnTo>
                  <a:pt x="198527" y="395112"/>
                </a:lnTo>
                <a:lnTo>
                  <a:pt x="198527" y="193166"/>
                </a:lnTo>
                <a:lnTo>
                  <a:pt x="397056" y="193166"/>
                </a:lnTo>
                <a:lnTo>
                  <a:pt x="397056" y="189654"/>
                </a:lnTo>
                <a:lnTo>
                  <a:pt x="593827" y="189654"/>
                </a:lnTo>
                <a:lnTo>
                  <a:pt x="593827" y="0"/>
                </a:lnTo>
                <a:lnTo>
                  <a:pt x="792356" y="0"/>
                </a:lnTo>
                <a:lnTo>
                  <a:pt x="792356" y="152776"/>
                </a:lnTo>
                <a:lnTo>
                  <a:pt x="990885" y="152776"/>
                </a:lnTo>
                <a:lnTo>
                  <a:pt x="990885" y="31609"/>
                </a:lnTo>
                <a:lnTo>
                  <a:pt x="1187656" y="31609"/>
                </a:lnTo>
                <a:lnTo>
                  <a:pt x="1187656" y="12292"/>
                </a:lnTo>
                <a:lnTo>
                  <a:pt x="1386185" y="12292"/>
                </a:lnTo>
                <a:lnTo>
                  <a:pt x="1386185" y="66730"/>
                </a:lnTo>
                <a:lnTo>
                  <a:pt x="1584713" y="66730"/>
                </a:lnTo>
                <a:lnTo>
                  <a:pt x="1584713" y="129948"/>
                </a:lnTo>
                <a:lnTo>
                  <a:pt x="1781484" y="129948"/>
                </a:lnTo>
                <a:lnTo>
                  <a:pt x="1781484" y="247604"/>
                </a:lnTo>
                <a:lnTo>
                  <a:pt x="1980013" y="247604"/>
                </a:lnTo>
                <a:lnTo>
                  <a:pt x="1980013" y="324870"/>
                </a:lnTo>
                <a:lnTo>
                  <a:pt x="2178542" y="324870"/>
                </a:lnTo>
                <a:lnTo>
                  <a:pt x="2178542" y="381064"/>
                </a:lnTo>
                <a:lnTo>
                  <a:pt x="2375313" y="381064"/>
                </a:lnTo>
                <a:lnTo>
                  <a:pt x="2375313" y="430233"/>
                </a:lnTo>
                <a:lnTo>
                  <a:pt x="2573841" y="430233"/>
                </a:lnTo>
                <a:lnTo>
                  <a:pt x="2573841" y="537353"/>
                </a:lnTo>
                <a:lnTo>
                  <a:pt x="2772370" y="537353"/>
                </a:lnTo>
                <a:lnTo>
                  <a:pt x="2772370" y="547889"/>
                </a:lnTo>
                <a:lnTo>
                  <a:pt x="2969141" y="547889"/>
                </a:lnTo>
                <a:lnTo>
                  <a:pt x="2969141" y="403893"/>
                </a:lnTo>
                <a:lnTo>
                  <a:pt x="3167670" y="403893"/>
                </a:lnTo>
              </a:path>
            </a:pathLst>
          </a:custGeom>
          <a:ln w="10536">
            <a:solidFill>
              <a:srgbClr val="FF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8028467" y="5244881"/>
            <a:ext cx="1546476" cy="1441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/>
            <a:r>
              <a:rPr sz="900" b="1" spc="23" dirty="0">
                <a:solidFill>
                  <a:prstClr val="black"/>
                </a:solidFill>
                <a:latin typeface="Arial"/>
                <a:cs typeface="Arial"/>
              </a:rPr>
              <a:t>MadGraph</a:t>
            </a:r>
            <a:r>
              <a:rPr sz="900" b="1" spc="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spc="17" dirty="0">
                <a:solidFill>
                  <a:prstClr val="black"/>
                </a:solidFill>
                <a:latin typeface="Arial"/>
                <a:cs typeface="Arial"/>
              </a:rPr>
              <a:t>stat.</a:t>
            </a:r>
            <a:r>
              <a:rPr sz="900" b="1" spc="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spc="17" dirty="0">
                <a:solidFill>
                  <a:prstClr val="black"/>
                </a:solidFill>
                <a:latin typeface="Arial"/>
                <a:cs typeface="Arial"/>
              </a:rPr>
              <a:t>uncertainty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7908307" y="5325583"/>
            <a:ext cx="49252" cy="46438"/>
          </a:xfrm>
          <a:custGeom>
            <a:avLst/>
            <a:gdLst/>
            <a:ahLst/>
            <a:cxnLst/>
            <a:rect l="l" t="t" r="r" b="b"/>
            <a:pathLst>
              <a:path w="42166" h="42145">
                <a:moveTo>
                  <a:pt x="42166" y="0"/>
                </a:moveTo>
                <a:lnTo>
                  <a:pt x="0" y="42145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7807770" y="5273337"/>
            <a:ext cx="104659" cy="98680"/>
          </a:xfrm>
          <a:custGeom>
            <a:avLst/>
            <a:gdLst/>
            <a:ahLst/>
            <a:cxnLst/>
            <a:rect l="l" t="t" r="r" b="b"/>
            <a:pathLst>
              <a:path w="89601" h="89558">
                <a:moveTo>
                  <a:pt x="89601" y="0"/>
                </a:moveTo>
                <a:lnTo>
                  <a:pt x="0" y="89558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7709267" y="5273337"/>
            <a:ext cx="104659" cy="98680"/>
          </a:xfrm>
          <a:custGeom>
            <a:avLst/>
            <a:gdLst/>
            <a:ahLst/>
            <a:cxnLst/>
            <a:rect l="l" t="t" r="r" b="b"/>
            <a:pathLst>
              <a:path w="89601" h="89558">
                <a:moveTo>
                  <a:pt x="89601" y="0"/>
                </a:moveTo>
                <a:lnTo>
                  <a:pt x="0" y="89558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7610748" y="5273337"/>
            <a:ext cx="104660" cy="98680"/>
          </a:xfrm>
          <a:custGeom>
            <a:avLst/>
            <a:gdLst/>
            <a:ahLst/>
            <a:cxnLst/>
            <a:rect l="l" t="t" r="r" b="b"/>
            <a:pathLst>
              <a:path w="89602" h="89558">
                <a:moveTo>
                  <a:pt x="89602" y="0"/>
                </a:moveTo>
                <a:lnTo>
                  <a:pt x="0" y="89558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7549187" y="5273353"/>
            <a:ext cx="67720" cy="63851"/>
          </a:xfrm>
          <a:custGeom>
            <a:avLst/>
            <a:gdLst/>
            <a:ahLst/>
            <a:cxnLst/>
            <a:rect l="l" t="t" r="r" b="b"/>
            <a:pathLst>
              <a:path w="57977" h="57949">
                <a:moveTo>
                  <a:pt x="57977" y="0"/>
                </a:moveTo>
                <a:lnTo>
                  <a:pt x="0" y="57949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7549200" y="5273337"/>
            <a:ext cx="408377" cy="0"/>
          </a:xfrm>
          <a:custGeom>
            <a:avLst/>
            <a:gdLst/>
            <a:ahLst/>
            <a:cxnLst/>
            <a:rect l="l" t="t" r="r" b="b"/>
            <a:pathLst>
              <a:path w="349621">
                <a:moveTo>
                  <a:pt x="0" y="0"/>
                </a:moveTo>
                <a:lnTo>
                  <a:pt x="349621" y="0"/>
                </a:lnTo>
              </a:path>
            </a:pathLst>
          </a:custGeom>
          <a:ln w="10536">
            <a:solidFill>
              <a:srgbClr val="FFFFFF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7549200" y="5372018"/>
            <a:ext cx="408377" cy="0"/>
          </a:xfrm>
          <a:custGeom>
            <a:avLst/>
            <a:gdLst/>
            <a:ahLst/>
            <a:cxnLst/>
            <a:rect l="l" t="t" r="r" b="b"/>
            <a:pathLst>
              <a:path w="349621">
                <a:moveTo>
                  <a:pt x="0" y="0"/>
                </a:moveTo>
                <a:lnTo>
                  <a:pt x="349621" y="0"/>
                </a:lnTo>
              </a:path>
            </a:pathLst>
          </a:custGeom>
          <a:ln w="10536">
            <a:solidFill>
              <a:srgbClr val="FFFFFF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7957561" y="5273337"/>
            <a:ext cx="0" cy="98680"/>
          </a:xfrm>
          <a:custGeom>
            <a:avLst/>
            <a:gdLst/>
            <a:ahLst/>
            <a:cxnLst/>
            <a:rect l="l" t="t" r="r" b="b"/>
            <a:pathLst>
              <a:path h="89558">
                <a:moveTo>
                  <a:pt x="0" y="89558"/>
                </a:moveTo>
                <a:lnTo>
                  <a:pt x="0" y="0"/>
                </a:lnTo>
              </a:path>
            </a:pathLst>
          </a:custGeom>
          <a:ln w="10541">
            <a:solidFill>
              <a:srgbClr val="FFFFFF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7549183" y="5273337"/>
            <a:ext cx="0" cy="98680"/>
          </a:xfrm>
          <a:custGeom>
            <a:avLst/>
            <a:gdLst/>
            <a:ahLst/>
            <a:cxnLst/>
            <a:rect l="l" t="t" r="r" b="b"/>
            <a:pathLst>
              <a:path h="89558">
                <a:moveTo>
                  <a:pt x="0" y="89558"/>
                </a:moveTo>
                <a:lnTo>
                  <a:pt x="0" y="0"/>
                </a:lnTo>
              </a:path>
            </a:pathLst>
          </a:custGeom>
          <a:ln w="10541">
            <a:solidFill>
              <a:srgbClr val="FFFFFF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6812465" y="5946688"/>
            <a:ext cx="90294" cy="85136"/>
          </a:xfrm>
          <a:custGeom>
            <a:avLst/>
            <a:gdLst/>
            <a:ahLst/>
            <a:cxnLst/>
            <a:rect l="l" t="t" r="r" b="b"/>
            <a:pathLst>
              <a:path w="77303" h="77266">
                <a:moveTo>
                  <a:pt x="77303" y="0"/>
                </a:moveTo>
                <a:lnTo>
                  <a:pt x="0" y="77266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6711909" y="5871226"/>
            <a:ext cx="172379" cy="160597"/>
          </a:xfrm>
          <a:custGeom>
            <a:avLst/>
            <a:gdLst/>
            <a:ahLst/>
            <a:cxnLst/>
            <a:rect l="l" t="t" r="r" b="b"/>
            <a:pathLst>
              <a:path w="147578" h="145752">
                <a:moveTo>
                  <a:pt x="147578" y="0"/>
                </a:moveTo>
                <a:lnTo>
                  <a:pt x="0" y="145752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6670868" y="5871242"/>
            <a:ext cx="112867" cy="108355"/>
          </a:xfrm>
          <a:custGeom>
            <a:avLst/>
            <a:gdLst/>
            <a:ahLst/>
            <a:cxnLst/>
            <a:rect l="l" t="t" r="r" b="b"/>
            <a:pathLst>
              <a:path w="96628" h="98339">
                <a:moveTo>
                  <a:pt x="96628" y="0"/>
                </a:moveTo>
                <a:lnTo>
                  <a:pt x="0" y="98339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6670866" y="5871226"/>
            <a:ext cx="14364" cy="13544"/>
          </a:xfrm>
          <a:custGeom>
            <a:avLst/>
            <a:gdLst/>
            <a:ahLst/>
            <a:cxnLst/>
            <a:rect l="l" t="t" r="r" b="b"/>
            <a:pathLst>
              <a:path w="12297" h="12292">
                <a:moveTo>
                  <a:pt x="12297" y="0"/>
                </a:moveTo>
                <a:lnTo>
                  <a:pt x="0" y="12292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6785787" y="5950557"/>
            <a:ext cx="4105" cy="3870"/>
          </a:xfrm>
          <a:custGeom>
            <a:avLst/>
            <a:gdLst/>
            <a:ahLst/>
            <a:cxnLst/>
            <a:rect l="l" t="t" r="r" b="b"/>
            <a:pathLst>
              <a:path w="3514" h="3512">
                <a:moveTo>
                  <a:pt x="2726" y="0"/>
                </a:moveTo>
                <a:lnTo>
                  <a:pt x="787" y="0"/>
                </a:lnTo>
                <a:lnTo>
                  <a:pt x="0" y="787"/>
                </a:lnTo>
                <a:lnTo>
                  <a:pt x="0" y="2725"/>
                </a:lnTo>
                <a:lnTo>
                  <a:pt x="787" y="3512"/>
                </a:lnTo>
                <a:lnTo>
                  <a:pt x="2726" y="3512"/>
                </a:lnTo>
                <a:lnTo>
                  <a:pt x="3514" y="2725"/>
                </a:lnTo>
                <a:lnTo>
                  <a:pt x="3514" y="787"/>
                </a:lnTo>
                <a:lnTo>
                  <a:pt x="2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7122341" y="6008605"/>
            <a:ext cx="12312" cy="11609"/>
          </a:xfrm>
          <a:custGeom>
            <a:avLst/>
            <a:gdLst/>
            <a:ahLst/>
            <a:cxnLst/>
            <a:rect l="l" t="t" r="r" b="b"/>
            <a:pathLst>
              <a:path w="10541" h="10536">
                <a:moveTo>
                  <a:pt x="10541" y="0"/>
                </a:moveTo>
                <a:lnTo>
                  <a:pt x="0" y="10536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7023833" y="5915745"/>
            <a:ext cx="110816" cy="104485"/>
          </a:xfrm>
          <a:custGeom>
            <a:avLst/>
            <a:gdLst/>
            <a:ahLst/>
            <a:cxnLst/>
            <a:rect l="l" t="t" r="r" b="b"/>
            <a:pathLst>
              <a:path w="94872" h="94827">
                <a:moveTo>
                  <a:pt x="94872" y="0"/>
                </a:moveTo>
                <a:lnTo>
                  <a:pt x="0" y="94827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6923279" y="5884786"/>
            <a:ext cx="143650" cy="135443"/>
          </a:xfrm>
          <a:custGeom>
            <a:avLst/>
            <a:gdLst/>
            <a:ahLst/>
            <a:cxnLst/>
            <a:rect l="l" t="t" r="r" b="b"/>
            <a:pathLst>
              <a:path w="122982" h="122923">
                <a:moveTo>
                  <a:pt x="122982" y="0"/>
                </a:moveTo>
                <a:lnTo>
                  <a:pt x="0" y="122923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6902758" y="5884771"/>
            <a:ext cx="65668" cy="61916"/>
          </a:xfrm>
          <a:custGeom>
            <a:avLst/>
            <a:gdLst/>
            <a:ahLst/>
            <a:cxnLst/>
            <a:rect l="l" t="t" r="r" b="b"/>
            <a:pathLst>
              <a:path w="56220" h="56193">
                <a:moveTo>
                  <a:pt x="56220" y="0"/>
                </a:moveTo>
                <a:lnTo>
                  <a:pt x="0" y="56193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7015624" y="5950557"/>
            <a:ext cx="4105" cy="3870"/>
          </a:xfrm>
          <a:custGeom>
            <a:avLst/>
            <a:gdLst/>
            <a:ahLst/>
            <a:cxnLst/>
            <a:rect l="l" t="t" r="r" b="b"/>
            <a:pathLst>
              <a:path w="3514" h="3512">
                <a:moveTo>
                  <a:pt x="2726" y="0"/>
                </a:moveTo>
                <a:lnTo>
                  <a:pt x="787" y="0"/>
                </a:lnTo>
                <a:lnTo>
                  <a:pt x="0" y="787"/>
                </a:lnTo>
                <a:lnTo>
                  <a:pt x="0" y="2725"/>
                </a:lnTo>
                <a:lnTo>
                  <a:pt x="787" y="3512"/>
                </a:lnTo>
                <a:lnTo>
                  <a:pt x="2726" y="3512"/>
                </a:lnTo>
                <a:lnTo>
                  <a:pt x="3514" y="2725"/>
                </a:lnTo>
                <a:lnTo>
                  <a:pt x="3514" y="787"/>
                </a:lnTo>
                <a:lnTo>
                  <a:pt x="2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7333707" y="5975716"/>
            <a:ext cx="30782" cy="29023"/>
          </a:xfrm>
          <a:custGeom>
            <a:avLst/>
            <a:gdLst/>
            <a:ahLst/>
            <a:cxnLst/>
            <a:rect l="l" t="t" r="r" b="b"/>
            <a:pathLst>
              <a:path w="26353" h="26340">
                <a:moveTo>
                  <a:pt x="26353" y="0"/>
                </a:moveTo>
                <a:lnTo>
                  <a:pt x="0" y="26340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7235207" y="5898316"/>
            <a:ext cx="112867" cy="106420"/>
          </a:xfrm>
          <a:custGeom>
            <a:avLst/>
            <a:gdLst/>
            <a:ahLst/>
            <a:cxnLst/>
            <a:rect l="l" t="t" r="r" b="b"/>
            <a:pathLst>
              <a:path w="96628" h="96583">
                <a:moveTo>
                  <a:pt x="96628" y="0"/>
                </a:moveTo>
                <a:lnTo>
                  <a:pt x="0" y="96583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7136701" y="5898316"/>
            <a:ext cx="112867" cy="106420"/>
          </a:xfrm>
          <a:custGeom>
            <a:avLst/>
            <a:gdLst/>
            <a:ahLst/>
            <a:cxnLst/>
            <a:rect l="l" t="t" r="r" b="b"/>
            <a:pathLst>
              <a:path w="96628" h="96583">
                <a:moveTo>
                  <a:pt x="96628" y="0"/>
                </a:moveTo>
                <a:lnTo>
                  <a:pt x="0" y="96583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7134666" y="5898315"/>
            <a:ext cx="16417" cy="17414"/>
          </a:xfrm>
          <a:custGeom>
            <a:avLst/>
            <a:gdLst/>
            <a:ahLst/>
            <a:cxnLst/>
            <a:rect l="l" t="t" r="r" b="b"/>
            <a:pathLst>
              <a:path w="14055" h="15804">
                <a:moveTo>
                  <a:pt x="14055" y="0"/>
                </a:moveTo>
                <a:lnTo>
                  <a:pt x="0" y="15804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7247517" y="5950557"/>
            <a:ext cx="4105" cy="3870"/>
          </a:xfrm>
          <a:custGeom>
            <a:avLst/>
            <a:gdLst/>
            <a:ahLst/>
            <a:cxnLst/>
            <a:rect l="l" t="t" r="r" b="b"/>
            <a:pathLst>
              <a:path w="3514" h="3512">
                <a:moveTo>
                  <a:pt x="2726" y="0"/>
                </a:moveTo>
                <a:lnTo>
                  <a:pt x="787" y="0"/>
                </a:lnTo>
                <a:lnTo>
                  <a:pt x="0" y="787"/>
                </a:lnTo>
                <a:lnTo>
                  <a:pt x="0" y="2725"/>
                </a:lnTo>
                <a:lnTo>
                  <a:pt x="787" y="3512"/>
                </a:lnTo>
                <a:lnTo>
                  <a:pt x="2726" y="3512"/>
                </a:lnTo>
                <a:lnTo>
                  <a:pt x="3514" y="2725"/>
                </a:lnTo>
                <a:lnTo>
                  <a:pt x="3514" y="787"/>
                </a:lnTo>
                <a:lnTo>
                  <a:pt x="2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7538921" y="5944759"/>
            <a:ext cx="57459" cy="52242"/>
          </a:xfrm>
          <a:custGeom>
            <a:avLst/>
            <a:gdLst/>
            <a:ahLst/>
            <a:cxnLst/>
            <a:rect l="l" t="t" r="r" b="b"/>
            <a:pathLst>
              <a:path w="49192" h="47413">
                <a:moveTo>
                  <a:pt x="49192" y="0"/>
                </a:moveTo>
                <a:lnTo>
                  <a:pt x="0" y="47413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7440422" y="5906055"/>
            <a:ext cx="96450" cy="90940"/>
          </a:xfrm>
          <a:custGeom>
            <a:avLst/>
            <a:gdLst/>
            <a:ahLst/>
            <a:cxnLst/>
            <a:rect l="l" t="t" r="r" b="b"/>
            <a:pathLst>
              <a:path w="82573" h="82534">
                <a:moveTo>
                  <a:pt x="82573" y="0"/>
                </a:moveTo>
                <a:lnTo>
                  <a:pt x="0" y="82534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7364491" y="5906057"/>
            <a:ext cx="73877" cy="69657"/>
          </a:xfrm>
          <a:custGeom>
            <a:avLst/>
            <a:gdLst/>
            <a:ahLst/>
            <a:cxnLst/>
            <a:rect l="l" t="t" r="r" b="b"/>
            <a:pathLst>
              <a:path w="63248" h="63218">
                <a:moveTo>
                  <a:pt x="63248" y="0"/>
                </a:moveTo>
                <a:lnTo>
                  <a:pt x="0" y="63218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7479410" y="5950557"/>
            <a:ext cx="4102" cy="3870"/>
          </a:xfrm>
          <a:custGeom>
            <a:avLst/>
            <a:gdLst/>
            <a:ahLst/>
            <a:cxnLst/>
            <a:rect l="l" t="t" r="r" b="b"/>
            <a:pathLst>
              <a:path w="3512" h="3512">
                <a:moveTo>
                  <a:pt x="2726" y="0"/>
                </a:moveTo>
                <a:lnTo>
                  <a:pt x="786" y="0"/>
                </a:lnTo>
                <a:lnTo>
                  <a:pt x="0" y="787"/>
                </a:lnTo>
                <a:lnTo>
                  <a:pt x="0" y="2725"/>
                </a:lnTo>
                <a:lnTo>
                  <a:pt x="786" y="3512"/>
                </a:lnTo>
                <a:lnTo>
                  <a:pt x="2726" y="3512"/>
                </a:lnTo>
                <a:lnTo>
                  <a:pt x="3512" y="2725"/>
                </a:lnTo>
                <a:lnTo>
                  <a:pt x="3512" y="787"/>
                </a:lnTo>
                <a:lnTo>
                  <a:pt x="2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7746192" y="5913794"/>
            <a:ext cx="80032" cy="75461"/>
          </a:xfrm>
          <a:custGeom>
            <a:avLst/>
            <a:gdLst/>
            <a:ahLst/>
            <a:cxnLst/>
            <a:rect l="l" t="t" r="r" b="b"/>
            <a:pathLst>
              <a:path w="68517" h="68486">
                <a:moveTo>
                  <a:pt x="68517" y="0"/>
                </a:moveTo>
                <a:lnTo>
                  <a:pt x="0" y="68486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7647702" y="5913794"/>
            <a:ext cx="77981" cy="75461"/>
          </a:xfrm>
          <a:custGeom>
            <a:avLst/>
            <a:gdLst/>
            <a:ahLst/>
            <a:cxnLst/>
            <a:rect l="l" t="t" r="r" b="b"/>
            <a:pathLst>
              <a:path w="66761" h="68486">
                <a:moveTo>
                  <a:pt x="66761" y="0"/>
                </a:moveTo>
                <a:lnTo>
                  <a:pt x="0" y="68486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7596382" y="5913794"/>
            <a:ext cx="30782" cy="30958"/>
          </a:xfrm>
          <a:custGeom>
            <a:avLst/>
            <a:gdLst/>
            <a:ahLst/>
            <a:cxnLst/>
            <a:rect l="l" t="t" r="r" b="b"/>
            <a:pathLst>
              <a:path w="26353" h="28096">
                <a:moveTo>
                  <a:pt x="26353" y="0"/>
                </a:moveTo>
                <a:lnTo>
                  <a:pt x="0" y="28096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7709249" y="5950557"/>
            <a:ext cx="4105" cy="3870"/>
          </a:xfrm>
          <a:custGeom>
            <a:avLst/>
            <a:gdLst/>
            <a:ahLst/>
            <a:cxnLst/>
            <a:rect l="l" t="t" r="r" b="b"/>
            <a:pathLst>
              <a:path w="3514" h="3512">
                <a:moveTo>
                  <a:pt x="2726" y="0"/>
                </a:moveTo>
                <a:lnTo>
                  <a:pt x="787" y="0"/>
                </a:lnTo>
                <a:lnTo>
                  <a:pt x="0" y="787"/>
                </a:lnTo>
                <a:lnTo>
                  <a:pt x="0" y="2725"/>
                </a:lnTo>
                <a:lnTo>
                  <a:pt x="787" y="3512"/>
                </a:lnTo>
                <a:lnTo>
                  <a:pt x="2726" y="3512"/>
                </a:lnTo>
                <a:lnTo>
                  <a:pt x="3514" y="2725"/>
                </a:lnTo>
                <a:lnTo>
                  <a:pt x="3514" y="787"/>
                </a:lnTo>
                <a:lnTo>
                  <a:pt x="2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8045802" y="5973778"/>
            <a:ext cx="12312" cy="11609"/>
          </a:xfrm>
          <a:custGeom>
            <a:avLst/>
            <a:gdLst/>
            <a:ahLst/>
            <a:cxnLst/>
            <a:rect l="l" t="t" r="r" b="b"/>
            <a:pathLst>
              <a:path w="10541" h="10536">
                <a:moveTo>
                  <a:pt x="10541" y="0"/>
                </a:moveTo>
                <a:lnTo>
                  <a:pt x="0" y="10536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7947315" y="5919599"/>
            <a:ext cx="71825" cy="65786"/>
          </a:xfrm>
          <a:custGeom>
            <a:avLst/>
            <a:gdLst/>
            <a:ahLst/>
            <a:cxnLst/>
            <a:rect l="l" t="t" r="r" b="b"/>
            <a:pathLst>
              <a:path w="61491" h="59705">
                <a:moveTo>
                  <a:pt x="61491" y="0"/>
                </a:moveTo>
                <a:lnTo>
                  <a:pt x="0" y="59705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7848797" y="5919599"/>
            <a:ext cx="69773" cy="65786"/>
          </a:xfrm>
          <a:custGeom>
            <a:avLst/>
            <a:gdLst/>
            <a:ahLst/>
            <a:cxnLst/>
            <a:rect l="l" t="t" r="r" b="b"/>
            <a:pathLst>
              <a:path w="59734" h="59705">
                <a:moveTo>
                  <a:pt x="59734" y="0"/>
                </a:moveTo>
                <a:lnTo>
                  <a:pt x="0" y="59705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7941141" y="5950557"/>
            <a:ext cx="4105" cy="3870"/>
          </a:xfrm>
          <a:custGeom>
            <a:avLst/>
            <a:gdLst/>
            <a:ahLst/>
            <a:cxnLst/>
            <a:rect l="l" t="t" r="r" b="b"/>
            <a:pathLst>
              <a:path w="3514" h="3512">
                <a:moveTo>
                  <a:pt x="2727" y="0"/>
                </a:moveTo>
                <a:lnTo>
                  <a:pt x="787" y="0"/>
                </a:lnTo>
                <a:lnTo>
                  <a:pt x="0" y="787"/>
                </a:lnTo>
                <a:lnTo>
                  <a:pt x="0" y="2725"/>
                </a:lnTo>
                <a:lnTo>
                  <a:pt x="787" y="3512"/>
                </a:lnTo>
                <a:lnTo>
                  <a:pt x="2727" y="3512"/>
                </a:lnTo>
                <a:lnTo>
                  <a:pt x="3514" y="2725"/>
                </a:lnTo>
                <a:lnTo>
                  <a:pt x="3514" y="787"/>
                </a:lnTo>
                <a:lnTo>
                  <a:pt x="27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8248965" y="5942822"/>
            <a:ext cx="41043" cy="38698"/>
          </a:xfrm>
          <a:custGeom>
            <a:avLst/>
            <a:gdLst/>
            <a:ahLst/>
            <a:cxnLst/>
            <a:rect l="l" t="t" r="r" b="b"/>
            <a:pathLst>
              <a:path w="35138" h="35121">
                <a:moveTo>
                  <a:pt x="35138" y="0"/>
                </a:moveTo>
                <a:lnTo>
                  <a:pt x="0" y="35121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8150477" y="5923484"/>
            <a:ext cx="59511" cy="58047"/>
          </a:xfrm>
          <a:custGeom>
            <a:avLst/>
            <a:gdLst/>
            <a:ahLst/>
            <a:cxnLst/>
            <a:rect l="l" t="t" r="r" b="b"/>
            <a:pathLst>
              <a:path w="50949" h="52681">
                <a:moveTo>
                  <a:pt x="50949" y="0"/>
                </a:moveTo>
                <a:lnTo>
                  <a:pt x="0" y="52681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8058114" y="5923485"/>
            <a:ext cx="53356" cy="50307"/>
          </a:xfrm>
          <a:custGeom>
            <a:avLst/>
            <a:gdLst/>
            <a:ahLst/>
            <a:cxnLst/>
            <a:rect l="l" t="t" r="r" b="b"/>
            <a:pathLst>
              <a:path w="45679" h="45657">
                <a:moveTo>
                  <a:pt x="45679" y="0"/>
                </a:moveTo>
                <a:lnTo>
                  <a:pt x="0" y="45657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8173034" y="5950557"/>
            <a:ext cx="4105" cy="3870"/>
          </a:xfrm>
          <a:custGeom>
            <a:avLst/>
            <a:gdLst/>
            <a:ahLst/>
            <a:cxnLst/>
            <a:rect l="l" t="t" r="r" b="b"/>
            <a:pathLst>
              <a:path w="3514" h="3512">
                <a:moveTo>
                  <a:pt x="2726" y="0"/>
                </a:moveTo>
                <a:lnTo>
                  <a:pt x="787" y="0"/>
                </a:lnTo>
                <a:lnTo>
                  <a:pt x="0" y="787"/>
                </a:lnTo>
                <a:lnTo>
                  <a:pt x="0" y="2725"/>
                </a:lnTo>
                <a:lnTo>
                  <a:pt x="787" y="3512"/>
                </a:lnTo>
                <a:lnTo>
                  <a:pt x="2726" y="3512"/>
                </a:lnTo>
                <a:lnTo>
                  <a:pt x="3514" y="2725"/>
                </a:lnTo>
                <a:lnTo>
                  <a:pt x="3514" y="787"/>
                </a:lnTo>
                <a:lnTo>
                  <a:pt x="2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8448021" y="5925405"/>
            <a:ext cx="55408" cy="52242"/>
          </a:xfrm>
          <a:custGeom>
            <a:avLst/>
            <a:gdLst/>
            <a:ahLst/>
            <a:cxnLst/>
            <a:rect l="l" t="t" r="r" b="b"/>
            <a:pathLst>
              <a:path w="47436" h="47413">
                <a:moveTo>
                  <a:pt x="47436" y="0"/>
                </a:moveTo>
                <a:lnTo>
                  <a:pt x="0" y="47413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8349519" y="5925405"/>
            <a:ext cx="55408" cy="52242"/>
          </a:xfrm>
          <a:custGeom>
            <a:avLst/>
            <a:gdLst/>
            <a:ahLst/>
            <a:cxnLst/>
            <a:rect l="l" t="t" r="r" b="b"/>
            <a:pathLst>
              <a:path w="47436" h="47413">
                <a:moveTo>
                  <a:pt x="47436" y="0"/>
                </a:moveTo>
                <a:lnTo>
                  <a:pt x="0" y="47413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8290008" y="5925403"/>
            <a:ext cx="16416" cy="17414"/>
          </a:xfrm>
          <a:custGeom>
            <a:avLst/>
            <a:gdLst/>
            <a:ahLst/>
            <a:cxnLst/>
            <a:rect l="l" t="t" r="r" b="b"/>
            <a:pathLst>
              <a:path w="14054" h="15804">
                <a:moveTo>
                  <a:pt x="14054" y="0"/>
                </a:moveTo>
                <a:lnTo>
                  <a:pt x="0" y="15804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8402873" y="5950557"/>
            <a:ext cx="4105" cy="3870"/>
          </a:xfrm>
          <a:custGeom>
            <a:avLst/>
            <a:gdLst/>
            <a:ahLst/>
            <a:cxnLst/>
            <a:rect l="l" t="t" r="r" b="b"/>
            <a:pathLst>
              <a:path w="3514" h="3512">
                <a:moveTo>
                  <a:pt x="2726" y="0"/>
                </a:moveTo>
                <a:lnTo>
                  <a:pt x="787" y="0"/>
                </a:lnTo>
                <a:lnTo>
                  <a:pt x="0" y="787"/>
                </a:lnTo>
                <a:lnTo>
                  <a:pt x="0" y="2725"/>
                </a:lnTo>
                <a:lnTo>
                  <a:pt x="787" y="3512"/>
                </a:lnTo>
                <a:lnTo>
                  <a:pt x="2726" y="3512"/>
                </a:lnTo>
                <a:lnTo>
                  <a:pt x="3514" y="2725"/>
                </a:lnTo>
                <a:lnTo>
                  <a:pt x="3514" y="787"/>
                </a:lnTo>
                <a:lnTo>
                  <a:pt x="2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8745582" y="5971844"/>
            <a:ext cx="6156" cy="5805"/>
          </a:xfrm>
          <a:custGeom>
            <a:avLst/>
            <a:gdLst/>
            <a:ahLst/>
            <a:cxnLst/>
            <a:rect l="l" t="t" r="r" b="b"/>
            <a:pathLst>
              <a:path w="5270" h="5268">
                <a:moveTo>
                  <a:pt x="5270" y="0"/>
                </a:moveTo>
                <a:lnTo>
                  <a:pt x="0" y="5268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8647079" y="5927354"/>
            <a:ext cx="53356" cy="50307"/>
          </a:xfrm>
          <a:custGeom>
            <a:avLst/>
            <a:gdLst/>
            <a:ahLst/>
            <a:cxnLst/>
            <a:rect l="l" t="t" r="r" b="b"/>
            <a:pathLst>
              <a:path w="45679" h="45657">
                <a:moveTo>
                  <a:pt x="45679" y="0"/>
                </a:moveTo>
                <a:lnTo>
                  <a:pt x="0" y="45657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8548577" y="5927354"/>
            <a:ext cx="53356" cy="50307"/>
          </a:xfrm>
          <a:custGeom>
            <a:avLst/>
            <a:gdLst/>
            <a:ahLst/>
            <a:cxnLst/>
            <a:rect l="l" t="t" r="r" b="b"/>
            <a:pathLst>
              <a:path w="45679" h="45657">
                <a:moveTo>
                  <a:pt x="45679" y="0"/>
                </a:moveTo>
                <a:lnTo>
                  <a:pt x="0" y="45657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8634766" y="5950557"/>
            <a:ext cx="4105" cy="3870"/>
          </a:xfrm>
          <a:custGeom>
            <a:avLst/>
            <a:gdLst/>
            <a:ahLst/>
            <a:cxnLst/>
            <a:rect l="l" t="t" r="r" b="b"/>
            <a:pathLst>
              <a:path w="3514" h="3512">
                <a:moveTo>
                  <a:pt x="2726" y="0"/>
                </a:moveTo>
                <a:lnTo>
                  <a:pt x="787" y="0"/>
                </a:lnTo>
                <a:lnTo>
                  <a:pt x="0" y="787"/>
                </a:lnTo>
                <a:lnTo>
                  <a:pt x="0" y="2725"/>
                </a:lnTo>
                <a:lnTo>
                  <a:pt x="787" y="3512"/>
                </a:lnTo>
                <a:lnTo>
                  <a:pt x="2726" y="3512"/>
                </a:lnTo>
                <a:lnTo>
                  <a:pt x="3514" y="2725"/>
                </a:lnTo>
                <a:lnTo>
                  <a:pt x="3514" y="787"/>
                </a:lnTo>
                <a:lnTo>
                  <a:pt x="2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8944640" y="5938965"/>
            <a:ext cx="38990" cy="36763"/>
          </a:xfrm>
          <a:custGeom>
            <a:avLst/>
            <a:gdLst/>
            <a:ahLst/>
            <a:cxnLst/>
            <a:rect l="l" t="t" r="r" b="b"/>
            <a:pathLst>
              <a:path w="33380" h="33365">
                <a:moveTo>
                  <a:pt x="33380" y="0"/>
                </a:moveTo>
                <a:lnTo>
                  <a:pt x="0" y="33365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8846138" y="5927340"/>
            <a:ext cx="51303" cy="48372"/>
          </a:xfrm>
          <a:custGeom>
            <a:avLst/>
            <a:gdLst/>
            <a:ahLst/>
            <a:cxnLst/>
            <a:rect l="l" t="t" r="r" b="b"/>
            <a:pathLst>
              <a:path w="43922" h="43901">
                <a:moveTo>
                  <a:pt x="43922" y="0"/>
                </a:moveTo>
                <a:lnTo>
                  <a:pt x="0" y="43901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8751739" y="5927354"/>
            <a:ext cx="47199" cy="44503"/>
          </a:xfrm>
          <a:custGeom>
            <a:avLst/>
            <a:gdLst/>
            <a:ahLst/>
            <a:cxnLst/>
            <a:rect l="l" t="t" r="r" b="b"/>
            <a:pathLst>
              <a:path w="40408" h="40389">
                <a:moveTo>
                  <a:pt x="40408" y="0"/>
                </a:moveTo>
                <a:lnTo>
                  <a:pt x="0" y="40389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8866660" y="5950557"/>
            <a:ext cx="4102" cy="3870"/>
          </a:xfrm>
          <a:custGeom>
            <a:avLst/>
            <a:gdLst/>
            <a:ahLst/>
            <a:cxnLst/>
            <a:rect l="l" t="t" r="r" b="b"/>
            <a:pathLst>
              <a:path w="3512" h="3512">
                <a:moveTo>
                  <a:pt x="2726" y="0"/>
                </a:moveTo>
                <a:lnTo>
                  <a:pt x="786" y="0"/>
                </a:lnTo>
                <a:lnTo>
                  <a:pt x="0" y="787"/>
                </a:lnTo>
                <a:lnTo>
                  <a:pt x="0" y="2725"/>
                </a:lnTo>
                <a:lnTo>
                  <a:pt x="786" y="3512"/>
                </a:lnTo>
                <a:lnTo>
                  <a:pt x="2726" y="3512"/>
                </a:lnTo>
                <a:lnTo>
                  <a:pt x="3512" y="2725"/>
                </a:lnTo>
                <a:lnTo>
                  <a:pt x="3512" y="787"/>
                </a:lnTo>
                <a:lnTo>
                  <a:pt x="2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9139594" y="5927354"/>
            <a:ext cx="55408" cy="50307"/>
          </a:xfrm>
          <a:custGeom>
            <a:avLst/>
            <a:gdLst/>
            <a:ahLst/>
            <a:cxnLst/>
            <a:rect l="l" t="t" r="r" b="b"/>
            <a:pathLst>
              <a:path w="47436" h="45657">
                <a:moveTo>
                  <a:pt x="47436" y="0"/>
                </a:moveTo>
                <a:lnTo>
                  <a:pt x="0" y="45657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9041091" y="5927354"/>
            <a:ext cx="55408" cy="50307"/>
          </a:xfrm>
          <a:custGeom>
            <a:avLst/>
            <a:gdLst/>
            <a:ahLst/>
            <a:cxnLst/>
            <a:rect l="l" t="t" r="r" b="b"/>
            <a:pathLst>
              <a:path w="47436" h="45657">
                <a:moveTo>
                  <a:pt x="47436" y="0"/>
                </a:moveTo>
                <a:lnTo>
                  <a:pt x="0" y="45657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8983632" y="5927338"/>
            <a:ext cx="14365" cy="11609"/>
          </a:xfrm>
          <a:custGeom>
            <a:avLst/>
            <a:gdLst/>
            <a:ahLst/>
            <a:cxnLst/>
            <a:rect l="l" t="t" r="r" b="b"/>
            <a:pathLst>
              <a:path w="12298" h="10536">
                <a:moveTo>
                  <a:pt x="12298" y="0"/>
                </a:moveTo>
                <a:lnTo>
                  <a:pt x="0" y="10536"/>
                </a:lnTo>
              </a:path>
            </a:pathLst>
          </a:custGeom>
          <a:ln w="15807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9096501" y="5950557"/>
            <a:ext cx="4105" cy="3870"/>
          </a:xfrm>
          <a:custGeom>
            <a:avLst/>
            <a:gdLst/>
            <a:ahLst/>
            <a:cxnLst/>
            <a:rect l="l" t="t" r="r" b="b"/>
            <a:pathLst>
              <a:path w="3514" h="3512">
                <a:moveTo>
                  <a:pt x="2726" y="0"/>
                </a:moveTo>
                <a:lnTo>
                  <a:pt x="787" y="0"/>
                </a:lnTo>
                <a:lnTo>
                  <a:pt x="0" y="787"/>
                </a:lnTo>
                <a:lnTo>
                  <a:pt x="0" y="2725"/>
                </a:lnTo>
                <a:lnTo>
                  <a:pt x="787" y="3512"/>
                </a:lnTo>
                <a:lnTo>
                  <a:pt x="2726" y="3512"/>
                </a:lnTo>
                <a:lnTo>
                  <a:pt x="3514" y="2725"/>
                </a:lnTo>
                <a:lnTo>
                  <a:pt x="3514" y="787"/>
                </a:lnTo>
                <a:lnTo>
                  <a:pt x="2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9435103" y="5967971"/>
            <a:ext cx="10260" cy="11609"/>
          </a:xfrm>
          <a:custGeom>
            <a:avLst/>
            <a:gdLst/>
            <a:ahLst/>
            <a:cxnLst/>
            <a:rect l="l" t="t" r="r" b="b"/>
            <a:pathLst>
              <a:path w="8784" h="10536">
                <a:moveTo>
                  <a:pt x="8784" y="0"/>
                </a:moveTo>
                <a:lnTo>
                  <a:pt x="0" y="10536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9336601" y="5925419"/>
            <a:ext cx="57459" cy="54177"/>
          </a:xfrm>
          <a:custGeom>
            <a:avLst/>
            <a:gdLst/>
            <a:ahLst/>
            <a:cxnLst/>
            <a:rect l="l" t="t" r="r" b="b"/>
            <a:pathLst>
              <a:path w="49192" h="49169">
                <a:moveTo>
                  <a:pt x="49192" y="0"/>
                </a:moveTo>
                <a:lnTo>
                  <a:pt x="0" y="49169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9238096" y="5925419"/>
            <a:ext cx="57459" cy="54177"/>
          </a:xfrm>
          <a:custGeom>
            <a:avLst/>
            <a:gdLst/>
            <a:ahLst/>
            <a:cxnLst/>
            <a:rect l="l" t="t" r="r" b="b"/>
            <a:pathLst>
              <a:path w="49192" h="49169">
                <a:moveTo>
                  <a:pt x="49192" y="0"/>
                </a:moveTo>
                <a:lnTo>
                  <a:pt x="0" y="49169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9328392" y="5950557"/>
            <a:ext cx="4102" cy="3870"/>
          </a:xfrm>
          <a:custGeom>
            <a:avLst/>
            <a:gdLst/>
            <a:ahLst/>
            <a:cxnLst/>
            <a:rect l="l" t="t" r="r" b="b"/>
            <a:pathLst>
              <a:path w="3512" h="3512">
                <a:moveTo>
                  <a:pt x="2725" y="0"/>
                </a:moveTo>
                <a:lnTo>
                  <a:pt x="786" y="0"/>
                </a:lnTo>
                <a:lnTo>
                  <a:pt x="0" y="787"/>
                </a:lnTo>
                <a:lnTo>
                  <a:pt x="0" y="2725"/>
                </a:lnTo>
                <a:lnTo>
                  <a:pt x="786" y="3512"/>
                </a:lnTo>
                <a:lnTo>
                  <a:pt x="2725" y="3512"/>
                </a:lnTo>
                <a:lnTo>
                  <a:pt x="3512" y="2725"/>
                </a:lnTo>
                <a:lnTo>
                  <a:pt x="3512" y="787"/>
                </a:lnTo>
                <a:lnTo>
                  <a:pt x="2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9632125" y="5937014"/>
            <a:ext cx="45147" cy="42568"/>
          </a:xfrm>
          <a:custGeom>
            <a:avLst/>
            <a:gdLst/>
            <a:ahLst/>
            <a:cxnLst/>
            <a:rect l="l" t="t" r="r" b="b"/>
            <a:pathLst>
              <a:path w="38651" h="38633">
                <a:moveTo>
                  <a:pt x="38651" y="0"/>
                </a:moveTo>
                <a:lnTo>
                  <a:pt x="0" y="38633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9533607" y="5925419"/>
            <a:ext cx="57460" cy="54177"/>
          </a:xfrm>
          <a:custGeom>
            <a:avLst/>
            <a:gdLst/>
            <a:ahLst/>
            <a:cxnLst/>
            <a:rect l="l" t="t" r="r" b="b"/>
            <a:pathLst>
              <a:path w="49193" h="49169">
                <a:moveTo>
                  <a:pt x="49193" y="0"/>
                </a:moveTo>
                <a:lnTo>
                  <a:pt x="0" y="49169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9445365" y="5925406"/>
            <a:ext cx="47200" cy="42568"/>
          </a:xfrm>
          <a:custGeom>
            <a:avLst/>
            <a:gdLst/>
            <a:ahLst/>
            <a:cxnLst/>
            <a:rect l="l" t="t" r="r" b="b"/>
            <a:pathLst>
              <a:path w="40409" h="38633">
                <a:moveTo>
                  <a:pt x="40409" y="0"/>
                </a:moveTo>
                <a:lnTo>
                  <a:pt x="0" y="38633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9560283" y="5950557"/>
            <a:ext cx="4105" cy="3870"/>
          </a:xfrm>
          <a:custGeom>
            <a:avLst/>
            <a:gdLst/>
            <a:ahLst/>
            <a:cxnLst/>
            <a:rect l="l" t="t" r="r" b="b"/>
            <a:pathLst>
              <a:path w="3514" h="3512">
                <a:moveTo>
                  <a:pt x="2726" y="0"/>
                </a:moveTo>
                <a:lnTo>
                  <a:pt x="787" y="0"/>
                </a:lnTo>
                <a:lnTo>
                  <a:pt x="0" y="787"/>
                </a:lnTo>
                <a:lnTo>
                  <a:pt x="0" y="2725"/>
                </a:lnTo>
                <a:lnTo>
                  <a:pt x="787" y="3512"/>
                </a:lnTo>
                <a:lnTo>
                  <a:pt x="2726" y="3512"/>
                </a:lnTo>
                <a:lnTo>
                  <a:pt x="3514" y="2725"/>
                </a:lnTo>
                <a:lnTo>
                  <a:pt x="3514" y="787"/>
                </a:lnTo>
                <a:lnTo>
                  <a:pt x="2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9833220" y="5929273"/>
            <a:ext cx="49250" cy="46438"/>
          </a:xfrm>
          <a:custGeom>
            <a:avLst/>
            <a:gdLst/>
            <a:ahLst/>
            <a:cxnLst/>
            <a:rect l="l" t="t" r="r" b="b"/>
            <a:pathLst>
              <a:path w="42164" h="42145">
                <a:moveTo>
                  <a:pt x="42164" y="0"/>
                </a:moveTo>
                <a:lnTo>
                  <a:pt x="0" y="42145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9734716" y="5929273"/>
            <a:ext cx="49250" cy="46438"/>
          </a:xfrm>
          <a:custGeom>
            <a:avLst/>
            <a:gdLst/>
            <a:ahLst/>
            <a:cxnLst/>
            <a:rect l="l" t="t" r="r" b="b"/>
            <a:pathLst>
              <a:path w="42164" h="42145">
                <a:moveTo>
                  <a:pt x="42164" y="0"/>
                </a:moveTo>
                <a:lnTo>
                  <a:pt x="0" y="42145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9677259" y="5929273"/>
            <a:ext cx="8208" cy="7739"/>
          </a:xfrm>
          <a:custGeom>
            <a:avLst/>
            <a:gdLst/>
            <a:ahLst/>
            <a:cxnLst/>
            <a:rect l="l" t="t" r="r" b="b"/>
            <a:pathLst>
              <a:path w="7027" h="7024">
                <a:moveTo>
                  <a:pt x="7027" y="0"/>
                </a:moveTo>
                <a:lnTo>
                  <a:pt x="0" y="7024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9790124" y="5950557"/>
            <a:ext cx="4105" cy="3870"/>
          </a:xfrm>
          <a:custGeom>
            <a:avLst/>
            <a:gdLst/>
            <a:ahLst/>
            <a:cxnLst/>
            <a:rect l="l" t="t" r="r" b="b"/>
            <a:pathLst>
              <a:path w="3514" h="3512">
                <a:moveTo>
                  <a:pt x="2726" y="0"/>
                </a:moveTo>
                <a:lnTo>
                  <a:pt x="787" y="0"/>
                </a:lnTo>
                <a:lnTo>
                  <a:pt x="0" y="787"/>
                </a:lnTo>
                <a:lnTo>
                  <a:pt x="0" y="2725"/>
                </a:lnTo>
                <a:lnTo>
                  <a:pt x="787" y="3512"/>
                </a:lnTo>
                <a:lnTo>
                  <a:pt x="2726" y="3512"/>
                </a:lnTo>
                <a:lnTo>
                  <a:pt x="3514" y="2725"/>
                </a:lnTo>
                <a:lnTo>
                  <a:pt x="3514" y="787"/>
                </a:lnTo>
                <a:lnTo>
                  <a:pt x="2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10128727" y="5966036"/>
            <a:ext cx="10260" cy="9674"/>
          </a:xfrm>
          <a:custGeom>
            <a:avLst/>
            <a:gdLst/>
            <a:ahLst/>
            <a:cxnLst/>
            <a:rect l="l" t="t" r="r" b="b"/>
            <a:pathLst>
              <a:path w="8784" h="8780">
                <a:moveTo>
                  <a:pt x="8784" y="0"/>
                </a:moveTo>
                <a:lnTo>
                  <a:pt x="0" y="8780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10030225" y="5927340"/>
            <a:ext cx="51303" cy="48372"/>
          </a:xfrm>
          <a:custGeom>
            <a:avLst/>
            <a:gdLst/>
            <a:ahLst/>
            <a:cxnLst/>
            <a:rect l="l" t="t" r="r" b="b"/>
            <a:pathLst>
              <a:path w="43922" h="43901">
                <a:moveTo>
                  <a:pt x="43922" y="0"/>
                </a:moveTo>
                <a:lnTo>
                  <a:pt x="0" y="43901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9931722" y="5927340"/>
            <a:ext cx="51303" cy="48372"/>
          </a:xfrm>
          <a:custGeom>
            <a:avLst/>
            <a:gdLst/>
            <a:ahLst/>
            <a:cxnLst/>
            <a:rect l="l" t="t" r="r" b="b"/>
            <a:pathLst>
              <a:path w="43922" h="43901">
                <a:moveTo>
                  <a:pt x="43922" y="0"/>
                </a:moveTo>
                <a:lnTo>
                  <a:pt x="0" y="43901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10022018" y="5950557"/>
            <a:ext cx="4105" cy="3870"/>
          </a:xfrm>
          <a:custGeom>
            <a:avLst/>
            <a:gdLst/>
            <a:ahLst/>
            <a:cxnLst/>
            <a:rect l="l" t="t" r="r" b="b"/>
            <a:pathLst>
              <a:path w="3514" h="3512">
                <a:moveTo>
                  <a:pt x="2726" y="0"/>
                </a:moveTo>
                <a:lnTo>
                  <a:pt x="787" y="0"/>
                </a:lnTo>
                <a:lnTo>
                  <a:pt x="0" y="787"/>
                </a:lnTo>
                <a:lnTo>
                  <a:pt x="0" y="2725"/>
                </a:lnTo>
                <a:lnTo>
                  <a:pt x="787" y="3512"/>
                </a:lnTo>
                <a:lnTo>
                  <a:pt x="2726" y="3512"/>
                </a:lnTo>
                <a:lnTo>
                  <a:pt x="3514" y="2725"/>
                </a:lnTo>
                <a:lnTo>
                  <a:pt x="3514" y="787"/>
                </a:lnTo>
                <a:lnTo>
                  <a:pt x="2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10354480" y="6027957"/>
            <a:ext cx="16417" cy="15479"/>
          </a:xfrm>
          <a:custGeom>
            <a:avLst/>
            <a:gdLst/>
            <a:ahLst/>
            <a:cxnLst/>
            <a:rect l="l" t="t" r="r" b="b"/>
            <a:pathLst>
              <a:path w="14055" h="14048">
                <a:moveTo>
                  <a:pt x="14055" y="0"/>
                </a:moveTo>
                <a:lnTo>
                  <a:pt x="0" y="14048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10253909" y="5935095"/>
            <a:ext cx="116971" cy="108355"/>
          </a:xfrm>
          <a:custGeom>
            <a:avLst/>
            <a:gdLst/>
            <a:ahLst/>
            <a:cxnLst/>
            <a:rect l="l" t="t" r="r" b="b"/>
            <a:pathLst>
              <a:path w="100142" h="98339">
                <a:moveTo>
                  <a:pt x="100142" y="0"/>
                </a:moveTo>
                <a:lnTo>
                  <a:pt x="0" y="98339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10155408" y="5859618"/>
            <a:ext cx="194953" cy="183816"/>
          </a:xfrm>
          <a:custGeom>
            <a:avLst/>
            <a:gdLst/>
            <a:ahLst/>
            <a:cxnLst/>
            <a:rect l="l" t="t" r="r" b="b"/>
            <a:pathLst>
              <a:path w="166904" h="166825">
                <a:moveTo>
                  <a:pt x="166904" y="0"/>
                </a:moveTo>
                <a:lnTo>
                  <a:pt x="0" y="166825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10138988" y="5859619"/>
            <a:ext cx="112867" cy="106420"/>
          </a:xfrm>
          <a:custGeom>
            <a:avLst/>
            <a:gdLst/>
            <a:ahLst/>
            <a:cxnLst/>
            <a:rect l="l" t="t" r="r" b="b"/>
            <a:pathLst>
              <a:path w="96628" h="96583">
                <a:moveTo>
                  <a:pt x="96628" y="0"/>
                </a:moveTo>
                <a:lnTo>
                  <a:pt x="0" y="96583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10138988" y="5859616"/>
            <a:ext cx="14365" cy="13544"/>
          </a:xfrm>
          <a:custGeom>
            <a:avLst/>
            <a:gdLst/>
            <a:ahLst/>
            <a:cxnLst/>
            <a:rect l="l" t="t" r="r" b="b"/>
            <a:pathLst>
              <a:path w="12298" h="12292">
                <a:moveTo>
                  <a:pt x="12298" y="0"/>
                </a:moveTo>
                <a:lnTo>
                  <a:pt x="0" y="12292"/>
                </a:lnTo>
              </a:path>
            </a:pathLst>
          </a:custGeom>
          <a:ln w="15808">
            <a:solidFill>
              <a:srgbClr val="FFCC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10253911" y="5950557"/>
            <a:ext cx="4105" cy="3870"/>
          </a:xfrm>
          <a:custGeom>
            <a:avLst/>
            <a:gdLst/>
            <a:ahLst/>
            <a:cxnLst/>
            <a:rect l="l" t="t" r="r" b="b"/>
            <a:pathLst>
              <a:path w="3514" h="3512">
                <a:moveTo>
                  <a:pt x="2726" y="0"/>
                </a:moveTo>
                <a:lnTo>
                  <a:pt x="787" y="0"/>
                </a:lnTo>
                <a:lnTo>
                  <a:pt x="0" y="787"/>
                </a:lnTo>
                <a:lnTo>
                  <a:pt x="0" y="2725"/>
                </a:lnTo>
                <a:lnTo>
                  <a:pt x="787" y="3512"/>
                </a:lnTo>
                <a:lnTo>
                  <a:pt x="2726" y="3512"/>
                </a:lnTo>
                <a:lnTo>
                  <a:pt x="3514" y="2725"/>
                </a:lnTo>
                <a:lnTo>
                  <a:pt x="3514" y="787"/>
                </a:lnTo>
                <a:lnTo>
                  <a:pt x="2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8511654" y="5099195"/>
            <a:ext cx="16417" cy="81266"/>
          </a:xfrm>
          <a:custGeom>
            <a:avLst/>
            <a:gdLst/>
            <a:ahLst/>
            <a:cxnLst/>
            <a:rect l="l" t="t" r="r" b="b"/>
            <a:pathLst>
              <a:path w="14055" h="73754">
                <a:moveTo>
                  <a:pt x="0" y="0"/>
                </a:moveTo>
                <a:lnTo>
                  <a:pt x="14055" y="73754"/>
                </a:lnTo>
              </a:path>
            </a:pathLst>
          </a:custGeom>
          <a:ln w="105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8528058" y="5062448"/>
            <a:ext cx="14364" cy="118029"/>
          </a:xfrm>
          <a:custGeom>
            <a:avLst/>
            <a:gdLst/>
            <a:ahLst/>
            <a:cxnLst/>
            <a:rect l="l" t="t" r="r" b="b"/>
            <a:pathLst>
              <a:path w="12297" h="107119">
                <a:moveTo>
                  <a:pt x="0" y="107119"/>
                </a:moveTo>
                <a:lnTo>
                  <a:pt x="1229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8542437" y="5062432"/>
            <a:ext cx="94399" cy="0"/>
          </a:xfrm>
          <a:custGeom>
            <a:avLst/>
            <a:gdLst/>
            <a:ahLst/>
            <a:cxnLst/>
            <a:rect l="l" t="t" r="r" b="b"/>
            <a:pathLst>
              <a:path w="80817">
                <a:moveTo>
                  <a:pt x="0" y="0"/>
                </a:moveTo>
                <a:lnTo>
                  <a:pt x="8081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7294501" y="5040201"/>
            <a:ext cx="2564851" cy="1777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/>
            <a:r>
              <a:rPr sz="1100" b="1" spc="-23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100" b="1" spc="-28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100" b="1" spc="-1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100" b="1" spc="-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b="1" spc="-28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100" b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100" b="1" spc="-2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100" b="1" spc="-6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100" b="1" spc="-17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100" b="1" spc="-11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100" b="1" spc="-17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100" b="1" spc="-1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100" b="1" spc="-2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100" b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100" b="1" spc="-108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100" b="1" dirty="0">
                <a:solidFill>
                  <a:prstClr val="black"/>
                </a:solidFill>
                <a:latin typeface="Arial"/>
                <a:cs typeface="Arial"/>
              </a:rPr>
              <a:t>,  </a:t>
            </a:r>
            <a:r>
              <a:rPr sz="1100" b="1" spc="6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b="1" spc="-11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100" b="1" spc="-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b="1" spc="-11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100" b="1" spc="-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b="1" spc="-11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  <a:r>
              <a:rPr sz="1100" b="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b="1" spc="-108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100" b="1" spc="-17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100" b="1" spc="-120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100" b="1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100" b="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b="1" spc="-11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100" b="1" spc="-28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100" b="1" spc="-11" dirty="0">
                <a:solidFill>
                  <a:prstClr val="black"/>
                </a:solidFill>
                <a:latin typeface="Arial"/>
                <a:cs typeface="Arial"/>
              </a:rPr>
              <a:t>5.0</a:t>
            </a:r>
            <a:r>
              <a:rPr sz="1100" b="1" spc="-23" dirty="0">
                <a:solidFill>
                  <a:prstClr val="black"/>
                </a:solidFill>
                <a:latin typeface="Arial"/>
                <a:cs typeface="Arial"/>
              </a:rPr>
              <a:t> f</a:t>
            </a:r>
            <a:r>
              <a:rPr sz="1100" b="1" spc="-11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1100" b="1" spc="-18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17" baseline="37037" dirty="0">
                <a:solidFill>
                  <a:prstClr val="black"/>
                </a:solidFill>
                <a:latin typeface="Arial"/>
                <a:cs typeface="Arial"/>
              </a:rPr>
              <a:t>-1</a:t>
            </a:r>
            <a:endParaRPr sz="1000" baseline="3703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6659432" y="1702100"/>
            <a:ext cx="3624835" cy="2724917"/>
          </a:xfrm>
          <a:custGeom>
            <a:avLst/>
            <a:gdLst/>
            <a:ahLst/>
            <a:cxnLst/>
            <a:rect l="l" t="t" r="r" b="b"/>
            <a:pathLst>
              <a:path w="3103307" h="2473034">
                <a:moveTo>
                  <a:pt x="0" y="2473034"/>
                </a:moveTo>
                <a:lnTo>
                  <a:pt x="3103307" y="2473034"/>
                </a:lnTo>
                <a:lnTo>
                  <a:pt x="3103307" y="0"/>
                </a:lnTo>
                <a:lnTo>
                  <a:pt x="0" y="0"/>
                </a:lnTo>
                <a:lnTo>
                  <a:pt x="0" y="2473034"/>
                </a:lnTo>
                <a:close/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6659432" y="1702100"/>
            <a:ext cx="3624835" cy="2724917"/>
          </a:xfrm>
          <a:custGeom>
            <a:avLst/>
            <a:gdLst/>
            <a:ahLst/>
            <a:cxnLst/>
            <a:rect l="l" t="t" r="r" b="b"/>
            <a:pathLst>
              <a:path w="3103307" h="2473034">
                <a:moveTo>
                  <a:pt x="0" y="2473034"/>
                </a:moveTo>
                <a:lnTo>
                  <a:pt x="3103307" y="2473034"/>
                </a:lnTo>
                <a:lnTo>
                  <a:pt x="3103307" y="0"/>
                </a:lnTo>
                <a:lnTo>
                  <a:pt x="0" y="0"/>
                </a:lnTo>
                <a:lnTo>
                  <a:pt x="0" y="2473034"/>
                </a:lnTo>
                <a:close/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6659432" y="1702100"/>
            <a:ext cx="3624835" cy="2724917"/>
          </a:xfrm>
          <a:custGeom>
            <a:avLst/>
            <a:gdLst/>
            <a:ahLst/>
            <a:cxnLst/>
            <a:rect l="l" t="t" r="r" b="b"/>
            <a:pathLst>
              <a:path w="3103307" h="2473034">
                <a:moveTo>
                  <a:pt x="0" y="2473034"/>
                </a:moveTo>
                <a:lnTo>
                  <a:pt x="3103307" y="2473034"/>
                </a:lnTo>
                <a:lnTo>
                  <a:pt x="3103307" y="0"/>
                </a:lnTo>
                <a:lnTo>
                  <a:pt x="0" y="0"/>
                </a:lnTo>
                <a:lnTo>
                  <a:pt x="0" y="2473034"/>
                </a:lnTo>
                <a:close/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6659432" y="1702100"/>
            <a:ext cx="3624835" cy="2724917"/>
          </a:xfrm>
          <a:custGeom>
            <a:avLst/>
            <a:gdLst/>
            <a:ahLst/>
            <a:cxnLst/>
            <a:rect l="l" t="t" r="r" b="b"/>
            <a:pathLst>
              <a:path w="3103307" h="2473034">
                <a:moveTo>
                  <a:pt x="0" y="2473034"/>
                </a:moveTo>
                <a:lnTo>
                  <a:pt x="3103307" y="2473034"/>
                </a:lnTo>
                <a:lnTo>
                  <a:pt x="3103307" y="0"/>
                </a:lnTo>
                <a:lnTo>
                  <a:pt x="0" y="0"/>
                </a:lnTo>
                <a:lnTo>
                  <a:pt x="0" y="2473034"/>
                </a:lnTo>
                <a:close/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6659430" y="4427019"/>
            <a:ext cx="3624837" cy="0"/>
          </a:xfrm>
          <a:custGeom>
            <a:avLst/>
            <a:gdLst/>
            <a:ahLst/>
            <a:cxnLst/>
            <a:rect l="l" t="t" r="r" b="b"/>
            <a:pathLst>
              <a:path w="3103309">
                <a:moveTo>
                  <a:pt x="0" y="0"/>
                </a:moveTo>
                <a:lnTo>
                  <a:pt x="3103309" y="0"/>
                </a:lnTo>
              </a:path>
            </a:pathLst>
          </a:custGeom>
          <a:ln w="103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10284269" y="4830921"/>
            <a:ext cx="90469" cy="0"/>
          </a:xfrm>
          <a:custGeom>
            <a:avLst/>
            <a:gdLst/>
            <a:ahLst/>
            <a:cxnLst/>
            <a:rect l="l" t="t" r="r" b="b"/>
            <a:pathLst>
              <a:path w="77453">
                <a:moveTo>
                  <a:pt x="0" y="0"/>
                </a:moveTo>
                <a:lnTo>
                  <a:pt x="77453" y="0"/>
                </a:lnTo>
              </a:path>
            </a:pathLst>
          </a:custGeom>
          <a:ln w="103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10328481" y="4715266"/>
            <a:ext cx="0" cy="115671"/>
          </a:xfrm>
          <a:custGeom>
            <a:avLst/>
            <a:gdLst/>
            <a:ahLst/>
            <a:cxnLst/>
            <a:rect l="l" t="t" r="r" b="b"/>
            <a:pathLst>
              <a:path h="104979">
                <a:moveTo>
                  <a:pt x="0" y="104979"/>
                </a:moveTo>
                <a:lnTo>
                  <a:pt x="0" y="0"/>
                </a:lnTo>
              </a:path>
            </a:pathLst>
          </a:custGeom>
          <a:ln w="103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10000982" y="4605203"/>
            <a:ext cx="294461" cy="23439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/>
            <a:r>
              <a:rPr sz="1400" spc="11" dirty="0">
                <a:solidFill>
                  <a:prstClr val="black"/>
                </a:solidFill>
                <a:latin typeface="Arial"/>
                <a:cs typeface="Arial"/>
              </a:rPr>
              <a:t>ln</a:t>
            </a:r>
            <a:r>
              <a:rPr sz="1400" spc="-6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17" dirty="0">
                <a:solidFill>
                  <a:prstClr val="black"/>
                </a:solidFill>
                <a:latin typeface="Symbol"/>
                <a:cs typeface="Symbol"/>
              </a:rPr>
              <a:t>τ</a:t>
            </a:r>
            <a:endParaRPr sz="1400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10284250" y="1702105"/>
            <a:ext cx="0" cy="2724918"/>
          </a:xfrm>
          <a:custGeom>
            <a:avLst/>
            <a:gdLst/>
            <a:ahLst/>
            <a:cxnLst/>
            <a:rect l="l" t="t" r="r" b="b"/>
            <a:pathLst>
              <a:path h="2473035">
                <a:moveTo>
                  <a:pt x="0" y="0"/>
                </a:moveTo>
                <a:lnTo>
                  <a:pt x="0" y="2473035"/>
                </a:lnTo>
              </a:path>
            </a:pathLst>
          </a:custGeom>
          <a:ln w="51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6994698" y="4431588"/>
            <a:ext cx="272950" cy="172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>
              <a:lnSpc>
                <a:spcPts val="1407"/>
              </a:lnSpc>
            </a:pPr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-12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7545458" y="4431588"/>
            <a:ext cx="272950" cy="172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>
              <a:lnSpc>
                <a:spcPts val="1407"/>
              </a:lnSpc>
            </a:pPr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-10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8134472" y="4431588"/>
            <a:ext cx="179495" cy="172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>
              <a:lnSpc>
                <a:spcPts val="1407"/>
              </a:lnSpc>
            </a:pPr>
            <a:r>
              <a:rPr sz="1300" spc="11" dirty="0">
                <a:solidFill>
                  <a:prstClr val="black"/>
                </a:solidFill>
                <a:latin typeface="Arial"/>
                <a:cs typeface="Arial"/>
              </a:rPr>
              <a:t>-8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8685236" y="4431588"/>
            <a:ext cx="179495" cy="172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>
              <a:lnSpc>
                <a:spcPts val="1407"/>
              </a:lnSpc>
            </a:pPr>
            <a:r>
              <a:rPr sz="1300" spc="11" dirty="0">
                <a:solidFill>
                  <a:prstClr val="black"/>
                </a:solidFill>
                <a:latin typeface="Arial"/>
                <a:cs typeface="Arial"/>
              </a:rPr>
              <a:t>-6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9228355" y="4431588"/>
            <a:ext cx="179495" cy="172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>
              <a:lnSpc>
                <a:spcPts val="1407"/>
              </a:lnSpc>
            </a:pPr>
            <a:r>
              <a:rPr sz="1300" spc="11" dirty="0">
                <a:solidFill>
                  <a:prstClr val="black"/>
                </a:solidFill>
                <a:latin typeface="Arial"/>
                <a:cs typeface="Arial"/>
              </a:rPr>
              <a:t>-4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9779120" y="4431588"/>
            <a:ext cx="179495" cy="172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>
              <a:lnSpc>
                <a:spcPts val="1407"/>
              </a:lnSpc>
            </a:pPr>
            <a:r>
              <a:rPr sz="1300" spc="11" dirty="0">
                <a:solidFill>
                  <a:prstClr val="black"/>
                </a:solidFill>
                <a:latin typeface="Arial"/>
                <a:cs typeface="Arial"/>
              </a:rPr>
              <a:t>-2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6659430" y="1702101"/>
            <a:ext cx="3624837" cy="0"/>
          </a:xfrm>
          <a:custGeom>
            <a:avLst/>
            <a:gdLst/>
            <a:ahLst/>
            <a:cxnLst/>
            <a:rect l="l" t="t" r="r" b="b"/>
            <a:pathLst>
              <a:path w="3103309">
                <a:moveTo>
                  <a:pt x="0" y="0"/>
                </a:moveTo>
                <a:lnTo>
                  <a:pt x="3103309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7137900" y="1702101"/>
            <a:ext cx="0" cy="81539"/>
          </a:xfrm>
          <a:custGeom>
            <a:avLst/>
            <a:gdLst/>
            <a:ahLst/>
            <a:cxnLst/>
            <a:rect l="l" t="t" r="r" b="b"/>
            <a:pathLst>
              <a:path h="74002">
                <a:moveTo>
                  <a:pt x="0" y="0"/>
                </a:moveTo>
                <a:lnTo>
                  <a:pt x="0" y="74002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7274611" y="1702101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0"/>
                </a:moveTo>
                <a:lnTo>
                  <a:pt x="0" y="3614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7411322" y="1702101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0"/>
                </a:moveTo>
                <a:lnTo>
                  <a:pt x="0" y="3614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7548032" y="1702101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0"/>
                </a:moveTo>
                <a:lnTo>
                  <a:pt x="0" y="3614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7684743" y="1702106"/>
            <a:ext cx="0" cy="81538"/>
          </a:xfrm>
          <a:custGeom>
            <a:avLst/>
            <a:gdLst/>
            <a:ahLst/>
            <a:cxnLst/>
            <a:rect l="l" t="t" r="r" b="b"/>
            <a:pathLst>
              <a:path h="74001">
                <a:moveTo>
                  <a:pt x="0" y="0"/>
                </a:moveTo>
                <a:lnTo>
                  <a:pt x="0" y="7400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7821453" y="1702101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0"/>
                </a:moveTo>
                <a:lnTo>
                  <a:pt x="0" y="3614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7958163" y="1702101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0"/>
                </a:moveTo>
                <a:lnTo>
                  <a:pt x="0" y="3614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8096885" y="1702101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0"/>
                </a:moveTo>
                <a:lnTo>
                  <a:pt x="0" y="3614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8233594" y="1702106"/>
            <a:ext cx="0" cy="81538"/>
          </a:xfrm>
          <a:custGeom>
            <a:avLst/>
            <a:gdLst/>
            <a:ahLst/>
            <a:cxnLst/>
            <a:rect l="l" t="t" r="r" b="b"/>
            <a:pathLst>
              <a:path h="74001">
                <a:moveTo>
                  <a:pt x="0" y="0"/>
                </a:moveTo>
                <a:lnTo>
                  <a:pt x="0" y="7400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8370305" y="1702101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0"/>
                </a:moveTo>
                <a:lnTo>
                  <a:pt x="0" y="3614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8507015" y="1702101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0"/>
                </a:moveTo>
                <a:lnTo>
                  <a:pt x="0" y="3614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8643726" y="1702101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0"/>
                </a:moveTo>
                <a:lnTo>
                  <a:pt x="0" y="3614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8780436" y="1702106"/>
            <a:ext cx="0" cy="81538"/>
          </a:xfrm>
          <a:custGeom>
            <a:avLst/>
            <a:gdLst/>
            <a:ahLst/>
            <a:cxnLst/>
            <a:rect l="l" t="t" r="r" b="b"/>
            <a:pathLst>
              <a:path h="74001">
                <a:moveTo>
                  <a:pt x="0" y="0"/>
                </a:moveTo>
                <a:lnTo>
                  <a:pt x="0" y="7400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8917148" y="1702101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0"/>
                </a:moveTo>
                <a:lnTo>
                  <a:pt x="0" y="3614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9053858" y="1702101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0"/>
                </a:moveTo>
                <a:lnTo>
                  <a:pt x="0" y="3614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9190568" y="1702101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0"/>
                </a:moveTo>
                <a:lnTo>
                  <a:pt x="0" y="3614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9327279" y="1702106"/>
            <a:ext cx="0" cy="81538"/>
          </a:xfrm>
          <a:custGeom>
            <a:avLst/>
            <a:gdLst/>
            <a:ahLst/>
            <a:cxnLst/>
            <a:rect l="l" t="t" r="r" b="b"/>
            <a:pathLst>
              <a:path h="74001">
                <a:moveTo>
                  <a:pt x="0" y="0"/>
                </a:moveTo>
                <a:lnTo>
                  <a:pt x="0" y="7400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9463988" y="1702101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0"/>
                </a:moveTo>
                <a:lnTo>
                  <a:pt x="0" y="3614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9600698" y="1702101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0"/>
                </a:moveTo>
                <a:lnTo>
                  <a:pt x="0" y="3614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9737409" y="1702101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0"/>
                </a:moveTo>
                <a:lnTo>
                  <a:pt x="0" y="3614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9874118" y="1702101"/>
            <a:ext cx="0" cy="81539"/>
          </a:xfrm>
          <a:custGeom>
            <a:avLst/>
            <a:gdLst/>
            <a:ahLst/>
            <a:cxnLst/>
            <a:rect l="l" t="t" r="r" b="b"/>
            <a:pathLst>
              <a:path h="74002">
                <a:moveTo>
                  <a:pt x="0" y="0"/>
                </a:moveTo>
                <a:lnTo>
                  <a:pt x="0" y="74002"/>
                </a:lnTo>
              </a:path>
            </a:pathLst>
          </a:custGeom>
          <a:ln w="516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7001191" y="1702101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0"/>
                </a:moveTo>
                <a:lnTo>
                  <a:pt x="0" y="3614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6864480" y="1702101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0"/>
                </a:moveTo>
                <a:lnTo>
                  <a:pt x="0" y="3614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6727770" y="1702101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0"/>
                </a:moveTo>
                <a:lnTo>
                  <a:pt x="0" y="3614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10010829" y="1702101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0"/>
                </a:moveTo>
                <a:lnTo>
                  <a:pt x="0" y="3614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10147541" y="1702101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0"/>
                </a:moveTo>
                <a:lnTo>
                  <a:pt x="0" y="3614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6659414" y="1702101"/>
            <a:ext cx="0" cy="2724917"/>
          </a:xfrm>
          <a:custGeom>
            <a:avLst/>
            <a:gdLst/>
            <a:ahLst/>
            <a:cxnLst/>
            <a:rect l="l" t="t" r="r" b="b"/>
            <a:pathLst>
              <a:path h="2473034">
                <a:moveTo>
                  <a:pt x="0" y="0"/>
                </a:moveTo>
                <a:lnTo>
                  <a:pt x="0" y="2473034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6174898" y="1592134"/>
            <a:ext cx="0" cy="100501"/>
          </a:xfrm>
          <a:custGeom>
            <a:avLst/>
            <a:gdLst/>
            <a:ahLst/>
            <a:cxnLst/>
            <a:rect l="l" t="t" r="r" b="b"/>
            <a:pathLst>
              <a:path h="91211">
                <a:moveTo>
                  <a:pt x="0" y="91211"/>
                </a:moveTo>
                <a:lnTo>
                  <a:pt x="0" y="0"/>
                </a:lnTo>
              </a:path>
            </a:pathLst>
          </a:custGeom>
          <a:ln w="103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6030162" y="1641420"/>
            <a:ext cx="144751" cy="0"/>
          </a:xfrm>
          <a:custGeom>
            <a:avLst/>
            <a:gdLst/>
            <a:ahLst/>
            <a:cxnLst/>
            <a:rect l="l" t="t" r="r" b="b"/>
            <a:pathLst>
              <a:path w="123925">
                <a:moveTo>
                  <a:pt x="123925" y="0"/>
                </a:moveTo>
                <a:lnTo>
                  <a:pt x="0" y="0"/>
                </a:lnTo>
              </a:path>
            </a:pathLst>
          </a:custGeom>
          <a:ln w="103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5876721" y="1687446"/>
            <a:ext cx="304103" cy="1108287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4452" defTabSz="520186"/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700" spc="46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1700" dirty="0">
                <a:solidFill>
                  <a:prstClr val="black"/>
                </a:solidFill>
                <a:latin typeface="Symbol"/>
                <a:cs typeface="Symbol"/>
              </a:rPr>
              <a:t>σ</a:t>
            </a:r>
            <a:r>
              <a:rPr sz="1700" spc="74" dirty="0">
                <a:solidFill>
                  <a:prstClr val="black"/>
                </a:solidFill>
                <a:latin typeface="Symbol"/>
                <a:cs typeface="Symbol"/>
              </a:rPr>
              <a:t> </a:t>
            </a:r>
            <a:r>
              <a:rPr sz="1700" spc="-74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700" spc="28" dirty="0">
                <a:solidFill>
                  <a:prstClr val="black"/>
                </a:solidFill>
                <a:latin typeface="Symbol"/>
                <a:cs typeface="Symbol"/>
              </a:rPr>
              <a:t>σ</a:t>
            </a:r>
            <a:r>
              <a:rPr sz="1700" dirty="0">
                <a:solidFill>
                  <a:prstClr val="black"/>
                </a:solidFill>
                <a:latin typeface="Arial"/>
                <a:cs typeface="Arial"/>
              </a:rPr>
              <a:t>/dln</a:t>
            </a:r>
            <a:r>
              <a:rPr sz="1700" spc="-10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prstClr val="black"/>
                </a:solidFill>
                <a:latin typeface="Symbol"/>
                <a:cs typeface="Symbol"/>
              </a:rPr>
              <a:t>τ</a:t>
            </a:r>
          </a:p>
        </p:txBody>
      </p:sp>
      <p:sp>
        <p:nvSpPr>
          <p:cNvPr id="341" name="object 341"/>
          <p:cNvSpPr/>
          <p:nvPr/>
        </p:nvSpPr>
        <p:spPr>
          <a:xfrm>
            <a:off x="6659414" y="4345479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6659414" y="4265837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6659414" y="4186194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6659417" y="4106552"/>
            <a:ext cx="110574" cy="0"/>
          </a:xfrm>
          <a:custGeom>
            <a:avLst/>
            <a:gdLst/>
            <a:ahLst/>
            <a:cxnLst/>
            <a:rect l="l" t="t" r="r" b="b"/>
            <a:pathLst>
              <a:path w="94665">
                <a:moveTo>
                  <a:pt x="0" y="0"/>
                </a:moveTo>
                <a:lnTo>
                  <a:pt x="94665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6659414" y="4025013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6659414" y="3945370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6659414" y="3865727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6659417" y="3786084"/>
            <a:ext cx="110574" cy="0"/>
          </a:xfrm>
          <a:custGeom>
            <a:avLst/>
            <a:gdLst/>
            <a:ahLst/>
            <a:cxnLst/>
            <a:rect l="l" t="t" r="r" b="b"/>
            <a:pathLst>
              <a:path w="94665">
                <a:moveTo>
                  <a:pt x="0" y="0"/>
                </a:moveTo>
                <a:lnTo>
                  <a:pt x="94665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6659414" y="3704546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6659414" y="3624903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6659414" y="3545260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6659417" y="3465617"/>
            <a:ext cx="110574" cy="0"/>
          </a:xfrm>
          <a:custGeom>
            <a:avLst/>
            <a:gdLst/>
            <a:ahLst/>
            <a:cxnLst/>
            <a:rect l="l" t="t" r="r" b="b"/>
            <a:pathLst>
              <a:path w="94665">
                <a:moveTo>
                  <a:pt x="0" y="0"/>
                </a:moveTo>
                <a:lnTo>
                  <a:pt x="94665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6659414" y="3384079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6659414" y="3304436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6659414" y="3224793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6659417" y="3145150"/>
            <a:ext cx="110574" cy="0"/>
          </a:xfrm>
          <a:custGeom>
            <a:avLst/>
            <a:gdLst/>
            <a:ahLst/>
            <a:cxnLst/>
            <a:rect l="l" t="t" r="r" b="b"/>
            <a:pathLst>
              <a:path w="94665">
                <a:moveTo>
                  <a:pt x="0" y="0"/>
                </a:moveTo>
                <a:lnTo>
                  <a:pt x="94665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6659414" y="3063611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6659414" y="2983969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6659414" y="2904326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6659417" y="2824683"/>
            <a:ext cx="110574" cy="0"/>
          </a:xfrm>
          <a:custGeom>
            <a:avLst/>
            <a:gdLst/>
            <a:ahLst/>
            <a:cxnLst/>
            <a:rect l="l" t="t" r="r" b="b"/>
            <a:pathLst>
              <a:path w="94665">
                <a:moveTo>
                  <a:pt x="0" y="0"/>
                </a:moveTo>
                <a:lnTo>
                  <a:pt x="94665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6659414" y="2743145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6659414" y="2663502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6659414" y="2583859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6659417" y="2504216"/>
            <a:ext cx="110574" cy="0"/>
          </a:xfrm>
          <a:custGeom>
            <a:avLst/>
            <a:gdLst/>
            <a:ahLst/>
            <a:cxnLst/>
            <a:rect l="l" t="t" r="r" b="b"/>
            <a:pathLst>
              <a:path w="94665">
                <a:moveTo>
                  <a:pt x="0" y="0"/>
                </a:moveTo>
                <a:lnTo>
                  <a:pt x="94665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6659414" y="2422678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6659414" y="2343035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6659414" y="2263392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6659417" y="2183749"/>
            <a:ext cx="110574" cy="0"/>
          </a:xfrm>
          <a:custGeom>
            <a:avLst/>
            <a:gdLst/>
            <a:ahLst/>
            <a:cxnLst/>
            <a:rect l="l" t="t" r="r" b="b"/>
            <a:pathLst>
              <a:path w="94665">
                <a:moveTo>
                  <a:pt x="0" y="0"/>
                </a:moveTo>
                <a:lnTo>
                  <a:pt x="94665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6659414" y="2102210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6659414" y="2022568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6659414" y="1942925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6659417" y="1863282"/>
            <a:ext cx="110574" cy="0"/>
          </a:xfrm>
          <a:custGeom>
            <a:avLst/>
            <a:gdLst/>
            <a:ahLst/>
            <a:cxnLst/>
            <a:rect l="l" t="t" r="r" b="b"/>
            <a:pathLst>
              <a:path w="94665">
                <a:moveTo>
                  <a:pt x="0" y="0"/>
                </a:moveTo>
                <a:lnTo>
                  <a:pt x="94665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6659414" y="1781743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6535729" y="4337137"/>
            <a:ext cx="110516" cy="151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>
              <a:lnSpc>
                <a:spcPts val="1231"/>
              </a:lnSpc>
            </a:pPr>
            <a:r>
              <a:rPr sz="1100" spc="17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5" name="object 375"/>
          <p:cNvSpPr txBox="1"/>
          <p:nvPr/>
        </p:nvSpPr>
        <p:spPr>
          <a:xfrm>
            <a:off x="6336839" y="4019675"/>
            <a:ext cx="313004" cy="151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>
              <a:lnSpc>
                <a:spcPts val="1231"/>
              </a:lnSpc>
            </a:pPr>
            <a:r>
              <a:rPr sz="1100" spc="11" dirty="0">
                <a:solidFill>
                  <a:prstClr val="black"/>
                </a:solidFill>
                <a:latin typeface="Arial"/>
                <a:cs typeface="Arial"/>
              </a:rPr>
              <a:t>0.02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6329190" y="3702216"/>
            <a:ext cx="313004" cy="151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>
              <a:lnSpc>
                <a:spcPts val="1231"/>
              </a:lnSpc>
            </a:pPr>
            <a:r>
              <a:rPr sz="1100" spc="11" dirty="0">
                <a:solidFill>
                  <a:prstClr val="black"/>
                </a:solidFill>
                <a:latin typeface="Arial"/>
                <a:cs typeface="Arial"/>
              </a:rPr>
              <a:t>0.04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6329190" y="3377537"/>
            <a:ext cx="313004" cy="151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>
              <a:lnSpc>
                <a:spcPts val="1231"/>
              </a:lnSpc>
            </a:pPr>
            <a:r>
              <a:rPr sz="1100" spc="11" dirty="0">
                <a:solidFill>
                  <a:prstClr val="black"/>
                </a:solidFill>
                <a:latin typeface="Arial"/>
                <a:cs typeface="Arial"/>
              </a:rPr>
              <a:t>0.06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6329190" y="3060075"/>
            <a:ext cx="313004" cy="151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>
              <a:lnSpc>
                <a:spcPts val="1231"/>
              </a:lnSpc>
            </a:pPr>
            <a:r>
              <a:rPr sz="1100" spc="11" dirty="0">
                <a:solidFill>
                  <a:prstClr val="black"/>
                </a:solidFill>
                <a:latin typeface="Arial"/>
                <a:cs typeface="Arial"/>
              </a:rPr>
              <a:t>0.08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9" name="object 379"/>
          <p:cNvSpPr txBox="1"/>
          <p:nvPr/>
        </p:nvSpPr>
        <p:spPr>
          <a:xfrm>
            <a:off x="6436297" y="2735398"/>
            <a:ext cx="232157" cy="151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>
              <a:lnSpc>
                <a:spcPts val="1231"/>
              </a:lnSpc>
            </a:pPr>
            <a:r>
              <a:rPr sz="1100" spc="11" dirty="0">
                <a:solidFill>
                  <a:prstClr val="black"/>
                </a:solidFill>
                <a:latin typeface="Arial"/>
                <a:cs typeface="Arial"/>
              </a:rPr>
              <a:t>0.1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6336839" y="2417926"/>
            <a:ext cx="313004" cy="151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>
              <a:lnSpc>
                <a:spcPts val="1231"/>
              </a:lnSpc>
            </a:pPr>
            <a:r>
              <a:rPr sz="1100" spc="11" dirty="0">
                <a:solidFill>
                  <a:prstClr val="black"/>
                </a:solidFill>
                <a:latin typeface="Arial"/>
                <a:cs typeface="Arial"/>
              </a:rPr>
              <a:t>0.12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6329190" y="2100476"/>
            <a:ext cx="313004" cy="151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>
              <a:lnSpc>
                <a:spcPts val="1231"/>
              </a:lnSpc>
            </a:pPr>
            <a:r>
              <a:rPr sz="1100" spc="11" dirty="0">
                <a:solidFill>
                  <a:prstClr val="black"/>
                </a:solidFill>
                <a:latin typeface="Arial"/>
                <a:cs typeface="Arial"/>
              </a:rPr>
              <a:t>0.14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10229968" y="4265837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10229968" y="4186194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10175702" y="4106552"/>
            <a:ext cx="108565" cy="0"/>
          </a:xfrm>
          <a:custGeom>
            <a:avLst/>
            <a:gdLst/>
            <a:ahLst/>
            <a:cxnLst/>
            <a:rect l="l" t="t" r="r" b="b"/>
            <a:pathLst>
              <a:path w="92945">
                <a:moveTo>
                  <a:pt x="0" y="0"/>
                </a:moveTo>
                <a:lnTo>
                  <a:pt x="92945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10229968" y="4025013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10229968" y="3945370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10229968" y="3865727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10175702" y="3786084"/>
            <a:ext cx="108565" cy="0"/>
          </a:xfrm>
          <a:custGeom>
            <a:avLst/>
            <a:gdLst/>
            <a:ahLst/>
            <a:cxnLst/>
            <a:rect l="l" t="t" r="r" b="b"/>
            <a:pathLst>
              <a:path w="92945">
                <a:moveTo>
                  <a:pt x="0" y="0"/>
                </a:moveTo>
                <a:lnTo>
                  <a:pt x="92945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10229968" y="3704546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10229968" y="3624903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10229968" y="3545260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10175702" y="3465617"/>
            <a:ext cx="108565" cy="0"/>
          </a:xfrm>
          <a:custGeom>
            <a:avLst/>
            <a:gdLst/>
            <a:ahLst/>
            <a:cxnLst/>
            <a:rect l="l" t="t" r="r" b="b"/>
            <a:pathLst>
              <a:path w="92945">
                <a:moveTo>
                  <a:pt x="0" y="0"/>
                </a:moveTo>
                <a:lnTo>
                  <a:pt x="92945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10229968" y="3384079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10229968" y="3304436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10229968" y="3224793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10175702" y="3145150"/>
            <a:ext cx="108565" cy="0"/>
          </a:xfrm>
          <a:custGeom>
            <a:avLst/>
            <a:gdLst/>
            <a:ahLst/>
            <a:cxnLst/>
            <a:rect l="l" t="t" r="r" b="b"/>
            <a:pathLst>
              <a:path w="92945">
                <a:moveTo>
                  <a:pt x="0" y="0"/>
                </a:moveTo>
                <a:lnTo>
                  <a:pt x="92945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10229968" y="3063611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10229968" y="2983969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10229968" y="2904326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10175702" y="2824683"/>
            <a:ext cx="108565" cy="0"/>
          </a:xfrm>
          <a:custGeom>
            <a:avLst/>
            <a:gdLst/>
            <a:ahLst/>
            <a:cxnLst/>
            <a:rect l="l" t="t" r="r" b="b"/>
            <a:pathLst>
              <a:path w="92945">
                <a:moveTo>
                  <a:pt x="0" y="0"/>
                </a:moveTo>
                <a:lnTo>
                  <a:pt x="92945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10229968" y="2743145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10229968" y="2663502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10229968" y="2583859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10175702" y="2504216"/>
            <a:ext cx="108565" cy="0"/>
          </a:xfrm>
          <a:custGeom>
            <a:avLst/>
            <a:gdLst/>
            <a:ahLst/>
            <a:cxnLst/>
            <a:rect l="l" t="t" r="r" b="b"/>
            <a:pathLst>
              <a:path w="92945">
                <a:moveTo>
                  <a:pt x="0" y="0"/>
                </a:moveTo>
                <a:lnTo>
                  <a:pt x="92945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10229968" y="2422678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10229968" y="2343035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10229968" y="2263392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10175702" y="2183749"/>
            <a:ext cx="108565" cy="0"/>
          </a:xfrm>
          <a:custGeom>
            <a:avLst/>
            <a:gdLst/>
            <a:ahLst/>
            <a:cxnLst/>
            <a:rect l="l" t="t" r="r" b="b"/>
            <a:pathLst>
              <a:path w="92945">
                <a:moveTo>
                  <a:pt x="0" y="0"/>
                </a:moveTo>
                <a:lnTo>
                  <a:pt x="92945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10229968" y="2102210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10229968" y="2022568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10229968" y="1942925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10175702" y="1863282"/>
            <a:ext cx="108565" cy="0"/>
          </a:xfrm>
          <a:custGeom>
            <a:avLst/>
            <a:gdLst/>
            <a:ahLst/>
            <a:cxnLst/>
            <a:rect l="l" t="t" r="r" b="b"/>
            <a:pathLst>
              <a:path w="92945">
                <a:moveTo>
                  <a:pt x="0" y="0"/>
                </a:moveTo>
                <a:lnTo>
                  <a:pt x="92945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10229968" y="1781743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6659417" y="4265223"/>
            <a:ext cx="3624836" cy="32185"/>
          </a:xfrm>
          <a:custGeom>
            <a:avLst/>
            <a:gdLst/>
            <a:ahLst/>
            <a:cxnLst/>
            <a:rect l="l" t="t" r="r" b="b"/>
            <a:pathLst>
              <a:path w="3103308" h="29210">
                <a:moveTo>
                  <a:pt x="0" y="29210"/>
                </a:moveTo>
                <a:lnTo>
                  <a:pt x="3103308" y="29210"/>
                </a:lnTo>
                <a:lnTo>
                  <a:pt x="3103308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7D99D1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6659433" y="4246333"/>
            <a:ext cx="3397655" cy="0"/>
          </a:xfrm>
          <a:custGeom>
            <a:avLst/>
            <a:gdLst/>
            <a:ahLst/>
            <a:cxnLst/>
            <a:rect l="l" t="t" r="r" b="b"/>
            <a:pathLst>
              <a:path w="2908813">
                <a:moveTo>
                  <a:pt x="0" y="0"/>
                </a:moveTo>
                <a:lnTo>
                  <a:pt x="2908813" y="0"/>
                </a:lnTo>
              </a:path>
            </a:pathLst>
          </a:custGeom>
          <a:ln w="35559">
            <a:solidFill>
              <a:srgbClr val="7D99D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6886596" y="4186163"/>
            <a:ext cx="3170474" cy="41981"/>
          </a:xfrm>
          <a:custGeom>
            <a:avLst/>
            <a:gdLst/>
            <a:ahLst/>
            <a:cxnLst/>
            <a:rect l="l" t="t" r="r" b="b"/>
            <a:pathLst>
              <a:path w="2714318" h="38100">
                <a:moveTo>
                  <a:pt x="0" y="38100"/>
                </a:moveTo>
                <a:lnTo>
                  <a:pt x="2714318" y="38100"/>
                </a:lnTo>
                <a:lnTo>
                  <a:pt x="2714318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D99D1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7113781" y="4077710"/>
            <a:ext cx="225170" cy="67169"/>
          </a:xfrm>
          <a:custGeom>
            <a:avLst/>
            <a:gdLst/>
            <a:ahLst/>
            <a:cxnLst/>
            <a:rect l="l" t="t" r="r" b="b"/>
            <a:pathLst>
              <a:path w="192773" h="60960">
                <a:moveTo>
                  <a:pt x="0" y="60960"/>
                </a:moveTo>
                <a:lnTo>
                  <a:pt x="192773" y="60960"/>
                </a:lnTo>
                <a:lnTo>
                  <a:pt x="192773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7D99D1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7338947" y="3941990"/>
            <a:ext cx="227180" cy="103551"/>
          </a:xfrm>
          <a:custGeom>
            <a:avLst/>
            <a:gdLst/>
            <a:ahLst/>
            <a:cxnLst/>
            <a:rect l="l" t="t" r="r" b="b"/>
            <a:pathLst>
              <a:path w="194494" h="93979">
                <a:moveTo>
                  <a:pt x="0" y="93979"/>
                </a:moveTo>
                <a:lnTo>
                  <a:pt x="194494" y="93979"/>
                </a:lnTo>
                <a:lnTo>
                  <a:pt x="194494" y="0"/>
                </a:lnTo>
                <a:lnTo>
                  <a:pt x="0" y="0"/>
                </a:lnTo>
                <a:lnTo>
                  <a:pt x="0" y="93979"/>
                </a:lnTo>
                <a:close/>
              </a:path>
            </a:pathLst>
          </a:custGeom>
          <a:solidFill>
            <a:srgbClr val="7D99D1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7566145" y="3674698"/>
            <a:ext cx="227181" cy="125942"/>
          </a:xfrm>
          <a:custGeom>
            <a:avLst/>
            <a:gdLst/>
            <a:ahLst/>
            <a:cxnLst/>
            <a:rect l="l" t="t" r="r" b="b"/>
            <a:pathLst>
              <a:path w="194495" h="114300">
                <a:moveTo>
                  <a:pt x="0" y="114300"/>
                </a:moveTo>
                <a:lnTo>
                  <a:pt x="194495" y="114300"/>
                </a:lnTo>
                <a:lnTo>
                  <a:pt x="194495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7D99D1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7793309" y="3306668"/>
            <a:ext cx="225170" cy="118945"/>
          </a:xfrm>
          <a:custGeom>
            <a:avLst/>
            <a:gdLst/>
            <a:ahLst/>
            <a:cxnLst/>
            <a:rect l="l" t="t" r="r" b="b"/>
            <a:pathLst>
              <a:path w="192773" h="107950">
                <a:moveTo>
                  <a:pt x="0" y="107950"/>
                </a:moveTo>
                <a:lnTo>
                  <a:pt x="192773" y="107950"/>
                </a:lnTo>
                <a:lnTo>
                  <a:pt x="192773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7D99D1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8018480" y="2805716"/>
            <a:ext cx="2038592" cy="163723"/>
          </a:xfrm>
          <a:custGeom>
            <a:avLst/>
            <a:gdLst/>
            <a:ahLst/>
            <a:cxnLst/>
            <a:rect l="l" t="t" r="r" b="b"/>
            <a:pathLst>
              <a:path w="1745287" h="148589">
                <a:moveTo>
                  <a:pt x="0" y="148589"/>
                </a:moveTo>
                <a:lnTo>
                  <a:pt x="1745287" y="148589"/>
                </a:lnTo>
                <a:lnTo>
                  <a:pt x="1745287" y="0"/>
                </a:lnTo>
                <a:lnTo>
                  <a:pt x="0" y="0"/>
                </a:lnTo>
                <a:lnTo>
                  <a:pt x="0" y="148589"/>
                </a:lnTo>
                <a:close/>
              </a:path>
            </a:pathLst>
          </a:custGeom>
          <a:solidFill>
            <a:srgbClr val="7D99D1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8245662" y="2786808"/>
            <a:ext cx="1359062" cy="0"/>
          </a:xfrm>
          <a:custGeom>
            <a:avLst/>
            <a:gdLst/>
            <a:ahLst/>
            <a:cxnLst/>
            <a:rect l="l" t="t" r="r" b="b"/>
            <a:pathLst>
              <a:path w="1163525">
                <a:moveTo>
                  <a:pt x="0" y="0"/>
                </a:moveTo>
                <a:lnTo>
                  <a:pt x="1163525" y="0"/>
                </a:lnTo>
              </a:path>
            </a:pathLst>
          </a:custGeom>
          <a:ln w="35560">
            <a:solidFill>
              <a:srgbClr val="7D99D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8925189" y="2749726"/>
            <a:ext cx="227180" cy="0"/>
          </a:xfrm>
          <a:custGeom>
            <a:avLst/>
            <a:gdLst/>
            <a:ahLst/>
            <a:cxnLst/>
            <a:rect l="l" t="t" r="r" b="b"/>
            <a:pathLst>
              <a:path w="194494">
                <a:moveTo>
                  <a:pt x="0" y="0"/>
                </a:moveTo>
                <a:lnTo>
                  <a:pt x="194494" y="0"/>
                </a:lnTo>
              </a:path>
            </a:pathLst>
          </a:custGeom>
          <a:ln w="34289">
            <a:solidFill>
              <a:srgbClr val="7D99D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8245675" y="2749726"/>
            <a:ext cx="227181" cy="0"/>
          </a:xfrm>
          <a:custGeom>
            <a:avLst/>
            <a:gdLst/>
            <a:ahLst/>
            <a:cxnLst/>
            <a:rect l="l" t="t" r="r" b="b"/>
            <a:pathLst>
              <a:path w="194495">
                <a:moveTo>
                  <a:pt x="0" y="0"/>
                </a:moveTo>
                <a:lnTo>
                  <a:pt x="194495" y="0"/>
                </a:lnTo>
              </a:path>
            </a:pathLst>
          </a:custGeom>
          <a:ln w="34289">
            <a:solidFill>
              <a:srgbClr val="7D99D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8925189" y="2590200"/>
            <a:ext cx="227180" cy="141335"/>
          </a:xfrm>
          <a:custGeom>
            <a:avLst/>
            <a:gdLst/>
            <a:ahLst/>
            <a:cxnLst/>
            <a:rect l="l" t="t" r="r" b="b"/>
            <a:pathLst>
              <a:path w="194494" h="128270">
                <a:moveTo>
                  <a:pt x="0" y="128270"/>
                </a:moveTo>
                <a:lnTo>
                  <a:pt x="194494" y="128270"/>
                </a:lnTo>
                <a:lnTo>
                  <a:pt x="194494" y="0"/>
                </a:lnTo>
                <a:lnTo>
                  <a:pt x="0" y="0"/>
                </a:lnTo>
                <a:lnTo>
                  <a:pt x="0" y="128270"/>
                </a:lnTo>
                <a:close/>
              </a:path>
            </a:pathLst>
          </a:custGeom>
          <a:solidFill>
            <a:srgbClr val="7D99D1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8472857" y="2373302"/>
            <a:ext cx="452349" cy="195909"/>
          </a:xfrm>
          <a:custGeom>
            <a:avLst/>
            <a:gdLst/>
            <a:ahLst/>
            <a:cxnLst/>
            <a:rect l="l" t="t" r="r" b="b"/>
            <a:pathLst>
              <a:path w="387267" h="177800">
                <a:moveTo>
                  <a:pt x="0" y="177800"/>
                </a:moveTo>
                <a:lnTo>
                  <a:pt x="387267" y="177800"/>
                </a:lnTo>
                <a:lnTo>
                  <a:pt x="387267" y="0"/>
                </a:lnTo>
                <a:lnTo>
                  <a:pt x="0" y="0"/>
                </a:lnTo>
                <a:lnTo>
                  <a:pt x="0" y="177800"/>
                </a:lnTo>
                <a:close/>
              </a:path>
            </a:pathLst>
          </a:custGeom>
          <a:solidFill>
            <a:srgbClr val="7D99D1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8472844" y="2360006"/>
            <a:ext cx="225170" cy="0"/>
          </a:xfrm>
          <a:custGeom>
            <a:avLst/>
            <a:gdLst/>
            <a:ahLst/>
            <a:cxnLst/>
            <a:rect l="l" t="t" r="r" b="b"/>
            <a:pathLst>
              <a:path w="192773">
                <a:moveTo>
                  <a:pt x="0" y="0"/>
                </a:moveTo>
                <a:lnTo>
                  <a:pt x="192773" y="0"/>
                </a:lnTo>
              </a:path>
            </a:pathLst>
          </a:custGeom>
          <a:ln w="25399">
            <a:solidFill>
              <a:srgbClr val="7D99D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9377539" y="2646190"/>
            <a:ext cx="679530" cy="121743"/>
          </a:xfrm>
          <a:custGeom>
            <a:avLst/>
            <a:gdLst/>
            <a:ahLst/>
            <a:cxnLst/>
            <a:rect l="l" t="t" r="r" b="b"/>
            <a:pathLst>
              <a:path w="581762" h="110489">
                <a:moveTo>
                  <a:pt x="0" y="110489"/>
                </a:moveTo>
                <a:lnTo>
                  <a:pt x="581762" y="110489"/>
                </a:lnTo>
                <a:lnTo>
                  <a:pt x="581762" y="0"/>
                </a:lnTo>
                <a:lnTo>
                  <a:pt x="0" y="0"/>
                </a:lnTo>
                <a:lnTo>
                  <a:pt x="0" y="110489"/>
                </a:lnTo>
                <a:close/>
              </a:path>
            </a:pathLst>
          </a:custGeom>
          <a:solidFill>
            <a:srgbClr val="7D99D1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9831901" y="2510436"/>
            <a:ext cx="225170" cy="135737"/>
          </a:xfrm>
          <a:custGeom>
            <a:avLst/>
            <a:gdLst/>
            <a:ahLst/>
            <a:cxnLst/>
            <a:rect l="l" t="t" r="r" b="b"/>
            <a:pathLst>
              <a:path w="192773" h="123190">
                <a:moveTo>
                  <a:pt x="0" y="123190"/>
                </a:moveTo>
                <a:lnTo>
                  <a:pt x="192773" y="123190"/>
                </a:lnTo>
                <a:lnTo>
                  <a:pt x="192773" y="0"/>
                </a:lnTo>
                <a:lnTo>
                  <a:pt x="0" y="0"/>
                </a:lnTo>
                <a:lnTo>
                  <a:pt x="0" y="123190"/>
                </a:lnTo>
                <a:close/>
              </a:path>
            </a:pathLst>
          </a:custGeom>
          <a:solidFill>
            <a:srgbClr val="7D99D1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9604721" y="2262751"/>
            <a:ext cx="227180" cy="221098"/>
          </a:xfrm>
          <a:custGeom>
            <a:avLst/>
            <a:gdLst/>
            <a:ahLst/>
            <a:cxnLst/>
            <a:rect l="l" t="t" r="r" b="b"/>
            <a:pathLst>
              <a:path w="194494" h="200660">
                <a:moveTo>
                  <a:pt x="0" y="200660"/>
                </a:moveTo>
                <a:lnTo>
                  <a:pt x="194494" y="200660"/>
                </a:lnTo>
                <a:lnTo>
                  <a:pt x="194494" y="0"/>
                </a:lnTo>
                <a:lnTo>
                  <a:pt x="0" y="0"/>
                </a:lnTo>
                <a:lnTo>
                  <a:pt x="0" y="200660"/>
                </a:lnTo>
                <a:close/>
              </a:path>
            </a:pathLst>
          </a:custGeom>
          <a:solidFill>
            <a:srgbClr val="7D99D1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6659415" y="2263392"/>
            <a:ext cx="3624836" cy="2002444"/>
          </a:xfrm>
          <a:custGeom>
            <a:avLst/>
            <a:gdLst/>
            <a:ahLst/>
            <a:cxnLst/>
            <a:rect l="l" t="t" r="r" b="b"/>
            <a:pathLst>
              <a:path w="3103308" h="1817344">
                <a:moveTo>
                  <a:pt x="0" y="1782925"/>
                </a:moveTo>
                <a:lnTo>
                  <a:pt x="194494" y="1782925"/>
                </a:lnTo>
                <a:lnTo>
                  <a:pt x="194494" y="1745063"/>
                </a:lnTo>
                <a:lnTo>
                  <a:pt x="388989" y="1745063"/>
                </a:lnTo>
                <a:lnTo>
                  <a:pt x="388989" y="1646968"/>
                </a:lnTo>
                <a:lnTo>
                  <a:pt x="581763" y="1646968"/>
                </a:lnTo>
                <a:lnTo>
                  <a:pt x="581763" y="1523059"/>
                </a:lnTo>
                <a:lnTo>
                  <a:pt x="776257" y="1523059"/>
                </a:lnTo>
                <a:lnTo>
                  <a:pt x="776257" y="1280402"/>
                </a:lnTo>
                <a:lnTo>
                  <a:pt x="970752" y="1280402"/>
                </a:lnTo>
                <a:lnTo>
                  <a:pt x="970752" y="946533"/>
                </a:lnTo>
                <a:lnTo>
                  <a:pt x="1163525" y="946533"/>
                </a:lnTo>
                <a:lnTo>
                  <a:pt x="1163525" y="492197"/>
                </a:lnTo>
                <a:lnTo>
                  <a:pt x="1358020" y="492197"/>
                </a:lnTo>
                <a:lnTo>
                  <a:pt x="1358020" y="425079"/>
                </a:lnTo>
                <a:lnTo>
                  <a:pt x="1552514" y="425079"/>
                </a:lnTo>
                <a:lnTo>
                  <a:pt x="1552514" y="75722"/>
                </a:lnTo>
                <a:lnTo>
                  <a:pt x="1745287" y="75722"/>
                </a:lnTo>
                <a:lnTo>
                  <a:pt x="1745287" y="99816"/>
                </a:lnTo>
                <a:lnTo>
                  <a:pt x="1939782" y="99816"/>
                </a:lnTo>
                <a:lnTo>
                  <a:pt x="1939782" y="296006"/>
                </a:lnTo>
                <a:lnTo>
                  <a:pt x="2134277" y="296006"/>
                </a:lnTo>
                <a:lnTo>
                  <a:pt x="2134277" y="457778"/>
                </a:lnTo>
                <a:lnTo>
                  <a:pt x="2327051" y="457778"/>
                </a:lnTo>
                <a:lnTo>
                  <a:pt x="2327051" y="347636"/>
                </a:lnTo>
                <a:lnTo>
                  <a:pt x="2521545" y="347636"/>
                </a:lnTo>
                <a:lnTo>
                  <a:pt x="2521545" y="0"/>
                </a:lnTo>
                <a:lnTo>
                  <a:pt x="2716039" y="0"/>
                </a:lnTo>
                <a:lnTo>
                  <a:pt x="2716039" y="223726"/>
                </a:lnTo>
                <a:lnTo>
                  <a:pt x="2908813" y="223726"/>
                </a:lnTo>
                <a:lnTo>
                  <a:pt x="2908813" y="1817344"/>
                </a:lnTo>
                <a:lnTo>
                  <a:pt x="3103308" y="1817344"/>
                </a:lnTo>
              </a:path>
            </a:pathLst>
          </a:custGeom>
          <a:ln w="3175">
            <a:solidFill>
              <a:srgbClr val="7D99D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6659417" y="4297425"/>
            <a:ext cx="3624836" cy="130139"/>
          </a:xfrm>
          <a:custGeom>
            <a:avLst/>
            <a:gdLst/>
            <a:ahLst/>
            <a:cxnLst/>
            <a:rect l="l" t="t" r="r" b="b"/>
            <a:pathLst>
              <a:path w="3103308" h="118109">
                <a:moveTo>
                  <a:pt x="0" y="118109"/>
                </a:moveTo>
                <a:lnTo>
                  <a:pt x="3103308" y="118109"/>
                </a:lnTo>
                <a:lnTo>
                  <a:pt x="3103308" y="0"/>
                </a:lnTo>
                <a:lnTo>
                  <a:pt x="0" y="0"/>
                </a:lnTo>
                <a:lnTo>
                  <a:pt x="0" y="1181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6659433" y="4287613"/>
            <a:ext cx="3397655" cy="0"/>
          </a:xfrm>
          <a:custGeom>
            <a:avLst/>
            <a:gdLst/>
            <a:ahLst/>
            <a:cxnLst/>
            <a:rect l="l" t="t" r="r" b="b"/>
            <a:pathLst>
              <a:path w="2908813">
                <a:moveTo>
                  <a:pt x="0" y="0"/>
                </a:moveTo>
                <a:lnTo>
                  <a:pt x="2908813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6886596" y="4225343"/>
            <a:ext cx="3170474" cy="53175"/>
          </a:xfrm>
          <a:custGeom>
            <a:avLst/>
            <a:gdLst/>
            <a:ahLst/>
            <a:cxnLst/>
            <a:rect l="l" t="t" r="r" b="b"/>
            <a:pathLst>
              <a:path w="2714318" h="48260">
                <a:moveTo>
                  <a:pt x="0" y="48260"/>
                </a:moveTo>
                <a:lnTo>
                  <a:pt x="2714318" y="48260"/>
                </a:lnTo>
                <a:lnTo>
                  <a:pt x="2714318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7113794" y="4144880"/>
            <a:ext cx="2943293" cy="81162"/>
          </a:xfrm>
          <a:custGeom>
            <a:avLst/>
            <a:gdLst/>
            <a:ahLst/>
            <a:cxnLst/>
            <a:rect l="l" t="t" r="r" b="b"/>
            <a:pathLst>
              <a:path w="2519823" h="73660">
                <a:moveTo>
                  <a:pt x="0" y="73660"/>
                </a:moveTo>
                <a:lnTo>
                  <a:pt x="2519823" y="73660"/>
                </a:lnTo>
                <a:lnTo>
                  <a:pt x="2519823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7338947" y="4045542"/>
            <a:ext cx="2718124" cy="99353"/>
          </a:xfrm>
          <a:custGeom>
            <a:avLst/>
            <a:gdLst/>
            <a:ahLst/>
            <a:cxnLst/>
            <a:rect l="l" t="t" r="r" b="b"/>
            <a:pathLst>
              <a:path w="2327050" h="90170">
                <a:moveTo>
                  <a:pt x="0" y="90169"/>
                </a:moveTo>
                <a:lnTo>
                  <a:pt x="2327050" y="90169"/>
                </a:lnTo>
                <a:lnTo>
                  <a:pt x="2327050" y="0"/>
                </a:lnTo>
                <a:lnTo>
                  <a:pt x="0" y="0"/>
                </a:lnTo>
                <a:lnTo>
                  <a:pt x="0" y="90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7566128" y="3800639"/>
            <a:ext cx="2490944" cy="244887"/>
          </a:xfrm>
          <a:custGeom>
            <a:avLst/>
            <a:gdLst/>
            <a:ahLst/>
            <a:cxnLst/>
            <a:rect l="l" t="t" r="r" b="b"/>
            <a:pathLst>
              <a:path w="2132556" h="222250">
                <a:moveTo>
                  <a:pt x="0" y="222250"/>
                </a:moveTo>
                <a:lnTo>
                  <a:pt x="2132556" y="222250"/>
                </a:lnTo>
                <a:lnTo>
                  <a:pt x="2132556" y="0"/>
                </a:lnTo>
                <a:lnTo>
                  <a:pt x="0" y="0"/>
                </a:lnTo>
                <a:lnTo>
                  <a:pt x="0" y="222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7793309" y="3425629"/>
            <a:ext cx="2263762" cy="375025"/>
          </a:xfrm>
          <a:custGeom>
            <a:avLst/>
            <a:gdLst/>
            <a:ahLst/>
            <a:cxnLst/>
            <a:rect l="l" t="t" r="r" b="b"/>
            <a:pathLst>
              <a:path w="1938060" h="340359">
                <a:moveTo>
                  <a:pt x="0" y="340359"/>
                </a:moveTo>
                <a:lnTo>
                  <a:pt x="1938060" y="340359"/>
                </a:lnTo>
                <a:lnTo>
                  <a:pt x="1938060" y="0"/>
                </a:lnTo>
                <a:lnTo>
                  <a:pt x="0" y="0"/>
                </a:lnTo>
                <a:lnTo>
                  <a:pt x="0" y="340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8018480" y="2969423"/>
            <a:ext cx="2038592" cy="456189"/>
          </a:xfrm>
          <a:custGeom>
            <a:avLst/>
            <a:gdLst/>
            <a:ahLst/>
            <a:cxnLst/>
            <a:rect l="l" t="t" r="r" b="b"/>
            <a:pathLst>
              <a:path w="1745287" h="414020">
                <a:moveTo>
                  <a:pt x="0" y="414020"/>
                </a:moveTo>
                <a:lnTo>
                  <a:pt x="1745287" y="414020"/>
                </a:lnTo>
                <a:lnTo>
                  <a:pt x="1745287" y="0"/>
                </a:lnTo>
                <a:lnTo>
                  <a:pt x="0" y="0"/>
                </a:lnTo>
                <a:lnTo>
                  <a:pt x="0" y="414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8245660" y="2953332"/>
            <a:ext cx="1811412" cy="0"/>
          </a:xfrm>
          <a:custGeom>
            <a:avLst/>
            <a:gdLst/>
            <a:ahLst/>
            <a:cxnLst/>
            <a:rect l="l" t="t" r="r" b="b"/>
            <a:pathLst>
              <a:path w="1550793">
                <a:moveTo>
                  <a:pt x="0" y="0"/>
                </a:moveTo>
                <a:lnTo>
                  <a:pt x="1550793" y="0"/>
                </a:lnTo>
              </a:path>
            </a:pathLst>
          </a:custGeom>
          <a:ln w="3048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8245675" y="2916948"/>
            <a:ext cx="906711" cy="0"/>
          </a:xfrm>
          <a:custGeom>
            <a:avLst/>
            <a:gdLst/>
            <a:ahLst/>
            <a:cxnLst/>
            <a:rect l="l" t="t" r="r" b="b"/>
            <a:pathLst>
              <a:path w="776257">
                <a:moveTo>
                  <a:pt x="0" y="0"/>
                </a:moveTo>
                <a:lnTo>
                  <a:pt x="776257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8472857" y="2780511"/>
            <a:ext cx="679529" cy="116146"/>
          </a:xfrm>
          <a:custGeom>
            <a:avLst/>
            <a:gdLst/>
            <a:ahLst/>
            <a:cxnLst/>
            <a:rect l="l" t="t" r="r" b="b"/>
            <a:pathLst>
              <a:path w="581761" h="105410">
                <a:moveTo>
                  <a:pt x="0" y="105410"/>
                </a:moveTo>
                <a:lnTo>
                  <a:pt x="581761" y="105410"/>
                </a:lnTo>
                <a:lnTo>
                  <a:pt x="581761" y="0"/>
                </a:lnTo>
                <a:lnTo>
                  <a:pt x="0" y="0"/>
                </a:lnTo>
                <a:lnTo>
                  <a:pt x="0" y="105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8472857" y="2569210"/>
            <a:ext cx="452349" cy="211302"/>
          </a:xfrm>
          <a:custGeom>
            <a:avLst/>
            <a:gdLst/>
            <a:ahLst/>
            <a:cxnLst/>
            <a:rect l="l" t="t" r="r" b="b"/>
            <a:pathLst>
              <a:path w="387267" h="191770">
                <a:moveTo>
                  <a:pt x="0" y="191770"/>
                </a:moveTo>
                <a:lnTo>
                  <a:pt x="387267" y="191770"/>
                </a:lnTo>
                <a:lnTo>
                  <a:pt x="387267" y="0"/>
                </a:lnTo>
                <a:lnTo>
                  <a:pt x="0" y="0"/>
                </a:lnTo>
                <a:lnTo>
                  <a:pt x="0" y="1917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8472844" y="2548220"/>
            <a:ext cx="225170" cy="0"/>
          </a:xfrm>
          <a:custGeom>
            <a:avLst/>
            <a:gdLst/>
            <a:ahLst/>
            <a:cxnLst/>
            <a:rect l="l" t="t" r="r" b="b"/>
            <a:pathLst>
              <a:path w="192773">
                <a:moveTo>
                  <a:pt x="0" y="0"/>
                </a:moveTo>
                <a:lnTo>
                  <a:pt x="192773" y="0"/>
                </a:lnTo>
              </a:path>
            </a:pathLst>
          </a:custGeom>
          <a:ln w="3937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9377539" y="2816895"/>
            <a:ext cx="679530" cy="120344"/>
          </a:xfrm>
          <a:custGeom>
            <a:avLst/>
            <a:gdLst/>
            <a:ahLst/>
            <a:cxnLst/>
            <a:rect l="l" t="t" r="r" b="b"/>
            <a:pathLst>
              <a:path w="581762" h="109220">
                <a:moveTo>
                  <a:pt x="0" y="109220"/>
                </a:moveTo>
                <a:lnTo>
                  <a:pt x="581762" y="109220"/>
                </a:lnTo>
                <a:lnTo>
                  <a:pt x="581762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9604738" y="2703547"/>
            <a:ext cx="452349" cy="113346"/>
          </a:xfrm>
          <a:custGeom>
            <a:avLst/>
            <a:gdLst/>
            <a:ahLst/>
            <a:cxnLst/>
            <a:rect l="l" t="t" r="r" b="b"/>
            <a:pathLst>
              <a:path w="387267" h="102869">
                <a:moveTo>
                  <a:pt x="0" y="102869"/>
                </a:moveTo>
                <a:lnTo>
                  <a:pt x="387267" y="102869"/>
                </a:lnTo>
                <a:lnTo>
                  <a:pt x="387267" y="0"/>
                </a:lnTo>
                <a:lnTo>
                  <a:pt x="0" y="0"/>
                </a:lnTo>
                <a:lnTo>
                  <a:pt x="0" y="102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9604721" y="2483866"/>
            <a:ext cx="227180" cy="219697"/>
          </a:xfrm>
          <a:custGeom>
            <a:avLst/>
            <a:gdLst/>
            <a:ahLst/>
            <a:cxnLst/>
            <a:rect l="l" t="t" r="r" b="b"/>
            <a:pathLst>
              <a:path w="194494" h="199389">
                <a:moveTo>
                  <a:pt x="0" y="199389"/>
                </a:moveTo>
                <a:lnTo>
                  <a:pt x="194494" y="199389"/>
                </a:lnTo>
                <a:lnTo>
                  <a:pt x="194494" y="0"/>
                </a:lnTo>
                <a:lnTo>
                  <a:pt x="0" y="0"/>
                </a:lnTo>
                <a:lnTo>
                  <a:pt x="0" y="199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6659415" y="2483358"/>
            <a:ext cx="3624836" cy="1814715"/>
          </a:xfrm>
          <a:custGeom>
            <a:avLst/>
            <a:gdLst/>
            <a:ahLst/>
            <a:cxnLst/>
            <a:rect l="l" t="t" r="r" b="b"/>
            <a:pathLst>
              <a:path w="3103308" h="1646968">
                <a:moveTo>
                  <a:pt x="0" y="1628037"/>
                </a:moveTo>
                <a:lnTo>
                  <a:pt x="194494" y="1628037"/>
                </a:lnTo>
                <a:lnTo>
                  <a:pt x="194494" y="1581571"/>
                </a:lnTo>
                <a:lnTo>
                  <a:pt x="388989" y="1581571"/>
                </a:lnTo>
                <a:lnTo>
                  <a:pt x="388989" y="1507570"/>
                </a:lnTo>
                <a:lnTo>
                  <a:pt x="581763" y="1507570"/>
                </a:lnTo>
                <a:lnTo>
                  <a:pt x="581763" y="1418079"/>
                </a:lnTo>
                <a:lnTo>
                  <a:pt x="776257" y="1418079"/>
                </a:lnTo>
                <a:lnTo>
                  <a:pt x="776257" y="1196074"/>
                </a:lnTo>
                <a:lnTo>
                  <a:pt x="970752" y="1196074"/>
                </a:lnTo>
                <a:lnTo>
                  <a:pt x="970752" y="855322"/>
                </a:lnTo>
                <a:lnTo>
                  <a:pt x="1163525" y="855322"/>
                </a:lnTo>
                <a:lnTo>
                  <a:pt x="1163525" y="440568"/>
                </a:lnTo>
                <a:lnTo>
                  <a:pt x="1358020" y="440568"/>
                </a:lnTo>
                <a:lnTo>
                  <a:pt x="1358020" y="375171"/>
                </a:lnTo>
                <a:lnTo>
                  <a:pt x="1552514" y="375171"/>
                </a:lnTo>
                <a:lnTo>
                  <a:pt x="1552514" y="39582"/>
                </a:lnTo>
                <a:lnTo>
                  <a:pt x="1745287" y="39582"/>
                </a:lnTo>
                <a:lnTo>
                  <a:pt x="1745287" y="77443"/>
                </a:lnTo>
                <a:lnTo>
                  <a:pt x="1939782" y="77443"/>
                </a:lnTo>
                <a:lnTo>
                  <a:pt x="1939782" y="270192"/>
                </a:lnTo>
                <a:lnTo>
                  <a:pt x="2134277" y="270192"/>
                </a:lnTo>
                <a:lnTo>
                  <a:pt x="2134277" y="411311"/>
                </a:lnTo>
                <a:lnTo>
                  <a:pt x="2327051" y="411311"/>
                </a:lnTo>
                <a:lnTo>
                  <a:pt x="2327051" y="302890"/>
                </a:lnTo>
                <a:lnTo>
                  <a:pt x="2521545" y="302890"/>
                </a:lnTo>
                <a:lnTo>
                  <a:pt x="2521545" y="0"/>
                </a:lnTo>
                <a:lnTo>
                  <a:pt x="2716039" y="0"/>
                </a:lnTo>
                <a:lnTo>
                  <a:pt x="2716039" y="199632"/>
                </a:lnTo>
                <a:lnTo>
                  <a:pt x="2908813" y="199632"/>
                </a:lnTo>
                <a:lnTo>
                  <a:pt x="2908813" y="1646968"/>
                </a:lnTo>
                <a:lnTo>
                  <a:pt x="3103308" y="1646968"/>
                </a:lnTo>
              </a:path>
            </a:pathLst>
          </a:custGeom>
          <a:ln w="3175">
            <a:solidFill>
              <a:srgbClr val="7D99D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6659415" y="2483358"/>
            <a:ext cx="3624836" cy="1814715"/>
          </a:xfrm>
          <a:custGeom>
            <a:avLst/>
            <a:gdLst/>
            <a:ahLst/>
            <a:cxnLst/>
            <a:rect l="l" t="t" r="r" b="b"/>
            <a:pathLst>
              <a:path w="3103308" h="1646968">
                <a:moveTo>
                  <a:pt x="0" y="1628037"/>
                </a:moveTo>
                <a:lnTo>
                  <a:pt x="194494" y="1628037"/>
                </a:lnTo>
                <a:lnTo>
                  <a:pt x="194494" y="1581571"/>
                </a:lnTo>
                <a:lnTo>
                  <a:pt x="388989" y="1581571"/>
                </a:lnTo>
                <a:lnTo>
                  <a:pt x="388989" y="1507570"/>
                </a:lnTo>
                <a:lnTo>
                  <a:pt x="581763" y="1507570"/>
                </a:lnTo>
                <a:lnTo>
                  <a:pt x="581763" y="1418079"/>
                </a:lnTo>
                <a:lnTo>
                  <a:pt x="776257" y="1418079"/>
                </a:lnTo>
                <a:lnTo>
                  <a:pt x="776257" y="1196074"/>
                </a:lnTo>
                <a:lnTo>
                  <a:pt x="970752" y="1196074"/>
                </a:lnTo>
                <a:lnTo>
                  <a:pt x="970752" y="855322"/>
                </a:lnTo>
                <a:lnTo>
                  <a:pt x="1163525" y="855322"/>
                </a:lnTo>
                <a:lnTo>
                  <a:pt x="1163525" y="440568"/>
                </a:lnTo>
                <a:lnTo>
                  <a:pt x="1358020" y="440568"/>
                </a:lnTo>
                <a:lnTo>
                  <a:pt x="1358020" y="375171"/>
                </a:lnTo>
                <a:lnTo>
                  <a:pt x="1552514" y="375171"/>
                </a:lnTo>
                <a:lnTo>
                  <a:pt x="1552514" y="39582"/>
                </a:lnTo>
                <a:lnTo>
                  <a:pt x="1745287" y="39582"/>
                </a:lnTo>
                <a:lnTo>
                  <a:pt x="1745287" y="77443"/>
                </a:lnTo>
                <a:lnTo>
                  <a:pt x="1939782" y="77443"/>
                </a:lnTo>
                <a:lnTo>
                  <a:pt x="1939782" y="270192"/>
                </a:lnTo>
                <a:lnTo>
                  <a:pt x="2134277" y="270192"/>
                </a:lnTo>
                <a:lnTo>
                  <a:pt x="2134277" y="411311"/>
                </a:lnTo>
                <a:lnTo>
                  <a:pt x="2327051" y="411311"/>
                </a:lnTo>
                <a:lnTo>
                  <a:pt x="2327051" y="302890"/>
                </a:lnTo>
                <a:lnTo>
                  <a:pt x="2521545" y="302890"/>
                </a:lnTo>
                <a:lnTo>
                  <a:pt x="2521545" y="0"/>
                </a:lnTo>
                <a:lnTo>
                  <a:pt x="2716039" y="0"/>
                </a:lnTo>
                <a:lnTo>
                  <a:pt x="2716039" y="199632"/>
                </a:lnTo>
                <a:lnTo>
                  <a:pt x="2908813" y="199632"/>
                </a:lnTo>
                <a:lnTo>
                  <a:pt x="2908813" y="1646968"/>
                </a:lnTo>
                <a:lnTo>
                  <a:pt x="3103308" y="1646968"/>
                </a:lnTo>
              </a:path>
            </a:pathLst>
          </a:custGeom>
          <a:ln w="3175">
            <a:solidFill>
              <a:srgbClr val="7D99D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6659415" y="2483358"/>
            <a:ext cx="3624836" cy="1814715"/>
          </a:xfrm>
          <a:custGeom>
            <a:avLst/>
            <a:gdLst/>
            <a:ahLst/>
            <a:cxnLst/>
            <a:rect l="l" t="t" r="r" b="b"/>
            <a:pathLst>
              <a:path w="3103308" h="1646968">
                <a:moveTo>
                  <a:pt x="0" y="1628037"/>
                </a:moveTo>
                <a:lnTo>
                  <a:pt x="194494" y="1628037"/>
                </a:lnTo>
                <a:lnTo>
                  <a:pt x="194494" y="1581571"/>
                </a:lnTo>
                <a:lnTo>
                  <a:pt x="388989" y="1581571"/>
                </a:lnTo>
                <a:lnTo>
                  <a:pt x="388989" y="1507570"/>
                </a:lnTo>
                <a:lnTo>
                  <a:pt x="581763" y="1507570"/>
                </a:lnTo>
                <a:lnTo>
                  <a:pt x="581763" y="1418079"/>
                </a:lnTo>
                <a:lnTo>
                  <a:pt x="776257" y="1418079"/>
                </a:lnTo>
                <a:lnTo>
                  <a:pt x="776257" y="1196074"/>
                </a:lnTo>
                <a:lnTo>
                  <a:pt x="970752" y="1196074"/>
                </a:lnTo>
                <a:lnTo>
                  <a:pt x="970752" y="855322"/>
                </a:lnTo>
                <a:lnTo>
                  <a:pt x="1163525" y="855322"/>
                </a:lnTo>
                <a:lnTo>
                  <a:pt x="1163525" y="440568"/>
                </a:lnTo>
                <a:lnTo>
                  <a:pt x="1358020" y="440568"/>
                </a:lnTo>
                <a:lnTo>
                  <a:pt x="1358020" y="375171"/>
                </a:lnTo>
                <a:lnTo>
                  <a:pt x="1552514" y="375171"/>
                </a:lnTo>
                <a:lnTo>
                  <a:pt x="1552514" y="39582"/>
                </a:lnTo>
                <a:lnTo>
                  <a:pt x="1745287" y="39582"/>
                </a:lnTo>
                <a:lnTo>
                  <a:pt x="1745287" y="77443"/>
                </a:lnTo>
                <a:lnTo>
                  <a:pt x="1939782" y="77443"/>
                </a:lnTo>
                <a:lnTo>
                  <a:pt x="1939782" y="270192"/>
                </a:lnTo>
                <a:lnTo>
                  <a:pt x="2134277" y="270192"/>
                </a:lnTo>
                <a:lnTo>
                  <a:pt x="2134277" y="411311"/>
                </a:lnTo>
                <a:lnTo>
                  <a:pt x="2327051" y="411311"/>
                </a:lnTo>
                <a:lnTo>
                  <a:pt x="2327051" y="302890"/>
                </a:lnTo>
                <a:lnTo>
                  <a:pt x="2521545" y="302890"/>
                </a:lnTo>
                <a:lnTo>
                  <a:pt x="2521545" y="0"/>
                </a:lnTo>
                <a:lnTo>
                  <a:pt x="2716039" y="0"/>
                </a:lnTo>
                <a:lnTo>
                  <a:pt x="2716039" y="199632"/>
                </a:lnTo>
                <a:lnTo>
                  <a:pt x="2908813" y="199632"/>
                </a:lnTo>
                <a:lnTo>
                  <a:pt x="2908813" y="1646968"/>
                </a:lnTo>
                <a:lnTo>
                  <a:pt x="3103308" y="1646968"/>
                </a:lnTo>
              </a:path>
            </a:pathLst>
          </a:custGeom>
          <a:ln w="3175">
            <a:solidFill>
              <a:srgbClr val="7D99D1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7137901" y="4345485"/>
            <a:ext cx="0" cy="81538"/>
          </a:xfrm>
          <a:custGeom>
            <a:avLst/>
            <a:gdLst/>
            <a:ahLst/>
            <a:cxnLst/>
            <a:rect l="l" t="t" r="r" b="b"/>
            <a:pathLst>
              <a:path h="74001">
                <a:moveTo>
                  <a:pt x="0" y="0"/>
                </a:moveTo>
                <a:lnTo>
                  <a:pt x="0" y="7400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7274611" y="4385317"/>
            <a:ext cx="0" cy="41717"/>
          </a:xfrm>
          <a:custGeom>
            <a:avLst/>
            <a:gdLst/>
            <a:ahLst/>
            <a:cxnLst/>
            <a:rect l="l" t="t" r="r" b="b"/>
            <a:pathLst>
              <a:path h="37861">
                <a:moveTo>
                  <a:pt x="0" y="0"/>
                </a:moveTo>
                <a:lnTo>
                  <a:pt x="0" y="3786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7411323" y="4385317"/>
            <a:ext cx="0" cy="41717"/>
          </a:xfrm>
          <a:custGeom>
            <a:avLst/>
            <a:gdLst/>
            <a:ahLst/>
            <a:cxnLst/>
            <a:rect l="l" t="t" r="r" b="b"/>
            <a:pathLst>
              <a:path h="37861">
                <a:moveTo>
                  <a:pt x="0" y="0"/>
                </a:moveTo>
                <a:lnTo>
                  <a:pt x="0" y="3786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7548033" y="4385317"/>
            <a:ext cx="0" cy="41717"/>
          </a:xfrm>
          <a:custGeom>
            <a:avLst/>
            <a:gdLst/>
            <a:ahLst/>
            <a:cxnLst/>
            <a:rect l="l" t="t" r="r" b="b"/>
            <a:pathLst>
              <a:path h="37861">
                <a:moveTo>
                  <a:pt x="0" y="0"/>
                </a:moveTo>
                <a:lnTo>
                  <a:pt x="0" y="3786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7684744" y="4345485"/>
            <a:ext cx="0" cy="81538"/>
          </a:xfrm>
          <a:custGeom>
            <a:avLst/>
            <a:gdLst/>
            <a:ahLst/>
            <a:cxnLst/>
            <a:rect l="l" t="t" r="r" b="b"/>
            <a:pathLst>
              <a:path h="74001">
                <a:moveTo>
                  <a:pt x="0" y="0"/>
                </a:moveTo>
                <a:lnTo>
                  <a:pt x="0" y="7400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7821453" y="4385317"/>
            <a:ext cx="0" cy="41717"/>
          </a:xfrm>
          <a:custGeom>
            <a:avLst/>
            <a:gdLst/>
            <a:ahLst/>
            <a:cxnLst/>
            <a:rect l="l" t="t" r="r" b="b"/>
            <a:pathLst>
              <a:path h="37861">
                <a:moveTo>
                  <a:pt x="0" y="0"/>
                </a:moveTo>
                <a:lnTo>
                  <a:pt x="0" y="3786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7958163" y="4385317"/>
            <a:ext cx="0" cy="41717"/>
          </a:xfrm>
          <a:custGeom>
            <a:avLst/>
            <a:gdLst/>
            <a:ahLst/>
            <a:cxnLst/>
            <a:rect l="l" t="t" r="r" b="b"/>
            <a:pathLst>
              <a:path h="37861">
                <a:moveTo>
                  <a:pt x="0" y="0"/>
                </a:moveTo>
                <a:lnTo>
                  <a:pt x="0" y="3786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8096885" y="4385317"/>
            <a:ext cx="0" cy="41717"/>
          </a:xfrm>
          <a:custGeom>
            <a:avLst/>
            <a:gdLst/>
            <a:ahLst/>
            <a:cxnLst/>
            <a:rect l="l" t="t" r="r" b="b"/>
            <a:pathLst>
              <a:path h="37861">
                <a:moveTo>
                  <a:pt x="0" y="0"/>
                </a:moveTo>
                <a:lnTo>
                  <a:pt x="0" y="3786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8233594" y="4345485"/>
            <a:ext cx="0" cy="81538"/>
          </a:xfrm>
          <a:custGeom>
            <a:avLst/>
            <a:gdLst/>
            <a:ahLst/>
            <a:cxnLst/>
            <a:rect l="l" t="t" r="r" b="b"/>
            <a:pathLst>
              <a:path h="74001">
                <a:moveTo>
                  <a:pt x="0" y="0"/>
                </a:moveTo>
                <a:lnTo>
                  <a:pt x="0" y="7400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8370305" y="4385317"/>
            <a:ext cx="0" cy="41717"/>
          </a:xfrm>
          <a:custGeom>
            <a:avLst/>
            <a:gdLst/>
            <a:ahLst/>
            <a:cxnLst/>
            <a:rect l="l" t="t" r="r" b="b"/>
            <a:pathLst>
              <a:path h="37861">
                <a:moveTo>
                  <a:pt x="0" y="0"/>
                </a:moveTo>
                <a:lnTo>
                  <a:pt x="0" y="3786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8507015" y="4385317"/>
            <a:ext cx="0" cy="41717"/>
          </a:xfrm>
          <a:custGeom>
            <a:avLst/>
            <a:gdLst/>
            <a:ahLst/>
            <a:cxnLst/>
            <a:rect l="l" t="t" r="r" b="b"/>
            <a:pathLst>
              <a:path h="37861">
                <a:moveTo>
                  <a:pt x="0" y="0"/>
                </a:moveTo>
                <a:lnTo>
                  <a:pt x="0" y="3786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8643726" y="4385317"/>
            <a:ext cx="0" cy="41717"/>
          </a:xfrm>
          <a:custGeom>
            <a:avLst/>
            <a:gdLst/>
            <a:ahLst/>
            <a:cxnLst/>
            <a:rect l="l" t="t" r="r" b="b"/>
            <a:pathLst>
              <a:path h="37861">
                <a:moveTo>
                  <a:pt x="0" y="0"/>
                </a:moveTo>
                <a:lnTo>
                  <a:pt x="0" y="3786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8780436" y="4345485"/>
            <a:ext cx="0" cy="81538"/>
          </a:xfrm>
          <a:custGeom>
            <a:avLst/>
            <a:gdLst/>
            <a:ahLst/>
            <a:cxnLst/>
            <a:rect l="l" t="t" r="r" b="b"/>
            <a:pathLst>
              <a:path h="74001">
                <a:moveTo>
                  <a:pt x="0" y="0"/>
                </a:moveTo>
                <a:lnTo>
                  <a:pt x="0" y="7400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8917148" y="4385317"/>
            <a:ext cx="0" cy="41717"/>
          </a:xfrm>
          <a:custGeom>
            <a:avLst/>
            <a:gdLst/>
            <a:ahLst/>
            <a:cxnLst/>
            <a:rect l="l" t="t" r="r" b="b"/>
            <a:pathLst>
              <a:path h="37861">
                <a:moveTo>
                  <a:pt x="0" y="0"/>
                </a:moveTo>
                <a:lnTo>
                  <a:pt x="0" y="3786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9053858" y="4385317"/>
            <a:ext cx="0" cy="41717"/>
          </a:xfrm>
          <a:custGeom>
            <a:avLst/>
            <a:gdLst/>
            <a:ahLst/>
            <a:cxnLst/>
            <a:rect l="l" t="t" r="r" b="b"/>
            <a:pathLst>
              <a:path h="37861">
                <a:moveTo>
                  <a:pt x="0" y="0"/>
                </a:moveTo>
                <a:lnTo>
                  <a:pt x="0" y="3786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9190568" y="4385317"/>
            <a:ext cx="0" cy="41717"/>
          </a:xfrm>
          <a:custGeom>
            <a:avLst/>
            <a:gdLst/>
            <a:ahLst/>
            <a:cxnLst/>
            <a:rect l="l" t="t" r="r" b="b"/>
            <a:pathLst>
              <a:path h="37861">
                <a:moveTo>
                  <a:pt x="0" y="0"/>
                </a:moveTo>
                <a:lnTo>
                  <a:pt x="0" y="3786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9327279" y="4345485"/>
            <a:ext cx="0" cy="81538"/>
          </a:xfrm>
          <a:custGeom>
            <a:avLst/>
            <a:gdLst/>
            <a:ahLst/>
            <a:cxnLst/>
            <a:rect l="l" t="t" r="r" b="b"/>
            <a:pathLst>
              <a:path h="74001">
                <a:moveTo>
                  <a:pt x="0" y="0"/>
                </a:moveTo>
                <a:lnTo>
                  <a:pt x="0" y="7400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9463988" y="4385317"/>
            <a:ext cx="0" cy="41717"/>
          </a:xfrm>
          <a:custGeom>
            <a:avLst/>
            <a:gdLst/>
            <a:ahLst/>
            <a:cxnLst/>
            <a:rect l="l" t="t" r="r" b="b"/>
            <a:pathLst>
              <a:path h="37861">
                <a:moveTo>
                  <a:pt x="0" y="0"/>
                </a:moveTo>
                <a:lnTo>
                  <a:pt x="0" y="3786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9600698" y="4385317"/>
            <a:ext cx="0" cy="41717"/>
          </a:xfrm>
          <a:custGeom>
            <a:avLst/>
            <a:gdLst/>
            <a:ahLst/>
            <a:cxnLst/>
            <a:rect l="l" t="t" r="r" b="b"/>
            <a:pathLst>
              <a:path h="37861">
                <a:moveTo>
                  <a:pt x="0" y="0"/>
                </a:moveTo>
                <a:lnTo>
                  <a:pt x="0" y="3786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9737409" y="4385317"/>
            <a:ext cx="0" cy="41717"/>
          </a:xfrm>
          <a:custGeom>
            <a:avLst/>
            <a:gdLst/>
            <a:ahLst/>
            <a:cxnLst/>
            <a:rect l="l" t="t" r="r" b="b"/>
            <a:pathLst>
              <a:path h="37861">
                <a:moveTo>
                  <a:pt x="0" y="0"/>
                </a:moveTo>
                <a:lnTo>
                  <a:pt x="0" y="3786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9874119" y="4345485"/>
            <a:ext cx="0" cy="81538"/>
          </a:xfrm>
          <a:custGeom>
            <a:avLst/>
            <a:gdLst/>
            <a:ahLst/>
            <a:cxnLst/>
            <a:rect l="l" t="t" r="r" b="b"/>
            <a:pathLst>
              <a:path h="74001">
                <a:moveTo>
                  <a:pt x="0" y="0"/>
                </a:moveTo>
                <a:lnTo>
                  <a:pt x="0" y="7400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7001192" y="4385317"/>
            <a:ext cx="0" cy="41717"/>
          </a:xfrm>
          <a:custGeom>
            <a:avLst/>
            <a:gdLst/>
            <a:ahLst/>
            <a:cxnLst/>
            <a:rect l="l" t="t" r="r" b="b"/>
            <a:pathLst>
              <a:path h="37861">
                <a:moveTo>
                  <a:pt x="0" y="0"/>
                </a:moveTo>
                <a:lnTo>
                  <a:pt x="0" y="3786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6864481" y="4385317"/>
            <a:ext cx="0" cy="41717"/>
          </a:xfrm>
          <a:custGeom>
            <a:avLst/>
            <a:gdLst/>
            <a:ahLst/>
            <a:cxnLst/>
            <a:rect l="l" t="t" r="r" b="b"/>
            <a:pathLst>
              <a:path h="37861">
                <a:moveTo>
                  <a:pt x="0" y="0"/>
                </a:moveTo>
                <a:lnTo>
                  <a:pt x="0" y="3786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6727770" y="4385317"/>
            <a:ext cx="0" cy="41717"/>
          </a:xfrm>
          <a:custGeom>
            <a:avLst/>
            <a:gdLst/>
            <a:ahLst/>
            <a:cxnLst/>
            <a:rect l="l" t="t" r="r" b="b"/>
            <a:pathLst>
              <a:path h="37861">
                <a:moveTo>
                  <a:pt x="0" y="0"/>
                </a:moveTo>
                <a:lnTo>
                  <a:pt x="0" y="3786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10010829" y="4385317"/>
            <a:ext cx="0" cy="41717"/>
          </a:xfrm>
          <a:custGeom>
            <a:avLst/>
            <a:gdLst/>
            <a:ahLst/>
            <a:cxnLst/>
            <a:rect l="l" t="t" r="r" b="b"/>
            <a:pathLst>
              <a:path h="37861">
                <a:moveTo>
                  <a:pt x="0" y="0"/>
                </a:moveTo>
                <a:lnTo>
                  <a:pt x="0" y="3786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10147541" y="4385317"/>
            <a:ext cx="0" cy="41717"/>
          </a:xfrm>
          <a:custGeom>
            <a:avLst/>
            <a:gdLst/>
            <a:ahLst/>
            <a:cxnLst/>
            <a:rect l="l" t="t" r="r" b="b"/>
            <a:pathLst>
              <a:path h="37861">
                <a:moveTo>
                  <a:pt x="0" y="0"/>
                </a:moveTo>
                <a:lnTo>
                  <a:pt x="0" y="37861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10229968" y="4345479"/>
            <a:ext cx="54282" cy="0"/>
          </a:xfrm>
          <a:custGeom>
            <a:avLst/>
            <a:gdLst/>
            <a:ahLst/>
            <a:cxnLst/>
            <a:rect l="l" t="t" r="r" b="b"/>
            <a:pathLst>
              <a:path w="46472">
                <a:moveTo>
                  <a:pt x="0" y="0"/>
                </a:moveTo>
                <a:lnTo>
                  <a:pt x="46472" y="0"/>
                </a:lnTo>
              </a:path>
            </a:pathLst>
          </a:custGeom>
          <a:ln w="51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6745479" y="4227383"/>
            <a:ext cx="58688" cy="53044"/>
          </a:xfrm>
          <a:custGeom>
            <a:avLst/>
            <a:gdLst/>
            <a:ahLst/>
            <a:cxnLst/>
            <a:rect l="l" t="t" r="r" b="b"/>
            <a:pathLst>
              <a:path w="50244" h="48141">
                <a:moveTo>
                  <a:pt x="36443" y="0"/>
                </a:moveTo>
                <a:lnTo>
                  <a:pt x="18474" y="510"/>
                </a:lnTo>
                <a:lnTo>
                  <a:pt x="6447" y="5887"/>
                </a:lnTo>
                <a:lnTo>
                  <a:pt x="0" y="14776"/>
                </a:lnTo>
                <a:lnTo>
                  <a:pt x="1842" y="31574"/>
                </a:lnTo>
                <a:lnTo>
                  <a:pt x="8784" y="42734"/>
                </a:lnTo>
                <a:lnTo>
                  <a:pt x="19292" y="48141"/>
                </a:lnTo>
                <a:lnTo>
                  <a:pt x="35063" y="45381"/>
                </a:lnTo>
                <a:lnTo>
                  <a:pt x="45563" y="37259"/>
                </a:lnTo>
                <a:lnTo>
                  <a:pt x="50109" y="25495"/>
                </a:lnTo>
                <a:lnTo>
                  <a:pt x="50244" y="22853"/>
                </a:lnTo>
                <a:lnTo>
                  <a:pt x="46421" y="9329"/>
                </a:lnTo>
                <a:lnTo>
                  <a:pt x="364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6970650" y="4179977"/>
            <a:ext cx="58690" cy="53044"/>
          </a:xfrm>
          <a:custGeom>
            <a:avLst/>
            <a:gdLst/>
            <a:ahLst/>
            <a:cxnLst/>
            <a:rect l="l" t="t" r="r" b="b"/>
            <a:pathLst>
              <a:path w="50246" h="48141">
                <a:moveTo>
                  <a:pt x="36444" y="0"/>
                </a:moveTo>
                <a:lnTo>
                  <a:pt x="18475" y="510"/>
                </a:lnTo>
                <a:lnTo>
                  <a:pt x="6447" y="5886"/>
                </a:lnTo>
                <a:lnTo>
                  <a:pt x="0" y="14775"/>
                </a:lnTo>
                <a:lnTo>
                  <a:pt x="1842" y="31573"/>
                </a:lnTo>
                <a:lnTo>
                  <a:pt x="8784" y="42734"/>
                </a:lnTo>
                <a:lnTo>
                  <a:pt x="19292" y="48141"/>
                </a:lnTo>
                <a:lnTo>
                  <a:pt x="35063" y="45381"/>
                </a:lnTo>
                <a:lnTo>
                  <a:pt x="45563" y="37259"/>
                </a:lnTo>
                <a:lnTo>
                  <a:pt x="50110" y="25496"/>
                </a:lnTo>
                <a:lnTo>
                  <a:pt x="50246" y="22852"/>
                </a:lnTo>
                <a:lnTo>
                  <a:pt x="46422" y="9328"/>
                </a:lnTo>
                <a:lnTo>
                  <a:pt x="36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7223362" y="4141632"/>
            <a:ext cx="6031" cy="0"/>
          </a:xfrm>
          <a:custGeom>
            <a:avLst/>
            <a:gdLst/>
            <a:ahLst/>
            <a:cxnLst/>
            <a:rect l="l" t="t" r="r" b="b"/>
            <a:pathLst>
              <a:path w="5163">
                <a:moveTo>
                  <a:pt x="0" y="0"/>
                </a:moveTo>
                <a:lnTo>
                  <a:pt x="51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7223362" y="4080952"/>
            <a:ext cx="6031" cy="0"/>
          </a:xfrm>
          <a:custGeom>
            <a:avLst/>
            <a:gdLst/>
            <a:ahLst/>
            <a:cxnLst/>
            <a:rect l="l" t="t" r="r" b="b"/>
            <a:pathLst>
              <a:path w="5163">
                <a:moveTo>
                  <a:pt x="0" y="0"/>
                </a:moveTo>
                <a:lnTo>
                  <a:pt x="51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7197830" y="4087060"/>
            <a:ext cx="58688" cy="53044"/>
          </a:xfrm>
          <a:custGeom>
            <a:avLst/>
            <a:gdLst/>
            <a:ahLst/>
            <a:cxnLst/>
            <a:rect l="l" t="t" r="r" b="b"/>
            <a:pathLst>
              <a:path w="50244" h="48141">
                <a:moveTo>
                  <a:pt x="36444" y="0"/>
                </a:moveTo>
                <a:lnTo>
                  <a:pt x="18475" y="510"/>
                </a:lnTo>
                <a:lnTo>
                  <a:pt x="6447" y="5886"/>
                </a:lnTo>
                <a:lnTo>
                  <a:pt x="0" y="14776"/>
                </a:lnTo>
                <a:lnTo>
                  <a:pt x="1842" y="31574"/>
                </a:lnTo>
                <a:lnTo>
                  <a:pt x="8784" y="42735"/>
                </a:lnTo>
                <a:lnTo>
                  <a:pt x="19291" y="48141"/>
                </a:lnTo>
                <a:lnTo>
                  <a:pt x="35063" y="45381"/>
                </a:lnTo>
                <a:lnTo>
                  <a:pt x="45563" y="37260"/>
                </a:lnTo>
                <a:lnTo>
                  <a:pt x="50109" y="25496"/>
                </a:lnTo>
                <a:lnTo>
                  <a:pt x="50244" y="22854"/>
                </a:lnTo>
                <a:lnTo>
                  <a:pt x="46421" y="9328"/>
                </a:lnTo>
                <a:lnTo>
                  <a:pt x="36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7453541" y="4023133"/>
            <a:ext cx="0" cy="15169"/>
          </a:xfrm>
          <a:custGeom>
            <a:avLst/>
            <a:gdLst/>
            <a:ahLst/>
            <a:cxnLst/>
            <a:rect l="l" t="t" r="r" b="b"/>
            <a:pathLst>
              <a:path h="13767">
                <a:moveTo>
                  <a:pt x="0" y="13767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7453541" y="3949165"/>
            <a:ext cx="0" cy="15169"/>
          </a:xfrm>
          <a:custGeom>
            <a:avLst/>
            <a:gdLst/>
            <a:ahLst/>
            <a:cxnLst/>
            <a:rect l="l" t="t" r="r" b="b"/>
            <a:pathLst>
              <a:path h="13767">
                <a:moveTo>
                  <a:pt x="0" y="13767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7425010" y="3967596"/>
            <a:ext cx="58688" cy="53044"/>
          </a:xfrm>
          <a:custGeom>
            <a:avLst/>
            <a:gdLst/>
            <a:ahLst/>
            <a:cxnLst/>
            <a:rect l="l" t="t" r="r" b="b"/>
            <a:pathLst>
              <a:path w="50244" h="48141">
                <a:moveTo>
                  <a:pt x="36444" y="0"/>
                </a:moveTo>
                <a:lnTo>
                  <a:pt x="18475" y="510"/>
                </a:lnTo>
                <a:lnTo>
                  <a:pt x="6447" y="5886"/>
                </a:lnTo>
                <a:lnTo>
                  <a:pt x="0" y="14776"/>
                </a:lnTo>
                <a:lnTo>
                  <a:pt x="1842" y="31574"/>
                </a:lnTo>
                <a:lnTo>
                  <a:pt x="8784" y="42735"/>
                </a:lnTo>
                <a:lnTo>
                  <a:pt x="19291" y="48141"/>
                </a:lnTo>
                <a:lnTo>
                  <a:pt x="35063" y="45381"/>
                </a:lnTo>
                <a:lnTo>
                  <a:pt x="45563" y="37260"/>
                </a:lnTo>
                <a:lnTo>
                  <a:pt x="50109" y="25496"/>
                </a:lnTo>
                <a:lnTo>
                  <a:pt x="50244" y="22854"/>
                </a:lnTo>
                <a:lnTo>
                  <a:pt x="46421" y="9328"/>
                </a:lnTo>
                <a:lnTo>
                  <a:pt x="36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7678712" y="3767138"/>
            <a:ext cx="0" cy="26547"/>
          </a:xfrm>
          <a:custGeom>
            <a:avLst/>
            <a:gdLst/>
            <a:ahLst/>
            <a:cxnLst/>
            <a:rect l="l" t="t" r="r" b="b"/>
            <a:pathLst>
              <a:path h="24093">
                <a:moveTo>
                  <a:pt x="0" y="24093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7678712" y="3683690"/>
            <a:ext cx="0" cy="24651"/>
          </a:xfrm>
          <a:custGeom>
            <a:avLst/>
            <a:gdLst/>
            <a:ahLst/>
            <a:cxnLst/>
            <a:rect l="l" t="t" r="r" b="b"/>
            <a:pathLst>
              <a:path h="22372">
                <a:moveTo>
                  <a:pt x="0" y="22372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7650197" y="3713498"/>
            <a:ext cx="58689" cy="53044"/>
          </a:xfrm>
          <a:custGeom>
            <a:avLst/>
            <a:gdLst/>
            <a:ahLst/>
            <a:cxnLst/>
            <a:rect l="l" t="t" r="r" b="b"/>
            <a:pathLst>
              <a:path w="50245" h="48141">
                <a:moveTo>
                  <a:pt x="36443" y="0"/>
                </a:moveTo>
                <a:lnTo>
                  <a:pt x="18474" y="510"/>
                </a:lnTo>
                <a:lnTo>
                  <a:pt x="6447" y="5886"/>
                </a:lnTo>
                <a:lnTo>
                  <a:pt x="0" y="14776"/>
                </a:lnTo>
                <a:lnTo>
                  <a:pt x="1842" y="31575"/>
                </a:lnTo>
                <a:lnTo>
                  <a:pt x="8785" y="42735"/>
                </a:lnTo>
                <a:lnTo>
                  <a:pt x="19293" y="48141"/>
                </a:lnTo>
                <a:lnTo>
                  <a:pt x="35064" y="45381"/>
                </a:lnTo>
                <a:lnTo>
                  <a:pt x="45563" y="37260"/>
                </a:lnTo>
                <a:lnTo>
                  <a:pt x="50110" y="25495"/>
                </a:lnTo>
                <a:lnTo>
                  <a:pt x="50245" y="22853"/>
                </a:lnTo>
                <a:lnTo>
                  <a:pt x="46421" y="9328"/>
                </a:lnTo>
                <a:lnTo>
                  <a:pt x="364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7905892" y="3393560"/>
            <a:ext cx="0" cy="22754"/>
          </a:xfrm>
          <a:custGeom>
            <a:avLst/>
            <a:gdLst/>
            <a:ahLst/>
            <a:cxnLst/>
            <a:rect l="l" t="t" r="r" b="b"/>
            <a:pathLst>
              <a:path h="20651">
                <a:moveTo>
                  <a:pt x="0" y="20651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7905892" y="3315814"/>
            <a:ext cx="0" cy="20858"/>
          </a:xfrm>
          <a:custGeom>
            <a:avLst/>
            <a:gdLst/>
            <a:ahLst/>
            <a:cxnLst/>
            <a:rect l="l" t="t" r="r" b="b"/>
            <a:pathLst>
              <a:path h="18930">
                <a:moveTo>
                  <a:pt x="0" y="18930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7877379" y="3339939"/>
            <a:ext cx="58689" cy="53045"/>
          </a:xfrm>
          <a:custGeom>
            <a:avLst/>
            <a:gdLst/>
            <a:ahLst/>
            <a:cxnLst/>
            <a:rect l="l" t="t" r="r" b="b"/>
            <a:pathLst>
              <a:path w="50245" h="48142">
                <a:moveTo>
                  <a:pt x="36443" y="0"/>
                </a:moveTo>
                <a:lnTo>
                  <a:pt x="18474" y="510"/>
                </a:lnTo>
                <a:lnTo>
                  <a:pt x="6447" y="5887"/>
                </a:lnTo>
                <a:lnTo>
                  <a:pt x="0" y="14776"/>
                </a:lnTo>
                <a:lnTo>
                  <a:pt x="1842" y="31575"/>
                </a:lnTo>
                <a:lnTo>
                  <a:pt x="8784" y="42736"/>
                </a:lnTo>
                <a:lnTo>
                  <a:pt x="19292" y="48142"/>
                </a:lnTo>
                <a:lnTo>
                  <a:pt x="35063" y="45382"/>
                </a:lnTo>
                <a:lnTo>
                  <a:pt x="45563" y="37260"/>
                </a:lnTo>
                <a:lnTo>
                  <a:pt x="50110" y="25496"/>
                </a:lnTo>
                <a:lnTo>
                  <a:pt x="50245" y="22853"/>
                </a:lnTo>
                <a:lnTo>
                  <a:pt x="46421" y="9328"/>
                </a:lnTo>
                <a:lnTo>
                  <a:pt x="364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8133073" y="2915720"/>
            <a:ext cx="0" cy="37925"/>
          </a:xfrm>
          <a:custGeom>
            <a:avLst/>
            <a:gdLst/>
            <a:ahLst/>
            <a:cxnLst/>
            <a:rect l="l" t="t" r="r" b="b"/>
            <a:pathLst>
              <a:path h="34419">
                <a:moveTo>
                  <a:pt x="0" y="34419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8133073" y="2822787"/>
            <a:ext cx="0" cy="36028"/>
          </a:xfrm>
          <a:custGeom>
            <a:avLst/>
            <a:gdLst/>
            <a:ahLst/>
            <a:cxnLst/>
            <a:rect l="l" t="t" r="r" b="b"/>
            <a:pathLst>
              <a:path h="32698">
                <a:moveTo>
                  <a:pt x="0" y="32698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4" name="object 494"/>
          <p:cNvSpPr/>
          <p:nvPr/>
        </p:nvSpPr>
        <p:spPr>
          <a:xfrm>
            <a:off x="8104558" y="2862079"/>
            <a:ext cx="58689" cy="53045"/>
          </a:xfrm>
          <a:custGeom>
            <a:avLst/>
            <a:gdLst/>
            <a:ahLst/>
            <a:cxnLst/>
            <a:rect l="l" t="t" r="r" b="b"/>
            <a:pathLst>
              <a:path w="50245" h="48142">
                <a:moveTo>
                  <a:pt x="36443" y="0"/>
                </a:moveTo>
                <a:lnTo>
                  <a:pt x="18474" y="510"/>
                </a:lnTo>
                <a:lnTo>
                  <a:pt x="6447" y="5887"/>
                </a:lnTo>
                <a:lnTo>
                  <a:pt x="0" y="14776"/>
                </a:lnTo>
                <a:lnTo>
                  <a:pt x="1842" y="31575"/>
                </a:lnTo>
                <a:lnTo>
                  <a:pt x="8784" y="42736"/>
                </a:lnTo>
                <a:lnTo>
                  <a:pt x="19292" y="48142"/>
                </a:lnTo>
                <a:lnTo>
                  <a:pt x="35063" y="45382"/>
                </a:lnTo>
                <a:lnTo>
                  <a:pt x="45563" y="37260"/>
                </a:lnTo>
                <a:lnTo>
                  <a:pt x="50110" y="25496"/>
                </a:lnTo>
                <a:lnTo>
                  <a:pt x="50245" y="22853"/>
                </a:lnTo>
                <a:lnTo>
                  <a:pt x="46421" y="9328"/>
                </a:lnTo>
                <a:lnTo>
                  <a:pt x="364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8358242" y="2843646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36140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8358242" y="2745040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36140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8329711" y="2790025"/>
            <a:ext cx="58688" cy="53044"/>
          </a:xfrm>
          <a:custGeom>
            <a:avLst/>
            <a:gdLst/>
            <a:ahLst/>
            <a:cxnLst/>
            <a:rect l="l" t="t" r="r" b="b"/>
            <a:pathLst>
              <a:path w="50244" h="48141">
                <a:moveTo>
                  <a:pt x="36444" y="0"/>
                </a:moveTo>
                <a:lnTo>
                  <a:pt x="18475" y="510"/>
                </a:lnTo>
                <a:lnTo>
                  <a:pt x="6447" y="5886"/>
                </a:lnTo>
                <a:lnTo>
                  <a:pt x="0" y="14776"/>
                </a:lnTo>
                <a:lnTo>
                  <a:pt x="1842" y="31574"/>
                </a:lnTo>
                <a:lnTo>
                  <a:pt x="8784" y="42735"/>
                </a:lnTo>
                <a:lnTo>
                  <a:pt x="19291" y="48141"/>
                </a:lnTo>
                <a:lnTo>
                  <a:pt x="35063" y="45381"/>
                </a:lnTo>
                <a:lnTo>
                  <a:pt x="45563" y="37260"/>
                </a:lnTo>
                <a:lnTo>
                  <a:pt x="50109" y="25496"/>
                </a:lnTo>
                <a:lnTo>
                  <a:pt x="50244" y="22854"/>
                </a:lnTo>
                <a:lnTo>
                  <a:pt x="46421" y="9328"/>
                </a:lnTo>
                <a:lnTo>
                  <a:pt x="36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8585423" y="2466291"/>
            <a:ext cx="0" cy="43614"/>
          </a:xfrm>
          <a:custGeom>
            <a:avLst/>
            <a:gdLst/>
            <a:ahLst/>
            <a:cxnLst/>
            <a:rect l="l" t="t" r="r" b="b"/>
            <a:pathLst>
              <a:path h="39582">
                <a:moveTo>
                  <a:pt x="0" y="39582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9" name="object 499"/>
          <p:cNvSpPr/>
          <p:nvPr/>
        </p:nvSpPr>
        <p:spPr>
          <a:xfrm>
            <a:off x="8585423" y="2365806"/>
            <a:ext cx="0" cy="41717"/>
          </a:xfrm>
          <a:custGeom>
            <a:avLst/>
            <a:gdLst/>
            <a:ahLst/>
            <a:cxnLst/>
            <a:rect l="l" t="t" r="r" b="b"/>
            <a:pathLst>
              <a:path h="37861">
                <a:moveTo>
                  <a:pt x="0" y="37861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0" name="object 500"/>
          <p:cNvSpPr/>
          <p:nvPr/>
        </p:nvSpPr>
        <p:spPr>
          <a:xfrm>
            <a:off x="8556891" y="2412670"/>
            <a:ext cx="58690" cy="53043"/>
          </a:xfrm>
          <a:custGeom>
            <a:avLst/>
            <a:gdLst/>
            <a:ahLst/>
            <a:cxnLst/>
            <a:rect l="l" t="t" r="r" b="b"/>
            <a:pathLst>
              <a:path w="50246" h="48140">
                <a:moveTo>
                  <a:pt x="36444" y="0"/>
                </a:moveTo>
                <a:lnTo>
                  <a:pt x="18475" y="510"/>
                </a:lnTo>
                <a:lnTo>
                  <a:pt x="6447" y="5886"/>
                </a:lnTo>
                <a:lnTo>
                  <a:pt x="0" y="14775"/>
                </a:lnTo>
                <a:lnTo>
                  <a:pt x="1842" y="31573"/>
                </a:lnTo>
                <a:lnTo>
                  <a:pt x="8784" y="42734"/>
                </a:lnTo>
                <a:lnTo>
                  <a:pt x="19292" y="48140"/>
                </a:lnTo>
                <a:lnTo>
                  <a:pt x="35064" y="45381"/>
                </a:lnTo>
                <a:lnTo>
                  <a:pt x="45564" y="37260"/>
                </a:lnTo>
                <a:lnTo>
                  <a:pt x="50111" y="25496"/>
                </a:lnTo>
                <a:lnTo>
                  <a:pt x="50246" y="22853"/>
                </a:lnTo>
                <a:lnTo>
                  <a:pt x="46422" y="9328"/>
                </a:lnTo>
                <a:lnTo>
                  <a:pt x="36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8812604" y="2500428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36140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8812604" y="2403715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36140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8784073" y="2446800"/>
            <a:ext cx="58688" cy="53044"/>
          </a:xfrm>
          <a:custGeom>
            <a:avLst/>
            <a:gdLst/>
            <a:ahLst/>
            <a:cxnLst/>
            <a:rect l="l" t="t" r="r" b="b"/>
            <a:pathLst>
              <a:path w="50244" h="48141">
                <a:moveTo>
                  <a:pt x="36444" y="0"/>
                </a:moveTo>
                <a:lnTo>
                  <a:pt x="18475" y="510"/>
                </a:lnTo>
                <a:lnTo>
                  <a:pt x="6447" y="5886"/>
                </a:lnTo>
                <a:lnTo>
                  <a:pt x="0" y="14776"/>
                </a:lnTo>
                <a:lnTo>
                  <a:pt x="1842" y="31574"/>
                </a:lnTo>
                <a:lnTo>
                  <a:pt x="8784" y="42735"/>
                </a:lnTo>
                <a:lnTo>
                  <a:pt x="19291" y="48141"/>
                </a:lnTo>
                <a:lnTo>
                  <a:pt x="35063" y="45381"/>
                </a:lnTo>
                <a:lnTo>
                  <a:pt x="45563" y="37260"/>
                </a:lnTo>
                <a:lnTo>
                  <a:pt x="50109" y="25496"/>
                </a:lnTo>
                <a:lnTo>
                  <a:pt x="50244" y="22854"/>
                </a:lnTo>
                <a:lnTo>
                  <a:pt x="46421" y="9328"/>
                </a:lnTo>
                <a:lnTo>
                  <a:pt x="36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9037774" y="2712805"/>
            <a:ext cx="0" cy="36028"/>
          </a:xfrm>
          <a:custGeom>
            <a:avLst/>
            <a:gdLst/>
            <a:ahLst/>
            <a:cxnLst/>
            <a:rect l="l" t="t" r="r" b="b"/>
            <a:pathLst>
              <a:path h="32698">
                <a:moveTo>
                  <a:pt x="0" y="32698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5" name="object 505"/>
          <p:cNvSpPr/>
          <p:nvPr/>
        </p:nvSpPr>
        <p:spPr>
          <a:xfrm>
            <a:off x="9037774" y="2619888"/>
            <a:ext cx="0" cy="36028"/>
          </a:xfrm>
          <a:custGeom>
            <a:avLst/>
            <a:gdLst/>
            <a:ahLst/>
            <a:cxnLst/>
            <a:rect l="l" t="t" r="r" b="b"/>
            <a:pathLst>
              <a:path h="32698">
                <a:moveTo>
                  <a:pt x="0" y="32698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9009260" y="2659183"/>
            <a:ext cx="58689" cy="53045"/>
          </a:xfrm>
          <a:custGeom>
            <a:avLst/>
            <a:gdLst/>
            <a:ahLst/>
            <a:cxnLst/>
            <a:rect l="l" t="t" r="r" b="b"/>
            <a:pathLst>
              <a:path w="50245" h="48142">
                <a:moveTo>
                  <a:pt x="36443" y="0"/>
                </a:moveTo>
                <a:lnTo>
                  <a:pt x="18474" y="510"/>
                </a:lnTo>
                <a:lnTo>
                  <a:pt x="6447" y="5887"/>
                </a:lnTo>
                <a:lnTo>
                  <a:pt x="0" y="14776"/>
                </a:lnTo>
                <a:lnTo>
                  <a:pt x="1842" y="31575"/>
                </a:lnTo>
                <a:lnTo>
                  <a:pt x="8784" y="42736"/>
                </a:lnTo>
                <a:lnTo>
                  <a:pt x="19292" y="48142"/>
                </a:lnTo>
                <a:lnTo>
                  <a:pt x="35063" y="45382"/>
                </a:lnTo>
                <a:lnTo>
                  <a:pt x="45563" y="37260"/>
                </a:lnTo>
                <a:lnTo>
                  <a:pt x="50110" y="25496"/>
                </a:lnTo>
                <a:lnTo>
                  <a:pt x="50245" y="22853"/>
                </a:lnTo>
                <a:lnTo>
                  <a:pt x="46421" y="9328"/>
                </a:lnTo>
                <a:lnTo>
                  <a:pt x="364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9264954" y="2879674"/>
            <a:ext cx="0" cy="32236"/>
          </a:xfrm>
          <a:custGeom>
            <a:avLst/>
            <a:gdLst/>
            <a:ahLst/>
            <a:cxnLst/>
            <a:rect l="l" t="t" r="r" b="b"/>
            <a:pathLst>
              <a:path h="29256">
                <a:moveTo>
                  <a:pt x="0" y="29256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8" name="object 508"/>
          <p:cNvSpPr/>
          <p:nvPr/>
        </p:nvSpPr>
        <p:spPr>
          <a:xfrm>
            <a:off x="9264954" y="2790551"/>
            <a:ext cx="0" cy="32236"/>
          </a:xfrm>
          <a:custGeom>
            <a:avLst/>
            <a:gdLst/>
            <a:ahLst/>
            <a:cxnLst/>
            <a:rect l="l" t="t" r="r" b="b"/>
            <a:pathLst>
              <a:path h="29256">
                <a:moveTo>
                  <a:pt x="0" y="29256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9" name="object 509"/>
          <p:cNvSpPr/>
          <p:nvPr/>
        </p:nvSpPr>
        <p:spPr>
          <a:xfrm>
            <a:off x="9236423" y="2826050"/>
            <a:ext cx="58688" cy="53044"/>
          </a:xfrm>
          <a:custGeom>
            <a:avLst/>
            <a:gdLst/>
            <a:ahLst/>
            <a:cxnLst/>
            <a:rect l="l" t="t" r="r" b="b"/>
            <a:pathLst>
              <a:path w="50244" h="48141">
                <a:moveTo>
                  <a:pt x="36443" y="0"/>
                </a:moveTo>
                <a:lnTo>
                  <a:pt x="18474" y="510"/>
                </a:lnTo>
                <a:lnTo>
                  <a:pt x="6447" y="5886"/>
                </a:lnTo>
                <a:lnTo>
                  <a:pt x="0" y="14776"/>
                </a:lnTo>
                <a:lnTo>
                  <a:pt x="1842" y="31574"/>
                </a:lnTo>
                <a:lnTo>
                  <a:pt x="8784" y="42735"/>
                </a:lnTo>
                <a:lnTo>
                  <a:pt x="19292" y="48141"/>
                </a:lnTo>
                <a:lnTo>
                  <a:pt x="35063" y="45381"/>
                </a:lnTo>
                <a:lnTo>
                  <a:pt x="45563" y="37260"/>
                </a:lnTo>
                <a:lnTo>
                  <a:pt x="50109" y="25496"/>
                </a:lnTo>
                <a:lnTo>
                  <a:pt x="50244" y="22854"/>
                </a:lnTo>
                <a:lnTo>
                  <a:pt x="46421" y="9328"/>
                </a:lnTo>
                <a:lnTo>
                  <a:pt x="364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0" name="object 510"/>
          <p:cNvSpPr/>
          <p:nvPr/>
        </p:nvSpPr>
        <p:spPr>
          <a:xfrm>
            <a:off x="9492135" y="2760210"/>
            <a:ext cx="0" cy="32236"/>
          </a:xfrm>
          <a:custGeom>
            <a:avLst/>
            <a:gdLst/>
            <a:ahLst/>
            <a:cxnLst/>
            <a:rect l="l" t="t" r="r" b="b"/>
            <a:pathLst>
              <a:path h="29256">
                <a:moveTo>
                  <a:pt x="0" y="29256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1" name="object 511"/>
          <p:cNvSpPr/>
          <p:nvPr/>
        </p:nvSpPr>
        <p:spPr>
          <a:xfrm>
            <a:off x="9492135" y="2672999"/>
            <a:ext cx="0" cy="30339"/>
          </a:xfrm>
          <a:custGeom>
            <a:avLst/>
            <a:gdLst/>
            <a:ahLst/>
            <a:cxnLst/>
            <a:rect l="l" t="t" r="r" b="b"/>
            <a:pathLst>
              <a:path h="27535">
                <a:moveTo>
                  <a:pt x="0" y="27535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9463605" y="2706587"/>
            <a:ext cx="58688" cy="53044"/>
          </a:xfrm>
          <a:custGeom>
            <a:avLst/>
            <a:gdLst/>
            <a:ahLst/>
            <a:cxnLst/>
            <a:rect l="l" t="t" r="r" b="b"/>
            <a:pathLst>
              <a:path w="50244" h="48141">
                <a:moveTo>
                  <a:pt x="36444" y="0"/>
                </a:moveTo>
                <a:lnTo>
                  <a:pt x="18475" y="510"/>
                </a:lnTo>
                <a:lnTo>
                  <a:pt x="6447" y="5886"/>
                </a:lnTo>
                <a:lnTo>
                  <a:pt x="0" y="14776"/>
                </a:lnTo>
                <a:lnTo>
                  <a:pt x="1842" y="31574"/>
                </a:lnTo>
                <a:lnTo>
                  <a:pt x="8784" y="42735"/>
                </a:lnTo>
                <a:lnTo>
                  <a:pt x="19291" y="48141"/>
                </a:lnTo>
                <a:lnTo>
                  <a:pt x="35063" y="45381"/>
                </a:lnTo>
                <a:lnTo>
                  <a:pt x="45563" y="37260"/>
                </a:lnTo>
                <a:lnTo>
                  <a:pt x="50109" y="25496"/>
                </a:lnTo>
                <a:lnTo>
                  <a:pt x="50244" y="22854"/>
                </a:lnTo>
                <a:lnTo>
                  <a:pt x="46421" y="9328"/>
                </a:lnTo>
                <a:lnTo>
                  <a:pt x="36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9717304" y="2401821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36140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4" name="object 514"/>
          <p:cNvSpPr/>
          <p:nvPr/>
        </p:nvSpPr>
        <p:spPr>
          <a:xfrm>
            <a:off x="9717304" y="2305109"/>
            <a:ext cx="0" cy="39821"/>
          </a:xfrm>
          <a:custGeom>
            <a:avLst/>
            <a:gdLst/>
            <a:ahLst/>
            <a:cxnLst/>
            <a:rect l="l" t="t" r="r" b="b"/>
            <a:pathLst>
              <a:path h="36140">
                <a:moveTo>
                  <a:pt x="0" y="36140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9688774" y="2348199"/>
            <a:ext cx="58688" cy="53044"/>
          </a:xfrm>
          <a:custGeom>
            <a:avLst/>
            <a:gdLst/>
            <a:ahLst/>
            <a:cxnLst/>
            <a:rect l="l" t="t" r="r" b="b"/>
            <a:pathLst>
              <a:path w="50244" h="48141">
                <a:moveTo>
                  <a:pt x="36444" y="0"/>
                </a:moveTo>
                <a:lnTo>
                  <a:pt x="18475" y="510"/>
                </a:lnTo>
                <a:lnTo>
                  <a:pt x="6447" y="5886"/>
                </a:lnTo>
                <a:lnTo>
                  <a:pt x="0" y="14776"/>
                </a:lnTo>
                <a:lnTo>
                  <a:pt x="1842" y="31574"/>
                </a:lnTo>
                <a:lnTo>
                  <a:pt x="8784" y="42735"/>
                </a:lnTo>
                <a:lnTo>
                  <a:pt x="19291" y="48141"/>
                </a:lnTo>
                <a:lnTo>
                  <a:pt x="35063" y="45381"/>
                </a:lnTo>
                <a:lnTo>
                  <a:pt x="45563" y="37260"/>
                </a:lnTo>
                <a:lnTo>
                  <a:pt x="50109" y="25496"/>
                </a:lnTo>
                <a:lnTo>
                  <a:pt x="50244" y="22854"/>
                </a:lnTo>
                <a:lnTo>
                  <a:pt x="46421" y="9328"/>
                </a:lnTo>
                <a:lnTo>
                  <a:pt x="36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9944485" y="2635058"/>
            <a:ext cx="0" cy="32236"/>
          </a:xfrm>
          <a:custGeom>
            <a:avLst/>
            <a:gdLst/>
            <a:ahLst/>
            <a:cxnLst/>
            <a:rect l="l" t="t" r="r" b="b"/>
            <a:pathLst>
              <a:path h="29256">
                <a:moveTo>
                  <a:pt x="0" y="29256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9944485" y="2547846"/>
            <a:ext cx="0" cy="30339"/>
          </a:xfrm>
          <a:custGeom>
            <a:avLst/>
            <a:gdLst/>
            <a:ahLst/>
            <a:cxnLst/>
            <a:rect l="l" t="t" r="r" b="b"/>
            <a:pathLst>
              <a:path h="27535">
                <a:moveTo>
                  <a:pt x="0" y="27535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9915971" y="2581439"/>
            <a:ext cx="58689" cy="53044"/>
          </a:xfrm>
          <a:custGeom>
            <a:avLst/>
            <a:gdLst/>
            <a:ahLst/>
            <a:cxnLst/>
            <a:rect l="l" t="t" r="r" b="b"/>
            <a:pathLst>
              <a:path w="50245" h="48141">
                <a:moveTo>
                  <a:pt x="36443" y="0"/>
                </a:moveTo>
                <a:lnTo>
                  <a:pt x="18474" y="510"/>
                </a:lnTo>
                <a:lnTo>
                  <a:pt x="6447" y="5886"/>
                </a:lnTo>
                <a:lnTo>
                  <a:pt x="0" y="14776"/>
                </a:lnTo>
                <a:lnTo>
                  <a:pt x="1842" y="31574"/>
                </a:lnTo>
                <a:lnTo>
                  <a:pt x="8784" y="42735"/>
                </a:lnTo>
                <a:lnTo>
                  <a:pt x="19292" y="48141"/>
                </a:lnTo>
                <a:lnTo>
                  <a:pt x="35063" y="45381"/>
                </a:lnTo>
                <a:lnTo>
                  <a:pt x="45563" y="37260"/>
                </a:lnTo>
                <a:lnTo>
                  <a:pt x="50110" y="25496"/>
                </a:lnTo>
                <a:lnTo>
                  <a:pt x="50245" y="22852"/>
                </a:lnTo>
                <a:lnTo>
                  <a:pt x="46421" y="9328"/>
                </a:lnTo>
                <a:lnTo>
                  <a:pt x="364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10143152" y="4255827"/>
            <a:ext cx="58689" cy="53044"/>
          </a:xfrm>
          <a:custGeom>
            <a:avLst/>
            <a:gdLst/>
            <a:ahLst/>
            <a:cxnLst/>
            <a:rect l="l" t="t" r="r" b="b"/>
            <a:pathLst>
              <a:path w="50245" h="48141">
                <a:moveTo>
                  <a:pt x="36443" y="0"/>
                </a:moveTo>
                <a:lnTo>
                  <a:pt x="18474" y="510"/>
                </a:lnTo>
                <a:lnTo>
                  <a:pt x="6447" y="5887"/>
                </a:lnTo>
                <a:lnTo>
                  <a:pt x="0" y="14776"/>
                </a:lnTo>
                <a:lnTo>
                  <a:pt x="1842" y="31573"/>
                </a:lnTo>
                <a:lnTo>
                  <a:pt x="8785" y="42735"/>
                </a:lnTo>
                <a:lnTo>
                  <a:pt x="19292" y="48141"/>
                </a:lnTo>
                <a:lnTo>
                  <a:pt x="35063" y="45381"/>
                </a:lnTo>
                <a:lnTo>
                  <a:pt x="45563" y="37259"/>
                </a:lnTo>
                <a:lnTo>
                  <a:pt x="50110" y="25495"/>
                </a:lnTo>
                <a:lnTo>
                  <a:pt x="50245" y="22852"/>
                </a:lnTo>
                <a:lnTo>
                  <a:pt x="46421" y="9328"/>
                </a:lnTo>
                <a:lnTo>
                  <a:pt x="364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6659415" y="2380960"/>
            <a:ext cx="3624836" cy="1911424"/>
          </a:xfrm>
          <a:custGeom>
            <a:avLst/>
            <a:gdLst/>
            <a:ahLst/>
            <a:cxnLst/>
            <a:rect l="l" t="t" r="r" b="b"/>
            <a:pathLst>
              <a:path w="3103308" h="1734738">
                <a:moveTo>
                  <a:pt x="0" y="1693434"/>
                </a:moveTo>
                <a:lnTo>
                  <a:pt x="194494" y="1693434"/>
                </a:lnTo>
                <a:lnTo>
                  <a:pt x="194494" y="1628038"/>
                </a:lnTo>
                <a:lnTo>
                  <a:pt x="388989" y="1628038"/>
                </a:lnTo>
                <a:lnTo>
                  <a:pt x="388989" y="1488639"/>
                </a:lnTo>
                <a:lnTo>
                  <a:pt x="581763" y="1488639"/>
                </a:lnTo>
                <a:lnTo>
                  <a:pt x="581763" y="1356124"/>
                </a:lnTo>
                <a:lnTo>
                  <a:pt x="776257" y="1356124"/>
                </a:lnTo>
                <a:lnTo>
                  <a:pt x="776257" y="1116909"/>
                </a:lnTo>
                <a:lnTo>
                  <a:pt x="970752" y="1116909"/>
                </a:lnTo>
                <a:lnTo>
                  <a:pt x="970752" y="929324"/>
                </a:lnTo>
                <a:lnTo>
                  <a:pt x="1163525" y="929324"/>
                </a:lnTo>
                <a:lnTo>
                  <a:pt x="1163525" y="590292"/>
                </a:lnTo>
                <a:lnTo>
                  <a:pt x="1358020" y="590292"/>
                </a:lnTo>
                <a:lnTo>
                  <a:pt x="1358020" y="330426"/>
                </a:lnTo>
                <a:lnTo>
                  <a:pt x="1552514" y="330426"/>
                </a:lnTo>
                <a:lnTo>
                  <a:pt x="1552514" y="149724"/>
                </a:lnTo>
                <a:lnTo>
                  <a:pt x="1745287" y="149724"/>
                </a:lnTo>
                <a:lnTo>
                  <a:pt x="1745287" y="104979"/>
                </a:lnTo>
                <a:lnTo>
                  <a:pt x="1939782" y="104979"/>
                </a:lnTo>
                <a:lnTo>
                  <a:pt x="1939782" y="296006"/>
                </a:lnTo>
                <a:lnTo>
                  <a:pt x="2134277" y="296006"/>
                </a:lnTo>
                <a:lnTo>
                  <a:pt x="2134277" y="476708"/>
                </a:lnTo>
                <a:lnTo>
                  <a:pt x="2327051" y="476708"/>
                </a:lnTo>
                <a:lnTo>
                  <a:pt x="2327051" y="461220"/>
                </a:lnTo>
                <a:lnTo>
                  <a:pt x="2521545" y="461220"/>
                </a:lnTo>
                <a:lnTo>
                  <a:pt x="2521545" y="0"/>
                </a:lnTo>
                <a:lnTo>
                  <a:pt x="2716039" y="0"/>
                </a:lnTo>
                <a:lnTo>
                  <a:pt x="2716039" y="68838"/>
                </a:lnTo>
                <a:lnTo>
                  <a:pt x="2908813" y="68838"/>
                </a:lnTo>
                <a:lnTo>
                  <a:pt x="2908813" y="1734738"/>
                </a:lnTo>
                <a:lnTo>
                  <a:pt x="3103308" y="1734738"/>
                </a:lnTo>
              </a:path>
            </a:pathLst>
          </a:custGeom>
          <a:ln w="10326">
            <a:solidFill>
              <a:srgbClr val="0000FF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6659415" y="2325972"/>
            <a:ext cx="3624836" cy="1979690"/>
          </a:xfrm>
          <a:custGeom>
            <a:avLst/>
            <a:gdLst/>
            <a:ahLst/>
            <a:cxnLst/>
            <a:rect l="l" t="t" r="r" b="b"/>
            <a:pathLst>
              <a:path w="3103308" h="1796693">
                <a:moveTo>
                  <a:pt x="0" y="1758831"/>
                </a:moveTo>
                <a:lnTo>
                  <a:pt x="194494" y="1758831"/>
                </a:lnTo>
                <a:lnTo>
                  <a:pt x="194494" y="1662457"/>
                </a:lnTo>
                <a:lnTo>
                  <a:pt x="388989" y="1662457"/>
                </a:lnTo>
                <a:lnTo>
                  <a:pt x="388989" y="1512733"/>
                </a:lnTo>
                <a:lnTo>
                  <a:pt x="581763" y="1512733"/>
                </a:lnTo>
                <a:lnTo>
                  <a:pt x="581763" y="1294169"/>
                </a:lnTo>
                <a:lnTo>
                  <a:pt x="776257" y="1294169"/>
                </a:lnTo>
                <a:lnTo>
                  <a:pt x="776257" y="1094537"/>
                </a:lnTo>
                <a:lnTo>
                  <a:pt x="970752" y="1094537"/>
                </a:lnTo>
                <a:lnTo>
                  <a:pt x="970752" y="795088"/>
                </a:lnTo>
                <a:lnTo>
                  <a:pt x="1163525" y="795088"/>
                </a:lnTo>
                <a:lnTo>
                  <a:pt x="1163525" y="368287"/>
                </a:lnTo>
                <a:lnTo>
                  <a:pt x="1358020" y="368287"/>
                </a:lnTo>
                <a:lnTo>
                  <a:pt x="1358020" y="120467"/>
                </a:lnTo>
                <a:lnTo>
                  <a:pt x="1552514" y="120467"/>
                </a:lnTo>
                <a:lnTo>
                  <a:pt x="1552514" y="0"/>
                </a:lnTo>
                <a:lnTo>
                  <a:pt x="1745287" y="0"/>
                </a:lnTo>
                <a:lnTo>
                  <a:pt x="1745287" y="117026"/>
                </a:lnTo>
                <a:lnTo>
                  <a:pt x="1939782" y="117026"/>
                </a:lnTo>
                <a:lnTo>
                  <a:pt x="1939782" y="414753"/>
                </a:lnTo>
                <a:lnTo>
                  <a:pt x="2134277" y="414753"/>
                </a:lnTo>
                <a:lnTo>
                  <a:pt x="2134277" y="650526"/>
                </a:lnTo>
                <a:lnTo>
                  <a:pt x="2327051" y="650526"/>
                </a:lnTo>
                <a:lnTo>
                  <a:pt x="2327051" y="693551"/>
                </a:lnTo>
                <a:lnTo>
                  <a:pt x="2521545" y="693551"/>
                </a:lnTo>
                <a:lnTo>
                  <a:pt x="2521545" y="456057"/>
                </a:lnTo>
                <a:lnTo>
                  <a:pt x="2716039" y="456057"/>
                </a:lnTo>
                <a:lnTo>
                  <a:pt x="2716039" y="526617"/>
                </a:lnTo>
                <a:lnTo>
                  <a:pt x="2908813" y="526617"/>
                </a:lnTo>
                <a:lnTo>
                  <a:pt x="2908813" y="1796693"/>
                </a:lnTo>
                <a:lnTo>
                  <a:pt x="3103308" y="1796693"/>
                </a:lnTo>
              </a:path>
            </a:pathLst>
          </a:custGeom>
          <a:ln w="10326">
            <a:solidFill>
              <a:srgbClr val="FF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6659415" y="2500423"/>
            <a:ext cx="3624836" cy="1814715"/>
          </a:xfrm>
          <a:custGeom>
            <a:avLst/>
            <a:gdLst/>
            <a:ahLst/>
            <a:cxnLst/>
            <a:rect l="l" t="t" r="r" b="b"/>
            <a:pathLst>
              <a:path w="3103308" h="1646968">
                <a:moveTo>
                  <a:pt x="0" y="1554036"/>
                </a:moveTo>
                <a:lnTo>
                  <a:pt x="194494" y="1554036"/>
                </a:lnTo>
                <a:lnTo>
                  <a:pt x="194494" y="1478313"/>
                </a:lnTo>
                <a:lnTo>
                  <a:pt x="388989" y="1478313"/>
                </a:lnTo>
                <a:lnTo>
                  <a:pt x="388989" y="1338915"/>
                </a:lnTo>
                <a:lnTo>
                  <a:pt x="581763" y="1338915"/>
                </a:lnTo>
                <a:lnTo>
                  <a:pt x="581763" y="1146166"/>
                </a:lnTo>
                <a:lnTo>
                  <a:pt x="776257" y="1146166"/>
                </a:lnTo>
                <a:lnTo>
                  <a:pt x="776257" y="903509"/>
                </a:lnTo>
                <a:lnTo>
                  <a:pt x="970752" y="903509"/>
                </a:lnTo>
                <a:lnTo>
                  <a:pt x="970752" y="612665"/>
                </a:lnTo>
                <a:lnTo>
                  <a:pt x="1163525" y="612665"/>
                </a:lnTo>
                <a:lnTo>
                  <a:pt x="1163525" y="333868"/>
                </a:lnTo>
                <a:lnTo>
                  <a:pt x="1358020" y="333868"/>
                </a:lnTo>
                <a:lnTo>
                  <a:pt x="1358020" y="118746"/>
                </a:lnTo>
                <a:lnTo>
                  <a:pt x="1552514" y="118746"/>
                </a:lnTo>
                <a:lnTo>
                  <a:pt x="1552514" y="0"/>
                </a:lnTo>
                <a:lnTo>
                  <a:pt x="1745287" y="0"/>
                </a:lnTo>
                <a:lnTo>
                  <a:pt x="1745287" y="61954"/>
                </a:lnTo>
                <a:lnTo>
                  <a:pt x="1939782" y="61954"/>
                </a:lnTo>
                <a:lnTo>
                  <a:pt x="1939782" y="270192"/>
                </a:lnTo>
                <a:lnTo>
                  <a:pt x="2134277" y="270192"/>
                </a:lnTo>
                <a:lnTo>
                  <a:pt x="2134277" y="483592"/>
                </a:lnTo>
                <a:lnTo>
                  <a:pt x="2327051" y="483592"/>
                </a:lnTo>
                <a:lnTo>
                  <a:pt x="2327051" y="461220"/>
                </a:lnTo>
                <a:lnTo>
                  <a:pt x="2521545" y="461220"/>
                </a:lnTo>
                <a:lnTo>
                  <a:pt x="2521545" y="99816"/>
                </a:lnTo>
                <a:lnTo>
                  <a:pt x="2716039" y="99816"/>
                </a:lnTo>
                <a:lnTo>
                  <a:pt x="2716039" y="251261"/>
                </a:lnTo>
                <a:lnTo>
                  <a:pt x="2908813" y="251261"/>
                </a:lnTo>
                <a:lnTo>
                  <a:pt x="2908813" y="1646968"/>
                </a:lnTo>
                <a:lnTo>
                  <a:pt x="3103308" y="1646968"/>
                </a:lnTo>
              </a:path>
            </a:pathLst>
          </a:custGeom>
          <a:ln w="15489">
            <a:solidFill>
              <a:srgbClr val="0099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6840355" y="1836735"/>
            <a:ext cx="820262" cy="1016392"/>
          </a:xfrm>
          <a:custGeom>
            <a:avLst/>
            <a:gdLst/>
            <a:ahLst/>
            <a:cxnLst/>
            <a:rect l="l" t="t" r="r" b="b"/>
            <a:pathLst>
              <a:path w="702246" h="922440">
                <a:moveTo>
                  <a:pt x="0" y="922440"/>
                </a:moveTo>
                <a:lnTo>
                  <a:pt x="702246" y="922440"/>
                </a:lnTo>
                <a:lnTo>
                  <a:pt x="702246" y="0"/>
                </a:lnTo>
                <a:lnTo>
                  <a:pt x="0" y="0"/>
                </a:lnTo>
                <a:lnTo>
                  <a:pt x="0" y="922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4" name="object 524"/>
          <p:cNvSpPr/>
          <p:nvPr/>
        </p:nvSpPr>
        <p:spPr>
          <a:xfrm>
            <a:off x="6914373" y="2116857"/>
            <a:ext cx="58689" cy="53045"/>
          </a:xfrm>
          <a:custGeom>
            <a:avLst/>
            <a:gdLst/>
            <a:ahLst/>
            <a:cxnLst/>
            <a:rect l="l" t="t" r="r" b="b"/>
            <a:pathLst>
              <a:path w="50245" h="48142">
                <a:moveTo>
                  <a:pt x="36443" y="0"/>
                </a:moveTo>
                <a:lnTo>
                  <a:pt x="18474" y="510"/>
                </a:lnTo>
                <a:lnTo>
                  <a:pt x="6447" y="5887"/>
                </a:lnTo>
                <a:lnTo>
                  <a:pt x="0" y="14776"/>
                </a:lnTo>
                <a:lnTo>
                  <a:pt x="1842" y="31575"/>
                </a:lnTo>
                <a:lnTo>
                  <a:pt x="8784" y="42736"/>
                </a:lnTo>
                <a:lnTo>
                  <a:pt x="19292" y="48142"/>
                </a:lnTo>
                <a:lnTo>
                  <a:pt x="35063" y="45382"/>
                </a:lnTo>
                <a:lnTo>
                  <a:pt x="45563" y="37260"/>
                </a:lnTo>
                <a:lnTo>
                  <a:pt x="50110" y="25496"/>
                </a:lnTo>
                <a:lnTo>
                  <a:pt x="50245" y="22853"/>
                </a:lnTo>
                <a:lnTo>
                  <a:pt x="46421" y="9328"/>
                </a:lnTo>
                <a:lnTo>
                  <a:pt x="364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5" name="object 525"/>
          <p:cNvSpPr txBox="1"/>
          <p:nvPr/>
        </p:nvSpPr>
        <p:spPr>
          <a:xfrm>
            <a:off x="6857705" y="2440018"/>
            <a:ext cx="742457" cy="1959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/>
            <a:r>
              <a:rPr sz="1600" u="dashHeavy" spc="8" baseline="14619" dirty="0">
                <a:solidFill>
                  <a:prstClr val="black"/>
                </a:solidFill>
                <a:latin typeface="Arial"/>
                <a:cs typeface="Arial"/>
              </a:rPr>
              <a:t>   </a:t>
            </a:r>
            <a:r>
              <a:rPr sz="1600" u="dashHeavy" spc="-171" baseline="146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171" baseline="146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b="1" spc="17" dirty="0">
                <a:solidFill>
                  <a:prstClr val="black"/>
                </a:solidFill>
                <a:latin typeface="Arial"/>
                <a:cs typeface="Arial"/>
              </a:rPr>
              <a:t>Sherpa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26" name="object 526"/>
          <p:cNvSpPr txBox="1"/>
          <p:nvPr/>
        </p:nvSpPr>
        <p:spPr>
          <a:xfrm>
            <a:off x="6329190" y="1775797"/>
            <a:ext cx="313004" cy="151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>
              <a:lnSpc>
                <a:spcPts val="1231"/>
              </a:lnSpc>
            </a:pPr>
            <a:r>
              <a:rPr sz="1100" spc="11" dirty="0">
                <a:solidFill>
                  <a:prstClr val="black"/>
                </a:solidFill>
                <a:latin typeface="Arial"/>
                <a:cs typeface="Arial"/>
              </a:rPr>
              <a:t>0.16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27" name="object 527"/>
          <p:cNvSpPr txBox="1"/>
          <p:nvPr/>
        </p:nvSpPr>
        <p:spPr>
          <a:xfrm>
            <a:off x="6857705" y="2050393"/>
            <a:ext cx="545901" cy="2015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/>
            <a:r>
              <a:rPr sz="1600" u="dashHeavy" spc="8" baseline="-14619" dirty="0">
                <a:solidFill>
                  <a:prstClr val="black"/>
                </a:solidFill>
                <a:latin typeface="Arial"/>
                <a:cs typeface="Arial"/>
              </a:rPr>
              <a:t>   </a:t>
            </a:r>
            <a:r>
              <a:rPr sz="1600" u="dashHeavy" spc="-171" baseline="-146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171" baseline="-146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b="1" spc="17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28" name="object 528"/>
          <p:cNvSpPr txBox="1"/>
          <p:nvPr/>
        </p:nvSpPr>
        <p:spPr>
          <a:xfrm>
            <a:off x="6841708" y="1819525"/>
            <a:ext cx="1757865" cy="2064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/>
            <a:r>
              <a:rPr sz="1300" b="1" spc="17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1300" b="1" spc="23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1300" spc="11" dirty="0">
                <a:solidFill>
                  <a:prstClr val="black"/>
                </a:solidFill>
                <a:latin typeface="Symbol"/>
                <a:cs typeface="Symbol"/>
              </a:rPr>
              <a:t>γ </a:t>
            </a:r>
            <a:r>
              <a:rPr sz="1300" spc="-108" dirty="0">
                <a:solidFill>
                  <a:prstClr val="black"/>
                </a:solidFill>
                <a:latin typeface="Symbol"/>
                <a:cs typeface="Symbol"/>
              </a:rPr>
              <a:t> </a:t>
            </a:r>
            <a:r>
              <a:rPr sz="1300" spc="34" dirty="0">
                <a:solidFill>
                  <a:prstClr val="black"/>
                </a:solidFill>
                <a:latin typeface="Symbol"/>
                <a:cs typeface="Symbol"/>
              </a:rPr>
              <a:t>→</a:t>
            </a:r>
            <a:r>
              <a:rPr sz="1300" spc="57" dirty="0">
                <a:solidFill>
                  <a:prstClr val="black"/>
                </a:solidFill>
                <a:latin typeface="Symbol"/>
                <a:cs typeface="Symbol"/>
              </a:rPr>
              <a:t> </a:t>
            </a:r>
            <a:r>
              <a:rPr sz="1300" b="1" spc="6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300" b="1" spc="9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b="1" spc="6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300" b="1" spc="-9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b="1" spc="6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300" b="1" spc="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b="1" spc="17" dirty="0">
                <a:solidFill>
                  <a:prstClr val="black"/>
                </a:solidFill>
                <a:latin typeface="Arial"/>
                <a:cs typeface="Arial"/>
              </a:rPr>
              <a:t>p  </a:t>
            </a:r>
            <a:r>
              <a:rPr sz="1300" b="1" spc="-15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b="1" spc="17" dirty="0">
                <a:solidFill>
                  <a:prstClr val="black"/>
                </a:solidFill>
                <a:latin typeface="Arial"/>
                <a:cs typeface="Arial"/>
              </a:rPr>
              <a:t>&gt;</a:t>
            </a:r>
            <a:r>
              <a:rPr sz="1300" b="1" spc="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b="1" spc="17" dirty="0">
                <a:solidFill>
                  <a:prstClr val="black"/>
                </a:solidFill>
                <a:latin typeface="Arial"/>
                <a:cs typeface="Arial"/>
              </a:rPr>
              <a:t>150</a:t>
            </a:r>
            <a:r>
              <a:rPr sz="1300" b="1" spc="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b="1" spc="23" dirty="0">
                <a:solidFill>
                  <a:prstClr val="black"/>
                </a:solidFill>
                <a:latin typeface="Arial"/>
                <a:cs typeface="Arial"/>
              </a:rPr>
              <a:t>GeV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29" name="object 529"/>
          <p:cNvSpPr txBox="1"/>
          <p:nvPr/>
        </p:nvSpPr>
        <p:spPr>
          <a:xfrm>
            <a:off x="7683172" y="1955099"/>
            <a:ext cx="95681" cy="135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/>
            <a:r>
              <a:rPr sz="800" b="1" spc="1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30" name="object 530"/>
          <p:cNvSpPr txBox="1"/>
          <p:nvPr/>
        </p:nvSpPr>
        <p:spPr>
          <a:xfrm>
            <a:off x="7683172" y="1818000"/>
            <a:ext cx="95681" cy="135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/>
            <a:r>
              <a:rPr sz="800" b="1" spc="11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31" name="object 531"/>
          <p:cNvSpPr txBox="1"/>
          <p:nvPr/>
        </p:nvSpPr>
        <p:spPr>
          <a:xfrm>
            <a:off x="7071209" y="1789138"/>
            <a:ext cx="456155" cy="1350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>
              <a:tabLst>
                <a:tab pos="296940" algn="l"/>
              </a:tabLst>
            </a:pPr>
            <a:r>
              <a:rPr sz="1300" b="1" spc="8" baseline="3968" dirty="0">
                <a:solidFill>
                  <a:prstClr val="black"/>
                </a:solidFill>
                <a:latin typeface="Arial"/>
                <a:cs typeface="Arial"/>
              </a:rPr>
              <a:t>*	</a:t>
            </a:r>
            <a:r>
              <a:rPr sz="800" b="1" spc="11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800" b="1" spc="5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b="1" spc="8" baseline="3968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endParaRPr sz="1300" baseline="396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32" name="object 532"/>
          <p:cNvSpPr txBox="1"/>
          <p:nvPr/>
        </p:nvSpPr>
        <p:spPr>
          <a:xfrm>
            <a:off x="7025296" y="2237999"/>
            <a:ext cx="824046" cy="1959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/>
            <a:r>
              <a:rPr sz="1300" b="1" spc="17" dirty="0">
                <a:solidFill>
                  <a:prstClr val="black"/>
                </a:solidFill>
                <a:latin typeface="Arial"/>
                <a:cs typeface="Arial"/>
              </a:rPr>
              <a:t>MadGraph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33" name="object 533"/>
          <p:cNvSpPr txBox="1"/>
          <p:nvPr/>
        </p:nvSpPr>
        <p:spPr>
          <a:xfrm>
            <a:off x="7025297" y="2642049"/>
            <a:ext cx="940495" cy="1959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/>
            <a:r>
              <a:rPr sz="1300" b="1" spc="17" dirty="0">
                <a:solidFill>
                  <a:prstClr val="black"/>
                </a:solidFill>
                <a:latin typeface="Arial"/>
                <a:cs typeface="Arial"/>
              </a:rPr>
              <a:t>Pythia6</a:t>
            </a:r>
            <a:r>
              <a:rPr sz="1300" b="1" spc="11" dirty="0">
                <a:solidFill>
                  <a:prstClr val="black"/>
                </a:solidFill>
                <a:latin typeface="Arial"/>
                <a:cs typeface="Arial"/>
              </a:rPr>
              <a:t> (Z2)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6872523" y="2752625"/>
            <a:ext cx="142742" cy="0"/>
          </a:xfrm>
          <a:custGeom>
            <a:avLst/>
            <a:gdLst/>
            <a:ahLst/>
            <a:cxnLst/>
            <a:rect l="l" t="t" r="r" b="b"/>
            <a:pathLst>
              <a:path w="122205">
                <a:moveTo>
                  <a:pt x="0" y="0"/>
                </a:moveTo>
                <a:lnTo>
                  <a:pt x="122205" y="0"/>
                </a:lnTo>
              </a:path>
            </a:pathLst>
          </a:custGeom>
          <a:ln w="15488">
            <a:solidFill>
              <a:srgbClr val="0099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8462803" y="1569363"/>
            <a:ext cx="16083" cy="87227"/>
          </a:xfrm>
          <a:custGeom>
            <a:avLst/>
            <a:gdLst/>
            <a:ahLst/>
            <a:cxnLst/>
            <a:rect l="l" t="t" r="r" b="b"/>
            <a:pathLst>
              <a:path w="13769" h="79164">
                <a:moveTo>
                  <a:pt x="0" y="0"/>
                </a:moveTo>
                <a:lnTo>
                  <a:pt x="13769" y="79164"/>
                </a:lnTo>
              </a:path>
            </a:pathLst>
          </a:custGeom>
          <a:ln w="1032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8478872" y="1533340"/>
            <a:ext cx="14073" cy="123256"/>
          </a:xfrm>
          <a:custGeom>
            <a:avLst/>
            <a:gdLst/>
            <a:ahLst/>
            <a:cxnLst/>
            <a:rect l="l" t="t" r="r" b="b"/>
            <a:pathLst>
              <a:path w="12048" h="111863">
                <a:moveTo>
                  <a:pt x="0" y="111863"/>
                </a:moveTo>
                <a:lnTo>
                  <a:pt x="120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7" name="object 537"/>
          <p:cNvSpPr/>
          <p:nvPr/>
        </p:nvSpPr>
        <p:spPr>
          <a:xfrm>
            <a:off x="8492942" y="1533334"/>
            <a:ext cx="92480" cy="0"/>
          </a:xfrm>
          <a:custGeom>
            <a:avLst/>
            <a:gdLst/>
            <a:ahLst/>
            <a:cxnLst/>
            <a:rect l="l" t="t" r="r" b="b"/>
            <a:pathLst>
              <a:path w="79174">
                <a:moveTo>
                  <a:pt x="0" y="0"/>
                </a:moveTo>
                <a:lnTo>
                  <a:pt x="791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8" name="object 538"/>
          <p:cNvSpPr txBox="1"/>
          <p:nvPr/>
        </p:nvSpPr>
        <p:spPr>
          <a:xfrm>
            <a:off x="7208882" y="1516067"/>
            <a:ext cx="2636056" cy="1784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/>
            <a:r>
              <a:rPr sz="1100" b="1" dirty="0">
                <a:solidFill>
                  <a:prstClr val="black"/>
                </a:solidFill>
                <a:latin typeface="Arial"/>
                <a:cs typeface="Arial"/>
              </a:rPr>
              <a:t>CM</a:t>
            </a:r>
            <a:r>
              <a:rPr sz="1100" b="1" spc="17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100" b="1" spc="-2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b="1" spc="-6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100" b="1" spc="6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100" b="1" spc="-11" dirty="0">
                <a:solidFill>
                  <a:prstClr val="black"/>
                </a:solidFill>
                <a:latin typeface="Arial"/>
                <a:cs typeface="Arial"/>
              </a:rPr>
              <a:t>el</a:t>
            </a:r>
            <a:r>
              <a:rPr sz="11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100" b="1" spc="6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100" b="1" spc="-11" dirty="0">
                <a:solidFill>
                  <a:prstClr val="black"/>
                </a:solidFill>
                <a:latin typeface="Arial"/>
                <a:cs typeface="Arial"/>
              </a:rPr>
              <a:t>inar</a:t>
            </a:r>
            <a:r>
              <a:rPr sz="1100" b="1" spc="-8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100" b="1" spc="6" dirty="0">
                <a:solidFill>
                  <a:prstClr val="black"/>
                </a:solidFill>
                <a:latin typeface="Arial"/>
                <a:cs typeface="Arial"/>
              </a:rPr>
              <a:t>,   </a:t>
            </a:r>
            <a:r>
              <a:rPr sz="1100" b="1" spc="-13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b="1" spc="17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100" b="1" spc="-2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b="1" spc="1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100" b="1" spc="-2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b="1" spc="17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  <a:r>
              <a:rPr sz="1100" b="1" spc="-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b="1" spc="-8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100" b="1" spc="-6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100" b="1" spc="-114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100" b="1" spc="6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1100" b="1" spc="-6" dirty="0">
                <a:solidFill>
                  <a:prstClr val="black"/>
                </a:solidFill>
                <a:latin typeface="Arial"/>
                <a:cs typeface="Arial"/>
              </a:rPr>
              <a:t>L=5</a:t>
            </a:r>
            <a:r>
              <a:rPr sz="1100" b="1" spc="-11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100" b="1" spc="17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100" b="1" spc="-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100" b="1" spc="17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1100" b="1" spc="-9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spc="8" baseline="41666" dirty="0">
                <a:solidFill>
                  <a:prstClr val="black"/>
                </a:solidFill>
                <a:latin typeface="Arial"/>
                <a:cs typeface="Arial"/>
              </a:rPr>
              <a:t>-1</a:t>
            </a:r>
            <a:endParaRPr sz="1000" baseline="4166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400526" y="4421952"/>
            <a:ext cx="726881" cy="6856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494923" y="4491223"/>
            <a:ext cx="551090" cy="518274"/>
          </a:xfrm>
          <a:custGeom>
            <a:avLst/>
            <a:gdLst/>
            <a:ahLst/>
            <a:cxnLst/>
            <a:rect l="l" t="t" r="r" b="b"/>
            <a:pathLst>
              <a:path w="471801" h="470366">
                <a:moveTo>
                  <a:pt x="471801" y="470366"/>
                </a:moveTo>
                <a:lnTo>
                  <a:pt x="8993" y="8966"/>
                </a:lnTo>
                <a:lnTo>
                  <a:pt x="0" y="0"/>
                </a:lnTo>
              </a:path>
            </a:pathLst>
          </a:custGeom>
          <a:ln w="25400">
            <a:solidFill>
              <a:srgbClr val="F4B13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449741" y="4448740"/>
            <a:ext cx="179619" cy="169985"/>
          </a:xfrm>
          <a:custGeom>
            <a:avLst/>
            <a:gdLst/>
            <a:ahLst/>
            <a:cxnLst/>
            <a:rect l="l" t="t" r="r" b="b"/>
            <a:pathLst>
              <a:path w="153776" h="154272">
                <a:moveTo>
                  <a:pt x="0" y="0"/>
                </a:moveTo>
                <a:lnTo>
                  <a:pt x="37727" y="141963"/>
                </a:lnTo>
                <a:lnTo>
                  <a:pt x="45061" y="151937"/>
                </a:lnTo>
                <a:lnTo>
                  <a:pt x="57137" y="154272"/>
                </a:lnTo>
                <a:lnTo>
                  <a:pt x="67950" y="147090"/>
                </a:lnTo>
                <a:lnTo>
                  <a:pt x="70902" y="135558"/>
                </a:lnTo>
                <a:lnTo>
                  <a:pt x="70458" y="133264"/>
                </a:lnTo>
                <a:lnTo>
                  <a:pt x="47672" y="47525"/>
                </a:lnTo>
                <a:lnTo>
                  <a:pt x="152969" y="47525"/>
                </a:lnTo>
                <a:lnTo>
                  <a:pt x="152888" y="46349"/>
                </a:lnTo>
                <a:lnTo>
                  <a:pt x="144404" y="38084"/>
                </a:lnTo>
                <a:lnTo>
                  <a:pt x="0" y="0"/>
                </a:lnTo>
                <a:close/>
              </a:path>
              <a:path w="153776" h="154272">
                <a:moveTo>
                  <a:pt x="152969" y="47525"/>
                </a:moveTo>
                <a:lnTo>
                  <a:pt x="47672" y="47525"/>
                </a:lnTo>
                <a:lnTo>
                  <a:pt x="133480" y="70048"/>
                </a:lnTo>
                <a:lnTo>
                  <a:pt x="145785" y="68591"/>
                </a:lnTo>
                <a:lnTo>
                  <a:pt x="153776" y="59226"/>
                </a:lnTo>
                <a:lnTo>
                  <a:pt x="152969" y="47525"/>
                </a:lnTo>
                <a:close/>
              </a:path>
            </a:pathLst>
          </a:custGeom>
          <a:solidFill>
            <a:srgbClr val="F4B13B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1053237" y="5051660"/>
            <a:ext cx="741715" cy="699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3" name="object 543"/>
          <p:cNvSpPr/>
          <p:nvPr/>
        </p:nvSpPr>
        <p:spPr>
          <a:xfrm>
            <a:off x="1135018" y="5107451"/>
            <a:ext cx="557483" cy="531011"/>
          </a:xfrm>
          <a:custGeom>
            <a:avLst/>
            <a:gdLst/>
            <a:ahLst/>
            <a:cxnLst/>
            <a:rect l="l" t="t" r="r" b="b"/>
            <a:pathLst>
              <a:path w="477274" h="481926">
                <a:moveTo>
                  <a:pt x="0" y="0"/>
                </a:moveTo>
                <a:lnTo>
                  <a:pt x="468337" y="472902"/>
                </a:lnTo>
                <a:lnTo>
                  <a:pt x="477274" y="481926"/>
                </a:lnTo>
              </a:path>
            </a:pathLst>
          </a:custGeom>
          <a:ln w="25400">
            <a:solidFill>
              <a:srgbClr val="F4B13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1558252" y="5510853"/>
            <a:ext cx="179155" cy="170374"/>
          </a:xfrm>
          <a:custGeom>
            <a:avLst/>
            <a:gdLst/>
            <a:ahLst/>
            <a:cxnLst/>
            <a:rect l="l" t="t" r="r" b="b"/>
            <a:pathLst>
              <a:path w="153379" h="154625">
                <a:moveTo>
                  <a:pt x="20348" y="83725"/>
                </a:moveTo>
                <a:lnTo>
                  <a:pt x="8054" y="85093"/>
                </a:lnTo>
                <a:lnTo>
                  <a:pt x="0" y="94372"/>
                </a:lnTo>
                <a:lnTo>
                  <a:pt x="774" y="107253"/>
                </a:lnTo>
                <a:lnTo>
                  <a:pt x="9142" y="115583"/>
                </a:lnTo>
                <a:lnTo>
                  <a:pt x="153379" y="154625"/>
                </a:lnTo>
                <a:lnTo>
                  <a:pt x="140994" y="106794"/>
                </a:lnTo>
                <a:lnTo>
                  <a:pt x="106010" y="106794"/>
                </a:lnTo>
                <a:lnTo>
                  <a:pt x="20348" y="83725"/>
                </a:lnTo>
                <a:close/>
              </a:path>
              <a:path w="153379" h="154625">
                <a:moveTo>
                  <a:pt x="97180" y="0"/>
                </a:moveTo>
                <a:lnTo>
                  <a:pt x="86338" y="7138"/>
                </a:lnTo>
                <a:lnTo>
                  <a:pt x="83354" y="18698"/>
                </a:lnTo>
                <a:lnTo>
                  <a:pt x="83774" y="20912"/>
                </a:lnTo>
                <a:lnTo>
                  <a:pt x="106010" y="106794"/>
                </a:lnTo>
                <a:lnTo>
                  <a:pt x="140994" y="106794"/>
                </a:lnTo>
                <a:lnTo>
                  <a:pt x="116559" y="12423"/>
                </a:lnTo>
                <a:lnTo>
                  <a:pt x="109270" y="2390"/>
                </a:lnTo>
                <a:lnTo>
                  <a:pt x="97180" y="0"/>
                </a:lnTo>
                <a:close/>
              </a:path>
            </a:pathLst>
          </a:custGeom>
          <a:solidFill>
            <a:srgbClr val="F4B13B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3975595" y="4463932"/>
            <a:ext cx="430195" cy="643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4052662" y="4542184"/>
            <a:ext cx="269807" cy="454537"/>
          </a:xfrm>
          <a:custGeom>
            <a:avLst/>
            <a:gdLst/>
            <a:ahLst/>
            <a:cxnLst/>
            <a:rect l="l" t="t" r="r" b="b"/>
            <a:pathLst>
              <a:path w="230988" h="412521">
                <a:moveTo>
                  <a:pt x="0" y="412521"/>
                </a:moveTo>
                <a:lnTo>
                  <a:pt x="224774" y="11094"/>
                </a:lnTo>
                <a:lnTo>
                  <a:pt x="230988" y="0"/>
                </a:lnTo>
              </a:path>
            </a:pathLst>
          </a:custGeom>
          <a:ln w="25400">
            <a:solidFill>
              <a:srgbClr val="F4B13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4197159" y="4489659"/>
            <a:ext cx="159535" cy="180970"/>
          </a:xfrm>
          <a:custGeom>
            <a:avLst/>
            <a:gdLst/>
            <a:ahLst/>
            <a:cxnLst/>
            <a:rect l="l" t="t" r="r" b="b"/>
            <a:pathLst>
              <a:path w="136582" h="164242">
                <a:moveTo>
                  <a:pt x="134949" y="58736"/>
                </a:moveTo>
                <a:lnTo>
                  <a:pt x="101078" y="58736"/>
                </a:lnTo>
                <a:lnTo>
                  <a:pt x="102720" y="156789"/>
                </a:lnTo>
                <a:lnTo>
                  <a:pt x="110428" y="164242"/>
                </a:lnTo>
                <a:lnTo>
                  <a:pt x="129128" y="163929"/>
                </a:lnTo>
                <a:lnTo>
                  <a:pt x="136582" y="156221"/>
                </a:lnTo>
                <a:lnTo>
                  <a:pt x="134949" y="58736"/>
                </a:lnTo>
                <a:close/>
              </a:path>
              <a:path w="136582" h="164242">
                <a:moveTo>
                  <a:pt x="133966" y="0"/>
                </a:moveTo>
                <a:lnTo>
                  <a:pt x="7464" y="74662"/>
                </a:lnTo>
                <a:lnTo>
                  <a:pt x="0" y="83909"/>
                </a:lnTo>
                <a:lnTo>
                  <a:pt x="393" y="95650"/>
                </a:lnTo>
                <a:lnTo>
                  <a:pt x="9722" y="104604"/>
                </a:lnTo>
                <a:lnTo>
                  <a:pt x="20803" y="105498"/>
                </a:lnTo>
                <a:lnTo>
                  <a:pt x="24677" y="103827"/>
                </a:lnTo>
                <a:lnTo>
                  <a:pt x="101078" y="58736"/>
                </a:lnTo>
                <a:lnTo>
                  <a:pt x="134949" y="58736"/>
                </a:lnTo>
                <a:lnTo>
                  <a:pt x="133966" y="0"/>
                </a:lnTo>
                <a:close/>
              </a:path>
            </a:pathLst>
          </a:custGeom>
          <a:solidFill>
            <a:srgbClr val="F4B13B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3931091" y="5121628"/>
            <a:ext cx="281852" cy="6576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4037828" y="5164632"/>
            <a:ext cx="40512" cy="479235"/>
          </a:xfrm>
          <a:custGeom>
            <a:avLst/>
            <a:gdLst/>
            <a:ahLst/>
            <a:cxnLst/>
            <a:rect l="l" t="t" r="r" b="b"/>
            <a:pathLst>
              <a:path w="34683" h="434936">
                <a:moveTo>
                  <a:pt x="0" y="0"/>
                </a:moveTo>
                <a:lnTo>
                  <a:pt x="33675" y="422276"/>
                </a:lnTo>
                <a:lnTo>
                  <a:pt x="34683" y="434936"/>
                </a:lnTo>
              </a:path>
            </a:pathLst>
          </a:custGeom>
          <a:ln w="25400">
            <a:solidFill>
              <a:srgbClr val="F4B13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0" name="object 550"/>
          <p:cNvSpPr/>
          <p:nvPr/>
        </p:nvSpPr>
        <p:spPr>
          <a:xfrm>
            <a:off x="3983278" y="5531906"/>
            <a:ext cx="175604" cy="171952"/>
          </a:xfrm>
          <a:custGeom>
            <a:avLst/>
            <a:gdLst/>
            <a:ahLst/>
            <a:cxnLst/>
            <a:rect l="l" t="t" r="r" b="b"/>
            <a:pathLst>
              <a:path w="150339" h="156057">
                <a:moveTo>
                  <a:pt x="20023" y="9312"/>
                </a:moveTo>
                <a:lnTo>
                  <a:pt x="8345" y="10564"/>
                </a:lnTo>
                <a:lnTo>
                  <a:pt x="105" y="20503"/>
                </a:lnTo>
                <a:lnTo>
                  <a:pt x="0" y="31597"/>
                </a:lnTo>
                <a:lnTo>
                  <a:pt x="85727" y="156057"/>
                </a:lnTo>
                <a:lnTo>
                  <a:pt x="117943" y="88954"/>
                </a:lnTo>
                <a:lnTo>
                  <a:pt x="80376" y="88954"/>
                </a:lnTo>
                <a:lnTo>
                  <a:pt x="29789" y="16075"/>
                </a:lnTo>
                <a:lnTo>
                  <a:pt x="20023" y="9312"/>
                </a:lnTo>
                <a:close/>
              </a:path>
              <a:path w="150339" h="156057">
                <a:moveTo>
                  <a:pt x="130722" y="0"/>
                </a:moveTo>
                <a:lnTo>
                  <a:pt x="121036" y="5464"/>
                </a:lnTo>
                <a:lnTo>
                  <a:pt x="118771" y="8979"/>
                </a:lnTo>
                <a:lnTo>
                  <a:pt x="80376" y="88954"/>
                </a:lnTo>
                <a:lnTo>
                  <a:pt x="117943" y="88954"/>
                </a:lnTo>
                <a:lnTo>
                  <a:pt x="149302" y="23637"/>
                </a:lnTo>
                <a:lnTo>
                  <a:pt x="150339" y="11727"/>
                </a:lnTo>
                <a:lnTo>
                  <a:pt x="143367" y="2174"/>
                </a:lnTo>
                <a:lnTo>
                  <a:pt x="130722" y="0"/>
                </a:lnTo>
                <a:close/>
              </a:path>
            </a:pathLst>
          </a:custGeom>
          <a:solidFill>
            <a:srgbClr val="F4B13B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3975594" y="5037666"/>
            <a:ext cx="578538" cy="4757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4052679" y="5080667"/>
            <a:ext cx="395995" cy="315082"/>
          </a:xfrm>
          <a:custGeom>
            <a:avLst/>
            <a:gdLst/>
            <a:ahLst/>
            <a:cxnLst/>
            <a:rect l="l" t="t" r="r" b="b"/>
            <a:pathLst>
              <a:path w="339021" h="285957">
                <a:moveTo>
                  <a:pt x="0" y="0"/>
                </a:moveTo>
                <a:lnTo>
                  <a:pt x="329309" y="277766"/>
                </a:lnTo>
                <a:lnTo>
                  <a:pt x="339021" y="285957"/>
                </a:lnTo>
              </a:path>
            </a:pathLst>
          </a:custGeom>
          <a:ln w="25400">
            <a:solidFill>
              <a:srgbClr val="F4B13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3" name="object 553"/>
          <p:cNvSpPr/>
          <p:nvPr/>
        </p:nvSpPr>
        <p:spPr>
          <a:xfrm>
            <a:off x="4312482" y="5270241"/>
            <a:ext cx="184941" cy="164315"/>
          </a:xfrm>
          <a:custGeom>
            <a:avLst/>
            <a:gdLst/>
            <a:ahLst/>
            <a:cxnLst/>
            <a:rect l="l" t="t" r="r" b="b"/>
            <a:pathLst>
              <a:path w="158332" h="149126">
                <a:moveTo>
                  <a:pt x="19493" y="90406"/>
                </a:moveTo>
                <a:lnTo>
                  <a:pt x="7064" y="93071"/>
                </a:lnTo>
                <a:lnTo>
                  <a:pt x="0" y="103594"/>
                </a:lnTo>
                <a:lnTo>
                  <a:pt x="2436" y="116309"/>
                </a:lnTo>
                <a:lnTo>
                  <a:pt x="12573" y="123542"/>
                </a:lnTo>
                <a:lnTo>
                  <a:pt x="158332" y="149126"/>
                </a:lnTo>
                <a:lnTo>
                  <a:pt x="142836" y="105723"/>
                </a:lnTo>
                <a:lnTo>
                  <a:pt x="106876" y="105723"/>
                </a:lnTo>
                <a:lnTo>
                  <a:pt x="19493" y="90406"/>
                </a:lnTo>
                <a:close/>
              </a:path>
              <a:path w="158332" h="149126">
                <a:moveTo>
                  <a:pt x="89095" y="0"/>
                </a:moveTo>
                <a:lnTo>
                  <a:pt x="78718" y="7789"/>
                </a:lnTo>
                <a:lnTo>
                  <a:pt x="76257" y="19050"/>
                </a:lnTo>
                <a:lnTo>
                  <a:pt x="77046" y="22173"/>
                </a:lnTo>
                <a:lnTo>
                  <a:pt x="106876" y="105723"/>
                </a:lnTo>
                <a:lnTo>
                  <a:pt x="142836" y="105723"/>
                </a:lnTo>
                <a:lnTo>
                  <a:pt x="108941" y="10786"/>
                </a:lnTo>
                <a:lnTo>
                  <a:pt x="101028" y="1573"/>
                </a:lnTo>
                <a:lnTo>
                  <a:pt x="89095" y="0"/>
                </a:lnTo>
                <a:close/>
              </a:path>
            </a:pathLst>
          </a:custGeom>
          <a:solidFill>
            <a:srgbClr val="F4B13B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3293216" y="5037667"/>
            <a:ext cx="771384" cy="4617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3398960" y="5080667"/>
            <a:ext cx="579530" cy="315494"/>
          </a:xfrm>
          <a:custGeom>
            <a:avLst/>
            <a:gdLst/>
            <a:ahLst/>
            <a:cxnLst/>
            <a:rect l="l" t="t" r="r" b="b"/>
            <a:pathLst>
              <a:path w="496149" h="286331">
                <a:moveTo>
                  <a:pt x="496149" y="0"/>
                </a:moveTo>
                <a:lnTo>
                  <a:pt x="11013" y="279975"/>
                </a:lnTo>
                <a:lnTo>
                  <a:pt x="0" y="286331"/>
                </a:lnTo>
              </a:path>
            </a:pathLst>
          </a:custGeom>
          <a:ln w="25400">
            <a:solidFill>
              <a:srgbClr val="F4B13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3343705" y="5276894"/>
            <a:ext cx="191470" cy="149997"/>
          </a:xfrm>
          <a:custGeom>
            <a:avLst/>
            <a:gdLst/>
            <a:ahLst/>
            <a:cxnLst/>
            <a:rect l="l" t="t" r="r" b="b"/>
            <a:pathLst>
              <a:path w="163922" h="136132">
                <a:moveTo>
                  <a:pt x="85731" y="0"/>
                </a:moveTo>
                <a:lnTo>
                  <a:pt x="75698" y="4569"/>
                </a:lnTo>
                <a:lnTo>
                  <a:pt x="0" y="135542"/>
                </a:lnTo>
                <a:lnTo>
                  <a:pt x="156243" y="136132"/>
                </a:lnTo>
                <a:lnTo>
                  <a:pt x="163852" y="128578"/>
                </a:lnTo>
                <a:lnTo>
                  <a:pt x="163922" y="109875"/>
                </a:lnTo>
                <a:lnTo>
                  <a:pt x="156370" y="102265"/>
                </a:lnTo>
                <a:lnTo>
                  <a:pt x="58304" y="101895"/>
                </a:lnTo>
                <a:lnTo>
                  <a:pt x="102400" y="24916"/>
                </a:lnTo>
                <a:lnTo>
                  <a:pt x="104312" y="13181"/>
                </a:lnTo>
                <a:lnTo>
                  <a:pt x="98154" y="3169"/>
                </a:lnTo>
                <a:lnTo>
                  <a:pt x="85731" y="0"/>
                </a:lnTo>
                <a:close/>
              </a:path>
            </a:pathLst>
          </a:custGeom>
          <a:solidFill>
            <a:srgbClr val="F4B13B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3308050" y="4449939"/>
            <a:ext cx="726881" cy="6856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8" name="object 558"/>
          <p:cNvSpPr/>
          <p:nvPr/>
        </p:nvSpPr>
        <p:spPr>
          <a:xfrm>
            <a:off x="3397731" y="4506420"/>
            <a:ext cx="551091" cy="518271"/>
          </a:xfrm>
          <a:custGeom>
            <a:avLst/>
            <a:gdLst/>
            <a:ahLst/>
            <a:cxnLst/>
            <a:rect l="l" t="t" r="r" b="b"/>
            <a:pathLst>
              <a:path w="471802" h="470364">
                <a:moveTo>
                  <a:pt x="471802" y="470364"/>
                </a:moveTo>
                <a:lnTo>
                  <a:pt x="8994" y="8964"/>
                </a:lnTo>
                <a:lnTo>
                  <a:pt x="0" y="0"/>
                </a:lnTo>
              </a:path>
            </a:pathLst>
          </a:custGeom>
          <a:ln w="25400">
            <a:solidFill>
              <a:srgbClr val="F4B13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3352557" y="4463932"/>
            <a:ext cx="179618" cy="169987"/>
          </a:xfrm>
          <a:custGeom>
            <a:avLst/>
            <a:gdLst/>
            <a:ahLst/>
            <a:cxnLst/>
            <a:rect l="l" t="t" r="r" b="b"/>
            <a:pathLst>
              <a:path w="153775" h="154274">
                <a:moveTo>
                  <a:pt x="0" y="0"/>
                </a:moveTo>
                <a:lnTo>
                  <a:pt x="37725" y="141964"/>
                </a:lnTo>
                <a:lnTo>
                  <a:pt x="45058" y="151939"/>
                </a:lnTo>
                <a:lnTo>
                  <a:pt x="57135" y="154274"/>
                </a:lnTo>
                <a:lnTo>
                  <a:pt x="67947" y="147091"/>
                </a:lnTo>
                <a:lnTo>
                  <a:pt x="70899" y="135559"/>
                </a:lnTo>
                <a:lnTo>
                  <a:pt x="70455" y="133266"/>
                </a:lnTo>
                <a:lnTo>
                  <a:pt x="47671" y="47527"/>
                </a:lnTo>
                <a:lnTo>
                  <a:pt x="152968" y="47527"/>
                </a:lnTo>
                <a:lnTo>
                  <a:pt x="152887" y="46352"/>
                </a:lnTo>
                <a:lnTo>
                  <a:pt x="144403" y="38086"/>
                </a:lnTo>
                <a:lnTo>
                  <a:pt x="0" y="0"/>
                </a:lnTo>
                <a:close/>
              </a:path>
              <a:path w="153775" h="154274">
                <a:moveTo>
                  <a:pt x="152968" y="47527"/>
                </a:moveTo>
                <a:lnTo>
                  <a:pt x="47671" y="47527"/>
                </a:lnTo>
                <a:lnTo>
                  <a:pt x="133479" y="70050"/>
                </a:lnTo>
                <a:lnTo>
                  <a:pt x="145784" y="68594"/>
                </a:lnTo>
                <a:lnTo>
                  <a:pt x="153775" y="59229"/>
                </a:lnTo>
                <a:lnTo>
                  <a:pt x="152968" y="47527"/>
                </a:lnTo>
                <a:close/>
              </a:path>
            </a:pathLst>
          </a:custGeom>
          <a:solidFill>
            <a:srgbClr val="F4B13B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0" name="object 560"/>
          <p:cNvSpPr txBox="1"/>
          <p:nvPr/>
        </p:nvSpPr>
        <p:spPr>
          <a:xfrm>
            <a:off x="4275247" y="4799777"/>
            <a:ext cx="1400358" cy="3708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/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ln(</a:t>
            </a:r>
            <a:r>
              <a:rPr sz="2300" spc="-6" dirty="0">
                <a:solidFill>
                  <a:prstClr val="black"/>
                </a:solidFill>
                <a:latin typeface="Arial"/>
                <a:cs typeface="Arial"/>
              </a:rPr>
              <a:t>τ</a:t>
            </a:r>
            <a:r>
              <a:rPr sz="2300" baseline="-25000" dirty="0">
                <a:solidFill>
                  <a:prstClr val="black"/>
                </a:solidFill>
                <a:latin typeface="Apple Symbols"/>
                <a:cs typeface="Apple Symbols"/>
              </a:rPr>
              <a:t>⊥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) = -1</a:t>
            </a:r>
          </a:p>
        </p:txBody>
      </p:sp>
      <p:sp>
        <p:nvSpPr>
          <p:cNvPr id="561" name="object 561"/>
          <p:cNvSpPr/>
          <p:nvPr/>
        </p:nvSpPr>
        <p:spPr>
          <a:xfrm>
            <a:off x="3856919" y="4477926"/>
            <a:ext cx="281852" cy="6017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3993417" y="4565924"/>
            <a:ext cx="11844" cy="415768"/>
          </a:xfrm>
          <a:custGeom>
            <a:avLst/>
            <a:gdLst/>
            <a:ahLst/>
            <a:cxnLst/>
            <a:rect l="l" t="t" r="r" b="b"/>
            <a:pathLst>
              <a:path w="10140" h="377336">
                <a:moveTo>
                  <a:pt x="10140" y="377336"/>
                </a:moveTo>
                <a:lnTo>
                  <a:pt x="340" y="12696"/>
                </a:lnTo>
                <a:lnTo>
                  <a:pt x="0" y="0"/>
                </a:lnTo>
              </a:path>
            </a:pathLst>
          </a:custGeom>
          <a:ln w="25400">
            <a:solidFill>
              <a:srgbClr val="F4B13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" name="object 563"/>
          <p:cNvSpPr/>
          <p:nvPr/>
        </p:nvSpPr>
        <p:spPr>
          <a:xfrm>
            <a:off x="3907440" y="4505768"/>
            <a:ext cx="176591" cy="169098"/>
          </a:xfrm>
          <a:custGeom>
            <a:avLst/>
            <a:gdLst/>
            <a:ahLst/>
            <a:cxnLst/>
            <a:rect l="l" t="t" r="r" b="b"/>
            <a:pathLst>
              <a:path w="151184" h="153467">
                <a:moveTo>
                  <a:pt x="72138" y="0"/>
                </a:moveTo>
                <a:lnTo>
                  <a:pt x="1674" y="128887"/>
                </a:lnTo>
                <a:lnTo>
                  <a:pt x="0" y="140671"/>
                </a:lnTo>
                <a:lnTo>
                  <a:pt x="6377" y="150562"/>
                </a:lnTo>
                <a:lnTo>
                  <a:pt x="18866" y="153467"/>
                </a:lnTo>
                <a:lnTo>
                  <a:pt x="28809" y="148664"/>
                </a:lnTo>
                <a:lnTo>
                  <a:pt x="31390" y="145133"/>
                </a:lnTo>
                <a:lnTo>
                  <a:pt x="73946" y="67290"/>
                </a:lnTo>
                <a:lnTo>
                  <a:pt x="113440" y="67290"/>
                </a:lnTo>
                <a:lnTo>
                  <a:pt x="72138" y="0"/>
                </a:lnTo>
                <a:close/>
              </a:path>
              <a:path w="151184" h="153467">
                <a:moveTo>
                  <a:pt x="113440" y="67290"/>
                </a:moveTo>
                <a:lnTo>
                  <a:pt x="73946" y="67290"/>
                </a:lnTo>
                <a:lnTo>
                  <a:pt x="120623" y="142734"/>
                </a:lnTo>
                <a:lnTo>
                  <a:pt x="130016" y="150001"/>
                </a:lnTo>
                <a:lnTo>
                  <a:pt x="141741" y="149371"/>
                </a:lnTo>
                <a:lnTo>
                  <a:pt x="150502" y="139869"/>
                </a:lnTo>
                <a:lnTo>
                  <a:pt x="151184" y="128786"/>
                </a:lnTo>
                <a:lnTo>
                  <a:pt x="113440" y="67290"/>
                </a:lnTo>
                <a:close/>
              </a:path>
            </a:pathLst>
          </a:custGeom>
          <a:solidFill>
            <a:srgbClr val="F4B13B"/>
          </a:solidFill>
        </p:spPr>
        <p:txBody>
          <a:bodyPr wrap="square" lIns="0" tIns="0" rIns="0" bIns="0" rtlCol="0">
            <a:noAutofit/>
          </a:bodyPr>
          <a:lstStyle/>
          <a:p>
            <a:pPr defTabSz="520186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4" name="object 564"/>
          <p:cNvSpPr txBox="1"/>
          <p:nvPr/>
        </p:nvSpPr>
        <p:spPr>
          <a:xfrm>
            <a:off x="1219396" y="4799777"/>
            <a:ext cx="1570211" cy="3708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52" defTabSz="520186"/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ln(</a:t>
            </a:r>
            <a:r>
              <a:rPr sz="2300" spc="-6" dirty="0">
                <a:solidFill>
                  <a:prstClr val="black"/>
                </a:solidFill>
                <a:latin typeface="Arial"/>
                <a:cs typeface="Arial"/>
              </a:rPr>
              <a:t>τ</a:t>
            </a:r>
            <a:r>
              <a:rPr sz="2300" baseline="-25000" dirty="0">
                <a:solidFill>
                  <a:prstClr val="black"/>
                </a:solidFill>
                <a:latin typeface="Apple Symbols"/>
                <a:cs typeface="Apple Symbols"/>
              </a:rPr>
              <a:t>⊥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) → -∞</a:t>
            </a:r>
          </a:p>
        </p:txBody>
      </p:sp>
      <p:sp>
        <p:nvSpPr>
          <p:cNvPr id="567" name="object 5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898"/>
            <a:fld id="{81D60167-4931-47E6-BA6A-407CBD079E47}" type="slidenum">
              <a:rPr sz="1400" dirty="0">
                <a:solidFill>
                  <a:srgbClr val="B28553"/>
                </a:solidFill>
                <a:latin typeface="Calibri"/>
                <a:cs typeface="Calibri"/>
              </a:rPr>
              <a:pPr marL="28898"/>
              <a:t>38</a:t>
            </a:fld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607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6520" y="3037159"/>
            <a:ext cx="4616748" cy="2955263"/>
          </a:xfrm>
          <a:custGeom>
            <a:avLst/>
            <a:gdLst/>
            <a:ahLst/>
            <a:cxnLst/>
            <a:rect l="l" t="t" r="r" b="b"/>
            <a:pathLst>
              <a:path w="3952507" h="2682087">
                <a:moveTo>
                  <a:pt x="0" y="2682087"/>
                </a:moveTo>
                <a:lnTo>
                  <a:pt x="3952507" y="2682087"/>
                </a:lnTo>
                <a:lnTo>
                  <a:pt x="3952507" y="0"/>
                </a:lnTo>
                <a:lnTo>
                  <a:pt x="0" y="0"/>
                </a:lnTo>
                <a:lnTo>
                  <a:pt x="0" y="2682087"/>
                </a:lnTo>
                <a:close/>
              </a:path>
            </a:pathLst>
          </a:custGeom>
          <a:ln w="662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26521" y="3177885"/>
            <a:ext cx="4616751" cy="2813905"/>
          </a:xfrm>
          <a:custGeom>
            <a:avLst/>
            <a:gdLst/>
            <a:ahLst/>
            <a:cxnLst/>
            <a:rect l="l" t="t" r="r" b="b"/>
            <a:pathLst>
              <a:path w="3952510" h="2553796">
                <a:moveTo>
                  <a:pt x="0" y="0"/>
                </a:moveTo>
                <a:lnTo>
                  <a:pt x="152022" y="0"/>
                </a:lnTo>
                <a:lnTo>
                  <a:pt x="152022" y="612489"/>
                </a:lnTo>
                <a:lnTo>
                  <a:pt x="405380" y="612489"/>
                </a:lnTo>
                <a:lnTo>
                  <a:pt x="405380" y="1183062"/>
                </a:lnTo>
                <a:lnTo>
                  <a:pt x="658747" y="1183062"/>
                </a:lnTo>
                <a:lnTo>
                  <a:pt x="658747" y="1622086"/>
                </a:lnTo>
                <a:lnTo>
                  <a:pt x="912115" y="1622086"/>
                </a:lnTo>
                <a:lnTo>
                  <a:pt x="912115" y="1894815"/>
                </a:lnTo>
                <a:lnTo>
                  <a:pt x="1165482" y="1894815"/>
                </a:lnTo>
                <a:lnTo>
                  <a:pt x="1165482" y="2137847"/>
                </a:lnTo>
                <a:lnTo>
                  <a:pt x="1418848" y="2137847"/>
                </a:lnTo>
                <a:lnTo>
                  <a:pt x="1418848" y="2289452"/>
                </a:lnTo>
                <a:lnTo>
                  <a:pt x="1672215" y="2289452"/>
                </a:lnTo>
                <a:lnTo>
                  <a:pt x="1672215" y="2340622"/>
                </a:lnTo>
                <a:lnTo>
                  <a:pt x="1925583" y="2340622"/>
                </a:lnTo>
                <a:lnTo>
                  <a:pt x="1925583" y="2438251"/>
                </a:lnTo>
                <a:lnTo>
                  <a:pt x="2178950" y="2438251"/>
                </a:lnTo>
                <a:lnTo>
                  <a:pt x="2178950" y="2413615"/>
                </a:lnTo>
                <a:lnTo>
                  <a:pt x="2432308" y="2413615"/>
                </a:lnTo>
                <a:lnTo>
                  <a:pt x="2432308" y="2482696"/>
                </a:lnTo>
                <a:lnTo>
                  <a:pt x="2685675" y="2482696"/>
                </a:lnTo>
                <a:lnTo>
                  <a:pt x="2685675" y="2502244"/>
                </a:lnTo>
                <a:lnTo>
                  <a:pt x="2939042" y="2502244"/>
                </a:lnTo>
                <a:lnTo>
                  <a:pt x="2939042" y="2516318"/>
                </a:lnTo>
                <a:lnTo>
                  <a:pt x="3192409" y="2516318"/>
                </a:lnTo>
                <a:lnTo>
                  <a:pt x="3192409" y="2514210"/>
                </a:lnTo>
                <a:lnTo>
                  <a:pt x="3445776" y="2514210"/>
                </a:lnTo>
                <a:lnTo>
                  <a:pt x="3445776" y="2540944"/>
                </a:lnTo>
                <a:lnTo>
                  <a:pt x="3699143" y="2540944"/>
                </a:lnTo>
                <a:lnTo>
                  <a:pt x="3699143" y="2553796"/>
                </a:lnTo>
                <a:lnTo>
                  <a:pt x="3952510" y="2553796"/>
                </a:lnTo>
              </a:path>
            </a:pathLst>
          </a:custGeom>
          <a:ln w="39729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26519" y="5992412"/>
            <a:ext cx="4616752" cy="0"/>
          </a:xfrm>
          <a:custGeom>
            <a:avLst/>
            <a:gdLst/>
            <a:ahLst/>
            <a:cxnLst/>
            <a:rect l="l" t="t" r="r" b="b"/>
            <a:pathLst>
              <a:path w="3952511">
                <a:moveTo>
                  <a:pt x="0" y="0"/>
                </a:moveTo>
                <a:lnTo>
                  <a:pt x="3952511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00026" y="5903755"/>
            <a:ext cx="0" cy="88657"/>
          </a:xfrm>
          <a:custGeom>
            <a:avLst/>
            <a:gdLst/>
            <a:ahLst/>
            <a:cxnLst/>
            <a:rect l="l" t="t" r="r" b="b"/>
            <a:pathLst>
              <a:path h="80462">
                <a:moveTo>
                  <a:pt x="0" y="0"/>
                </a:moveTo>
                <a:lnTo>
                  <a:pt x="0" y="80462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18405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36784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5162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73541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91921" y="5903755"/>
            <a:ext cx="0" cy="88657"/>
          </a:xfrm>
          <a:custGeom>
            <a:avLst/>
            <a:gdLst/>
            <a:ahLst/>
            <a:cxnLst/>
            <a:rect l="l" t="t" r="r" b="b"/>
            <a:pathLst>
              <a:path h="80462">
                <a:moveTo>
                  <a:pt x="0" y="0"/>
                </a:moveTo>
                <a:lnTo>
                  <a:pt x="0" y="80462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10297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28676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47056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65434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83813" y="5903755"/>
            <a:ext cx="0" cy="88657"/>
          </a:xfrm>
          <a:custGeom>
            <a:avLst/>
            <a:gdLst/>
            <a:ahLst/>
            <a:cxnLst/>
            <a:rect l="l" t="t" r="r" b="b"/>
            <a:pathLst>
              <a:path h="80462">
                <a:moveTo>
                  <a:pt x="0" y="0"/>
                </a:moveTo>
                <a:lnTo>
                  <a:pt x="0" y="80462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502192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20571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738950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857328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75706" y="5903755"/>
            <a:ext cx="0" cy="88657"/>
          </a:xfrm>
          <a:custGeom>
            <a:avLst/>
            <a:gdLst/>
            <a:ahLst/>
            <a:cxnLst/>
            <a:rect l="l" t="t" r="r" b="b"/>
            <a:pathLst>
              <a:path h="80462">
                <a:moveTo>
                  <a:pt x="0" y="0"/>
                </a:moveTo>
                <a:lnTo>
                  <a:pt x="0" y="80462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094087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12463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30843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449212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67591" y="5903755"/>
            <a:ext cx="0" cy="88657"/>
          </a:xfrm>
          <a:custGeom>
            <a:avLst/>
            <a:gdLst/>
            <a:ahLst/>
            <a:cxnLst/>
            <a:rect l="l" t="t" r="r" b="b"/>
            <a:pathLst>
              <a:path h="80462">
                <a:moveTo>
                  <a:pt x="0" y="0"/>
                </a:moveTo>
                <a:lnTo>
                  <a:pt x="0" y="80462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685968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804348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922726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041104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159484" y="5903755"/>
            <a:ext cx="0" cy="88657"/>
          </a:xfrm>
          <a:custGeom>
            <a:avLst/>
            <a:gdLst/>
            <a:ahLst/>
            <a:cxnLst/>
            <a:rect l="l" t="t" r="r" b="b"/>
            <a:pathLst>
              <a:path h="80462">
                <a:moveTo>
                  <a:pt x="0" y="0"/>
                </a:moveTo>
                <a:lnTo>
                  <a:pt x="0" y="80462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277863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396241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514620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632997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751376" y="5903755"/>
            <a:ext cx="0" cy="88657"/>
          </a:xfrm>
          <a:custGeom>
            <a:avLst/>
            <a:gdLst/>
            <a:ahLst/>
            <a:cxnLst/>
            <a:rect l="l" t="t" r="r" b="b"/>
            <a:pathLst>
              <a:path h="80462">
                <a:moveTo>
                  <a:pt x="0" y="0"/>
                </a:moveTo>
                <a:lnTo>
                  <a:pt x="0" y="80462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869756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988134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106514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224892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343271" y="3037151"/>
            <a:ext cx="0" cy="2955261"/>
          </a:xfrm>
          <a:custGeom>
            <a:avLst/>
            <a:gdLst/>
            <a:ahLst/>
            <a:cxnLst/>
            <a:rect l="l" t="t" r="r" b="b"/>
            <a:pathLst>
              <a:path h="2682086">
                <a:moveTo>
                  <a:pt x="0" y="0"/>
                </a:moveTo>
                <a:lnTo>
                  <a:pt x="0" y="2682086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081658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963280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844900" y="5948084"/>
            <a:ext cx="0" cy="44328"/>
          </a:xfrm>
          <a:custGeom>
            <a:avLst/>
            <a:gdLst/>
            <a:ahLst/>
            <a:cxnLst/>
            <a:rect l="l" t="t" r="r" b="b"/>
            <a:pathLst>
              <a:path h="40230">
                <a:moveTo>
                  <a:pt x="0" y="0"/>
                </a:moveTo>
                <a:lnTo>
                  <a:pt x="0" y="4023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26519" y="3037151"/>
            <a:ext cx="0" cy="2955261"/>
          </a:xfrm>
          <a:custGeom>
            <a:avLst/>
            <a:gdLst/>
            <a:ahLst/>
            <a:cxnLst/>
            <a:rect l="l" t="t" r="r" b="b"/>
            <a:pathLst>
              <a:path h="2682086">
                <a:moveTo>
                  <a:pt x="0" y="0"/>
                </a:moveTo>
                <a:lnTo>
                  <a:pt x="0" y="2682086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579476" y="5980126"/>
            <a:ext cx="881899" cy="4351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3" defTabSz="520545">
              <a:tabLst>
                <a:tab pos="644176" algn="l"/>
              </a:tabLst>
            </a:pPr>
            <a:r>
              <a:rPr sz="1400" spc="-11" dirty="0">
                <a:solidFill>
                  <a:prstClr val="black"/>
                </a:solidFill>
                <a:latin typeface="Arial"/>
                <a:cs typeface="Arial"/>
              </a:rPr>
              <a:t>9	10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14462" defTabSz="520545">
              <a:lnSpc>
                <a:spcPts val="1681"/>
              </a:lnSpc>
            </a:pPr>
            <a:r>
              <a:rPr sz="1400" spc="-11" dirty="0">
                <a:solidFill>
                  <a:prstClr val="black"/>
                </a:solidFill>
                <a:latin typeface="Arial"/>
                <a:cs typeface="Arial"/>
              </a:rPr>
              <a:t>CombNN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28486" y="5980135"/>
            <a:ext cx="132766" cy="2294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62" defTabSz="520545"/>
            <a:r>
              <a:rPr sz="1400" spc="-11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726521" y="3037151"/>
            <a:ext cx="4616751" cy="0"/>
          </a:xfrm>
          <a:custGeom>
            <a:avLst/>
            <a:gdLst/>
            <a:ahLst/>
            <a:cxnLst/>
            <a:rect l="l" t="t" r="r" b="b"/>
            <a:pathLst>
              <a:path w="3952510">
                <a:moveTo>
                  <a:pt x="0" y="0"/>
                </a:moveTo>
                <a:lnTo>
                  <a:pt x="395251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200026" y="3037155"/>
            <a:ext cx="0" cy="88658"/>
          </a:xfrm>
          <a:custGeom>
            <a:avLst/>
            <a:gdLst/>
            <a:ahLst/>
            <a:cxnLst/>
            <a:rect l="l" t="t" r="r" b="b"/>
            <a:pathLst>
              <a:path h="80463">
                <a:moveTo>
                  <a:pt x="0" y="0"/>
                </a:moveTo>
                <a:lnTo>
                  <a:pt x="0" y="80463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318405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436784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555162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673541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791921" y="3037155"/>
            <a:ext cx="0" cy="88658"/>
          </a:xfrm>
          <a:custGeom>
            <a:avLst/>
            <a:gdLst/>
            <a:ahLst/>
            <a:cxnLst/>
            <a:rect l="l" t="t" r="r" b="b"/>
            <a:pathLst>
              <a:path h="80463">
                <a:moveTo>
                  <a:pt x="0" y="80463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910297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028676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147056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265434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383813" y="3037155"/>
            <a:ext cx="0" cy="88658"/>
          </a:xfrm>
          <a:custGeom>
            <a:avLst/>
            <a:gdLst/>
            <a:ahLst/>
            <a:cxnLst/>
            <a:rect l="l" t="t" r="r" b="b"/>
            <a:pathLst>
              <a:path h="80463">
                <a:moveTo>
                  <a:pt x="0" y="80463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502192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620571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738950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857328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975706" y="3037155"/>
            <a:ext cx="0" cy="88658"/>
          </a:xfrm>
          <a:custGeom>
            <a:avLst/>
            <a:gdLst/>
            <a:ahLst/>
            <a:cxnLst/>
            <a:rect l="l" t="t" r="r" b="b"/>
            <a:pathLst>
              <a:path h="80463">
                <a:moveTo>
                  <a:pt x="0" y="80463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094087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212463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330843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449212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8567591" y="3037155"/>
            <a:ext cx="0" cy="88658"/>
          </a:xfrm>
          <a:custGeom>
            <a:avLst/>
            <a:gdLst/>
            <a:ahLst/>
            <a:cxnLst/>
            <a:rect l="l" t="t" r="r" b="b"/>
            <a:pathLst>
              <a:path h="80463">
                <a:moveTo>
                  <a:pt x="0" y="80463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685968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804348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8922726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9041104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9159484" y="3037155"/>
            <a:ext cx="0" cy="88658"/>
          </a:xfrm>
          <a:custGeom>
            <a:avLst/>
            <a:gdLst/>
            <a:ahLst/>
            <a:cxnLst/>
            <a:rect l="l" t="t" r="r" b="b"/>
            <a:pathLst>
              <a:path h="80463">
                <a:moveTo>
                  <a:pt x="0" y="80463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9277863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9396241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9514620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9632997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9751376" y="3037155"/>
            <a:ext cx="0" cy="88658"/>
          </a:xfrm>
          <a:custGeom>
            <a:avLst/>
            <a:gdLst/>
            <a:ahLst/>
            <a:cxnLst/>
            <a:rect l="l" t="t" r="r" b="b"/>
            <a:pathLst>
              <a:path h="80463">
                <a:moveTo>
                  <a:pt x="0" y="80463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9869756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9988134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0106514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0224892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6081658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963280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844900" y="3037160"/>
            <a:ext cx="0" cy="44329"/>
          </a:xfrm>
          <a:custGeom>
            <a:avLst/>
            <a:gdLst/>
            <a:ahLst/>
            <a:cxnLst/>
            <a:rect l="l" t="t" r="r" b="b"/>
            <a:pathLst>
              <a:path h="40231">
                <a:moveTo>
                  <a:pt x="0" y="40231"/>
                </a:moveTo>
                <a:lnTo>
                  <a:pt x="0" y="0"/>
                </a:lnTo>
              </a:path>
            </a:pathLst>
          </a:custGeom>
          <a:ln w="661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726528" y="5895149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726528" y="5797885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726528" y="5700620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726528" y="5603355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726519" y="5506096"/>
            <a:ext cx="138502" cy="0"/>
          </a:xfrm>
          <a:custGeom>
            <a:avLst/>
            <a:gdLst/>
            <a:ahLst/>
            <a:cxnLst/>
            <a:rect l="l" t="t" r="r" b="b"/>
            <a:pathLst>
              <a:path w="118575">
                <a:moveTo>
                  <a:pt x="118575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726528" y="5408827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5726528" y="5311566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726528" y="5214297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726528" y="5117036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726519" y="5019768"/>
            <a:ext cx="138502" cy="0"/>
          </a:xfrm>
          <a:custGeom>
            <a:avLst/>
            <a:gdLst/>
            <a:ahLst/>
            <a:cxnLst/>
            <a:rect l="l" t="t" r="r" b="b"/>
            <a:pathLst>
              <a:path w="118575">
                <a:moveTo>
                  <a:pt x="118575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726528" y="4922508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726528" y="4825238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726528" y="4727978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726528" y="4630709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726519" y="4533449"/>
            <a:ext cx="138502" cy="0"/>
          </a:xfrm>
          <a:custGeom>
            <a:avLst/>
            <a:gdLst/>
            <a:ahLst/>
            <a:cxnLst/>
            <a:rect l="l" t="t" r="r" b="b"/>
            <a:pathLst>
              <a:path w="118575">
                <a:moveTo>
                  <a:pt x="118575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726528" y="4436190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726528" y="4338920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726528" y="4241660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726528" y="4144391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726519" y="4047131"/>
            <a:ext cx="138502" cy="0"/>
          </a:xfrm>
          <a:custGeom>
            <a:avLst/>
            <a:gdLst/>
            <a:ahLst/>
            <a:cxnLst/>
            <a:rect l="l" t="t" r="r" b="b"/>
            <a:pathLst>
              <a:path w="118575">
                <a:moveTo>
                  <a:pt x="118575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726528" y="3949861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726528" y="3852602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726528" y="3755331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726528" y="3658072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5726519" y="3560803"/>
            <a:ext cx="138502" cy="0"/>
          </a:xfrm>
          <a:custGeom>
            <a:avLst/>
            <a:gdLst/>
            <a:ahLst/>
            <a:cxnLst/>
            <a:rect l="l" t="t" r="r" b="b"/>
            <a:pathLst>
              <a:path w="118575">
                <a:moveTo>
                  <a:pt x="118575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726528" y="3463543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726528" y="3366273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726528" y="3269014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726528" y="3171744"/>
            <a:ext cx="69251" cy="0"/>
          </a:xfrm>
          <a:custGeom>
            <a:avLst/>
            <a:gdLst/>
            <a:ahLst/>
            <a:cxnLst/>
            <a:rect l="l" t="t" r="r" b="b"/>
            <a:pathLst>
              <a:path w="59287">
                <a:moveTo>
                  <a:pt x="59287" y="0"/>
                </a:moveTo>
                <a:lnTo>
                  <a:pt x="0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5726519" y="3074484"/>
            <a:ext cx="138502" cy="0"/>
          </a:xfrm>
          <a:custGeom>
            <a:avLst/>
            <a:gdLst/>
            <a:ahLst/>
            <a:cxnLst/>
            <a:rect l="l" t="t" r="r" b="b"/>
            <a:pathLst>
              <a:path w="118575">
                <a:moveTo>
                  <a:pt x="0" y="0"/>
                </a:moveTo>
                <a:lnTo>
                  <a:pt x="11857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0274022" y="5895149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0274022" y="5797885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10274022" y="5700620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10274022" y="5603355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0204761" y="5506096"/>
            <a:ext cx="138510" cy="0"/>
          </a:xfrm>
          <a:custGeom>
            <a:avLst/>
            <a:gdLst/>
            <a:ahLst/>
            <a:cxnLst/>
            <a:rect l="l" t="t" r="r" b="b"/>
            <a:pathLst>
              <a:path w="118582">
                <a:moveTo>
                  <a:pt x="0" y="0"/>
                </a:moveTo>
                <a:lnTo>
                  <a:pt x="118582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0274022" y="5408827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10274022" y="5311566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10274022" y="5214297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0274022" y="5117036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0204761" y="5019768"/>
            <a:ext cx="138510" cy="0"/>
          </a:xfrm>
          <a:custGeom>
            <a:avLst/>
            <a:gdLst/>
            <a:ahLst/>
            <a:cxnLst/>
            <a:rect l="l" t="t" r="r" b="b"/>
            <a:pathLst>
              <a:path w="118582">
                <a:moveTo>
                  <a:pt x="0" y="0"/>
                </a:moveTo>
                <a:lnTo>
                  <a:pt x="118582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0274022" y="4922508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10274022" y="4825238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10274022" y="4727978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0274022" y="4630709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10204761" y="4533449"/>
            <a:ext cx="138510" cy="0"/>
          </a:xfrm>
          <a:custGeom>
            <a:avLst/>
            <a:gdLst/>
            <a:ahLst/>
            <a:cxnLst/>
            <a:rect l="l" t="t" r="r" b="b"/>
            <a:pathLst>
              <a:path w="118582">
                <a:moveTo>
                  <a:pt x="0" y="0"/>
                </a:moveTo>
                <a:lnTo>
                  <a:pt x="118582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10274022" y="4436190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340350" y="6099776"/>
            <a:ext cx="5518362" cy="9529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62" defTabSz="520545">
              <a:tabLst>
                <a:tab pos="587060" algn="l"/>
                <a:tab pos="1168336" algn="l"/>
                <a:tab pos="1740940" algn="l"/>
                <a:tab pos="2322214" algn="l"/>
              </a:tabLst>
            </a:pPr>
            <a:r>
              <a:rPr sz="1400" spc="-11" dirty="0">
                <a:solidFill>
                  <a:prstClr val="black"/>
                </a:solidFill>
                <a:latin typeface="Arial"/>
                <a:cs typeface="Arial"/>
              </a:rPr>
              <a:t>4	5	6	7	8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520545">
              <a:lnSpc>
                <a:spcPts val="1140"/>
              </a:lnSpc>
              <a:spcBef>
                <a:spcPts val="97"/>
              </a:spcBef>
            </a:pPr>
            <a:endParaRPr sz="1100" dirty="0">
              <a:solidFill>
                <a:prstClr val="black"/>
              </a:solidFill>
              <a:latin typeface="Calibri"/>
            </a:endParaRPr>
          </a:p>
          <a:p>
            <a:pPr marL="41210" marR="14462" defTabSz="520545">
              <a:lnSpc>
                <a:spcPts val="2393"/>
              </a:lnSpc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CombNN: a b-tagging discriminant in</a:t>
            </a:r>
            <a:r>
              <a:rPr spc="-1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154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TLAS</a:t>
            </a:r>
          </a:p>
        </p:txBody>
      </p:sp>
      <p:sp>
        <p:nvSpPr>
          <p:cNvPr id="133" name="object 133"/>
          <p:cNvSpPr txBox="1"/>
          <p:nvPr/>
        </p:nvSpPr>
        <p:spPr>
          <a:xfrm>
            <a:off x="5025888" y="3023524"/>
            <a:ext cx="243281" cy="113277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4462" defTabSz="520545"/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Arbitrary</a:t>
            </a:r>
            <a:r>
              <a:rPr sz="1400" spc="-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Units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574316" y="5877103"/>
            <a:ext cx="132766" cy="2294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62" defTabSz="520545"/>
            <a:r>
              <a:rPr sz="1400" spc="-11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322430" y="5393651"/>
            <a:ext cx="389401" cy="2294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62" defTabSz="520545"/>
            <a:r>
              <a:rPr sz="1400" spc="-11" dirty="0">
                <a:solidFill>
                  <a:prstClr val="black"/>
                </a:solidFill>
                <a:latin typeface="Arial"/>
                <a:cs typeface="Arial"/>
              </a:rPr>
              <a:t>0.05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5448371" y="4902264"/>
            <a:ext cx="287044" cy="2294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62" defTabSz="520545"/>
            <a:r>
              <a:rPr sz="1400" spc="-11" dirty="0">
                <a:solidFill>
                  <a:prstClr val="black"/>
                </a:solidFill>
                <a:latin typeface="Arial"/>
                <a:cs typeface="Arial"/>
              </a:rPr>
              <a:t>0.1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322430" y="4418815"/>
            <a:ext cx="389401" cy="2294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62" defTabSz="520545"/>
            <a:r>
              <a:rPr sz="1400" spc="-11" dirty="0">
                <a:solidFill>
                  <a:prstClr val="black"/>
                </a:solidFill>
                <a:latin typeface="Arial"/>
                <a:cs typeface="Arial"/>
              </a:rPr>
              <a:t>0.15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423178" y="3935359"/>
            <a:ext cx="287044" cy="2294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62" defTabSz="520545"/>
            <a:r>
              <a:rPr sz="1400" spc="-11" dirty="0">
                <a:solidFill>
                  <a:prstClr val="black"/>
                </a:solidFill>
                <a:latin typeface="Arial"/>
                <a:cs typeface="Arial"/>
              </a:rPr>
              <a:t>0.2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322430" y="3443980"/>
            <a:ext cx="389401" cy="2294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62" defTabSz="520545"/>
            <a:r>
              <a:rPr sz="1400" spc="-11" dirty="0">
                <a:solidFill>
                  <a:prstClr val="black"/>
                </a:solidFill>
                <a:latin typeface="Arial"/>
                <a:cs typeface="Arial"/>
              </a:rPr>
              <a:t>0.25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10274022" y="4338920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10274022" y="4241660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10274022" y="4144391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0204761" y="4047131"/>
            <a:ext cx="138510" cy="0"/>
          </a:xfrm>
          <a:custGeom>
            <a:avLst/>
            <a:gdLst/>
            <a:ahLst/>
            <a:cxnLst/>
            <a:rect l="l" t="t" r="r" b="b"/>
            <a:pathLst>
              <a:path w="118582">
                <a:moveTo>
                  <a:pt x="0" y="0"/>
                </a:moveTo>
                <a:lnTo>
                  <a:pt x="118582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10274022" y="3949861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10274022" y="3852602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10274022" y="3755331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0274022" y="3658072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0204761" y="3560803"/>
            <a:ext cx="138510" cy="0"/>
          </a:xfrm>
          <a:custGeom>
            <a:avLst/>
            <a:gdLst/>
            <a:ahLst/>
            <a:cxnLst/>
            <a:rect l="l" t="t" r="r" b="b"/>
            <a:pathLst>
              <a:path w="118582">
                <a:moveTo>
                  <a:pt x="0" y="0"/>
                </a:moveTo>
                <a:lnTo>
                  <a:pt x="118582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10274022" y="3463543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10274022" y="3366273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0274022" y="3269014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0274022" y="3171744"/>
            <a:ext cx="69248" cy="0"/>
          </a:xfrm>
          <a:custGeom>
            <a:avLst/>
            <a:gdLst/>
            <a:ahLst/>
            <a:cxnLst/>
            <a:rect l="l" t="t" r="r" b="b"/>
            <a:pathLst>
              <a:path w="59285">
                <a:moveTo>
                  <a:pt x="0" y="0"/>
                </a:moveTo>
                <a:lnTo>
                  <a:pt x="59285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0204761" y="3074484"/>
            <a:ext cx="138510" cy="0"/>
          </a:xfrm>
          <a:custGeom>
            <a:avLst/>
            <a:gdLst/>
            <a:ahLst/>
            <a:cxnLst/>
            <a:rect l="l" t="t" r="r" b="b"/>
            <a:pathLst>
              <a:path w="118582">
                <a:moveTo>
                  <a:pt x="0" y="0"/>
                </a:moveTo>
                <a:lnTo>
                  <a:pt x="118582" y="0"/>
                </a:lnTo>
              </a:path>
            </a:pathLst>
          </a:custGeom>
          <a:ln w="66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5726521" y="4008845"/>
            <a:ext cx="4616751" cy="1983568"/>
          </a:xfrm>
          <a:custGeom>
            <a:avLst/>
            <a:gdLst/>
            <a:ahLst/>
            <a:cxnLst/>
            <a:rect l="l" t="t" r="r" b="b"/>
            <a:pathLst>
              <a:path w="3952510" h="1800213">
                <a:moveTo>
                  <a:pt x="0" y="0"/>
                </a:moveTo>
                <a:lnTo>
                  <a:pt x="152022" y="0"/>
                </a:lnTo>
                <a:lnTo>
                  <a:pt x="152022" y="105789"/>
                </a:lnTo>
                <a:lnTo>
                  <a:pt x="405380" y="105789"/>
                </a:lnTo>
                <a:lnTo>
                  <a:pt x="405380" y="334162"/>
                </a:lnTo>
                <a:lnTo>
                  <a:pt x="658747" y="334162"/>
                </a:lnTo>
                <a:lnTo>
                  <a:pt x="658747" y="515778"/>
                </a:lnTo>
                <a:lnTo>
                  <a:pt x="912115" y="515778"/>
                </a:lnTo>
                <a:lnTo>
                  <a:pt x="912115" y="780401"/>
                </a:lnTo>
                <a:lnTo>
                  <a:pt x="1165482" y="780401"/>
                </a:lnTo>
                <a:lnTo>
                  <a:pt x="1165482" y="1098104"/>
                </a:lnTo>
                <a:lnTo>
                  <a:pt x="1418848" y="1098104"/>
                </a:lnTo>
                <a:lnTo>
                  <a:pt x="1418848" y="1356201"/>
                </a:lnTo>
                <a:lnTo>
                  <a:pt x="1672215" y="1356201"/>
                </a:lnTo>
                <a:lnTo>
                  <a:pt x="1672215" y="1586704"/>
                </a:lnTo>
                <a:lnTo>
                  <a:pt x="1925583" y="1586704"/>
                </a:lnTo>
                <a:lnTo>
                  <a:pt x="1925583" y="1686867"/>
                </a:lnTo>
                <a:lnTo>
                  <a:pt x="2178950" y="1686867"/>
                </a:lnTo>
                <a:lnTo>
                  <a:pt x="2178950" y="1752304"/>
                </a:lnTo>
                <a:lnTo>
                  <a:pt x="2432308" y="1752304"/>
                </a:lnTo>
                <a:lnTo>
                  <a:pt x="2432308" y="1777311"/>
                </a:lnTo>
                <a:lnTo>
                  <a:pt x="2685675" y="1777311"/>
                </a:lnTo>
                <a:lnTo>
                  <a:pt x="2685675" y="1787523"/>
                </a:lnTo>
                <a:lnTo>
                  <a:pt x="2939042" y="1787523"/>
                </a:lnTo>
                <a:lnTo>
                  <a:pt x="2939042" y="1796293"/>
                </a:lnTo>
                <a:lnTo>
                  <a:pt x="3192409" y="1796293"/>
                </a:lnTo>
                <a:lnTo>
                  <a:pt x="3192409" y="1798270"/>
                </a:lnTo>
                <a:lnTo>
                  <a:pt x="3445776" y="1798270"/>
                </a:lnTo>
                <a:lnTo>
                  <a:pt x="3445776" y="1800213"/>
                </a:lnTo>
                <a:lnTo>
                  <a:pt x="3699143" y="1800213"/>
                </a:lnTo>
                <a:lnTo>
                  <a:pt x="3952510" y="1800213"/>
                </a:lnTo>
              </a:path>
            </a:pathLst>
          </a:custGeom>
          <a:ln w="39732">
            <a:solidFill>
              <a:srgbClr val="6666CC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5726521" y="5110323"/>
            <a:ext cx="4616751" cy="829880"/>
          </a:xfrm>
          <a:custGeom>
            <a:avLst/>
            <a:gdLst/>
            <a:ahLst/>
            <a:cxnLst/>
            <a:rect l="l" t="t" r="r" b="b"/>
            <a:pathLst>
              <a:path w="3952510" h="753168">
                <a:moveTo>
                  <a:pt x="0" y="130505"/>
                </a:moveTo>
                <a:lnTo>
                  <a:pt x="152022" y="130505"/>
                </a:lnTo>
                <a:lnTo>
                  <a:pt x="152022" y="87924"/>
                </a:lnTo>
                <a:lnTo>
                  <a:pt x="405380" y="87924"/>
                </a:lnTo>
                <a:lnTo>
                  <a:pt x="405380" y="39030"/>
                </a:lnTo>
                <a:lnTo>
                  <a:pt x="658747" y="39030"/>
                </a:lnTo>
                <a:lnTo>
                  <a:pt x="658747" y="0"/>
                </a:lnTo>
                <a:lnTo>
                  <a:pt x="912115" y="0"/>
                </a:lnTo>
                <a:lnTo>
                  <a:pt x="912115" y="6154"/>
                </a:lnTo>
                <a:lnTo>
                  <a:pt x="1165482" y="6154"/>
                </a:lnTo>
                <a:lnTo>
                  <a:pt x="1165482" y="58943"/>
                </a:lnTo>
                <a:lnTo>
                  <a:pt x="1418848" y="58943"/>
                </a:lnTo>
                <a:lnTo>
                  <a:pt x="1418848" y="123423"/>
                </a:lnTo>
                <a:lnTo>
                  <a:pt x="1672215" y="123423"/>
                </a:lnTo>
                <a:lnTo>
                  <a:pt x="1672215" y="197758"/>
                </a:lnTo>
                <a:lnTo>
                  <a:pt x="1925583" y="197758"/>
                </a:lnTo>
                <a:lnTo>
                  <a:pt x="1925583" y="246899"/>
                </a:lnTo>
                <a:lnTo>
                  <a:pt x="2178950" y="246899"/>
                </a:lnTo>
                <a:lnTo>
                  <a:pt x="2178950" y="283705"/>
                </a:lnTo>
                <a:lnTo>
                  <a:pt x="2432308" y="283705"/>
                </a:lnTo>
                <a:lnTo>
                  <a:pt x="2432308" y="325146"/>
                </a:lnTo>
                <a:lnTo>
                  <a:pt x="2685675" y="325146"/>
                </a:lnTo>
                <a:lnTo>
                  <a:pt x="2685675" y="356000"/>
                </a:lnTo>
                <a:lnTo>
                  <a:pt x="2939042" y="356000"/>
                </a:lnTo>
                <a:lnTo>
                  <a:pt x="2939042" y="361457"/>
                </a:lnTo>
                <a:lnTo>
                  <a:pt x="3192409" y="361457"/>
                </a:lnTo>
                <a:lnTo>
                  <a:pt x="3192409" y="415199"/>
                </a:lnTo>
                <a:lnTo>
                  <a:pt x="3445776" y="415199"/>
                </a:lnTo>
                <a:lnTo>
                  <a:pt x="3445776" y="596174"/>
                </a:lnTo>
                <a:lnTo>
                  <a:pt x="3699143" y="596174"/>
                </a:lnTo>
                <a:lnTo>
                  <a:pt x="3699143" y="753168"/>
                </a:lnTo>
                <a:lnTo>
                  <a:pt x="3952510" y="753168"/>
                </a:lnTo>
              </a:path>
            </a:pathLst>
          </a:custGeom>
          <a:ln w="39736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8636098" y="3810258"/>
            <a:ext cx="214759" cy="0"/>
          </a:xfrm>
          <a:custGeom>
            <a:avLst/>
            <a:gdLst/>
            <a:ahLst/>
            <a:cxnLst/>
            <a:rect l="l" t="t" r="r" b="b"/>
            <a:pathLst>
              <a:path w="183860">
                <a:moveTo>
                  <a:pt x="0" y="0"/>
                </a:moveTo>
                <a:lnTo>
                  <a:pt x="183860" y="0"/>
                </a:lnTo>
              </a:path>
            </a:pathLst>
          </a:custGeom>
          <a:ln w="3973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8636098" y="4159404"/>
            <a:ext cx="214759" cy="0"/>
          </a:xfrm>
          <a:custGeom>
            <a:avLst/>
            <a:gdLst/>
            <a:ahLst/>
            <a:cxnLst/>
            <a:rect l="l" t="t" r="r" b="b"/>
            <a:pathLst>
              <a:path w="183860">
                <a:moveTo>
                  <a:pt x="0" y="0"/>
                </a:moveTo>
                <a:lnTo>
                  <a:pt x="183860" y="0"/>
                </a:lnTo>
              </a:path>
            </a:pathLst>
          </a:custGeom>
          <a:ln w="39737">
            <a:solidFill>
              <a:srgbClr val="6666CC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8636098" y="4508551"/>
            <a:ext cx="214759" cy="0"/>
          </a:xfrm>
          <a:custGeom>
            <a:avLst/>
            <a:gdLst/>
            <a:ahLst/>
            <a:cxnLst/>
            <a:rect l="l" t="t" r="r" b="b"/>
            <a:pathLst>
              <a:path w="183860">
                <a:moveTo>
                  <a:pt x="0" y="0"/>
                </a:moveTo>
                <a:lnTo>
                  <a:pt x="183860" y="0"/>
                </a:lnTo>
              </a:path>
            </a:pathLst>
          </a:custGeom>
          <a:ln w="39737">
            <a:solidFill>
              <a:srgbClr val="00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-445029" y="-83958"/>
            <a:ext cx="9612630" cy="1259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54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246092" y="2350920"/>
            <a:ext cx="7518027" cy="7969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4462" defTabSz="520545"/>
            <a:r>
              <a:rPr lang="en-US" sz="2700" spc="-6" dirty="0">
                <a:solidFill>
                  <a:srgbClr val="A36B29"/>
                </a:solidFill>
                <a:latin typeface="Times New Roman"/>
                <a:cs typeface="Times New Roman"/>
              </a:rPr>
              <a:t>large </a:t>
            </a:r>
            <a:r>
              <a:rPr sz="2700" spc="-6" dirty="0">
                <a:solidFill>
                  <a:srgbClr val="A36B29"/>
                </a:solidFill>
                <a:latin typeface="Times New Roman"/>
                <a:cs typeface="Times New Roman"/>
              </a:rPr>
              <a:t>li</a:t>
            </a:r>
            <a:r>
              <a:rPr sz="2700" dirty="0">
                <a:solidFill>
                  <a:srgbClr val="A36B29"/>
                </a:solidFill>
                <a:latin typeface="Times New Roman"/>
                <a:cs typeface="Times New Roman"/>
              </a:rPr>
              <a:t>ght</a:t>
            </a:r>
            <a:r>
              <a:rPr sz="27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A36B29"/>
                </a:solidFill>
                <a:latin typeface="Times New Roman"/>
                <a:cs typeface="Times New Roman"/>
              </a:rPr>
              <a:t>f</a:t>
            </a:r>
            <a:r>
              <a:rPr sz="2700" spc="-6" dirty="0">
                <a:solidFill>
                  <a:srgbClr val="A36B29"/>
                </a:solidFill>
                <a:latin typeface="Times New Roman"/>
                <a:cs typeface="Times New Roman"/>
              </a:rPr>
              <a:t>la</a:t>
            </a:r>
            <a:r>
              <a:rPr sz="2700" dirty="0">
                <a:solidFill>
                  <a:srgbClr val="A36B29"/>
                </a:solidFill>
                <a:latin typeface="Times New Roman"/>
                <a:cs typeface="Times New Roman"/>
              </a:rPr>
              <a:t>vor b</a:t>
            </a:r>
            <a:r>
              <a:rPr sz="2700" spc="-6" dirty="0">
                <a:solidFill>
                  <a:srgbClr val="A36B29"/>
                </a:solidFill>
                <a:latin typeface="Times New Roman"/>
                <a:cs typeface="Times New Roman"/>
              </a:rPr>
              <a:t>ac</a:t>
            </a:r>
            <a:r>
              <a:rPr sz="2700" dirty="0">
                <a:solidFill>
                  <a:srgbClr val="A36B29"/>
                </a:solidFill>
                <a:latin typeface="Times New Roman"/>
                <a:cs typeface="Times New Roman"/>
              </a:rPr>
              <a:t>kgrounds</a:t>
            </a:r>
            <a:endParaRPr sz="27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3" name="object 1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918"/>
            <a:fld id="{81D60167-4931-47E6-BA6A-407CBD079E47}" type="slidenum">
              <a:rPr sz="1400" dirty="0">
                <a:solidFill>
                  <a:srgbClr val="B28553"/>
                </a:solidFill>
                <a:latin typeface="Calibri"/>
                <a:cs typeface="Calibri"/>
              </a:rPr>
              <a:pPr marL="28918"/>
              <a:t>39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8874154" y="3593634"/>
            <a:ext cx="537744" cy="7185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62" marR="14462" defTabSz="520545">
              <a:lnSpc>
                <a:spcPct val="125899"/>
              </a:lnSpc>
            </a:pPr>
            <a:r>
              <a:rPr sz="1900" spc="-17" dirty="0">
                <a:solidFill>
                  <a:prstClr val="black"/>
                </a:solidFill>
                <a:latin typeface="Arial"/>
                <a:cs typeface="Arial"/>
              </a:rPr>
              <a:t>W+b</a:t>
            </a:r>
            <a:r>
              <a:rPr sz="1900" spc="-11" dirty="0">
                <a:solidFill>
                  <a:prstClr val="black"/>
                </a:solidFill>
                <a:latin typeface="Arial"/>
                <a:cs typeface="Arial"/>
              </a:rPr>
              <a:t> W+c</a:t>
            </a:r>
            <a:endParaRPr sz="1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8874153" y="4339053"/>
            <a:ext cx="848522" cy="2980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62" defTabSz="520545"/>
            <a:r>
              <a:rPr sz="1900" spc="-11" dirty="0">
                <a:solidFill>
                  <a:prstClr val="black"/>
                </a:solidFill>
                <a:latin typeface="Arial"/>
                <a:cs typeface="Arial"/>
              </a:rPr>
              <a:t>W+light</a:t>
            </a:r>
            <a:endParaRPr sz="1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8370372" y="3306452"/>
            <a:ext cx="1488623" cy="205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62" defTabSz="520545"/>
            <a:r>
              <a:rPr sz="1300" b="1" i="1" spc="-74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300" b="1" i="1" spc="11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300" b="1" i="1" spc="23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300" b="1" i="1" spc="17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300" b="1" i="1" spc="23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300" b="1" i="1" spc="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b="1" i="1" spc="17" dirty="0">
                <a:solidFill>
                  <a:prstClr val="black"/>
                </a:solidFill>
                <a:latin typeface="Arial"/>
                <a:cs typeface="Arial"/>
              </a:rPr>
              <a:t>Sim</a:t>
            </a:r>
            <a:r>
              <a:rPr sz="1300" b="1" i="1" spc="11" dirty="0">
                <a:solidFill>
                  <a:prstClr val="black"/>
                </a:solidFill>
                <a:latin typeface="Arial"/>
                <a:cs typeface="Arial"/>
              </a:rPr>
              <a:t>ul</a:t>
            </a:r>
            <a:r>
              <a:rPr sz="1300" b="1" i="1" spc="6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z="1300" b="1" i="1" spc="17" dirty="0">
                <a:solidFill>
                  <a:prstClr val="black"/>
                </a:solidFill>
                <a:latin typeface="Arial"/>
                <a:cs typeface="Arial"/>
              </a:rPr>
              <a:t>ion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78012" y="1394051"/>
            <a:ext cx="10680700" cy="10306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62" marR="14462" defTabSz="520545">
              <a:lnSpc>
                <a:spcPts val="4204"/>
              </a:lnSpc>
              <a:buClr>
                <a:srgbClr val="A36B29"/>
              </a:buClr>
              <a:tabLst>
                <a:tab pos="404144" algn="l"/>
              </a:tabLst>
            </a:pPr>
            <a:r>
              <a:rPr lang="en-US" sz="2700" dirty="0">
                <a:solidFill>
                  <a:srgbClr val="A36B29"/>
                </a:solidFill>
                <a:latin typeface="Times New Roman"/>
                <a:cs typeface="Times New Roman"/>
              </a:rPr>
              <a:t>~ B</a:t>
            </a:r>
            <a:r>
              <a:rPr sz="2700" spc="-6" dirty="0">
                <a:solidFill>
                  <a:srgbClr val="A36B29"/>
                </a:solidFill>
                <a:latin typeface="Times New Roman"/>
                <a:cs typeface="Times New Roman"/>
              </a:rPr>
              <a:t>i</a:t>
            </a:r>
            <a:r>
              <a:rPr sz="2700" dirty="0">
                <a:solidFill>
                  <a:srgbClr val="A36B29"/>
                </a:solidFill>
                <a:latin typeface="Times New Roman"/>
                <a:cs typeface="Times New Roman"/>
              </a:rPr>
              <a:t>gg</a:t>
            </a:r>
            <a:r>
              <a:rPr sz="27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2700" dirty="0">
                <a:solidFill>
                  <a:srgbClr val="A36B29"/>
                </a:solidFill>
                <a:latin typeface="Times New Roman"/>
                <a:cs typeface="Times New Roman"/>
              </a:rPr>
              <a:t>st</a:t>
            </a:r>
            <a:r>
              <a:rPr sz="2700" spc="-6" dirty="0">
                <a:solidFill>
                  <a:srgbClr val="A36B29"/>
                </a:solidFill>
                <a:latin typeface="Times New Roman"/>
                <a:cs typeface="Times New Roman"/>
              </a:rPr>
              <a:t> c</a:t>
            </a:r>
            <a:r>
              <a:rPr sz="2700" dirty="0">
                <a:solidFill>
                  <a:srgbClr val="A36B29"/>
                </a:solidFill>
                <a:latin typeface="Times New Roman"/>
                <a:cs typeface="Times New Roman"/>
              </a:rPr>
              <a:t>h</a:t>
            </a:r>
            <a:r>
              <a:rPr sz="2700" spc="-6" dirty="0">
                <a:solidFill>
                  <a:srgbClr val="A36B29"/>
                </a:solidFill>
                <a:latin typeface="Times New Roman"/>
                <a:cs typeface="Times New Roman"/>
              </a:rPr>
              <a:t>alle</a:t>
            </a:r>
            <a:r>
              <a:rPr sz="2700" dirty="0">
                <a:solidFill>
                  <a:srgbClr val="A36B29"/>
                </a:solidFill>
                <a:latin typeface="Times New Roman"/>
                <a:cs typeface="Times New Roman"/>
              </a:rPr>
              <a:t>ng</a:t>
            </a:r>
            <a:r>
              <a:rPr sz="27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lang="en-US" sz="2700" dirty="0">
                <a:solidFill>
                  <a:srgbClr val="A36B29"/>
                </a:solidFill>
                <a:latin typeface="Times New Roman"/>
                <a:cs typeface="Times New Roman"/>
              </a:rPr>
              <a:t>:</a:t>
            </a:r>
            <a:r>
              <a:rPr sz="2700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endParaRPr lang="en-US" sz="2700" dirty="0">
              <a:solidFill>
                <a:srgbClr val="A36B29"/>
              </a:solidFill>
              <a:latin typeface="Times New Roman"/>
              <a:cs typeface="Times New Roman"/>
            </a:endParaRPr>
          </a:p>
          <a:p>
            <a:pPr marL="14462" marR="14462" defTabSz="520545">
              <a:lnSpc>
                <a:spcPts val="4204"/>
              </a:lnSpc>
              <a:buClr>
                <a:srgbClr val="A36B29"/>
              </a:buClr>
              <a:tabLst>
                <a:tab pos="404144" algn="l"/>
              </a:tabLst>
            </a:pPr>
            <a:r>
              <a:rPr lang="en-US" sz="2700" dirty="0">
                <a:solidFill>
                  <a:srgbClr val="A36B29"/>
                </a:solidFill>
                <a:latin typeface="Times New Roman"/>
                <a:cs typeface="Times New Roman"/>
              </a:rPr>
              <a:t>   			</a:t>
            </a:r>
            <a:r>
              <a:rPr sz="2700" dirty="0">
                <a:solidFill>
                  <a:srgbClr val="A36B29"/>
                </a:solidFill>
                <a:latin typeface="Times New Roman"/>
                <a:cs typeface="Times New Roman"/>
              </a:rPr>
              <a:t>s</a:t>
            </a:r>
            <a:r>
              <a:rPr sz="27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2700" dirty="0">
                <a:solidFill>
                  <a:srgbClr val="A36B29"/>
                </a:solidFill>
                <a:latin typeface="Times New Roman"/>
                <a:cs typeface="Times New Roman"/>
              </a:rPr>
              <a:t>p</a:t>
            </a:r>
            <a:r>
              <a:rPr sz="27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2700" dirty="0">
                <a:solidFill>
                  <a:srgbClr val="A36B29"/>
                </a:solidFill>
                <a:latin typeface="Times New Roman"/>
                <a:cs typeface="Times New Roman"/>
              </a:rPr>
              <a:t>r</a:t>
            </a:r>
            <a:r>
              <a:rPr sz="2700" spc="-6" dirty="0">
                <a:solidFill>
                  <a:srgbClr val="A36B29"/>
                </a:solidFill>
                <a:latin typeface="Times New Roman"/>
                <a:cs typeface="Times New Roman"/>
              </a:rPr>
              <a:t>at</a:t>
            </a:r>
            <a:r>
              <a:rPr sz="2700" dirty="0">
                <a:solidFill>
                  <a:srgbClr val="A36B29"/>
                </a:solidFill>
                <a:latin typeface="Times New Roman"/>
                <a:cs typeface="Times New Roman"/>
              </a:rPr>
              <a:t>e </a:t>
            </a:r>
            <a:r>
              <a:rPr sz="2700" spc="-6" dirty="0">
                <a:solidFill>
                  <a:srgbClr val="A36B29"/>
                </a:solidFill>
                <a:latin typeface="Times New Roman"/>
                <a:cs typeface="Times New Roman"/>
              </a:rPr>
              <a:t>t</a:t>
            </a:r>
            <a:r>
              <a:rPr sz="2700" dirty="0">
                <a:solidFill>
                  <a:srgbClr val="A36B29"/>
                </a:solidFill>
                <a:latin typeface="Times New Roman"/>
                <a:cs typeface="Times New Roman"/>
              </a:rPr>
              <a:t>he</a:t>
            </a:r>
            <a:r>
              <a:rPr sz="27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A36B29"/>
                </a:solidFill>
                <a:latin typeface="Times New Roman"/>
                <a:cs typeface="Times New Roman"/>
              </a:rPr>
              <a:t>h</a:t>
            </a:r>
            <a:r>
              <a:rPr sz="2700" spc="-6" dirty="0">
                <a:solidFill>
                  <a:srgbClr val="A36B29"/>
                </a:solidFill>
                <a:latin typeface="Times New Roman"/>
                <a:cs typeface="Times New Roman"/>
              </a:rPr>
              <a:t>ea</a:t>
            </a:r>
            <a:r>
              <a:rPr sz="2700" dirty="0">
                <a:solidFill>
                  <a:srgbClr val="A36B29"/>
                </a:solidFill>
                <a:latin typeface="Times New Roman"/>
                <a:cs typeface="Times New Roman"/>
              </a:rPr>
              <a:t>vy f</a:t>
            </a:r>
            <a:r>
              <a:rPr sz="2700" spc="-6" dirty="0">
                <a:solidFill>
                  <a:srgbClr val="A36B29"/>
                </a:solidFill>
                <a:latin typeface="Times New Roman"/>
                <a:cs typeface="Times New Roman"/>
              </a:rPr>
              <a:t>la</a:t>
            </a:r>
            <a:r>
              <a:rPr sz="2700" dirty="0">
                <a:solidFill>
                  <a:srgbClr val="A36B29"/>
                </a:solidFill>
                <a:latin typeface="Times New Roman"/>
                <a:cs typeface="Times New Roman"/>
              </a:rPr>
              <a:t>vor</a:t>
            </a:r>
            <a:r>
              <a:rPr lang="en-US" sz="2700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2700" spc="-6" dirty="0">
                <a:solidFill>
                  <a:srgbClr val="A36B29"/>
                </a:solidFill>
                <a:latin typeface="Times New Roman"/>
                <a:cs typeface="Times New Roman"/>
              </a:rPr>
              <a:t>c</a:t>
            </a:r>
            <a:r>
              <a:rPr sz="2700" dirty="0">
                <a:solidFill>
                  <a:srgbClr val="A36B29"/>
                </a:solidFill>
                <a:latin typeface="Times New Roman"/>
                <a:cs typeface="Times New Roman"/>
              </a:rPr>
              <a:t>o</a:t>
            </a:r>
            <a:r>
              <a:rPr sz="2700" spc="-6" dirty="0">
                <a:solidFill>
                  <a:srgbClr val="A36B29"/>
                </a:solidFill>
                <a:latin typeface="Times New Roman"/>
                <a:cs typeface="Times New Roman"/>
              </a:rPr>
              <a:t>m</a:t>
            </a:r>
            <a:r>
              <a:rPr sz="2700" dirty="0">
                <a:solidFill>
                  <a:srgbClr val="A36B29"/>
                </a:solidFill>
                <a:latin typeface="Times New Roman"/>
                <a:cs typeface="Times New Roman"/>
              </a:rPr>
              <a:t>pon</a:t>
            </a:r>
            <a:r>
              <a:rPr sz="27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2700" dirty="0">
                <a:solidFill>
                  <a:srgbClr val="A36B29"/>
                </a:solidFill>
                <a:latin typeface="Times New Roman"/>
                <a:cs typeface="Times New Roman"/>
              </a:rPr>
              <a:t>nt</a:t>
            </a:r>
            <a:r>
              <a:rPr sz="27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A36B29"/>
                </a:solidFill>
                <a:latin typeface="Times New Roman"/>
                <a:cs typeface="Times New Roman"/>
              </a:rPr>
              <a:t>from</a:t>
            </a:r>
            <a:endParaRPr sz="27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78014" y="3190522"/>
            <a:ext cx="4895321" cy="15672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62" marR="14462" defTabSz="520545">
              <a:lnSpc>
                <a:spcPts val="3191"/>
              </a:lnSpc>
            </a:pPr>
            <a:r>
              <a:rPr sz="2700" dirty="0">
                <a:solidFill>
                  <a:srgbClr val="008F00"/>
                </a:solidFill>
                <a:latin typeface="Times New Roman"/>
                <a:cs typeface="Times New Roman"/>
              </a:rPr>
              <a:t>Standard technique</a:t>
            </a:r>
            <a:r>
              <a:rPr lang="en-US" sz="2700" dirty="0">
                <a:solidFill>
                  <a:srgbClr val="008F00"/>
                </a:solidFill>
                <a:latin typeface="Times New Roman"/>
                <a:cs typeface="Times New Roman"/>
              </a:rPr>
              <a:t>:</a:t>
            </a:r>
            <a:r>
              <a:rPr sz="2700" dirty="0">
                <a:solidFill>
                  <a:srgbClr val="008F00"/>
                </a:solidFill>
                <a:latin typeface="Times New Roman"/>
                <a:cs typeface="Times New Roman"/>
              </a:rPr>
              <a:t>  </a:t>
            </a:r>
            <a:endParaRPr lang="en-US" sz="2700" dirty="0">
              <a:solidFill>
                <a:srgbClr val="008F00"/>
              </a:solidFill>
              <a:latin typeface="Times New Roman"/>
              <a:cs typeface="Times New Roman"/>
            </a:endParaRPr>
          </a:p>
          <a:p>
            <a:pPr marL="14462" marR="14462" defTabSz="520545">
              <a:lnSpc>
                <a:spcPts val="3191"/>
              </a:lnSpc>
            </a:pPr>
            <a:r>
              <a:rPr lang="en-US" sz="2700" dirty="0">
                <a:solidFill>
                  <a:srgbClr val="008F00"/>
                </a:solidFill>
                <a:latin typeface="Times New Roman"/>
                <a:cs typeface="Times New Roman"/>
              </a:rPr>
              <a:t>     </a:t>
            </a:r>
            <a:r>
              <a:rPr sz="2700" dirty="0">
                <a:solidFill>
                  <a:srgbClr val="008F00"/>
                </a:solidFill>
                <a:latin typeface="Times New Roman"/>
                <a:cs typeface="Times New Roman"/>
              </a:rPr>
              <a:t>fit for the heavy flavor events </a:t>
            </a:r>
            <a:r>
              <a:rPr lang="en-US" sz="2700" dirty="0">
                <a:solidFill>
                  <a:srgbClr val="008F00"/>
                </a:solidFill>
                <a:latin typeface="Times New Roman"/>
                <a:cs typeface="Times New Roman"/>
              </a:rPr>
              <a:t>          	</a:t>
            </a:r>
            <a:r>
              <a:rPr sz="2700" dirty="0">
                <a:solidFill>
                  <a:srgbClr val="008F00"/>
                </a:solidFill>
                <a:latin typeface="Times New Roman"/>
                <a:cs typeface="Times New Roman"/>
              </a:rPr>
              <a:t>using b-tagging variable </a:t>
            </a:r>
            <a:r>
              <a:rPr lang="en-US" sz="2700" dirty="0">
                <a:solidFill>
                  <a:srgbClr val="008F00"/>
                </a:solidFill>
                <a:latin typeface="Times New Roman"/>
                <a:cs typeface="Times New Roman"/>
              </a:rPr>
              <a:t>		</a:t>
            </a:r>
            <a:r>
              <a:rPr sz="2700" dirty="0">
                <a:solidFill>
                  <a:srgbClr val="008F00"/>
                </a:solidFill>
                <a:latin typeface="Times New Roman"/>
                <a:cs typeface="Times New Roman"/>
              </a:rPr>
              <a:t>that gives good separation</a:t>
            </a:r>
            <a:endParaRPr sz="27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178012" y="5037669"/>
            <a:ext cx="5162338" cy="25188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62" marR="143152" defTabSz="520545">
              <a:lnSpc>
                <a:spcPts val="2393"/>
              </a:lnSpc>
              <a:spcAft>
                <a:spcPts val="684"/>
              </a:spcAft>
              <a:buClr>
                <a:srgbClr val="831000"/>
              </a:buClr>
              <a:tabLst>
                <a:tab pos="274731" algn="l"/>
              </a:tabLst>
            </a:pPr>
            <a:r>
              <a:rPr lang="en-US" sz="2700" dirty="0">
                <a:solidFill>
                  <a:srgbClr val="800080"/>
                </a:solidFill>
                <a:latin typeface="Times New Roman"/>
                <a:cs typeface="Times New Roman"/>
              </a:rPr>
              <a:t>B-</a:t>
            </a:r>
            <a:r>
              <a:rPr sz="2700" dirty="0">
                <a:solidFill>
                  <a:srgbClr val="800080"/>
                </a:solidFill>
                <a:latin typeface="Times New Roman"/>
                <a:cs typeface="Times New Roman"/>
              </a:rPr>
              <a:t>tagging uncertainties</a:t>
            </a:r>
            <a:r>
              <a:rPr lang="en-US" sz="2700" dirty="0"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800080"/>
                </a:solidFill>
                <a:latin typeface="Times New Roman"/>
                <a:cs typeface="Times New Roman"/>
              </a:rPr>
              <a:t>large</a:t>
            </a:r>
            <a:r>
              <a:rPr lang="en-US" sz="2700" dirty="0">
                <a:solidFill>
                  <a:srgbClr val="800080"/>
                </a:solidFill>
                <a:latin typeface="Times New Roman"/>
                <a:cs typeface="Times New Roman"/>
              </a:rPr>
              <a:t>:</a:t>
            </a:r>
            <a:r>
              <a:rPr sz="2700" dirty="0">
                <a:solidFill>
                  <a:srgbClr val="800080"/>
                </a:solidFill>
                <a:latin typeface="Times New Roman"/>
                <a:cs typeface="Times New Roman"/>
              </a:rPr>
              <a:t> CMS Z+b analysis</a:t>
            </a:r>
          </a:p>
          <a:p>
            <a:pPr marL="404144" lvl="1" defTabSz="520545">
              <a:lnSpc>
                <a:spcPts val="2324"/>
              </a:lnSpc>
              <a:spcAft>
                <a:spcPts val="684"/>
              </a:spcAft>
              <a:buClr>
                <a:srgbClr val="FFAA00"/>
              </a:buClr>
              <a:tabLst>
                <a:tab pos="563202" algn="l"/>
              </a:tabLst>
            </a:pPr>
            <a:r>
              <a:rPr sz="2700" dirty="0">
                <a:solidFill>
                  <a:srgbClr val="800080"/>
                </a:solidFill>
                <a:latin typeface="Times New Roman"/>
                <a:cs typeface="Times New Roman"/>
              </a:rPr>
              <a:t>10% uncertainty from b-tagging</a:t>
            </a:r>
          </a:p>
          <a:p>
            <a:pPr marL="404144" lvl="1" defTabSz="520545">
              <a:lnSpc>
                <a:spcPts val="2393"/>
              </a:lnSpc>
              <a:spcAft>
                <a:spcPts val="684"/>
              </a:spcAft>
              <a:buClr>
                <a:srgbClr val="FFAA00"/>
              </a:buClr>
              <a:tabLst>
                <a:tab pos="563202" algn="l"/>
              </a:tabLst>
            </a:pPr>
            <a:r>
              <a:rPr sz="2700" dirty="0">
                <a:solidFill>
                  <a:srgbClr val="800080"/>
                </a:solidFill>
                <a:latin typeface="Times New Roman"/>
                <a:cs typeface="Times New Roman"/>
              </a:rPr>
              <a:t>13% total systematic uncertainty</a:t>
            </a:r>
          </a:p>
          <a:p>
            <a:pPr marL="404144" lvl="1" defTabSz="520545">
              <a:lnSpc>
                <a:spcPts val="2393"/>
              </a:lnSpc>
              <a:spcAft>
                <a:spcPts val="684"/>
              </a:spcAft>
              <a:buClr>
                <a:srgbClr val="FFAA00"/>
              </a:buClr>
              <a:tabLst>
                <a:tab pos="563202" algn="l"/>
              </a:tabLst>
            </a:pPr>
            <a:r>
              <a:rPr lang="en-US" sz="2700" dirty="0">
                <a:solidFill>
                  <a:srgbClr val="800080"/>
                </a:solidFill>
                <a:latin typeface="Times New Roman"/>
                <a:cs typeface="Times New Roman"/>
              </a:rPr>
              <a:t>  </a:t>
            </a:r>
            <a:r>
              <a:rPr sz="2700" dirty="0">
                <a:solidFill>
                  <a:srgbClr val="800080"/>
                </a:solidFill>
                <a:latin typeface="Times New Roman"/>
                <a:cs typeface="Times New Roman"/>
              </a:rPr>
              <a:t>2% statistical uncertainty</a:t>
            </a:r>
          </a:p>
        </p:txBody>
      </p:sp>
      <p:sp>
        <p:nvSpPr>
          <p:cNvPr id="170" name="object 170"/>
          <p:cNvSpPr txBox="1"/>
          <p:nvPr/>
        </p:nvSpPr>
        <p:spPr>
          <a:xfrm>
            <a:off x="844550" y="7290952"/>
            <a:ext cx="3008397" cy="221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62" defTabSz="520545"/>
            <a:r>
              <a:rPr sz="1400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http://cdsweb.cern.ch/record/1493495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155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120653"/>
            <a:ext cx="10579198" cy="2189866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his talk…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3183" y="1035050"/>
            <a:ext cx="10332845" cy="6858000"/>
          </a:xfrm>
        </p:spPr>
        <p:txBody>
          <a:bodyPr/>
          <a:lstStyle/>
          <a:p>
            <a:pPr>
              <a:spcAft>
                <a:spcPts val="599"/>
              </a:spcAft>
            </a:pPr>
            <a:r>
              <a:rPr lang="en-US" dirty="0" smtClean="0"/>
              <a:t>Jet production at the highest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&amp; mass scales</a:t>
            </a:r>
          </a:p>
          <a:p>
            <a:pPr>
              <a:spcAft>
                <a:spcPts val="599"/>
              </a:spcAft>
            </a:pPr>
            <a:r>
              <a:rPr lang="en-US" spc="-25" dirty="0">
                <a:solidFill>
                  <a:srgbClr val="1E1C11"/>
                </a:solidFill>
              </a:rPr>
              <a:t>Jets as a </a:t>
            </a:r>
            <a:r>
              <a:rPr lang="en-US" spc="-5" dirty="0">
                <a:solidFill>
                  <a:srgbClr val="1E1C11"/>
                </a:solidFill>
              </a:rPr>
              <a:t>p</a:t>
            </a:r>
            <a:r>
              <a:rPr lang="en-US" spc="-21" dirty="0">
                <a:solidFill>
                  <a:srgbClr val="1E1C11"/>
                </a:solidFill>
              </a:rPr>
              <a:t>r</a:t>
            </a:r>
            <a:r>
              <a:rPr lang="en-US" spc="-5" dirty="0">
                <a:solidFill>
                  <a:srgbClr val="1E1C11"/>
                </a:solidFill>
              </a:rPr>
              <a:t>ob</a:t>
            </a:r>
            <a:r>
              <a:rPr lang="en-US" spc="-25" dirty="0">
                <a:solidFill>
                  <a:srgbClr val="1E1C11"/>
                </a:solidFill>
              </a:rPr>
              <a:t>e </a:t>
            </a:r>
            <a:r>
              <a:rPr lang="en-US" spc="-5" dirty="0">
                <a:solidFill>
                  <a:srgbClr val="1E1C11"/>
                </a:solidFill>
              </a:rPr>
              <a:t>o</a:t>
            </a:r>
            <a:r>
              <a:rPr lang="en-US" spc="-15" dirty="0">
                <a:solidFill>
                  <a:srgbClr val="1E1C11"/>
                </a:solidFill>
              </a:rPr>
              <a:t>f t</a:t>
            </a:r>
            <a:r>
              <a:rPr lang="en-US" spc="-5" dirty="0">
                <a:solidFill>
                  <a:srgbClr val="1E1C11"/>
                </a:solidFill>
              </a:rPr>
              <a:t>h</a:t>
            </a:r>
            <a:r>
              <a:rPr lang="en-US" spc="-25" dirty="0">
                <a:solidFill>
                  <a:srgbClr val="1E1C11"/>
                </a:solidFill>
              </a:rPr>
              <a:t>e </a:t>
            </a:r>
            <a:r>
              <a:rPr lang="en-US" spc="-5" dirty="0">
                <a:solidFill>
                  <a:srgbClr val="1E1C11"/>
                </a:solidFill>
              </a:rPr>
              <a:t>p</a:t>
            </a:r>
            <a:r>
              <a:rPr lang="en-US" spc="-21" dirty="0">
                <a:solidFill>
                  <a:srgbClr val="1E1C11"/>
                </a:solidFill>
              </a:rPr>
              <a:t>r</a:t>
            </a:r>
            <a:r>
              <a:rPr lang="en-US" spc="-5" dirty="0">
                <a:solidFill>
                  <a:srgbClr val="1E1C11"/>
                </a:solidFill>
              </a:rPr>
              <a:t>o</a:t>
            </a:r>
            <a:r>
              <a:rPr lang="en-US" dirty="0">
                <a:solidFill>
                  <a:srgbClr val="1E1C11"/>
                </a:solidFill>
              </a:rPr>
              <a:t>t</a:t>
            </a:r>
            <a:r>
              <a:rPr lang="en-US" spc="-5" dirty="0">
                <a:solidFill>
                  <a:srgbClr val="1E1C11"/>
                </a:solidFill>
              </a:rPr>
              <a:t>o</a:t>
            </a:r>
            <a:r>
              <a:rPr lang="en-US" dirty="0">
                <a:solidFill>
                  <a:srgbClr val="1E1C11"/>
                </a:solidFill>
              </a:rPr>
              <a:t>n</a:t>
            </a:r>
          </a:p>
          <a:p>
            <a:pPr>
              <a:spcAft>
                <a:spcPts val="599"/>
              </a:spcAft>
            </a:pPr>
            <a:r>
              <a:rPr lang="en-US" spc="-25" dirty="0">
                <a:solidFill>
                  <a:srgbClr val="1E1C11"/>
                </a:solidFill>
              </a:rPr>
              <a:t>Jets as a </a:t>
            </a:r>
            <a:r>
              <a:rPr lang="en-US" spc="-5" dirty="0">
                <a:solidFill>
                  <a:srgbClr val="1E1C11"/>
                </a:solidFill>
              </a:rPr>
              <a:t>p</a:t>
            </a:r>
            <a:r>
              <a:rPr lang="en-US" spc="-21" dirty="0">
                <a:solidFill>
                  <a:srgbClr val="1E1C11"/>
                </a:solidFill>
              </a:rPr>
              <a:t>r</a:t>
            </a:r>
            <a:r>
              <a:rPr lang="en-US" spc="-5" dirty="0">
                <a:solidFill>
                  <a:srgbClr val="1E1C11"/>
                </a:solidFill>
              </a:rPr>
              <a:t>ob</a:t>
            </a:r>
            <a:r>
              <a:rPr lang="en-US" spc="-25" dirty="0">
                <a:solidFill>
                  <a:srgbClr val="1E1C11"/>
                </a:solidFill>
              </a:rPr>
              <a:t>e </a:t>
            </a:r>
            <a:r>
              <a:rPr lang="en-US" spc="-5" dirty="0">
                <a:solidFill>
                  <a:srgbClr val="1E1C11"/>
                </a:solidFill>
              </a:rPr>
              <a:t>o</a:t>
            </a:r>
            <a:r>
              <a:rPr lang="en-US" spc="-15" dirty="0">
                <a:solidFill>
                  <a:srgbClr val="1E1C11"/>
                </a:solidFill>
              </a:rPr>
              <a:t>f </a:t>
            </a:r>
            <a:r>
              <a:rPr lang="en-US" spc="-5" dirty="0" smtClean="0">
                <a:solidFill>
                  <a:srgbClr val="1E1C11"/>
                </a:solidFill>
              </a:rPr>
              <a:t>Q</a:t>
            </a:r>
            <a:r>
              <a:rPr lang="en-US" spc="-35" dirty="0" smtClean="0">
                <a:solidFill>
                  <a:srgbClr val="1E1C11"/>
                </a:solidFill>
              </a:rPr>
              <a:t>CD</a:t>
            </a:r>
            <a:endParaRPr lang="en-US" dirty="0" smtClean="0">
              <a:solidFill>
                <a:srgbClr val="1E1C11"/>
              </a:solidFill>
            </a:endParaRPr>
          </a:p>
          <a:p>
            <a:pPr>
              <a:spcAft>
                <a:spcPts val="599"/>
              </a:spcAft>
            </a:pPr>
            <a:r>
              <a:rPr lang="en-US" dirty="0" smtClean="0"/>
              <a:t>	</a:t>
            </a:r>
            <a:r>
              <a:rPr lang="en-US" dirty="0"/>
              <a:t>Dijet </a:t>
            </a:r>
            <a:r>
              <a:rPr lang="en-US" dirty="0" err="1"/>
              <a:t>φ</a:t>
            </a:r>
            <a:r>
              <a:rPr lang="en-US" dirty="0"/>
              <a:t> </a:t>
            </a:r>
            <a:r>
              <a:rPr lang="en-US" dirty="0" err="1" smtClean="0"/>
              <a:t>decorrelation</a:t>
            </a:r>
            <a:endParaRPr lang="en-US" dirty="0" smtClean="0"/>
          </a:p>
          <a:p>
            <a:pPr>
              <a:spcAft>
                <a:spcPts val="599"/>
              </a:spcAft>
            </a:pPr>
            <a:r>
              <a:rPr lang="en-US" dirty="0"/>
              <a:t>	</a:t>
            </a:r>
            <a:r>
              <a:rPr lang="en-US" dirty="0" err="1" smtClean="0"/>
              <a:t>Dijets</a:t>
            </a:r>
            <a:r>
              <a:rPr lang="en-US" dirty="0" smtClean="0"/>
              <a:t> with large rapidity gap</a:t>
            </a:r>
            <a:endParaRPr lang="en-US" dirty="0"/>
          </a:p>
          <a:p>
            <a:pPr>
              <a:spcAft>
                <a:spcPts val="599"/>
              </a:spcAft>
            </a:pPr>
            <a:r>
              <a:rPr lang="en-US" dirty="0" smtClean="0"/>
              <a:t>	</a:t>
            </a:r>
            <a:r>
              <a:rPr lang="en-US" dirty="0"/>
              <a:t>Three-to-</a:t>
            </a:r>
            <a:r>
              <a:rPr lang="en-US" dirty="0" smtClean="0"/>
              <a:t>two jet </a:t>
            </a:r>
            <a:r>
              <a:rPr lang="en-US" dirty="0"/>
              <a:t>ratio</a:t>
            </a:r>
            <a:endParaRPr lang="en-US" dirty="0" smtClean="0"/>
          </a:p>
          <a:p>
            <a:pPr>
              <a:spcAft>
                <a:spcPts val="599"/>
              </a:spcAft>
            </a:pPr>
            <a:r>
              <a:rPr lang="en-US" dirty="0"/>
              <a:t>A </a:t>
            </a:r>
            <a:r>
              <a:rPr lang="en-US" dirty="0" smtClean="0"/>
              <a:t>few words </a:t>
            </a:r>
            <a:r>
              <a:rPr lang="en-US" dirty="0"/>
              <a:t>on </a:t>
            </a:r>
            <a:r>
              <a:rPr lang="en-US" dirty="0" smtClean="0"/>
              <a:t>photons</a:t>
            </a:r>
          </a:p>
          <a:p>
            <a:pPr>
              <a:spcAft>
                <a:spcPts val="599"/>
              </a:spcAft>
            </a:pPr>
            <a:r>
              <a:rPr lang="en-US" dirty="0"/>
              <a:t>Jet </a:t>
            </a:r>
            <a:r>
              <a:rPr lang="en-US" dirty="0" smtClean="0"/>
              <a:t>properties: shape, mass…</a:t>
            </a:r>
            <a:endParaRPr lang="en-US" dirty="0"/>
          </a:p>
          <a:p>
            <a:pPr>
              <a:spcAft>
                <a:spcPts val="599"/>
              </a:spcAft>
            </a:pPr>
            <a:r>
              <a:rPr lang="en-US" dirty="0" smtClean="0"/>
              <a:t>W + jets &amp;  Z + jets</a:t>
            </a:r>
          </a:p>
          <a:p>
            <a:endParaRPr lang="en-US" sz="1100" dirty="0"/>
          </a:p>
          <a:p>
            <a:r>
              <a:rPr lang="en-US" dirty="0" smtClean="0">
                <a:solidFill>
                  <a:srgbClr val="800000"/>
                </a:solidFill>
              </a:rPr>
              <a:t>    an overview of recent results…not comprehensive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lang="en-US" sz="1300">
              <a:latin typeface="Times New Roman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lang="en-US" sz="1300"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0644"/>
            <a:fld id="{81D60167-4931-47E6-BA6A-407CBD079E47}" type="slidenum">
              <a:rPr lang="en-US" sz="1300" spc="-10">
                <a:solidFill>
                  <a:srgbClr val="898989"/>
                </a:solidFill>
                <a:latin typeface="Times New Roman"/>
                <a:cs typeface="Times New Roman"/>
              </a:rPr>
              <a:pPr marL="100644"/>
              <a:t>4</a:t>
            </a:fld>
            <a:endParaRPr lang="en-US" sz="13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1640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97952" y="1595261"/>
            <a:ext cx="3693742" cy="5541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87272" y="3274483"/>
            <a:ext cx="3753079" cy="2182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-2225146" y="0"/>
            <a:ext cx="9612630" cy="1175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984" y="1399517"/>
            <a:ext cx="6666537" cy="9354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marR="14472" defTabSz="520965">
              <a:lnSpc>
                <a:spcPts val="3862"/>
              </a:lnSpc>
              <a:buClr>
                <a:srgbClr val="A36B29"/>
              </a:buClr>
              <a:tabLst>
                <a:tab pos="404471" algn="l"/>
              </a:tabLst>
            </a:pP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M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sur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spc="-63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W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+c by s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l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ec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ting a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soft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l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pton </a:t>
            </a:r>
            <a:r>
              <a:rPr lang="en-US" sz="3200" dirty="0">
                <a:solidFill>
                  <a:srgbClr val="A36B29"/>
                </a:solidFill>
                <a:latin typeface="Times New Roman"/>
                <a:cs typeface="Times New Roman"/>
              </a:rPr>
              <a:t>	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from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the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 c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h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rm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d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eca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y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990" y="2506940"/>
            <a:ext cx="6494459" cy="9354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marR="14472" defTabSz="520965">
              <a:lnSpc>
                <a:spcPts val="3862"/>
              </a:lnSpc>
              <a:buClr>
                <a:srgbClr val="A36B29"/>
              </a:buClr>
              <a:tabLst>
                <a:tab pos="404471" algn="l"/>
              </a:tabLst>
            </a:pP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Le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ptons </a:t>
            </a:r>
            <a:r>
              <a:rPr lang="en-US" sz="3200" dirty="0">
                <a:solidFill>
                  <a:srgbClr val="A36B29"/>
                </a:solidFill>
                <a:latin typeface="Times New Roman"/>
                <a:cs typeface="Times New Roman"/>
              </a:rPr>
              <a:t>of 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opposit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-sign (OS) r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du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c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b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ac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kgrounds</a:t>
            </a:r>
            <a:endParaRPr sz="3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1891" y="5530850"/>
            <a:ext cx="6995859" cy="13937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063638" defTabSz="520965">
              <a:lnSpc>
                <a:spcPts val="2621"/>
              </a:lnSpc>
            </a:pPr>
            <a:r>
              <a:rPr sz="2700" dirty="0">
                <a:solidFill>
                  <a:srgbClr val="008F00"/>
                </a:solidFill>
                <a:latin typeface="Times New Roman"/>
                <a:cs typeface="Times New Roman"/>
              </a:rPr>
              <a:t>Sensitive measurement to strange PD</a:t>
            </a:r>
            <a:r>
              <a:rPr sz="2700" spc="-256" dirty="0">
                <a:solidFill>
                  <a:srgbClr val="008F00"/>
                </a:solidFill>
                <a:latin typeface="Times New Roman"/>
                <a:cs typeface="Times New Roman"/>
              </a:rPr>
              <a:t>F</a:t>
            </a:r>
            <a:r>
              <a:rPr sz="2700" dirty="0">
                <a:solidFill>
                  <a:srgbClr val="008F00"/>
                </a:solidFill>
                <a:latin typeface="Times New Roman"/>
                <a:cs typeface="Times New Roman"/>
              </a:rPr>
              <a:t>. </a:t>
            </a:r>
            <a:r>
              <a:rPr lang="en-US" sz="2700" dirty="0">
                <a:solidFill>
                  <a:srgbClr val="008F00"/>
                </a:solidFill>
                <a:latin typeface="Times New Roman"/>
                <a:cs typeface="Times New Roman"/>
              </a:rPr>
              <a:t>  	(</a:t>
            </a:r>
            <a:r>
              <a:rPr sz="2700" dirty="0" err="1">
                <a:solidFill>
                  <a:srgbClr val="008F00"/>
                </a:solidFill>
                <a:latin typeface="Times New Roman"/>
                <a:cs typeface="Times New Roman"/>
              </a:rPr>
              <a:t>CTEQ5L</a:t>
            </a:r>
            <a:r>
              <a:rPr sz="2700" spc="-85" dirty="0">
                <a:solidFill>
                  <a:srgbClr val="008F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8F00"/>
                </a:solidFill>
                <a:latin typeface="Times New Roman"/>
                <a:cs typeface="Times New Roman"/>
              </a:rPr>
              <a:t>used</a:t>
            </a:r>
            <a:r>
              <a:rPr lang="en-US" sz="2700" dirty="0">
                <a:solidFill>
                  <a:srgbClr val="008F00"/>
                </a:solidFill>
                <a:latin typeface="Times New Roman"/>
                <a:cs typeface="Times New Roman"/>
              </a:rPr>
              <a:t> here)</a:t>
            </a:r>
            <a:endParaRPr sz="27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20965">
              <a:lnSpc>
                <a:spcPts val="1140"/>
              </a:lnSpc>
            </a:pPr>
            <a:r>
              <a:rPr lang="en-US" sz="27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sz="27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20965">
              <a:lnSpc>
                <a:spcPts val="1594"/>
              </a:lnSpc>
              <a:spcBef>
                <a:spcPts val="2"/>
              </a:spcBef>
            </a:pPr>
            <a:endParaRPr sz="27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472" defTabSz="520965"/>
            <a:r>
              <a:rPr lang="en-US" sz="2700" dirty="0">
                <a:solidFill>
                  <a:srgbClr val="941100"/>
                </a:solidFill>
                <a:latin typeface="Times New Roman"/>
                <a:cs typeface="Times New Roman"/>
              </a:rPr>
              <a:t>		</a:t>
            </a:r>
            <a:r>
              <a:rPr sz="2700" dirty="0">
                <a:solidFill>
                  <a:srgbClr val="941100"/>
                </a:solidFill>
                <a:latin typeface="Times New Roman"/>
                <a:cs typeface="Times New Roman"/>
              </a:rPr>
              <a:t>Results consistent with SM expectations</a:t>
            </a:r>
            <a:r>
              <a:rPr lang="en-US" sz="2700" dirty="0">
                <a:solidFill>
                  <a:srgbClr val="941100"/>
                </a:solidFill>
                <a:latin typeface="Times New Roman"/>
                <a:cs typeface="Times New Roman"/>
              </a:rPr>
              <a:t>.</a:t>
            </a:r>
            <a:endParaRPr sz="27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942"/>
            <a:r>
              <a:rPr lang="en-US" sz="1400" dirty="0" smtClean="0">
                <a:latin typeface="Calibri"/>
                <a:cs typeface="Calibri"/>
              </a:rPr>
              <a:t>55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3550" y="7331204"/>
            <a:ext cx="2648665" cy="1973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dirty="0">
                <a:solidFill>
                  <a:prstClr val="black"/>
                </a:solidFill>
                <a:latin typeface="Arial"/>
                <a:cs typeface="Arial"/>
                <a:hlinkClick r:id="rId5"/>
              </a:rPr>
              <a:t>http://lanl.arxi</a:t>
            </a:r>
            <a:r>
              <a:rPr sz="1300" spc="-97" dirty="0">
                <a:solidFill>
                  <a:prstClr val="black"/>
                </a:solidFill>
                <a:latin typeface="Arial"/>
                <a:cs typeface="Arial"/>
                <a:hlinkClick r:id="rId5"/>
              </a:rPr>
              <a:t>v</a:t>
            </a:r>
            <a:r>
              <a:rPr sz="1300" dirty="0">
                <a:solidFill>
                  <a:prstClr val="black"/>
                </a:solidFill>
                <a:latin typeface="Arial"/>
                <a:cs typeface="Arial"/>
                <a:hlinkClick r:id="rId5"/>
              </a:rPr>
              <a:t>.org/abs/1209.1921v1</a:t>
            </a:r>
            <a:endParaRPr sz="13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76827" y="4144880"/>
            <a:ext cx="1243115" cy="4547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marR="14472" defTabSz="520965">
              <a:lnSpc>
                <a:spcPts val="1823"/>
              </a:lnSpc>
            </a:pPr>
            <a:r>
              <a:rPr sz="16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600" spc="-1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6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00" spc="-2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prstClr val="black"/>
                </a:solidFill>
                <a:latin typeface="Arial"/>
                <a:cs typeface="Arial"/>
              </a:rPr>
              <a:t>= Soft lepton tagger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01636" y="4533901"/>
            <a:ext cx="356023" cy="520722"/>
          </a:xfrm>
          <a:prstGeom prst="rect">
            <a:avLst/>
          </a:prstGeom>
          <a:noFill/>
        </p:spPr>
        <p:txBody>
          <a:bodyPr wrap="square" lIns="104192" tIns="52097" rIns="104192" bIns="52097" rtlCol="0">
            <a:spAutoFit/>
          </a:bodyPr>
          <a:lstStyle/>
          <a:p>
            <a:pPr defTabSz="520965"/>
            <a:r>
              <a:rPr lang="en-US" sz="2700" dirty="0">
                <a:solidFill>
                  <a:prstClr val="black"/>
                </a:solidFill>
                <a:latin typeface="Calibri"/>
              </a:rPr>
              <a:t>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01636" y="2434873"/>
            <a:ext cx="267018" cy="520722"/>
          </a:xfrm>
          <a:prstGeom prst="rect">
            <a:avLst/>
          </a:prstGeom>
          <a:noFill/>
        </p:spPr>
        <p:txBody>
          <a:bodyPr wrap="square" lIns="104192" tIns="52097" rIns="104192" bIns="52097" rtlCol="0">
            <a:spAutoFit/>
          </a:bodyPr>
          <a:lstStyle/>
          <a:p>
            <a:pPr defTabSz="520965"/>
            <a:r>
              <a:rPr lang="en-US" sz="2700" dirty="0">
                <a:solidFill>
                  <a:prstClr val="black"/>
                </a:solidFill>
                <a:latin typeface="Calibri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68462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2635250"/>
            <a:ext cx="5635256" cy="40386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909174" y="2136810"/>
            <a:ext cx="7587006" cy="508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>
              <a:tabLst>
                <a:tab pos="5558410" algn="l"/>
              </a:tabLst>
            </a:pPr>
            <a:r>
              <a:rPr sz="2700" spc="-205" dirty="0">
                <a:solidFill>
                  <a:srgbClr val="008F00"/>
                </a:solidFill>
                <a:latin typeface="Arial"/>
                <a:cs typeface="Arial"/>
              </a:rPr>
              <a:t>A</a:t>
            </a:r>
            <a:r>
              <a:rPr sz="2700" dirty="0">
                <a:solidFill>
                  <a:srgbClr val="008F00"/>
                </a:solidFill>
                <a:latin typeface="Arial"/>
                <a:cs typeface="Arial"/>
              </a:rPr>
              <a:t>TLAS - </a:t>
            </a:r>
            <a:r>
              <a:rPr sz="2700" dirty="0" smtClean="0">
                <a:solidFill>
                  <a:srgbClr val="008F00"/>
                </a:solidFill>
                <a:latin typeface="Arial"/>
                <a:cs typeface="Arial"/>
              </a:rPr>
              <a:t>201</a:t>
            </a:r>
            <a:r>
              <a:rPr lang="en-US" sz="2700" dirty="0" smtClean="0">
                <a:solidFill>
                  <a:srgbClr val="008F00"/>
                </a:solidFill>
                <a:latin typeface="Arial"/>
                <a:cs typeface="Arial"/>
              </a:rPr>
              <a:t>1</a:t>
            </a:r>
            <a:r>
              <a:rPr sz="2700" dirty="0">
                <a:solidFill>
                  <a:srgbClr val="008F00"/>
                </a:solidFill>
                <a:latin typeface="Arial"/>
                <a:cs typeface="Arial"/>
              </a:rPr>
              <a:t>	CDF</a:t>
            </a:r>
            <a:endParaRPr sz="27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957889" defTabSz="520965">
              <a:spcBef>
                <a:spcPts val="348"/>
              </a:spcBef>
            </a:pPr>
            <a:r>
              <a:rPr b="1" dirty="0">
                <a:solidFill>
                  <a:srgbClr val="A36B29"/>
                </a:solidFill>
                <a:latin typeface="Calibri"/>
                <a:cs typeface="Calibri"/>
              </a:rPr>
              <a:t>Measured (ﬁducial σ, 1+2 jet)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20965">
              <a:lnSpc>
                <a:spcPts val="798"/>
              </a:lnSpc>
              <a:spcBef>
                <a:spcPts val="16"/>
              </a:spcBef>
            </a:pPr>
            <a:endParaRPr sz="800" dirty="0">
              <a:solidFill>
                <a:prstClr val="black"/>
              </a:solidFill>
              <a:latin typeface="Calibri"/>
            </a:endParaRPr>
          </a:p>
          <a:p>
            <a:pPr marL="3957889" defTabSz="520965"/>
            <a:r>
              <a:rPr dirty="0">
                <a:solidFill>
                  <a:srgbClr val="A36B29"/>
                </a:solidFill>
                <a:latin typeface="Calibri"/>
                <a:cs typeface="Calibri"/>
              </a:rPr>
              <a:t>2.74 ± 0.27 (stat) ±  0.42 (sys) pb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20965">
              <a:lnSpc>
                <a:spcPts val="855"/>
              </a:lnSpc>
              <a:spcBef>
                <a:spcPts val="2"/>
              </a:spcBef>
            </a:pPr>
            <a:endParaRPr sz="900" dirty="0">
              <a:solidFill>
                <a:prstClr val="black"/>
              </a:solidFill>
              <a:latin typeface="Calibri"/>
            </a:endParaRPr>
          </a:p>
          <a:p>
            <a:pPr marL="3957889" defTabSz="520965"/>
            <a:r>
              <a:rPr b="1" spc="-6" dirty="0">
                <a:solidFill>
                  <a:srgbClr val="A36B29"/>
                </a:solidFill>
                <a:latin typeface="Calibri"/>
                <a:cs typeface="Calibri"/>
              </a:rPr>
              <a:t>NL</a:t>
            </a:r>
            <a:r>
              <a:rPr b="1" dirty="0">
                <a:solidFill>
                  <a:srgbClr val="A36B29"/>
                </a:solidFill>
                <a:latin typeface="Calibri"/>
                <a:cs typeface="Calibri"/>
              </a:rPr>
              <a:t>O C</a:t>
            </a:r>
            <a:r>
              <a:rPr b="1" spc="-6" dirty="0">
                <a:solidFill>
                  <a:srgbClr val="A36B29"/>
                </a:solidFill>
                <a:latin typeface="Calibri"/>
                <a:cs typeface="Calibri"/>
              </a:rPr>
              <a:t>al</a:t>
            </a:r>
            <a:r>
              <a:rPr b="1" dirty="0">
                <a:solidFill>
                  <a:srgbClr val="A36B29"/>
                </a:solidFill>
                <a:latin typeface="Calibri"/>
                <a:cs typeface="Calibri"/>
              </a:rPr>
              <a:t>c</a:t>
            </a:r>
            <a:r>
              <a:rPr b="1" spc="165" dirty="0">
                <a:solidFill>
                  <a:srgbClr val="A36B29"/>
                </a:solidFill>
                <a:latin typeface="Calibri"/>
                <a:cs typeface="Calibri"/>
              </a:rPr>
              <a:t>ula</a:t>
            </a:r>
            <a:r>
              <a:rPr b="1" spc="108" dirty="0">
                <a:solidFill>
                  <a:srgbClr val="A36B29"/>
                </a:solidFill>
                <a:latin typeface="Calibri"/>
                <a:cs typeface="Calibri"/>
              </a:rPr>
              <a:t>:</a:t>
            </a:r>
            <a:r>
              <a:rPr b="1" spc="-6" dirty="0">
                <a:solidFill>
                  <a:srgbClr val="A36B29"/>
                </a:solidFill>
                <a:latin typeface="Calibri"/>
                <a:cs typeface="Calibri"/>
              </a:rPr>
              <a:t>on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20965">
              <a:lnSpc>
                <a:spcPts val="855"/>
              </a:lnSpc>
              <a:spcBef>
                <a:spcPts val="2"/>
              </a:spcBef>
            </a:pPr>
            <a:endParaRPr sz="900" dirty="0">
              <a:solidFill>
                <a:prstClr val="black"/>
              </a:solidFill>
              <a:latin typeface="Calibri"/>
            </a:endParaRPr>
          </a:p>
          <a:p>
            <a:pPr marL="3957889" defTabSz="520965"/>
            <a:r>
              <a:rPr dirty="0">
                <a:solidFill>
                  <a:srgbClr val="A36B29"/>
                </a:solidFill>
                <a:latin typeface="Calibri"/>
                <a:cs typeface="Calibri"/>
              </a:rPr>
              <a:t>1.22 ± 0.14 (syst) pb</a:t>
            </a:r>
            <a:endParaRPr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520965">
              <a:lnSpc>
                <a:spcPts val="1140"/>
              </a:lnSpc>
              <a:spcBef>
                <a:spcPts val="88"/>
              </a:spcBef>
            </a:pPr>
            <a:endParaRPr sz="1100" dirty="0">
              <a:solidFill>
                <a:prstClr val="black"/>
              </a:solidFill>
              <a:latin typeface="Calibri"/>
            </a:endParaRPr>
          </a:p>
          <a:p>
            <a:pPr marL="3972361" defTabSz="520965"/>
            <a:endParaRPr lang="en-US" dirty="0">
              <a:solidFill>
                <a:prstClr val="black"/>
              </a:solidFill>
              <a:latin typeface="Arial"/>
              <a:cs typeface="Arial"/>
              <a:hlinkClick r:id="rId3"/>
            </a:endParaRPr>
          </a:p>
          <a:p>
            <a:pPr marL="3972361" defTabSz="520965"/>
            <a:endParaRPr lang="en-US" dirty="0">
              <a:solidFill>
                <a:prstClr val="black"/>
              </a:solidFill>
              <a:latin typeface="Arial"/>
              <a:cs typeface="Arial"/>
              <a:hlinkClick r:id="rId3"/>
            </a:endParaRPr>
          </a:p>
          <a:p>
            <a:pPr marL="3972361" defTabSz="520965"/>
            <a:endParaRPr lang="en-US" dirty="0">
              <a:solidFill>
                <a:prstClr val="black"/>
              </a:solidFill>
              <a:latin typeface="Arial"/>
              <a:cs typeface="Arial"/>
              <a:hlinkClick r:id="rId3"/>
            </a:endParaRPr>
          </a:p>
          <a:p>
            <a:pPr marL="3972361" defTabSz="520965"/>
            <a:endParaRPr lang="en-US" dirty="0">
              <a:solidFill>
                <a:prstClr val="black"/>
              </a:solidFill>
              <a:latin typeface="Arial"/>
              <a:cs typeface="Arial"/>
              <a:hlinkClick r:id="rId3"/>
            </a:endParaRPr>
          </a:p>
          <a:p>
            <a:pPr marL="3972361" defTabSz="520965"/>
            <a:endParaRPr lang="en-US" dirty="0">
              <a:solidFill>
                <a:prstClr val="black"/>
              </a:solidFill>
              <a:latin typeface="Arial"/>
              <a:cs typeface="Arial"/>
              <a:hlinkClick r:id="rId3"/>
            </a:endParaRPr>
          </a:p>
          <a:p>
            <a:pPr marL="3972361" defTabSz="520965"/>
            <a:endParaRPr lang="en-US" dirty="0">
              <a:solidFill>
                <a:prstClr val="black"/>
              </a:solidFill>
              <a:latin typeface="Arial"/>
              <a:cs typeface="Arial"/>
              <a:hlinkClick r:id="rId3"/>
            </a:endParaRPr>
          </a:p>
          <a:p>
            <a:pPr marL="3972361" defTabSz="520965"/>
            <a:endParaRPr lang="en-US" dirty="0">
              <a:solidFill>
                <a:prstClr val="black"/>
              </a:solidFill>
              <a:latin typeface="Arial"/>
              <a:cs typeface="Arial"/>
              <a:hlinkClick r:id="rId3"/>
            </a:endParaRPr>
          </a:p>
          <a:p>
            <a:pPr marL="3972361" defTabSz="520965"/>
            <a:endParaRPr lang="en-US" dirty="0">
              <a:solidFill>
                <a:prstClr val="black"/>
              </a:solidFill>
              <a:latin typeface="Arial"/>
              <a:cs typeface="Arial"/>
              <a:hlinkClick r:id="rId3"/>
            </a:endParaRPr>
          </a:p>
          <a:p>
            <a:pPr marL="3972361" defTabSz="520965"/>
            <a:endParaRPr lang="en-US" dirty="0">
              <a:solidFill>
                <a:prstClr val="black"/>
              </a:solidFill>
              <a:latin typeface="Arial"/>
              <a:cs typeface="Arial"/>
              <a:hlinkClick r:id="rId3"/>
            </a:endParaRPr>
          </a:p>
          <a:p>
            <a:pPr marL="3972361" defTabSz="520965"/>
            <a:endParaRPr lang="en-US" sz="1600" dirty="0">
              <a:solidFill>
                <a:prstClr val="black"/>
              </a:solidFill>
              <a:latin typeface="Arial"/>
              <a:cs typeface="Arial"/>
              <a:hlinkClick r:id="rId3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-2314152" y="-167921"/>
            <a:ext cx="9612630" cy="1259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494" y="856621"/>
            <a:ext cx="9390856" cy="10166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marR="14472" defTabSz="520965">
              <a:lnSpc>
                <a:spcPts val="4204"/>
              </a:lnSpc>
              <a:buClr>
                <a:srgbClr val="A36B29"/>
              </a:buClr>
              <a:tabLst>
                <a:tab pos="404471" algn="l"/>
              </a:tabLst>
            </a:pP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Pr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v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i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ous 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mea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sur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eme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n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t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s of</a:t>
            </a:r>
            <a:r>
              <a:rPr sz="3600" spc="-68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W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+b from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CDF </a:t>
            </a:r>
            <a:r>
              <a:rPr lang="en-US"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&amp;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600" spc="-405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TL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AS dr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w d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i</a:t>
            </a:r>
            <a:r>
              <a:rPr sz="3600" spc="-68" dirty="0">
                <a:solidFill>
                  <a:srgbClr val="A36B29"/>
                </a:solidFill>
                <a:latin typeface="Times New Roman"/>
                <a:cs typeface="Times New Roman"/>
              </a:rPr>
              <a:t>f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f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r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nt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 c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on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cl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us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i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ons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566" y="6453812"/>
            <a:ext cx="9683093" cy="3470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2300" dirty="0">
                <a:solidFill>
                  <a:srgbClr val="941100"/>
                </a:solidFill>
                <a:latin typeface="Arial"/>
                <a:cs typeface="Arial"/>
              </a:rPr>
              <a:t>Recent results from D0 and</a:t>
            </a:r>
            <a:r>
              <a:rPr sz="2300" spc="-125" dirty="0">
                <a:solidFill>
                  <a:srgbClr val="941100"/>
                </a:solidFill>
                <a:latin typeface="Arial"/>
                <a:cs typeface="Arial"/>
              </a:rPr>
              <a:t> </a:t>
            </a:r>
            <a:r>
              <a:rPr sz="2300" spc="-171" dirty="0">
                <a:solidFill>
                  <a:srgbClr val="941100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941100"/>
                </a:solidFill>
                <a:latin typeface="Arial"/>
                <a:cs typeface="Arial"/>
              </a:rPr>
              <a:t>TLAS o</a:t>
            </a:r>
            <a:r>
              <a:rPr sz="2300" spc="-46" dirty="0">
                <a:solidFill>
                  <a:srgbClr val="941100"/>
                </a:solidFill>
                <a:latin typeface="Arial"/>
                <a:cs typeface="Arial"/>
              </a:rPr>
              <a:t>f</a:t>
            </a:r>
            <a:r>
              <a:rPr sz="2300" dirty="0">
                <a:solidFill>
                  <a:srgbClr val="941100"/>
                </a:solidFill>
                <a:latin typeface="Arial"/>
                <a:cs typeface="Arial"/>
              </a:rPr>
              <a:t>fer new independent measurements</a:t>
            </a:r>
            <a:endParaRPr sz="23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037" y="7188165"/>
            <a:ext cx="7624113" cy="368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600" dirty="0">
                <a:solidFill>
                  <a:prstClr val="black"/>
                </a:solidFill>
                <a:latin typeface="Arial"/>
                <a:cs typeface="Arial"/>
                <a:hlinkClick r:id="rId5"/>
              </a:rPr>
              <a:t>http://arxi</a:t>
            </a:r>
            <a:r>
              <a:rPr sz="1600" spc="-120" dirty="0">
                <a:solidFill>
                  <a:prstClr val="black"/>
                </a:solidFill>
                <a:latin typeface="Arial"/>
                <a:cs typeface="Arial"/>
                <a:hlinkClick r:id="rId5"/>
              </a:rPr>
              <a:t>v</a:t>
            </a:r>
            <a:r>
              <a:rPr sz="1600" dirty="0">
                <a:solidFill>
                  <a:prstClr val="black"/>
                </a:solidFill>
                <a:latin typeface="Arial"/>
                <a:cs typeface="Arial"/>
                <a:hlinkClick r:id="rId5"/>
              </a:rPr>
              <a:t>.org/abs/</a:t>
            </a:r>
            <a:r>
              <a:rPr sz="1600" spc="-120" dirty="0" smtClean="0">
                <a:solidFill>
                  <a:prstClr val="black"/>
                </a:solidFill>
                <a:latin typeface="Arial"/>
                <a:cs typeface="Arial"/>
                <a:hlinkClick r:id="rId5"/>
              </a:rPr>
              <a:t>1</a:t>
            </a:r>
            <a:r>
              <a:rPr sz="1600" dirty="0" smtClean="0">
                <a:solidFill>
                  <a:prstClr val="black"/>
                </a:solidFill>
                <a:latin typeface="Arial"/>
                <a:cs typeface="Arial"/>
                <a:hlinkClick r:id="rId5"/>
              </a:rPr>
              <a:t>109.1470</a:t>
            </a: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                                      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http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://arxi</a:t>
            </a:r>
            <a:r>
              <a:rPr lang="en-US" sz="1600" spc="-137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v</a:t>
            </a:r>
            <a:r>
              <a:rPr lang="en-US" sz="1600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.org/abs/0909.1505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4472" defTabSz="520965"/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6375" y="5306342"/>
            <a:ext cx="4713601" cy="9907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2300" dirty="0">
                <a:solidFill>
                  <a:srgbClr val="008F00"/>
                </a:solidFill>
                <a:latin typeface="Arial"/>
                <a:cs typeface="Arial"/>
              </a:rPr>
              <a:t>Comparable statistical uncertainties</a:t>
            </a:r>
            <a:endParaRPr sz="2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4472" defTabSz="520965">
              <a:lnSpc>
                <a:spcPts val="2621"/>
              </a:lnSpc>
            </a:pPr>
            <a:r>
              <a:rPr sz="2300" dirty="0">
                <a:solidFill>
                  <a:srgbClr val="008F00"/>
                </a:solidFill>
                <a:latin typeface="Arial"/>
                <a:cs typeface="Arial"/>
              </a:rPr>
              <a:t>&lt;20% for</a:t>
            </a:r>
            <a:r>
              <a:rPr sz="2300" spc="-125" dirty="0">
                <a:solidFill>
                  <a:srgbClr val="008F00"/>
                </a:solidFill>
                <a:latin typeface="Arial"/>
                <a:cs typeface="Arial"/>
              </a:rPr>
              <a:t> </a:t>
            </a:r>
            <a:r>
              <a:rPr sz="2300" spc="-171" dirty="0">
                <a:solidFill>
                  <a:srgbClr val="008F00"/>
                </a:solidFill>
                <a:latin typeface="Arial"/>
                <a:cs typeface="Arial"/>
              </a:rPr>
              <a:t>A</a:t>
            </a:r>
            <a:r>
              <a:rPr sz="2300" dirty="0">
                <a:solidFill>
                  <a:srgbClr val="008F00"/>
                </a:solidFill>
                <a:latin typeface="Arial"/>
                <a:cs typeface="Arial"/>
              </a:rPr>
              <a:t>TLAS</a:t>
            </a:r>
            <a:endParaRPr sz="2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4472" defTabSz="520965">
              <a:lnSpc>
                <a:spcPts val="2621"/>
              </a:lnSpc>
            </a:pPr>
            <a:r>
              <a:rPr sz="2300" dirty="0">
                <a:solidFill>
                  <a:srgbClr val="008F00"/>
                </a:solidFill>
                <a:latin typeface="Arial"/>
                <a:cs typeface="Arial"/>
              </a:rPr>
              <a:t>&lt;10% for CDF</a:t>
            </a:r>
            <a:endParaRPr sz="23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3115204" y="7640462"/>
            <a:ext cx="5518362" cy="5037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/>
            <a:r>
              <a:rPr lang="en-US" sz="1400" dirty="0">
                <a:solidFill>
                  <a:srgbClr val="B28553"/>
                </a:solidFill>
                <a:latin typeface="Calibri"/>
                <a:cs typeface="Calibri"/>
              </a:rPr>
              <a:t>Larry Sulak – Boston University             IX Latin American Symposium on HEP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942"/>
            <a:fld id="{81D60167-4931-47E6-BA6A-407CBD079E47}" type="slidenum">
              <a:rPr sz="1400" dirty="0">
                <a:solidFill>
                  <a:srgbClr val="B28553"/>
                </a:solidFill>
                <a:latin typeface="Calibri"/>
                <a:cs typeface="Calibri"/>
              </a:rPr>
              <a:pPr marL="28942"/>
              <a:t>41</a:t>
            </a:fld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277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7774" y="5470909"/>
            <a:ext cx="4151425" cy="588609"/>
          </a:xfrm>
          <a:custGeom>
            <a:avLst/>
            <a:gdLst/>
            <a:ahLst/>
            <a:cxnLst/>
            <a:rect l="l" t="t" r="r" b="b"/>
            <a:pathLst>
              <a:path w="3554133" h="534200">
                <a:moveTo>
                  <a:pt x="0" y="534200"/>
                </a:moveTo>
                <a:lnTo>
                  <a:pt x="3554133" y="534200"/>
                </a:lnTo>
                <a:lnTo>
                  <a:pt x="3554133" y="0"/>
                </a:lnTo>
                <a:lnTo>
                  <a:pt x="0" y="0"/>
                </a:lnTo>
                <a:lnTo>
                  <a:pt x="0" y="534200"/>
                </a:lnTo>
                <a:close/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7774" y="5937995"/>
            <a:ext cx="486787" cy="0"/>
          </a:xfrm>
          <a:custGeom>
            <a:avLst/>
            <a:gdLst/>
            <a:ahLst/>
            <a:cxnLst/>
            <a:rect l="l" t="t" r="r" b="b"/>
            <a:pathLst>
              <a:path w="416750">
                <a:moveTo>
                  <a:pt x="0" y="0"/>
                </a:moveTo>
                <a:lnTo>
                  <a:pt x="41675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8842" y="5937995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7773" y="59379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65627" y="59379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14561" y="5907658"/>
            <a:ext cx="64282" cy="60671"/>
          </a:xfrm>
          <a:custGeom>
            <a:avLst/>
            <a:gdLst/>
            <a:ahLst/>
            <a:cxnLst/>
            <a:rect l="l" t="t" r="r" b="b"/>
            <a:pathLst>
              <a:path w="55033" h="55063">
                <a:moveTo>
                  <a:pt x="55033" y="0"/>
                </a:moveTo>
                <a:lnTo>
                  <a:pt x="0" y="0"/>
                </a:lnTo>
                <a:lnTo>
                  <a:pt x="27516" y="55063"/>
                </a:lnTo>
                <a:lnTo>
                  <a:pt x="55033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65627" y="5894183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16703" y="5894183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65627" y="58941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03488" y="58941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52413" y="5863846"/>
            <a:ext cx="64290" cy="60671"/>
          </a:xfrm>
          <a:custGeom>
            <a:avLst/>
            <a:gdLst/>
            <a:ahLst/>
            <a:cxnLst/>
            <a:rect l="l" t="t" r="r" b="b"/>
            <a:pathLst>
              <a:path w="55040" h="55063">
                <a:moveTo>
                  <a:pt x="55040" y="0"/>
                </a:moveTo>
                <a:lnTo>
                  <a:pt x="0" y="0"/>
                </a:lnTo>
                <a:lnTo>
                  <a:pt x="27515" y="55063"/>
                </a:lnTo>
                <a:lnTo>
                  <a:pt x="55040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18982" y="5818969"/>
            <a:ext cx="6867" cy="0"/>
          </a:xfrm>
          <a:custGeom>
            <a:avLst/>
            <a:gdLst/>
            <a:ahLst/>
            <a:cxnLst/>
            <a:rect l="l" t="t" r="r" b="b"/>
            <a:pathLst>
              <a:path w="5879">
                <a:moveTo>
                  <a:pt x="0" y="0"/>
                </a:moveTo>
                <a:lnTo>
                  <a:pt x="5879" y="0"/>
                </a:lnTo>
              </a:path>
            </a:pathLst>
          </a:custGeom>
          <a:ln w="3175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18982" y="5755031"/>
            <a:ext cx="6867" cy="0"/>
          </a:xfrm>
          <a:custGeom>
            <a:avLst/>
            <a:gdLst/>
            <a:ahLst/>
            <a:cxnLst/>
            <a:rect l="l" t="t" r="r" b="b"/>
            <a:pathLst>
              <a:path w="5879">
                <a:moveTo>
                  <a:pt x="0" y="0"/>
                </a:moveTo>
                <a:lnTo>
                  <a:pt x="5879" y="0"/>
                </a:lnTo>
              </a:path>
            </a:pathLst>
          </a:custGeom>
          <a:ln w="3175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03489" y="5787004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54555" y="5787004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22414" y="58206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22414" y="57533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03488" y="5787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41340" y="5787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90274" y="5756666"/>
            <a:ext cx="64283" cy="60671"/>
          </a:xfrm>
          <a:custGeom>
            <a:avLst/>
            <a:gdLst/>
            <a:ahLst/>
            <a:cxnLst/>
            <a:rect l="l" t="t" r="r" b="b"/>
            <a:pathLst>
              <a:path w="55034" h="55063">
                <a:moveTo>
                  <a:pt x="55034" y="0"/>
                </a:moveTo>
                <a:lnTo>
                  <a:pt x="0" y="0"/>
                </a:lnTo>
                <a:lnTo>
                  <a:pt x="27517" y="55063"/>
                </a:lnTo>
                <a:lnTo>
                  <a:pt x="55034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60266" y="5675712"/>
            <a:ext cx="0" cy="45618"/>
          </a:xfrm>
          <a:custGeom>
            <a:avLst/>
            <a:gdLst/>
            <a:ahLst/>
            <a:cxnLst/>
            <a:rect l="l" t="t" r="r" b="b"/>
            <a:pathLst>
              <a:path h="41401">
                <a:moveTo>
                  <a:pt x="0" y="41401"/>
                </a:moveTo>
                <a:lnTo>
                  <a:pt x="0" y="0"/>
                </a:lnTo>
              </a:path>
            </a:pathLst>
          </a:custGeom>
          <a:ln w="5879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60266" y="5569423"/>
            <a:ext cx="0" cy="45618"/>
          </a:xfrm>
          <a:custGeom>
            <a:avLst/>
            <a:gdLst/>
            <a:ahLst/>
            <a:cxnLst/>
            <a:rect l="l" t="t" r="r" b="b"/>
            <a:pathLst>
              <a:path h="41401">
                <a:moveTo>
                  <a:pt x="0" y="41401"/>
                </a:moveTo>
                <a:lnTo>
                  <a:pt x="0" y="0"/>
                </a:lnTo>
              </a:path>
            </a:pathLst>
          </a:custGeom>
          <a:ln w="5879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041340" y="5645371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92417" y="5645371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60266" y="5721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60266" y="556942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041340" y="56453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79201" y="56453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28127" y="5615042"/>
            <a:ext cx="64291" cy="60671"/>
          </a:xfrm>
          <a:custGeom>
            <a:avLst/>
            <a:gdLst/>
            <a:ahLst/>
            <a:cxnLst/>
            <a:rect l="l" t="t" r="r" b="b"/>
            <a:pathLst>
              <a:path w="55041" h="55063">
                <a:moveTo>
                  <a:pt x="55041" y="0"/>
                </a:moveTo>
                <a:lnTo>
                  <a:pt x="0" y="0"/>
                </a:lnTo>
                <a:lnTo>
                  <a:pt x="27517" y="55063"/>
                </a:lnTo>
                <a:lnTo>
                  <a:pt x="55041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6825" y="5481597"/>
            <a:ext cx="180237" cy="54015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4472" defTabSz="520965"/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Data/MC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27774" y="5949152"/>
            <a:ext cx="150945" cy="0"/>
          </a:xfrm>
          <a:custGeom>
            <a:avLst/>
            <a:gdLst/>
            <a:ahLst/>
            <a:cxnLst/>
            <a:rect l="l" t="t" r="r" b="b"/>
            <a:pathLst>
              <a:path w="129228">
                <a:moveTo>
                  <a:pt x="0" y="0"/>
                </a:moveTo>
                <a:lnTo>
                  <a:pt x="129228" y="0"/>
                </a:lnTo>
              </a:path>
            </a:pathLst>
          </a:custGeom>
          <a:ln w="58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27772" y="5887841"/>
            <a:ext cx="75473" cy="0"/>
          </a:xfrm>
          <a:custGeom>
            <a:avLst/>
            <a:gdLst/>
            <a:ahLst/>
            <a:cxnLst/>
            <a:rect l="l" t="t" r="r" b="b"/>
            <a:pathLst>
              <a:path w="64614">
                <a:moveTo>
                  <a:pt x="0" y="0"/>
                </a:moveTo>
                <a:lnTo>
                  <a:pt x="6461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27774" y="5826530"/>
            <a:ext cx="150945" cy="0"/>
          </a:xfrm>
          <a:custGeom>
            <a:avLst/>
            <a:gdLst/>
            <a:ahLst/>
            <a:cxnLst/>
            <a:rect l="l" t="t" r="r" b="b"/>
            <a:pathLst>
              <a:path w="129228">
                <a:moveTo>
                  <a:pt x="0" y="0"/>
                </a:moveTo>
                <a:lnTo>
                  <a:pt x="129228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27772" y="5765211"/>
            <a:ext cx="75473" cy="0"/>
          </a:xfrm>
          <a:custGeom>
            <a:avLst/>
            <a:gdLst/>
            <a:ahLst/>
            <a:cxnLst/>
            <a:rect l="l" t="t" r="r" b="b"/>
            <a:pathLst>
              <a:path w="64614">
                <a:moveTo>
                  <a:pt x="0" y="0"/>
                </a:moveTo>
                <a:lnTo>
                  <a:pt x="6461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27774" y="5703900"/>
            <a:ext cx="150945" cy="0"/>
          </a:xfrm>
          <a:custGeom>
            <a:avLst/>
            <a:gdLst/>
            <a:ahLst/>
            <a:cxnLst/>
            <a:rect l="l" t="t" r="r" b="b"/>
            <a:pathLst>
              <a:path w="129228">
                <a:moveTo>
                  <a:pt x="0" y="0"/>
                </a:moveTo>
                <a:lnTo>
                  <a:pt x="129228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27772" y="5642589"/>
            <a:ext cx="75473" cy="0"/>
          </a:xfrm>
          <a:custGeom>
            <a:avLst/>
            <a:gdLst/>
            <a:ahLst/>
            <a:cxnLst/>
            <a:rect l="l" t="t" r="r" b="b"/>
            <a:pathLst>
              <a:path w="64614">
                <a:moveTo>
                  <a:pt x="0" y="0"/>
                </a:moveTo>
                <a:lnTo>
                  <a:pt x="6461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27774" y="5581270"/>
            <a:ext cx="150945" cy="0"/>
          </a:xfrm>
          <a:custGeom>
            <a:avLst/>
            <a:gdLst/>
            <a:ahLst/>
            <a:cxnLst/>
            <a:rect l="l" t="t" r="r" b="b"/>
            <a:pathLst>
              <a:path w="129228">
                <a:moveTo>
                  <a:pt x="0" y="0"/>
                </a:moveTo>
                <a:lnTo>
                  <a:pt x="129228" y="0"/>
                </a:lnTo>
              </a:path>
            </a:pathLst>
          </a:custGeom>
          <a:ln w="58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27772" y="6010471"/>
            <a:ext cx="75473" cy="0"/>
          </a:xfrm>
          <a:custGeom>
            <a:avLst/>
            <a:gdLst/>
            <a:ahLst/>
            <a:cxnLst/>
            <a:rect l="l" t="t" r="r" b="b"/>
            <a:pathLst>
              <a:path w="64614">
                <a:moveTo>
                  <a:pt x="0" y="0"/>
                </a:moveTo>
                <a:lnTo>
                  <a:pt x="6461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27772" y="5519958"/>
            <a:ext cx="75473" cy="0"/>
          </a:xfrm>
          <a:custGeom>
            <a:avLst/>
            <a:gdLst/>
            <a:ahLst/>
            <a:cxnLst/>
            <a:rect l="l" t="t" r="r" b="b"/>
            <a:pathLst>
              <a:path w="64614">
                <a:moveTo>
                  <a:pt x="0" y="0"/>
                </a:moveTo>
                <a:lnTo>
                  <a:pt x="6461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041342" y="5949152"/>
            <a:ext cx="1037861" cy="0"/>
          </a:xfrm>
          <a:custGeom>
            <a:avLst/>
            <a:gdLst/>
            <a:ahLst/>
            <a:cxnLst/>
            <a:rect l="l" t="t" r="r" b="b"/>
            <a:pathLst>
              <a:path w="888537">
                <a:moveTo>
                  <a:pt x="0" y="0"/>
                </a:moveTo>
                <a:lnTo>
                  <a:pt x="888537" y="0"/>
                </a:lnTo>
              </a:path>
            </a:pathLst>
          </a:custGeom>
          <a:ln w="58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003722" y="5887841"/>
            <a:ext cx="75481" cy="0"/>
          </a:xfrm>
          <a:custGeom>
            <a:avLst/>
            <a:gdLst/>
            <a:ahLst/>
            <a:cxnLst/>
            <a:rect l="l" t="t" r="r" b="b"/>
            <a:pathLst>
              <a:path w="64621">
                <a:moveTo>
                  <a:pt x="0" y="0"/>
                </a:moveTo>
                <a:lnTo>
                  <a:pt x="6462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928249" y="5826530"/>
            <a:ext cx="150952" cy="0"/>
          </a:xfrm>
          <a:custGeom>
            <a:avLst/>
            <a:gdLst/>
            <a:ahLst/>
            <a:cxnLst/>
            <a:rect l="l" t="t" r="r" b="b"/>
            <a:pathLst>
              <a:path w="129234">
                <a:moveTo>
                  <a:pt x="0" y="0"/>
                </a:moveTo>
                <a:lnTo>
                  <a:pt x="1292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003722" y="5765211"/>
            <a:ext cx="75481" cy="0"/>
          </a:xfrm>
          <a:custGeom>
            <a:avLst/>
            <a:gdLst/>
            <a:ahLst/>
            <a:cxnLst/>
            <a:rect l="l" t="t" r="r" b="b"/>
            <a:pathLst>
              <a:path w="64621">
                <a:moveTo>
                  <a:pt x="0" y="0"/>
                </a:moveTo>
                <a:lnTo>
                  <a:pt x="6462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928249" y="5703900"/>
            <a:ext cx="150952" cy="0"/>
          </a:xfrm>
          <a:custGeom>
            <a:avLst/>
            <a:gdLst/>
            <a:ahLst/>
            <a:cxnLst/>
            <a:rect l="l" t="t" r="r" b="b"/>
            <a:pathLst>
              <a:path w="129234">
                <a:moveTo>
                  <a:pt x="0" y="0"/>
                </a:moveTo>
                <a:lnTo>
                  <a:pt x="1292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003722" y="5642589"/>
            <a:ext cx="75481" cy="0"/>
          </a:xfrm>
          <a:custGeom>
            <a:avLst/>
            <a:gdLst/>
            <a:ahLst/>
            <a:cxnLst/>
            <a:rect l="l" t="t" r="r" b="b"/>
            <a:pathLst>
              <a:path w="64621">
                <a:moveTo>
                  <a:pt x="0" y="0"/>
                </a:moveTo>
                <a:lnTo>
                  <a:pt x="6462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928249" y="5581270"/>
            <a:ext cx="150952" cy="0"/>
          </a:xfrm>
          <a:custGeom>
            <a:avLst/>
            <a:gdLst/>
            <a:ahLst/>
            <a:cxnLst/>
            <a:rect l="l" t="t" r="r" b="b"/>
            <a:pathLst>
              <a:path w="129234">
                <a:moveTo>
                  <a:pt x="0" y="0"/>
                </a:moveTo>
                <a:lnTo>
                  <a:pt x="129234" y="0"/>
                </a:lnTo>
              </a:path>
            </a:pathLst>
          </a:custGeom>
          <a:ln w="58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003722" y="6010471"/>
            <a:ext cx="75481" cy="0"/>
          </a:xfrm>
          <a:custGeom>
            <a:avLst/>
            <a:gdLst/>
            <a:ahLst/>
            <a:cxnLst/>
            <a:rect l="l" t="t" r="r" b="b"/>
            <a:pathLst>
              <a:path w="64621">
                <a:moveTo>
                  <a:pt x="0" y="0"/>
                </a:moveTo>
                <a:lnTo>
                  <a:pt x="6462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003722" y="5519958"/>
            <a:ext cx="75481" cy="0"/>
          </a:xfrm>
          <a:custGeom>
            <a:avLst/>
            <a:gdLst/>
            <a:ahLst/>
            <a:cxnLst/>
            <a:rect l="l" t="t" r="r" b="b"/>
            <a:pathLst>
              <a:path w="64621">
                <a:moveTo>
                  <a:pt x="0" y="0"/>
                </a:moveTo>
                <a:lnTo>
                  <a:pt x="6462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27774" y="5949158"/>
            <a:ext cx="1037851" cy="0"/>
          </a:xfrm>
          <a:custGeom>
            <a:avLst/>
            <a:gdLst/>
            <a:ahLst/>
            <a:cxnLst/>
            <a:rect l="l" t="t" r="r" b="b"/>
            <a:pathLst>
              <a:path w="888529">
                <a:moveTo>
                  <a:pt x="0" y="0"/>
                </a:moveTo>
                <a:lnTo>
                  <a:pt x="888529" y="0"/>
                </a:lnTo>
              </a:path>
            </a:pathLst>
          </a:custGeom>
          <a:ln w="52015">
            <a:solidFill>
              <a:srgbClr val="CCCC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965630" y="5916870"/>
            <a:ext cx="1037851" cy="64567"/>
          </a:xfrm>
          <a:custGeom>
            <a:avLst/>
            <a:gdLst/>
            <a:ahLst/>
            <a:cxnLst/>
            <a:rect l="l" t="t" r="r" b="b"/>
            <a:pathLst>
              <a:path w="888529" h="58599">
                <a:moveTo>
                  <a:pt x="0" y="58599"/>
                </a:moveTo>
                <a:lnTo>
                  <a:pt x="888529" y="58599"/>
                </a:lnTo>
                <a:lnTo>
                  <a:pt x="888529" y="0"/>
                </a:lnTo>
                <a:lnTo>
                  <a:pt x="0" y="0"/>
                </a:lnTo>
                <a:lnTo>
                  <a:pt x="0" y="58599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003490" y="5903251"/>
            <a:ext cx="1037851" cy="91804"/>
          </a:xfrm>
          <a:custGeom>
            <a:avLst/>
            <a:gdLst/>
            <a:ahLst/>
            <a:cxnLst/>
            <a:rect l="l" t="t" r="r" b="b"/>
            <a:pathLst>
              <a:path w="888529" h="83318">
                <a:moveTo>
                  <a:pt x="0" y="83318"/>
                </a:moveTo>
                <a:lnTo>
                  <a:pt x="888529" y="83318"/>
                </a:lnTo>
                <a:lnTo>
                  <a:pt x="888529" y="0"/>
                </a:lnTo>
                <a:lnTo>
                  <a:pt x="0" y="0"/>
                </a:lnTo>
                <a:lnTo>
                  <a:pt x="0" y="83318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041342" y="5887220"/>
            <a:ext cx="1037851" cy="123872"/>
          </a:xfrm>
          <a:custGeom>
            <a:avLst/>
            <a:gdLst/>
            <a:ahLst/>
            <a:cxnLst/>
            <a:rect l="l" t="t" r="r" b="b"/>
            <a:pathLst>
              <a:path w="888529" h="112422">
                <a:moveTo>
                  <a:pt x="0" y="112422"/>
                </a:moveTo>
                <a:lnTo>
                  <a:pt x="888529" y="112422"/>
                </a:lnTo>
                <a:lnTo>
                  <a:pt x="888529" y="0"/>
                </a:lnTo>
                <a:lnTo>
                  <a:pt x="0" y="0"/>
                </a:lnTo>
                <a:lnTo>
                  <a:pt x="0" y="112422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446702" y="5945852"/>
            <a:ext cx="0" cy="6606"/>
          </a:xfrm>
          <a:custGeom>
            <a:avLst/>
            <a:gdLst/>
            <a:ahLst/>
            <a:cxnLst/>
            <a:rect l="l" t="t" r="r" b="b"/>
            <a:pathLst>
              <a:path h="5995">
                <a:moveTo>
                  <a:pt x="0" y="0"/>
                </a:moveTo>
                <a:lnTo>
                  <a:pt x="0" y="5995"/>
                </a:lnTo>
              </a:path>
            </a:pathLst>
          </a:custGeom>
          <a:ln w="3175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27773" y="5949152"/>
            <a:ext cx="4151428" cy="0"/>
          </a:xfrm>
          <a:custGeom>
            <a:avLst/>
            <a:gdLst/>
            <a:ahLst/>
            <a:cxnLst/>
            <a:rect l="l" t="t" r="r" b="b"/>
            <a:pathLst>
              <a:path w="3554136">
                <a:moveTo>
                  <a:pt x="0" y="0"/>
                </a:moveTo>
                <a:lnTo>
                  <a:pt x="3554136" y="0"/>
                </a:lnTo>
              </a:path>
            </a:pathLst>
          </a:custGeom>
          <a:ln w="5882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484553" y="5945852"/>
            <a:ext cx="0" cy="6606"/>
          </a:xfrm>
          <a:custGeom>
            <a:avLst/>
            <a:gdLst/>
            <a:ahLst/>
            <a:cxnLst/>
            <a:rect l="l" t="t" r="r" b="b"/>
            <a:pathLst>
              <a:path h="5995">
                <a:moveTo>
                  <a:pt x="0" y="0"/>
                </a:moveTo>
                <a:lnTo>
                  <a:pt x="0" y="5995"/>
                </a:lnTo>
              </a:path>
            </a:pathLst>
          </a:custGeom>
          <a:ln w="3175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522415" y="5945852"/>
            <a:ext cx="0" cy="6606"/>
          </a:xfrm>
          <a:custGeom>
            <a:avLst/>
            <a:gdLst/>
            <a:ahLst/>
            <a:cxnLst/>
            <a:rect l="l" t="t" r="r" b="b"/>
            <a:pathLst>
              <a:path h="5995">
                <a:moveTo>
                  <a:pt x="0" y="0"/>
                </a:moveTo>
                <a:lnTo>
                  <a:pt x="0" y="5995"/>
                </a:lnTo>
              </a:path>
            </a:pathLst>
          </a:custGeom>
          <a:ln w="3175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560266" y="5945852"/>
            <a:ext cx="0" cy="6606"/>
          </a:xfrm>
          <a:custGeom>
            <a:avLst/>
            <a:gdLst/>
            <a:ahLst/>
            <a:cxnLst/>
            <a:rect l="l" t="t" r="r" b="b"/>
            <a:pathLst>
              <a:path h="5995">
                <a:moveTo>
                  <a:pt x="0" y="0"/>
                </a:moveTo>
                <a:lnTo>
                  <a:pt x="0" y="5995"/>
                </a:lnTo>
              </a:path>
            </a:pathLst>
          </a:custGeom>
          <a:ln w="3175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911665" y="5921699"/>
            <a:ext cx="53962" cy="50975"/>
          </a:xfrm>
          <a:custGeom>
            <a:avLst/>
            <a:gdLst/>
            <a:ahLst/>
            <a:cxnLst/>
            <a:rect l="l" t="t" r="r" b="b"/>
            <a:pathLst>
              <a:path w="46198" h="46263">
                <a:moveTo>
                  <a:pt x="46198" y="0"/>
                </a:moveTo>
                <a:lnTo>
                  <a:pt x="0" y="46263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803741" y="5903309"/>
            <a:ext cx="73420" cy="69364"/>
          </a:xfrm>
          <a:custGeom>
            <a:avLst/>
            <a:gdLst/>
            <a:ahLst/>
            <a:cxnLst/>
            <a:rect l="l" t="t" r="r" b="b"/>
            <a:pathLst>
              <a:path w="62857" h="62952">
                <a:moveTo>
                  <a:pt x="62857" y="0"/>
                </a:moveTo>
                <a:lnTo>
                  <a:pt x="0" y="62952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695818" y="5903309"/>
            <a:ext cx="73429" cy="69364"/>
          </a:xfrm>
          <a:custGeom>
            <a:avLst/>
            <a:gdLst/>
            <a:ahLst/>
            <a:cxnLst/>
            <a:rect l="l" t="t" r="r" b="b"/>
            <a:pathLst>
              <a:path w="62864" h="62952">
                <a:moveTo>
                  <a:pt x="62864" y="0"/>
                </a:moveTo>
                <a:lnTo>
                  <a:pt x="0" y="62952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87892" y="5903309"/>
            <a:ext cx="73429" cy="69364"/>
          </a:xfrm>
          <a:custGeom>
            <a:avLst/>
            <a:gdLst/>
            <a:ahLst/>
            <a:cxnLst/>
            <a:rect l="l" t="t" r="r" b="b"/>
            <a:pathLst>
              <a:path w="62864" h="62952">
                <a:moveTo>
                  <a:pt x="62864" y="0"/>
                </a:moveTo>
                <a:lnTo>
                  <a:pt x="0" y="62952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479968" y="5903309"/>
            <a:ext cx="73429" cy="69364"/>
          </a:xfrm>
          <a:custGeom>
            <a:avLst/>
            <a:gdLst/>
            <a:ahLst/>
            <a:cxnLst/>
            <a:rect l="l" t="t" r="r" b="b"/>
            <a:pathLst>
              <a:path w="62864" h="62952">
                <a:moveTo>
                  <a:pt x="62864" y="0"/>
                </a:moveTo>
                <a:lnTo>
                  <a:pt x="0" y="62952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372055" y="5903309"/>
            <a:ext cx="73420" cy="69364"/>
          </a:xfrm>
          <a:custGeom>
            <a:avLst/>
            <a:gdLst/>
            <a:ahLst/>
            <a:cxnLst/>
            <a:rect l="l" t="t" r="r" b="b"/>
            <a:pathLst>
              <a:path w="62857" h="62952">
                <a:moveTo>
                  <a:pt x="62857" y="0"/>
                </a:moveTo>
                <a:lnTo>
                  <a:pt x="0" y="62952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264130" y="5903309"/>
            <a:ext cx="73420" cy="69364"/>
          </a:xfrm>
          <a:custGeom>
            <a:avLst/>
            <a:gdLst/>
            <a:ahLst/>
            <a:cxnLst/>
            <a:rect l="l" t="t" r="r" b="b"/>
            <a:pathLst>
              <a:path w="62857" h="62952">
                <a:moveTo>
                  <a:pt x="62857" y="0"/>
                </a:moveTo>
                <a:lnTo>
                  <a:pt x="0" y="62952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156206" y="5903309"/>
            <a:ext cx="73420" cy="69364"/>
          </a:xfrm>
          <a:custGeom>
            <a:avLst/>
            <a:gdLst/>
            <a:ahLst/>
            <a:cxnLst/>
            <a:rect l="l" t="t" r="r" b="b"/>
            <a:pathLst>
              <a:path w="62857" h="62952">
                <a:moveTo>
                  <a:pt x="62857" y="0"/>
                </a:moveTo>
                <a:lnTo>
                  <a:pt x="0" y="62952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48283" y="5903309"/>
            <a:ext cx="73420" cy="69364"/>
          </a:xfrm>
          <a:custGeom>
            <a:avLst/>
            <a:gdLst/>
            <a:ahLst/>
            <a:cxnLst/>
            <a:rect l="l" t="t" r="r" b="b"/>
            <a:pathLst>
              <a:path w="62857" h="62952">
                <a:moveTo>
                  <a:pt x="62857" y="0"/>
                </a:moveTo>
                <a:lnTo>
                  <a:pt x="0" y="62952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940360" y="5903309"/>
            <a:ext cx="73425" cy="69364"/>
          </a:xfrm>
          <a:custGeom>
            <a:avLst/>
            <a:gdLst/>
            <a:ahLst/>
            <a:cxnLst/>
            <a:rect l="l" t="t" r="r" b="b"/>
            <a:pathLst>
              <a:path w="62861" h="62952">
                <a:moveTo>
                  <a:pt x="62861" y="0"/>
                </a:moveTo>
                <a:lnTo>
                  <a:pt x="0" y="62952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414561" y="5907658"/>
            <a:ext cx="64282" cy="60671"/>
          </a:xfrm>
          <a:custGeom>
            <a:avLst/>
            <a:gdLst/>
            <a:ahLst/>
            <a:cxnLst/>
            <a:rect l="l" t="t" r="r" b="b"/>
            <a:pathLst>
              <a:path w="55033" h="55063">
                <a:moveTo>
                  <a:pt x="55033" y="0"/>
                </a:moveTo>
                <a:lnTo>
                  <a:pt x="0" y="0"/>
                </a:lnTo>
                <a:lnTo>
                  <a:pt x="27516" y="55063"/>
                </a:lnTo>
                <a:lnTo>
                  <a:pt x="55033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929309" y="5859464"/>
            <a:ext cx="73502" cy="69433"/>
          </a:xfrm>
          <a:custGeom>
            <a:avLst/>
            <a:gdLst/>
            <a:ahLst/>
            <a:cxnLst/>
            <a:rect l="l" t="t" r="r" b="b"/>
            <a:pathLst>
              <a:path w="62927" h="63015">
                <a:moveTo>
                  <a:pt x="62927" y="0"/>
                </a:moveTo>
                <a:lnTo>
                  <a:pt x="0" y="6301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821385" y="5859464"/>
            <a:ext cx="73502" cy="69433"/>
          </a:xfrm>
          <a:custGeom>
            <a:avLst/>
            <a:gdLst/>
            <a:ahLst/>
            <a:cxnLst/>
            <a:rect l="l" t="t" r="r" b="b"/>
            <a:pathLst>
              <a:path w="62927" h="63015">
                <a:moveTo>
                  <a:pt x="62927" y="0"/>
                </a:moveTo>
                <a:lnTo>
                  <a:pt x="0" y="6301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713460" y="5859464"/>
            <a:ext cx="73502" cy="69433"/>
          </a:xfrm>
          <a:custGeom>
            <a:avLst/>
            <a:gdLst/>
            <a:ahLst/>
            <a:cxnLst/>
            <a:rect l="l" t="t" r="r" b="b"/>
            <a:pathLst>
              <a:path w="62927" h="63015">
                <a:moveTo>
                  <a:pt x="62927" y="0"/>
                </a:moveTo>
                <a:lnTo>
                  <a:pt x="0" y="6301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605535" y="5859464"/>
            <a:ext cx="73512" cy="69433"/>
          </a:xfrm>
          <a:custGeom>
            <a:avLst/>
            <a:gdLst/>
            <a:ahLst/>
            <a:cxnLst/>
            <a:rect l="l" t="t" r="r" b="b"/>
            <a:pathLst>
              <a:path w="62935" h="63015">
                <a:moveTo>
                  <a:pt x="62935" y="0"/>
                </a:moveTo>
                <a:lnTo>
                  <a:pt x="0" y="6301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497621" y="5859464"/>
            <a:ext cx="73502" cy="69433"/>
          </a:xfrm>
          <a:custGeom>
            <a:avLst/>
            <a:gdLst/>
            <a:ahLst/>
            <a:cxnLst/>
            <a:rect l="l" t="t" r="r" b="b"/>
            <a:pathLst>
              <a:path w="62927" h="63015">
                <a:moveTo>
                  <a:pt x="62927" y="0"/>
                </a:moveTo>
                <a:lnTo>
                  <a:pt x="0" y="6301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389696" y="5859464"/>
            <a:ext cx="73502" cy="69433"/>
          </a:xfrm>
          <a:custGeom>
            <a:avLst/>
            <a:gdLst/>
            <a:ahLst/>
            <a:cxnLst/>
            <a:rect l="l" t="t" r="r" b="b"/>
            <a:pathLst>
              <a:path w="62927" h="63015">
                <a:moveTo>
                  <a:pt x="62927" y="0"/>
                </a:moveTo>
                <a:lnTo>
                  <a:pt x="0" y="6301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281774" y="5859464"/>
            <a:ext cx="73502" cy="69433"/>
          </a:xfrm>
          <a:custGeom>
            <a:avLst/>
            <a:gdLst/>
            <a:ahLst/>
            <a:cxnLst/>
            <a:rect l="l" t="t" r="r" b="b"/>
            <a:pathLst>
              <a:path w="62927" h="63015">
                <a:moveTo>
                  <a:pt x="62927" y="0"/>
                </a:moveTo>
                <a:lnTo>
                  <a:pt x="0" y="6301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173849" y="5859464"/>
            <a:ext cx="73502" cy="69433"/>
          </a:xfrm>
          <a:custGeom>
            <a:avLst/>
            <a:gdLst/>
            <a:ahLst/>
            <a:cxnLst/>
            <a:rect l="l" t="t" r="r" b="b"/>
            <a:pathLst>
              <a:path w="62927" h="63015">
                <a:moveTo>
                  <a:pt x="62927" y="0"/>
                </a:moveTo>
                <a:lnTo>
                  <a:pt x="0" y="6301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065924" y="5859464"/>
            <a:ext cx="73502" cy="69433"/>
          </a:xfrm>
          <a:custGeom>
            <a:avLst/>
            <a:gdLst/>
            <a:ahLst/>
            <a:cxnLst/>
            <a:rect l="l" t="t" r="r" b="b"/>
            <a:pathLst>
              <a:path w="62927" h="63015">
                <a:moveTo>
                  <a:pt x="62927" y="0"/>
                </a:moveTo>
                <a:lnTo>
                  <a:pt x="0" y="6301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965629" y="5859463"/>
            <a:ext cx="65875" cy="62235"/>
          </a:xfrm>
          <a:custGeom>
            <a:avLst/>
            <a:gdLst/>
            <a:ahLst/>
            <a:cxnLst/>
            <a:rect l="l" t="t" r="r" b="b"/>
            <a:pathLst>
              <a:path w="56397" h="56482">
                <a:moveTo>
                  <a:pt x="56397" y="0"/>
                </a:moveTo>
                <a:lnTo>
                  <a:pt x="0" y="56482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452413" y="5863846"/>
            <a:ext cx="64290" cy="60671"/>
          </a:xfrm>
          <a:custGeom>
            <a:avLst/>
            <a:gdLst/>
            <a:ahLst/>
            <a:cxnLst/>
            <a:rect l="l" t="t" r="r" b="b"/>
            <a:pathLst>
              <a:path w="55040" h="55063">
                <a:moveTo>
                  <a:pt x="55040" y="0"/>
                </a:moveTo>
                <a:lnTo>
                  <a:pt x="0" y="0"/>
                </a:lnTo>
                <a:lnTo>
                  <a:pt x="27515" y="55063"/>
                </a:lnTo>
                <a:lnTo>
                  <a:pt x="55040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944003" y="5795966"/>
            <a:ext cx="97338" cy="91944"/>
          </a:xfrm>
          <a:custGeom>
            <a:avLst/>
            <a:gdLst/>
            <a:ahLst/>
            <a:cxnLst/>
            <a:rect l="l" t="t" r="r" b="b"/>
            <a:pathLst>
              <a:path w="83333" h="83445">
                <a:moveTo>
                  <a:pt x="83333" y="0"/>
                </a:moveTo>
                <a:lnTo>
                  <a:pt x="0" y="8344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836077" y="5694013"/>
            <a:ext cx="205262" cy="193895"/>
          </a:xfrm>
          <a:custGeom>
            <a:avLst/>
            <a:gdLst/>
            <a:ahLst/>
            <a:cxnLst/>
            <a:rect l="l" t="t" r="r" b="b"/>
            <a:pathLst>
              <a:path w="175730" h="175972">
                <a:moveTo>
                  <a:pt x="175730" y="0"/>
                </a:moveTo>
                <a:lnTo>
                  <a:pt x="0" y="175972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728153" y="5686090"/>
            <a:ext cx="213660" cy="201820"/>
          </a:xfrm>
          <a:custGeom>
            <a:avLst/>
            <a:gdLst/>
            <a:ahLst/>
            <a:cxnLst/>
            <a:rect l="l" t="t" r="r" b="b"/>
            <a:pathLst>
              <a:path w="182919" h="183164">
                <a:moveTo>
                  <a:pt x="182919" y="0"/>
                </a:moveTo>
                <a:lnTo>
                  <a:pt x="0" y="183164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620231" y="5686090"/>
            <a:ext cx="213660" cy="201820"/>
          </a:xfrm>
          <a:custGeom>
            <a:avLst/>
            <a:gdLst/>
            <a:ahLst/>
            <a:cxnLst/>
            <a:rect l="l" t="t" r="r" b="b"/>
            <a:pathLst>
              <a:path w="182919" h="183164">
                <a:moveTo>
                  <a:pt x="182919" y="0"/>
                </a:moveTo>
                <a:lnTo>
                  <a:pt x="0" y="183164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512316" y="5686090"/>
            <a:ext cx="213650" cy="201820"/>
          </a:xfrm>
          <a:custGeom>
            <a:avLst/>
            <a:gdLst/>
            <a:ahLst/>
            <a:cxnLst/>
            <a:rect l="l" t="t" r="r" b="b"/>
            <a:pathLst>
              <a:path w="182911" h="183164">
                <a:moveTo>
                  <a:pt x="182911" y="0"/>
                </a:moveTo>
                <a:lnTo>
                  <a:pt x="0" y="183164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404392" y="5686090"/>
            <a:ext cx="213650" cy="201820"/>
          </a:xfrm>
          <a:custGeom>
            <a:avLst/>
            <a:gdLst/>
            <a:ahLst/>
            <a:cxnLst/>
            <a:rect l="l" t="t" r="r" b="b"/>
            <a:pathLst>
              <a:path w="182911" h="183164">
                <a:moveTo>
                  <a:pt x="182911" y="0"/>
                </a:moveTo>
                <a:lnTo>
                  <a:pt x="0" y="183164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296466" y="5686090"/>
            <a:ext cx="213650" cy="201820"/>
          </a:xfrm>
          <a:custGeom>
            <a:avLst/>
            <a:gdLst/>
            <a:ahLst/>
            <a:cxnLst/>
            <a:rect l="l" t="t" r="r" b="b"/>
            <a:pathLst>
              <a:path w="182911" h="183164">
                <a:moveTo>
                  <a:pt x="182911" y="0"/>
                </a:moveTo>
                <a:lnTo>
                  <a:pt x="0" y="183164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188542" y="5686090"/>
            <a:ext cx="213650" cy="201820"/>
          </a:xfrm>
          <a:custGeom>
            <a:avLst/>
            <a:gdLst/>
            <a:ahLst/>
            <a:cxnLst/>
            <a:rect l="l" t="t" r="r" b="b"/>
            <a:pathLst>
              <a:path w="182911" h="183164">
                <a:moveTo>
                  <a:pt x="182911" y="0"/>
                </a:moveTo>
                <a:lnTo>
                  <a:pt x="0" y="183164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080619" y="5686090"/>
            <a:ext cx="213650" cy="201820"/>
          </a:xfrm>
          <a:custGeom>
            <a:avLst/>
            <a:gdLst/>
            <a:ahLst/>
            <a:cxnLst/>
            <a:rect l="l" t="t" r="r" b="b"/>
            <a:pathLst>
              <a:path w="182911" h="183164">
                <a:moveTo>
                  <a:pt x="182911" y="0"/>
                </a:moveTo>
                <a:lnTo>
                  <a:pt x="0" y="183164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003488" y="5686090"/>
            <a:ext cx="182864" cy="172742"/>
          </a:xfrm>
          <a:custGeom>
            <a:avLst/>
            <a:gdLst/>
            <a:ahLst/>
            <a:cxnLst/>
            <a:rect l="l" t="t" r="r" b="b"/>
            <a:pathLst>
              <a:path w="156554" h="156774">
                <a:moveTo>
                  <a:pt x="156554" y="0"/>
                </a:moveTo>
                <a:lnTo>
                  <a:pt x="0" y="156774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003488" y="5686090"/>
            <a:ext cx="74940" cy="70790"/>
          </a:xfrm>
          <a:custGeom>
            <a:avLst/>
            <a:gdLst/>
            <a:ahLst/>
            <a:cxnLst/>
            <a:rect l="l" t="t" r="r" b="b"/>
            <a:pathLst>
              <a:path w="64158" h="64246">
                <a:moveTo>
                  <a:pt x="64158" y="0"/>
                </a:moveTo>
                <a:lnTo>
                  <a:pt x="0" y="64246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490274" y="5756666"/>
            <a:ext cx="64283" cy="60671"/>
          </a:xfrm>
          <a:custGeom>
            <a:avLst/>
            <a:gdLst/>
            <a:ahLst/>
            <a:cxnLst/>
            <a:rect l="l" t="t" r="r" b="b"/>
            <a:pathLst>
              <a:path w="55034" h="55063">
                <a:moveTo>
                  <a:pt x="55034" y="0"/>
                </a:moveTo>
                <a:lnTo>
                  <a:pt x="0" y="0"/>
                </a:lnTo>
                <a:lnTo>
                  <a:pt x="27517" y="55063"/>
                </a:lnTo>
                <a:lnTo>
                  <a:pt x="55034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023160" y="5835042"/>
            <a:ext cx="56040" cy="52936"/>
          </a:xfrm>
          <a:custGeom>
            <a:avLst/>
            <a:gdLst/>
            <a:ahLst/>
            <a:cxnLst/>
            <a:rect l="l" t="t" r="r" b="b"/>
            <a:pathLst>
              <a:path w="47977" h="48043">
                <a:moveTo>
                  <a:pt x="47977" y="0"/>
                </a:moveTo>
                <a:lnTo>
                  <a:pt x="0" y="48043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915236" y="5733101"/>
            <a:ext cx="163965" cy="154880"/>
          </a:xfrm>
          <a:custGeom>
            <a:avLst/>
            <a:gdLst/>
            <a:ahLst/>
            <a:cxnLst/>
            <a:rect l="l" t="t" r="r" b="b"/>
            <a:pathLst>
              <a:path w="140374" h="140563">
                <a:moveTo>
                  <a:pt x="140374" y="0"/>
                </a:moveTo>
                <a:lnTo>
                  <a:pt x="0" y="140563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807313" y="5631147"/>
            <a:ext cx="271888" cy="256831"/>
          </a:xfrm>
          <a:custGeom>
            <a:avLst/>
            <a:gdLst/>
            <a:ahLst/>
            <a:cxnLst/>
            <a:rect l="l" t="t" r="r" b="b"/>
            <a:pathLst>
              <a:path w="232770" h="233090">
                <a:moveTo>
                  <a:pt x="232770" y="0"/>
                </a:moveTo>
                <a:lnTo>
                  <a:pt x="0" y="233090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699390" y="5529196"/>
            <a:ext cx="379813" cy="358783"/>
          </a:xfrm>
          <a:custGeom>
            <a:avLst/>
            <a:gdLst/>
            <a:ahLst/>
            <a:cxnLst/>
            <a:rect l="l" t="t" r="r" b="b"/>
            <a:pathLst>
              <a:path w="325167" h="325618">
                <a:moveTo>
                  <a:pt x="325167" y="0"/>
                </a:moveTo>
                <a:lnTo>
                  <a:pt x="0" y="325618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591466" y="5470909"/>
            <a:ext cx="441512" cy="417069"/>
          </a:xfrm>
          <a:custGeom>
            <a:avLst/>
            <a:gdLst/>
            <a:ahLst/>
            <a:cxnLst/>
            <a:rect l="l" t="t" r="r" b="b"/>
            <a:pathLst>
              <a:path w="377989" h="378516">
                <a:moveTo>
                  <a:pt x="377989" y="0"/>
                </a:moveTo>
                <a:lnTo>
                  <a:pt x="0" y="378516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483541" y="5470909"/>
            <a:ext cx="441521" cy="417069"/>
          </a:xfrm>
          <a:custGeom>
            <a:avLst/>
            <a:gdLst/>
            <a:ahLst/>
            <a:cxnLst/>
            <a:rect l="l" t="t" r="r" b="b"/>
            <a:pathLst>
              <a:path w="377997" h="378516">
                <a:moveTo>
                  <a:pt x="377997" y="0"/>
                </a:moveTo>
                <a:lnTo>
                  <a:pt x="0" y="378516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375618" y="5470909"/>
            <a:ext cx="441521" cy="417069"/>
          </a:xfrm>
          <a:custGeom>
            <a:avLst/>
            <a:gdLst/>
            <a:ahLst/>
            <a:cxnLst/>
            <a:rect l="l" t="t" r="r" b="b"/>
            <a:pathLst>
              <a:path w="377997" h="378516">
                <a:moveTo>
                  <a:pt x="377997" y="0"/>
                </a:moveTo>
                <a:lnTo>
                  <a:pt x="0" y="378516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267702" y="5470909"/>
            <a:ext cx="441512" cy="417069"/>
          </a:xfrm>
          <a:custGeom>
            <a:avLst/>
            <a:gdLst/>
            <a:ahLst/>
            <a:cxnLst/>
            <a:rect l="l" t="t" r="r" b="b"/>
            <a:pathLst>
              <a:path w="377989" h="378516">
                <a:moveTo>
                  <a:pt x="377989" y="0"/>
                </a:moveTo>
                <a:lnTo>
                  <a:pt x="0" y="378516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159776" y="5470909"/>
            <a:ext cx="441511" cy="417069"/>
          </a:xfrm>
          <a:custGeom>
            <a:avLst/>
            <a:gdLst/>
            <a:ahLst/>
            <a:cxnLst/>
            <a:rect l="l" t="t" r="r" b="b"/>
            <a:pathLst>
              <a:path w="377988" h="378516">
                <a:moveTo>
                  <a:pt x="377988" y="0"/>
                </a:moveTo>
                <a:lnTo>
                  <a:pt x="0" y="378516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051853" y="5470909"/>
            <a:ext cx="441512" cy="417069"/>
          </a:xfrm>
          <a:custGeom>
            <a:avLst/>
            <a:gdLst/>
            <a:ahLst/>
            <a:cxnLst/>
            <a:rect l="l" t="t" r="r" b="b"/>
            <a:pathLst>
              <a:path w="377989" h="378516">
                <a:moveTo>
                  <a:pt x="377989" y="0"/>
                </a:moveTo>
                <a:lnTo>
                  <a:pt x="0" y="378516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041340" y="5470909"/>
            <a:ext cx="344100" cy="325055"/>
          </a:xfrm>
          <a:custGeom>
            <a:avLst/>
            <a:gdLst/>
            <a:ahLst/>
            <a:cxnLst/>
            <a:rect l="l" t="t" r="r" b="b"/>
            <a:pathLst>
              <a:path w="294592" h="295008">
                <a:moveTo>
                  <a:pt x="294592" y="0"/>
                </a:moveTo>
                <a:lnTo>
                  <a:pt x="0" y="295008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4041340" y="5470911"/>
            <a:ext cx="236176" cy="223104"/>
          </a:xfrm>
          <a:custGeom>
            <a:avLst/>
            <a:gdLst/>
            <a:ahLst/>
            <a:cxnLst/>
            <a:rect l="l" t="t" r="r" b="b"/>
            <a:pathLst>
              <a:path w="202196" h="202481">
                <a:moveTo>
                  <a:pt x="202196" y="0"/>
                </a:moveTo>
                <a:lnTo>
                  <a:pt x="0" y="202481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041342" y="5470911"/>
            <a:ext cx="128261" cy="121152"/>
          </a:xfrm>
          <a:custGeom>
            <a:avLst/>
            <a:gdLst/>
            <a:ahLst/>
            <a:cxnLst/>
            <a:rect l="l" t="t" r="r" b="b"/>
            <a:pathLst>
              <a:path w="109807" h="109953">
                <a:moveTo>
                  <a:pt x="109807" y="0"/>
                </a:moveTo>
                <a:lnTo>
                  <a:pt x="0" y="109953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041342" y="5470909"/>
            <a:ext cx="20337" cy="19210"/>
          </a:xfrm>
          <a:custGeom>
            <a:avLst/>
            <a:gdLst/>
            <a:ahLst/>
            <a:cxnLst/>
            <a:rect l="l" t="t" r="r" b="b"/>
            <a:pathLst>
              <a:path w="17411" h="17434">
                <a:moveTo>
                  <a:pt x="17411" y="0"/>
                </a:moveTo>
                <a:lnTo>
                  <a:pt x="0" y="17434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4528127" y="5615042"/>
            <a:ext cx="64291" cy="60671"/>
          </a:xfrm>
          <a:custGeom>
            <a:avLst/>
            <a:gdLst/>
            <a:ahLst/>
            <a:cxnLst/>
            <a:rect l="l" t="t" r="r" b="b"/>
            <a:pathLst>
              <a:path w="55041" h="55063">
                <a:moveTo>
                  <a:pt x="55041" y="0"/>
                </a:moveTo>
                <a:lnTo>
                  <a:pt x="0" y="0"/>
                </a:lnTo>
                <a:lnTo>
                  <a:pt x="27517" y="55063"/>
                </a:lnTo>
                <a:lnTo>
                  <a:pt x="55041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924340" y="6057977"/>
            <a:ext cx="4158295" cy="0"/>
          </a:xfrm>
          <a:custGeom>
            <a:avLst/>
            <a:gdLst/>
            <a:ahLst/>
            <a:cxnLst/>
            <a:rect l="l" t="t" r="r" b="b"/>
            <a:pathLst>
              <a:path w="3560015">
                <a:moveTo>
                  <a:pt x="0" y="0"/>
                </a:moveTo>
                <a:lnTo>
                  <a:pt x="3560015" y="0"/>
                </a:lnTo>
              </a:path>
            </a:pathLst>
          </a:custGeom>
          <a:ln w="114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924340" y="5474923"/>
            <a:ext cx="4158295" cy="0"/>
          </a:xfrm>
          <a:custGeom>
            <a:avLst/>
            <a:gdLst/>
            <a:ahLst/>
            <a:cxnLst/>
            <a:rect l="l" t="t" r="r" b="b"/>
            <a:pathLst>
              <a:path w="3560015">
                <a:moveTo>
                  <a:pt x="0" y="0"/>
                </a:moveTo>
                <a:lnTo>
                  <a:pt x="3560015" y="0"/>
                </a:lnTo>
              </a:path>
            </a:pathLst>
          </a:custGeom>
          <a:ln w="69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325546" y="5563364"/>
            <a:ext cx="48110" cy="45445"/>
          </a:xfrm>
          <a:custGeom>
            <a:avLst/>
            <a:gdLst/>
            <a:ahLst/>
            <a:cxnLst/>
            <a:rect l="l" t="t" r="r" b="b"/>
            <a:pathLst>
              <a:path w="41188" h="41244">
                <a:moveTo>
                  <a:pt x="41188" y="0"/>
                </a:moveTo>
                <a:lnTo>
                  <a:pt x="0" y="41244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1217621" y="5493604"/>
            <a:ext cx="121961" cy="115206"/>
          </a:xfrm>
          <a:custGeom>
            <a:avLst/>
            <a:gdLst/>
            <a:ahLst/>
            <a:cxnLst/>
            <a:rect l="l" t="t" r="r" b="b"/>
            <a:pathLst>
              <a:path w="104414" h="104557">
                <a:moveTo>
                  <a:pt x="104414" y="0"/>
                </a:moveTo>
                <a:lnTo>
                  <a:pt x="0" y="104557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109697" y="5493604"/>
            <a:ext cx="121961" cy="115206"/>
          </a:xfrm>
          <a:custGeom>
            <a:avLst/>
            <a:gdLst/>
            <a:ahLst/>
            <a:cxnLst/>
            <a:rect l="l" t="t" r="r" b="b"/>
            <a:pathLst>
              <a:path w="104414" h="104557">
                <a:moveTo>
                  <a:pt x="104414" y="0"/>
                </a:moveTo>
                <a:lnTo>
                  <a:pt x="0" y="104557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072704" y="5493602"/>
            <a:ext cx="51031" cy="48210"/>
          </a:xfrm>
          <a:custGeom>
            <a:avLst/>
            <a:gdLst/>
            <a:ahLst/>
            <a:cxnLst/>
            <a:rect l="l" t="t" r="r" b="b"/>
            <a:pathLst>
              <a:path w="43689" h="43754">
                <a:moveTo>
                  <a:pt x="43689" y="0"/>
                </a:moveTo>
                <a:lnTo>
                  <a:pt x="0" y="43754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072704" y="5551206"/>
            <a:ext cx="300953" cy="0"/>
          </a:xfrm>
          <a:custGeom>
            <a:avLst/>
            <a:gdLst/>
            <a:ahLst/>
            <a:cxnLst/>
            <a:rect l="l" t="t" r="r" b="b"/>
            <a:pathLst>
              <a:path w="257653">
                <a:moveTo>
                  <a:pt x="0" y="0"/>
                </a:moveTo>
                <a:lnTo>
                  <a:pt x="257653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191040" y="5520868"/>
            <a:ext cx="64282" cy="60671"/>
          </a:xfrm>
          <a:custGeom>
            <a:avLst/>
            <a:gdLst/>
            <a:ahLst/>
            <a:cxnLst/>
            <a:rect l="l" t="t" r="r" b="b"/>
            <a:pathLst>
              <a:path w="55033" h="55063">
                <a:moveTo>
                  <a:pt x="55033" y="0"/>
                </a:moveTo>
                <a:lnTo>
                  <a:pt x="0" y="0"/>
                </a:lnTo>
                <a:lnTo>
                  <a:pt x="27516" y="55063"/>
                </a:lnTo>
                <a:lnTo>
                  <a:pt x="55033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072704" y="5658187"/>
            <a:ext cx="300953" cy="115206"/>
          </a:xfrm>
          <a:custGeom>
            <a:avLst/>
            <a:gdLst/>
            <a:ahLst/>
            <a:cxnLst/>
            <a:rect l="l" t="t" r="r" b="b"/>
            <a:pathLst>
              <a:path w="257653" h="104557">
                <a:moveTo>
                  <a:pt x="0" y="104557"/>
                </a:moveTo>
                <a:lnTo>
                  <a:pt x="257653" y="104557"/>
                </a:lnTo>
                <a:lnTo>
                  <a:pt x="257653" y="0"/>
                </a:lnTo>
                <a:lnTo>
                  <a:pt x="0" y="0"/>
                </a:lnTo>
                <a:lnTo>
                  <a:pt x="0" y="104557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072704" y="5715790"/>
            <a:ext cx="300953" cy="0"/>
          </a:xfrm>
          <a:custGeom>
            <a:avLst/>
            <a:gdLst/>
            <a:ahLst/>
            <a:cxnLst/>
            <a:rect l="l" t="t" r="r" b="b"/>
            <a:pathLst>
              <a:path w="257653">
                <a:moveTo>
                  <a:pt x="0" y="0"/>
                </a:moveTo>
                <a:lnTo>
                  <a:pt x="257653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1223180" y="5715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927774" y="6061049"/>
            <a:ext cx="4151425" cy="560212"/>
          </a:xfrm>
          <a:custGeom>
            <a:avLst/>
            <a:gdLst/>
            <a:ahLst/>
            <a:cxnLst/>
            <a:rect l="l" t="t" r="r" b="b"/>
            <a:pathLst>
              <a:path w="3554133" h="508428">
                <a:moveTo>
                  <a:pt x="0" y="508428"/>
                </a:moveTo>
                <a:lnTo>
                  <a:pt x="3554133" y="508428"/>
                </a:lnTo>
                <a:lnTo>
                  <a:pt x="3554133" y="0"/>
                </a:lnTo>
                <a:lnTo>
                  <a:pt x="0" y="0"/>
                </a:lnTo>
                <a:lnTo>
                  <a:pt x="0" y="508428"/>
                </a:lnTo>
                <a:close/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927774" y="6479052"/>
            <a:ext cx="486787" cy="0"/>
          </a:xfrm>
          <a:custGeom>
            <a:avLst/>
            <a:gdLst/>
            <a:ahLst/>
            <a:cxnLst/>
            <a:rect l="l" t="t" r="r" b="b"/>
            <a:pathLst>
              <a:path w="416750">
                <a:moveTo>
                  <a:pt x="0" y="0"/>
                </a:moveTo>
                <a:lnTo>
                  <a:pt x="41675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478842" y="6479052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927773" y="64790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1965627" y="647905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414562" y="6479052"/>
            <a:ext cx="64289" cy="0"/>
          </a:xfrm>
          <a:custGeom>
            <a:avLst/>
            <a:gdLst/>
            <a:ahLst/>
            <a:cxnLst/>
            <a:rect l="l" t="t" r="r" b="b"/>
            <a:pathLst>
              <a:path w="55039">
                <a:moveTo>
                  <a:pt x="0" y="0"/>
                </a:moveTo>
                <a:lnTo>
                  <a:pt x="55039" y="0"/>
                </a:lnTo>
              </a:path>
            </a:pathLst>
          </a:custGeom>
          <a:ln w="5633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965627" y="6441628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2516703" y="6441628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1965627" y="64416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3003488" y="64416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2452415" y="6441628"/>
            <a:ext cx="64289" cy="0"/>
          </a:xfrm>
          <a:custGeom>
            <a:avLst/>
            <a:gdLst/>
            <a:ahLst/>
            <a:cxnLst/>
            <a:rect l="l" t="t" r="r" b="b"/>
            <a:pathLst>
              <a:path w="55039">
                <a:moveTo>
                  <a:pt x="0" y="0"/>
                </a:moveTo>
                <a:lnTo>
                  <a:pt x="55039" y="0"/>
                </a:lnTo>
              </a:path>
            </a:pathLst>
          </a:custGeom>
          <a:ln w="5633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3518982" y="6383136"/>
            <a:ext cx="6867" cy="0"/>
          </a:xfrm>
          <a:custGeom>
            <a:avLst/>
            <a:gdLst/>
            <a:ahLst/>
            <a:cxnLst/>
            <a:rect l="l" t="t" r="r" b="b"/>
            <a:pathLst>
              <a:path w="5879">
                <a:moveTo>
                  <a:pt x="0" y="0"/>
                </a:moveTo>
                <a:lnTo>
                  <a:pt x="5879" y="0"/>
                </a:lnTo>
              </a:path>
            </a:pathLst>
          </a:custGeom>
          <a:ln w="317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3518982" y="6319579"/>
            <a:ext cx="6867" cy="0"/>
          </a:xfrm>
          <a:custGeom>
            <a:avLst/>
            <a:gdLst/>
            <a:ahLst/>
            <a:cxnLst/>
            <a:rect l="l" t="t" r="r" b="b"/>
            <a:pathLst>
              <a:path w="5879">
                <a:moveTo>
                  <a:pt x="0" y="0"/>
                </a:moveTo>
                <a:lnTo>
                  <a:pt x="5879" y="0"/>
                </a:lnTo>
              </a:path>
            </a:pathLst>
          </a:custGeom>
          <a:ln w="3175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3003489" y="6351357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3554555" y="6351357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3522414" y="63845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3522414" y="63181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3003488" y="63513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4041340" y="63513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3490274" y="6351357"/>
            <a:ext cx="64289" cy="0"/>
          </a:xfrm>
          <a:custGeom>
            <a:avLst/>
            <a:gdLst/>
            <a:ahLst/>
            <a:cxnLst/>
            <a:rect l="l" t="t" r="r" b="b"/>
            <a:pathLst>
              <a:path w="55039">
                <a:moveTo>
                  <a:pt x="0" y="0"/>
                </a:moveTo>
                <a:lnTo>
                  <a:pt x="55039" y="0"/>
                </a:lnTo>
              </a:path>
            </a:pathLst>
          </a:custGeom>
          <a:ln w="5633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4560266" y="6322672"/>
            <a:ext cx="0" cy="30335"/>
          </a:xfrm>
          <a:custGeom>
            <a:avLst/>
            <a:gdLst/>
            <a:ahLst/>
            <a:cxnLst/>
            <a:rect l="l" t="t" r="r" b="b"/>
            <a:pathLst>
              <a:path h="27531">
                <a:moveTo>
                  <a:pt x="0" y="27531"/>
                </a:moveTo>
                <a:lnTo>
                  <a:pt x="0" y="0"/>
                </a:lnTo>
              </a:path>
            </a:pathLst>
          </a:custGeom>
          <a:ln w="5879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4560266" y="6231666"/>
            <a:ext cx="0" cy="30335"/>
          </a:xfrm>
          <a:custGeom>
            <a:avLst/>
            <a:gdLst/>
            <a:ahLst/>
            <a:cxnLst/>
            <a:rect l="l" t="t" r="r" b="b"/>
            <a:pathLst>
              <a:path h="27531">
                <a:moveTo>
                  <a:pt x="0" y="27531"/>
                </a:moveTo>
                <a:lnTo>
                  <a:pt x="0" y="0"/>
                </a:lnTo>
              </a:path>
            </a:pathLst>
          </a:custGeom>
          <a:ln w="5879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4041340" y="6292335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4592417" y="6292335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4560266" y="63530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4560266" y="62316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4041340" y="62923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5079201" y="62923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4528127" y="6292335"/>
            <a:ext cx="64289" cy="0"/>
          </a:xfrm>
          <a:custGeom>
            <a:avLst/>
            <a:gdLst/>
            <a:ahLst/>
            <a:cxnLst/>
            <a:rect l="l" t="t" r="r" b="b"/>
            <a:pathLst>
              <a:path w="55039">
                <a:moveTo>
                  <a:pt x="0" y="0"/>
                </a:moveTo>
                <a:lnTo>
                  <a:pt x="55039" y="0"/>
                </a:lnTo>
              </a:path>
            </a:pathLst>
          </a:custGeom>
          <a:ln w="5633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927773" y="6621262"/>
            <a:ext cx="4151428" cy="0"/>
          </a:xfrm>
          <a:custGeom>
            <a:avLst/>
            <a:gdLst/>
            <a:ahLst/>
            <a:cxnLst/>
            <a:rect l="l" t="t" r="r" b="b"/>
            <a:pathLst>
              <a:path w="3554136">
                <a:moveTo>
                  <a:pt x="0" y="0"/>
                </a:moveTo>
                <a:lnTo>
                  <a:pt x="355413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927409" y="2839678"/>
            <a:ext cx="0" cy="3781585"/>
          </a:xfrm>
          <a:custGeom>
            <a:avLst/>
            <a:gdLst/>
            <a:ahLst/>
            <a:cxnLst/>
            <a:rect l="l" t="t" r="r" b="b"/>
            <a:pathLst>
              <a:path h="3432027">
                <a:moveTo>
                  <a:pt x="0" y="0"/>
                </a:moveTo>
                <a:lnTo>
                  <a:pt x="0" y="3432027"/>
                </a:lnTo>
              </a:path>
            </a:pathLst>
          </a:custGeom>
          <a:ln w="6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1965627" y="6605998"/>
            <a:ext cx="0" cy="15263"/>
          </a:xfrm>
          <a:custGeom>
            <a:avLst/>
            <a:gdLst/>
            <a:ahLst/>
            <a:cxnLst/>
            <a:rect l="l" t="t" r="r" b="b"/>
            <a:pathLst>
              <a:path h="13852">
                <a:moveTo>
                  <a:pt x="0" y="0"/>
                </a:moveTo>
                <a:lnTo>
                  <a:pt x="0" y="13852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3003488" y="6605998"/>
            <a:ext cx="0" cy="15263"/>
          </a:xfrm>
          <a:custGeom>
            <a:avLst/>
            <a:gdLst/>
            <a:ahLst/>
            <a:cxnLst/>
            <a:rect l="l" t="t" r="r" b="b"/>
            <a:pathLst>
              <a:path h="13852">
                <a:moveTo>
                  <a:pt x="0" y="0"/>
                </a:moveTo>
                <a:lnTo>
                  <a:pt x="0" y="13852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4041340" y="6605998"/>
            <a:ext cx="0" cy="15263"/>
          </a:xfrm>
          <a:custGeom>
            <a:avLst/>
            <a:gdLst/>
            <a:ahLst/>
            <a:cxnLst/>
            <a:rect l="l" t="t" r="r" b="b"/>
            <a:pathLst>
              <a:path h="13852">
                <a:moveTo>
                  <a:pt x="0" y="0"/>
                </a:moveTo>
                <a:lnTo>
                  <a:pt x="0" y="13852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5079667" y="2839678"/>
            <a:ext cx="0" cy="3781585"/>
          </a:xfrm>
          <a:custGeom>
            <a:avLst/>
            <a:gdLst/>
            <a:ahLst/>
            <a:cxnLst/>
            <a:rect l="l" t="t" r="r" b="b"/>
            <a:pathLst>
              <a:path h="3432027">
                <a:moveTo>
                  <a:pt x="0" y="0"/>
                </a:moveTo>
                <a:lnTo>
                  <a:pt x="0" y="3432027"/>
                </a:lnTo>
              </a:path>
            </a:pathLst>
          </a:custGeom>
          <a:ln w="6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965627" y="6061050"/>
            <a:ext cx="0" cy="15261"/>
          </a:xfrm>
          <a:custGeom>
            <a:avLst/>
            <a:gdLst/>
            <a:ahLst/>
            <a:cxnLst/>
            <a:rect l="l" t="t" r="r" b="b"/>
            <a:pathLst>
              <a:path h="13850">
                <a:moveTo>
                  <a:pt x="0" y="0"/>
                </a:moveTo>
                <a:lnTo>
                  <a:pt x="0" y="13850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3003488" y="6061050"/>
            <a:ext cx="0" cy="15261"/>
          </a:xfrm>
          <a:custGeom>
            <a:avLst/>
            <a:gdLst/>
            <a:ahLst/>
            <a:cxnLst/>
            <a:rect l="l" t="t" r="r" b="b"/>
            <a:pathLst>
              <a:path h="13850">
                <a:moveTo>
                  <a:pt x="0" y="0"/>
                </a:moveTo>
                <a:lnTo>
                  <a:pt x="0" y="13850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4041340" y="6061050"/>
            <a:ext cx="0" cy="15261"/>
          </a:xfrm>
          <a:custGeom>
            <a:avLst/>
            <a:gdLst/>
            <a:ahLst/>
            <a:cxnLst/>
            <a:rect l="l" t="t" r="r" b="b"/>
            <a:pathLst>
              <a:path h="13850">
                <a:moveTo>
                  <a:pt x="0" y="0"/>
                </a:moveTo>
                <a:lnTo>
                  <a:pt x="0" y="13850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927772" y="6457867"/>
            <a:ext cx="45711" cy="0"/>
          </a:xfrm>
          <a:custGeom>
            <a:avLst/>
            <a:gdLst/>
            <a:ahLst/>
            <a:cxnLst/>
            <a:rect l="l" t="t" r="r" b="b"/>
            <a:pathLst>
              <a:path w="39134">
                <a:moveTo>
                  <a:pt x="0" y="0"/>
                </a:moveTo>
                <a:lnTo>
                  <a:pt x="391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927774" y="6399511"/>
            <a:ext cx="91423" cy="0"/>
          </a:xfrm>
          <a:custGeom>
            <a:avLst/>
            <a:gdLst/>
            <a:ahLst/>
            <a:cxnLst/>
            <a:rect l="l" t="t" r="r" b="b"/>
            <a:pathLst>
              <a:path w="78269">
                <a:moveTo>
                  <a:pt x="0" y="0"/>
                </a:moveTo>
                <a:lnTo>
                  <a:pt x="78269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927772" y="6341156"/>
            <a:ext cx="45711" cy="0"/>
          </a:xfrm>
          <a:custGeom>
            <a:avLst/>
            <a:gdLst/>
            <a:ahLst/>
            <a:cxnLst/>
            <a:rect l="l" t="t" r="r" b="b"/>
            <a:pathLst>
              <a:path w="39134">
                <a:moveTo>
                  <a:pt x="0" y="0"/>
                </a:moveTo>
                <a:lnTo>
                  <a:pt x="391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927774" y="6282801"/>
            <a:ext cx="91423" cy="0"/>
          </a:xfrm>
          <a:custGeom>
            <a:avLst/>
            <a:gdLst/>
            <a:ahLst/>
            <a:cxnLst/>
            <a:rect l="l" t="t" r="r" b="b"/>
            <a:pathLst>
              <a:path w="78269">
                <a:moveTo>
                  <a:pt x="0" y="0"/>
                </a:moveTo>
                <a:lnTo>
                  <a:pt x="78269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927772" y="6224445"/>
            <a:ext cx="45711" cy="0"/>
          </a:xfrm>
          <a:custGeom>
            <a:avLst/>
            <a:gdLst/>
            <a:ahLst/>
            <a:cxnLst/>
            <a:rect l="l" t="t" r="r" b="b"/>
            <a:pathLst>
              <a:path w="39134">
                <a:moveTo>
                  <a:pt x="0" y="0"/>
                </a:moveTo>
                <a:lnTo>
                  <a:pt x="391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927774" y="6166085"/>
            <a:ext cx="91423" cy="0"/>
          </a:xfrm>
          <a:custGeom>
            <a:avLst/>
            <a:gdLst/>
            <a:ahLst/>
            <a:cxnLst/>
            <a:rect l="l" t="t" r="r" b="b"/>
            <a:pathLst>
              <a:path w="78269">
                <a:moveTo>
                  <a:pt x="0" y="0"/>
                </a:moveTo>
                <a:lnTo>
                  <a:pt x="78269" y="0"/>
                </a:lnTo>
              </a:path>
            </a:pathLst>
          </a:custGeom>
          <a:ln w="58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927772" y="6574578"/>
            <a:ext cx="45711" cy="0"/>
          </a:xfrm>
          <a:custGeom>
            <a:avLst/>
            <a:gdLst/>
            <a:ahLst/>
            <a:cxnLst/>
            <a:rect l="l" t="t" r="r" b="b"/>
            <a:pathLst>
              <a:path w="39134">
                <a:moveTo>
                  <a:pt x="0" y="0"/>
                </a:moveTo>
                <a:lnTo>
                  <a:pt x="391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927772" y="6107730"/>
            <a:ext cx="45711" cy="0"/>
          </a:xfrm>
          <a:custGeom>
            <a:avLst/>
            <a:gdLst/>
            <a:ahLst/>
            <a:cxnLst/>
            <a:rect l="l" t="t" r="r" b="b"/>
            <a:pathLst>
              <a:path w="39134">
                <a:moveTo>
                  <a:pt x="0" y="0"/>
                </a:moveTo>
                <a:lnTo>
                  <a:pt x="391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808545" y="5509229"/>
            <a:ext cx="126092" cy="1101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>
              <a:lnSpc>
                <a:spcPts val="1145"/>
              </a:lnSpc>
            </a:pPr>
            <a:r>
              <a:rPr sz="1000" spc="6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14472" defTabSz="520965">
              <a:lnSpc>
                <a:spcPts val="940"/>
              </a:lnSpc>
            </a:pPr>
            <a:r>
              <a:rPr sz="1000" spc="6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14472" defTabSz="520965">
              <a:lnSpc>
                <a:spcPts val="1111"/>
              </a:lnSpc>
            </a:pPr>
            <a:r>
              <a:rPr sz="1000" spc="6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37626" defTabSz="520965">
              <a:lnSpc>
                <a:spcPts val="986"/>
              </a:lnSpc>
            </a:pPr>
            <a:r>
              <a:rPr sz="1000" spc="6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14472" defTabSz="520965">
              <a:lnSpc>
                <a:spcPts val="1145"/>
              </a:lnSpc>
              <a:spcBef>
                <a:spcPts val="564"/>
              </a:spcBef>
            </a:pPr>
            <a:r>
              <a:rPr sz="1000" spc="6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14472" defTabSz="520965">
              <a:lnSpc>
                <a:spcPts val="940"/>
              </a:lnSpc>
            </a:pPr>
            <a:r>
              <a:rPr sz="1000" spc="6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14472" defTabSz="520965">
              <a:lnSpc>
                <a:spcPts val="986"/>
              </a:lnSpc>
            </a:pPr>
            <a:r>
              <a:rPr sz="1000" spc="6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37626" defTabSz="520965">
              <a:lnSpc>
                <a:spcPts val="986"/>
              </a:lnSpc>
            </a:pPr>
            <a:r>
              <a:rPr sz="1000" spc="6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1419295" y="5451495"/>
            <a:ext cx="991672" cy="2036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spc="-11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1300" spc="-6" dirty="0">
                <a:solidFill>
                  <a:prstClr val="black"/>
                </a:solidFill>
                <a:latin typeface="Arial"/>
                <a:cs typeface="Arial"/>
              </a:rPr>
              <a:t> / </a:t>
            </a:r>
            <a:r>
              <a:rPr sz="1300" spc="-11" dirty="0">
                <a:solidFill>
                  <a:prstClr val="black"/>
                </a:solidFill>
                <a:latin typeface="Arial"/>
                <a:cs typeface="Arial"/>
              </a:rPr>
              <a:t>MCFM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419297" y="5618333"/>
            <a:ext cx="1404067" cy="2036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spc="-11" dirty="0">
                <a:solidFill>
                  <a:prstClr val="black"/>
                </a:solidFill>
                <a:latin typeface="Arial"/>
                <a:cs typeface="Arial"/>
              </a:rPr>
              <a:t>theo</a:t>
            </a:r>
            <a:r>
              <a:rPr sz="1300" spc="-74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300" spc="-6" dirty="0">
                <a:solidFill>
                  <a:prstClr val="black"/>
                </a:solidFill>
                <a:latin typeface="Arial"/>
                <a:cs typeface="Arial"/>
              </a:rPr>
              <a:t>. uncertainties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3958716" y="6734899"/>
            <a:ext cx="1142242" cy="2294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b-jet </a:t>
            </a:r>
            <a:r>
              <a:rPr sz="1400" spc="-11" dirty="0">
                <a:solidFill>
                  <a:prstClr val="black"/>
                </a:solidFill>
                <a:latin typeface="Arial"/>
                <a:cs typeface="Arial"/>
              </a:rPr>
              <a:t>p </a:t>
            </a:r>
            <a:r>
              <a:rPr sz="1400" spc="15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[GeV]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4473036" y="6888874"/>
            <a:ext cx="103840" cy="1525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9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1210351" y="6589633"/>
            <a:ext cx="462830" cy="2120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spc="-11" dirty="0">
                <a:solidFill>
                  <a:prstClr val="black"/>
                </a:solidFill>
                <a:latin typeface="Arial"/>
                <a:cs typeface="Arial"/>
              </a:rPr>
              <a:t>25-30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2247021" y="6589633"/>
            <a:ext cx="462830" cy="2120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spc="-11" dirty="0">
                <a:solidFill>
                  <a:prstClr val="black"/>
                </a:solidFill>
                <a:latin typeface="Arial"/>
                <a:cs typeface="Arial"/>
              </a:rPr>
              <a:t>30-40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3283682" y="6589633"/>
            <a:ext cx="462830" cy="2120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spc="-11" dirty="0">
                <a:solidFill>
                  <a:prstClr val="black"/>
                </a:solidFill>
                <a:latin typeface="Arial"/>
                <a:cs typeface="Arial"/>
              </a:rPr>
              <a:t>40-60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4280163" y="6589633"/>
            <a:ext cx="557027" cy="2120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spc="-11" dirty="0">
                <a:solidFill>
                  <a:prstClr val="black"/>
                </a:solidFill>
                <a:latin typeface="Arial"/>
                <a:cs typeface="Arial"/>
              </a:rPr>
              <a:t>60-140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456825" y="6074914"/>
            <a:ext cx="180237" cy="538051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4472" defTabSz="520965"/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Data/MC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927773" y="6516222"/>
            <a:ext cx="4151428" cy="0"/>
          </a:xfrm>
          <a:custGeom>
            <a:avLst/>
            <a:gdLst/>
            <a:ahLst/>
            <a:cxnLst/>
            <a:rect l="l" t="t" r="r" b="b"/>
            <a:pathLst>
              <a:path w="3554136">
                <a:moveTo>
                  <a:pt x="0" y="0"/>
                </a:moveTo>
                <a:lnTo>
                  <a:pt x="3554136" y="0"/>
                </a:lnTo>
              </a:path>
            </a:pathLst>
          </a:custGeom>
          <a:ln w="58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5033490" y="6457867"/>
            <a:ext cx="45711" cy="0"/>
          </a:xfrm>
          <a:custGeom>
            <a:avLst/>
            <a:gdLst/>
            <a:ahLst/>
            <a:cxnLst/>
            <a:rect l="l" t="t" r="r" b="b"/>
            <a:pathLst>
              <a:path w="39134">
                <a:moveTo>
                  <a:pt x="0" y="0"/>
                </a:moveTo>
                <a:lnTo>
                  <a:pt x="391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4987779" y="6399511"/>
            <a:ext cx="91423" cy="0"/>
          </a:xfrm>
          <a:custGeom>
            <a:avLst/>
            <a:gdLst/>
            <a:ahLst/>
            <a:cxnLst/>
            <a:rect l="l" t="t" r="r" b="b"/>
            <a:pathLst>
              <a:path w="78269">
                <a:moveTo>
                  <a:pt x="0" y="0"/>
                </a:moveTo>
                <a:lnTo>
                  <a:pt x="78269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5033490" y="6341156"/>
            <a:ext cx="45711" cy="0"/>
          </a:xfrm>
          <a:custGeom>
            <a:avLst/>
            <a:gdLst/>
            <a:ahLst/>
            <a:cxnLst/>
            <a:rect l="l" t="t" r="r" b="b"/>
            <a:pathLst>
              <a:path w="39134">
                <a:moveTo>
                  <a:pt x="0" y="0"/>
                </a:moveTo>
                <a:lnTo>
                  <a:pt x="391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4987779" y="6282801"/>
            <a:ext cx="91423" cy="0"/>
          </a:xfrm>
          <a:custGeom>
            <a:avLst/>
            <a:gdLst/>
            <a:ahLst/>
            <a:cxnLst/>
            <a:rect l="l" t="t" r="r" b="b"/>
            <a:pathLst>
              <a:path w="78269">
                <a:moveTo>
                  <a:pt x="0" y="0"/>
                </a:moveTo>
                <a:lnTo>
                  <a:pt x="78269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5033490" y="6224445"/>
            <a:ext cx="45711" cy="0"/>
          </a:xfrm>
          <a:custGeom>
            <a:avLst/>
            <a:gdLst/>
            <a:ahLst/>
            <a:cxnLst/>
            <a:rect l="l" t="t" r="r" b="b"/>
            <a:pathLst>
              <a:path w="39134">
                <a:moveTo>
                  <a:pt x="0" y="0"/>
                </a:moveTo>
                <a:lnTo>
                  <a:pt x="391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4987779" y="6166085"/>
            <a:ext cx="91423" cy="0"/>
          </a:xfrm>
          <a:custGeom>
            <a:avLst/>
            <a:gdLst/>
            <a:ahLst/>
            <a:cxnLst/>
            <a:rect l="l" t="t" r="r" b="b"/>
            <a:pathLst>
              <a:path w="78269">
                <a:moveTo>
                  <a:pt x="0" y="0"/>
                </a:moveTo>
                <a:lnTo>
                  <a:pt x="78269" y="0"/>
                </a:lnTo>
              </a:path>
            </a:pathLst>
          </a:custGeom>
          <a:ln w="58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5033490" y="6574578"/>
            <a:ext cx="45711" cy="0"/>
          </a:xfrm>
          <a:custGeom>
            <a:avLst/>
            <a:gdLst/>
            <a:ahLst/>
            <a:cxnLst/>
            <a:rect l="l" t="t" r="r" b="b"/>
            <a:pathLst>
              <a:path w="39134">
                <a:moveTo>
                  <a:pt x="0" y="0"/>
                </a:moveTo>
                <a:lnTo>
                  <a:pt x="391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5033490" y="6107730"/>
            <a:ext cx="45711" cy="0"/>
          </a:xfrm>
          <a:custGeom>
            <a:avLst/>
            <a:gdLst/>
            <a:ahLst/>
            <a:cxnLst/>
            <a:rect l="l" t="t" r="r" b="b"/>
            <a:pathLst>
              <a:path w="39134">
                <a:moveTo>
                  <a:pt x="0" y="0"/>
                </a:moveTo>
                <a:lnTo>
                  <a:pt x="391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1888882" y="6446029"/>
            <a:ext cx="76744" cy="72913"/>
          </a:xfrm>
          <a:custGeom>
            <a:avLst/>
            <a:gdLst/>
            <a:ahLst/>
            <a:cxnLst/>
            <a:rect l="l" t="t" r="r" b="b"/>
            <a:pathLst>
              <a:path w="65702" h="66173">
                <a:moveTo>
                  <a:pt x="65702" y="0"/>
                </a:moveTo>
                <a:lnTo>
                  <a:pt x="0" y="66173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1780959" y="6439165"/>
            <a:ext cx="83969" cy="79777"/>
          </a:xfrm>
          <a:custGeom>
            <a:avLst/>
            <a:gdLst/>
            <a:ahLst/>
            <a:cxnLst/>
            <a:rect l="l" t="t" r="r" b="b"/>
            <a:pathLst>
              <a:path w="71888" h="72403">
                <a:moveTo>
                  <a:pt x="71888" y="0"/>
                </a:moveTo>
                <a:lnTo>
                  <a:pt x="0" y="72403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673034" y="6439165"/>
            <a:ext cx="83969" cy="79777"/>
          </a:xfrm>
          <a:custGeom>
            <a:avLst/>
            <a:gdLst/>
            <a:ahLst/>
            <a:cxnLst/>
            <a:rect l="l" t="t" r="r" b="b"/>
            <a:pathLst>
              <a:path w="71888" h="72403">
                <a:moveTo>
                  <a:pt x="71888" y="0"/>
                </a:moveTo>
                <a:lnTo>
                  <a:pt x="0" y="72403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1565110" y="6439165"/>
            <a:ext cx="83979" cy="79777"/>
          </a:xfrm>
          <a:custGeom>
            <a:avLst/>
            <a:gdLst/>
            <a:ahLst/>
            <a:cxnLst/>
            <a:rect l="l" t="t" r="r" b="b"/>
            <a:pathLst>
              <a:path w="71896" h="72403">
                <a:moveTo>
                  <a:pt x="71896" y="0"/>
                </a:moveTo>
                <a:lnTo>
                  <a:pt x="0" y="72403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1457185" y="6439165"/>
            <a:ext cx="83979" cy="79777"/>
          </a:xfrm>
          <a:custGeom>
            <a:avLst/>
            <a:gdLst/>
            <a:ahLst/>
            <a:cxnLst/>
            <a:rect l="l" t="t" r="r" b="b"/>
            <a:pathLst>
              <a:path w="71896" h="72403">
                <a:moveTo>
                  <a:pt x="71896" y="0"/>
                </a:moveTo>
                <a:lnTo>
                  <a:pt x="0" y="72403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1349271" y="6439165"/>
            <a:ext cx="83969" cy="79777"/>
          </a:xfrm>
          <a:custGeom>
            <a:avLst/>
            <a:gdLst/>
            <a:ahLst/>
            <a:cxnLst/>
            <a:rect l="l" t="t" r="r" b="b"/>
            <a:pathLst>
              <a:path w="71888" h="72403">
                <a:moveTo>
                  <a:pt x="71888" y="0"/>
                </a:moveTo>
                <a:lnTo>
                  <a:pt x="0" y="72403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241346" y="6439165"/>
            <a:ext cx="83969" cy="79777"/>
          </a:xfrm>
          <a:custGeom>
            <a:avLst/>
            <a:gdLst/>
            <a:ahLst/>
            <a:cxnLst/>
            <a:rect l="l" t="t" r="r" b="b"/>
            <a:pathLst>
              <a:path w="71888" h="72403">
                <a:moveTo>
                  <a:pt x="71888" y="0"/>
                </a:moveTo>
                <a:lnTo>
                  <a:pt x="0" y="72403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1133424" y="6439165"/>
            <a:ext cx="83969" cy="79777"/>
          </a:xfrm>
          <a:custGeom>
            <a:avLst/>
            <a:gdLst/>
            <a:ahLst/>
            <a:cxnLst/>
            <a:rect l="l" t="t" r="r" b="b"/>
            <a:pathLst>
              <a:path w="71888" h="72403">
                <a:moveTo>
                  <a:pt x="71888" y="0"/>
                </a:moveTo>
                <a:lnTo>
                  <a:pt x="0" y="72403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1025499" y="6439165"/>
            <a:ext cx="83969" cy="79777"/>
          </a:xfrm>
          <a:custGeom>
            <a:avLst/>
            <a:gdLst/>
            <a:ahLst/>
            <a:cxnLst/>
            <a:rect l="l" t="t" r="r" b="b"/>
            <a:pathLst>
              <a:path w="71888" h="72403">
                <a:moveTo>
                  <a:pt x="71888" y="0"/>
                </a:moveTo>
                <a:lnTo>
                  <a:pt x="0" y="72403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927774" y="6439164"/>
            <a:ext cx="73776" cy="70089"/>
          </a:xfrm>
          <a:custGeom>
            <a:avLst/>
            <a:gdLst/>
            <a:ahLst/>
            <a:cxnLst/>
            <a:rect l="l" t="t" r="r" b="b"/>
            <a:pathLst>
              <a:path w="63161" h="63610">
                <a:moveTo>
                  <a:pt x="63161" y="0"/>
                </a:moveTo>
                <a:lnTo>
                  <a:pt x="0" y="6361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2902204" y="6404229"/>
            <a:ext cx="78722" cy="74794"/>
          </a:xfrm>
          <a:custGeom>
            <a:avLst/>
            <a:gdLst/>
            <a:ahLst/>
            <a:cxnLst/>
            <a:rect l="l" t="t" r="r" b="b"/>
            <a:pathLst>
              <a:path w="67396" h="67880">
                <a:moveTo>
                  <a:pt x="67396" y="0"/>
                </a:moveTo>
                <a:lnTo>
                  <a:pt x="0" y="6788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2794278" y="6404229"/>
            <a:ext cx="78732" cy="74794"/>
          </a:xfrm>
          <a:custGeom>
            <a:avLst/>
            <a:gdLst/>
            <a:ahLst/>
            <a:cxnLst/>
            <a:rect l="l" t="t" r="r" b="b"/>
            <a:pathLst>
              <a:path w="67404" h="67880">
                <a:moveTo>
                  <a:pt x="67404" y="0"/>
                </a:moveTo>
                <a:lnTo>
                  <a:pt x="0" y="6788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2686355" y="6404229"/>
            <a:ext cx="78732" cy="74794"/>
          </a:xfrm>
          <a:custGeom>
            <a:avLst/>
            <a:gdLst/>
            <a:ahLst/>
            <a:cxnLst/>
            <a:rect l="l" t="t" r="r" b="b"/>
            <a:pathLst>
              <a:path w="67404" h="67880">
                <a:moveTo>
                  <a:pt x="67404" y="0"/>
                </a:moveTo>
                <a:lnTo>
                  <a:pt x="0" y="6788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2578430" y="6404229"/>
            <a:ext cx="78732" cy="74794"/>
          </a:xfrm>
          <a:custGeom>
            <a:avLst/>
            <a:gdLst/>
            <a:ahLst/>
            <a:cxnLst/>
            <a:rect l="l" t="t" r="r" b="b"/>
            <a:pathLst>
              <a:path w="67404" h="67880">
                <a:moveTo>
                  <a:pt x="67404" y="0"/>
                </a:moveTo>
                <a:lnTo>
                  <a:pt x="0" y="6788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2470516" y="6404229"/>
            <a:ext cx="78722" cy="74794"/>
          </a:xfrm>
          <a:custGeom>
            <a:avLst/>
            <a:gdLst/>
            <a:ahLst/>
            <a:cxnLst/>
            <a:rect l="l" t="t" r="r" b="b"/>
            <a:pathLst>
              <a:path w="67396" h="67880">
                <a:moveTo>
                  <a:pt x="67396" y="0"/>
                </a:moveTo>
                <a:lnTo>
                  <a:pt x="0" y="6788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2362591" y="6404229"/>
            <a:ext cx="78722" cy="74794"/>
          </a:xfrm>
          <a:custGeom>
            <a:avLst/>
            <a:gdLst/>
            <a:ahLst/>
            <a:cxnLst/>
            <a:rect l="l" t="t" r="r" b="b"/>
            <a:pathLst>
              <a:path w="67396" h="67880">
                <a:moveTo>
                  <a:pt x="67396" y="0"/>
                </a:moveTo>
                <a:lnTo>
                  <a:pt x="0" y="6788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2254667" y="6404229"/>
            <a:ext cx="78722" cy="74794"/>
          </a:xfrm>
          <a:custGeom>
            <a:avLst/>
            <a:gdLst/>
            <a:ahLst/>
            <a:cxnLst/>
            <a:rect l="l" t="t" r="r" b="b"/>
            <a:pathLst>
              <a:path w="67396" h="67880">
                <a:moveTo>
                  <a:pt x="67396" y="0"/>
                </a:moveTo>
                <a:lnTo>
                  <a:pt x="0" y="6788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2146743" y="6404229"/>
            <a:ext cx="78722" cy="74794"/>
          </a:xfrm>
          <a:custGeom>
            <a:avLst/>
            <a:gdLst/>
            <a:ahLst/>
            <a:cxnLst/>
            <a:rect l="l" t="t" r="r" b="b"/>
            <a:pathLst>
              <a:path w="67396" h="67880">
                <a:moveTo>
                  <a:pt x="67396" y="0"/>
                </a:moveTo>
                <a:lnTo>
                  <a:pt x="0" y="6788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2038819" y="6404229"/>
            <a:ext cx="78732" cy="74794"/>
          </a:xfrm>
          <a:custGeom>
            <a:avLst/>
            <a:gdLst/>
            <a:ahLst/>
            <a:cxnLst/>
            <a:rect l="l" t="t" r="r" b="b"/>
            <a:pathLst>
              <a:path w="67404" h="67880">
                <a:moveTo>
                  <a:pt x="67404" y="0"/>
                </a:moveTo>
                <a:lnTo>
                  <a:pt x="0" y="6788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965627" y="6404229"/>
            <a:ext cx="43998" cy="41798"/>
          </a:xfrm>
          <a:custGeom>
            <a:avLst/>
            <a:gdLst/>
            <a:ahLst/>
            <a:cxnLst/>
            <a:rect l="l" t="t" r="r" b="b"/>
            <a:pathLst>
              <a:path w="37668" h="37934">
                <a:moveTo>
                  <a:pt x="37668" y="0"/>
                </a:moveTo>
                <a:lnTo>
                  <a:pt x="0" y="37934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4010783" y="6422106"/>
            <a:ext cx="30556" cy="29027"/>
          </a:xfrm>
          <a:custGeom>
            <a:avLst/>
            <a:gdLst/>
            <a:ahLst/>
            <a:cxnLst/>
            <a:rect l="l" t="t" r="r" b="b"/>
            <a:pathLst>
              <a:path w="26160" h="26344">
                <a:moveTo>
                  <a:pt x="26160" y="0"/>
                </a:moveTo>
                <a:lnTo>
                  <a:pt x="0" y="26344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3902868" y="6319577"/>
            <a:ext cx="138471" cy="131558"/>
          </a:xfrm>
          <a:custGeom>
            <a:avLst/>
            <a:gdLst/>
            <a:ahLst/>
            <a:cxnLst/>
            <a:rect l="l" t="t" r="r" b="b"/>
            <a:pathLst>
              <a:path w="118548" h="119397">
                <a:moveTo>
                  <a:pt x="118548" y="0"/>
                </a:moveTo>
                <a:lnTo>
                  <a:pt x="0" y="119397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3794944" y="6251582"/>
            <a:ext cx="210042" cy="199553"/>
          </a:xfrm>
          <a:custGeom>
            <a:avLst/>
            <a:gdLst/>
            <a:ahLst/>
            <a:cxnLst/>
            <a:rect l="l" t="t" r="r" b="b"/>
            <a:pathLst>
              <a:path w="179822" h="181107">
                <a:moveTo>
                  <a:pt x="179822" y="0"/>
                </a:moveTo>
                <a:lnTo>
                  <a:pt x="0" y="181107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3687020" y="6251582"/>
            <a:ext cx="210042" cy="199553"/>
          </a:xfrm>
          <a:custGeom>
            <a:avLst/>
            <a:gdLst/>
            <a:ahLst/>
            <a:cxnLst/>
            <a:rect l="l" t="t" r="r" b="b"/>
            <a:pathLst>
              <a:path w="179822" h="181107">
                <a:moveTo>
                  <a:pt x="179822" y="0"/>
                </a:moveTo>
                <a:lnTo>
                  <a:pt x="0" y="181107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3579096" y="6251582"/>
            <a:ext cx="210051" cy="199553"/>
          </a:xfrm>
          <a:custGeom>
            <a:avLst/>
            <a:gdLst/>
            <a:ahLst/>
            <a:cxnLst/>
            <a:rect l="l" t="t" r="r" b="b"/>
            <a:pathLst>
              <a:path w="179830" h="181107">
                <a:moveTo>
                  <a:pt x="179830" y="0"/>
                </a:moveTo>
                <a:lnTo>
                  <a:pt x="0" y="181107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3471173" y="6251582"/>
            <a:ext cx="210051" cy="199553"/>
          </a:xfrm>
          <a:custGeom>
            <a:avLst/>
            <a:gdLst/>
            <a:ahLst/>
            <a:cxnLst/>
            <a:rect l="l" t="t" r="r" b="b"/>
            <a:pathLst>
              <a:path w="179830" h="181107">
                <a:moveTo>
                  <a:pt x="179830" y="0"/>
                </a:moveTo>
                <a:lnTo>
                  <a:pt x="0" y="181107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3363248" y="6251582"/>
            <a:ext cx="210051" cy="199553"/>
          </a:xfrm>
          <a:custGeom>
            <a:avLst/>
            <a:gdLst/>
            <a:ahLst/>
            <a:cxnLst/>
            <a:rect l="l" t="t" r="r" b="b"/>
            <a:pathLst>
              <a:path w="179830" h="181107">
                <a:moveTo>
                  <a:pt x="179830" y="0"/>
                </a:moveTo>
                <a:lnTo>
                  <a:pt x="0" y="181107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3255323" y="6251582"/>
            <a:ext cx="210051" cy="199553"/>
          </a:xfrm>
          <a:custGeom>
            <a:avLst/>
            <a:gdLst/>
            <a:ahLst/>
            <a:cxnLst/>
            <a:rect l="l" t="t" r="r" b="b"/>
            <a:pathLst>
              <a:path w="179830" h="181107">
                <a:moveTo>
                  <a:pt x="179830" y="0"/>
                </a:moveTo>
                <a:lnTo>
                  <a:pt x="0" y="181107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3147409" y="6251582"/>
            <a:ext cx="210042" cy="199553"/>
          </a:xfrm>
          <a:custGeom>
            <a:avLst/>
            <a:gdLst/>
            <a:ahLst/>
            <a:cxnLst/>
            <a:rect l="l" t="t" r="r" b="b"/>
            <a:pathLst>
              <a:path w="179822" h="181107">
                <a:moveTo>
                  <a:pt x="179822" y="0"/>
                </a:moveTo>
                <a:lnTo>
                  <a:pt x="0" y="181107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3039484" y="6251582"/>
            <a:ext cx="210042" cy="199553"/>
          </a:xfrm>
          <a:custGeom>
            <a:avLst/>
            <a:gdLst/>
            <a:ahLst/>
            <a:cxnLst/>
            <a:rect l="l" t="t" r="r" b="b"/>
            <a:pathLst>
              <a:path w="179822" h="181107">
                <a:moveTo>
                  <a:pt x="179822" y="0"/>
                </a:moveTo>
                <a:lnTo>
                  <a:pt x="0" y="181107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3003490" y="6251582"/>
            <a:ext cx="138114" cy="131221"/>
          </a:xfrm>
          <a:custGeom>
            <a:avLst/>
            <a:gdLst/>
            <a:ahLst/>
            <a:cxnLst/>
            <a:rect l="l" t="t" r="r" b="b"/>
            <a:pathLst>
              <a:path w="118243" h="119091">
                <a:moveTo>
                  <a:pt x="118243" y="0"/>
                </a:moveTo>
                <a:lnTo>
                  <a:pt x="0" y="119091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3003489" y="6251582"/>
            <a:ext cx="30199" cy="28689"/>
          </a:xfrm>
          <a:custGeom>
            <a:avLst/>
            <a:gdLst/>
            <a:ahLst/>
            <a:cxnLst/>
            <a:rect l="l" t="t" r="r" b="b"/>
            <a:pathLst>
              <a:path w="25854" h="26037">
                <a:moveTo>
                  <a:pt x="25854" y="0"/>
                </a:moveTo>
                <a:lnTo>
                  <a:pt x="0" y="26037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5053187" y="6461413"/>
            <a:ext cx="26015" cy="24709"/>
          </a:xfrm>
          <a:custGeom>
            <a:avLst/>
            <a:gdLst/>
            <a:ahLst/>
            <a:cxnLst/>
            <a:rect l="l" t="t" r="r" b="b"/>
            <a:pathLst>
              <a:path w="22272" h="22425">
                <a:moveTo>
                  <a:pt x="22272" y="0"/>
                </a:moveTo>
                <a:lnTo>
                  <a:pt x="0" y="22425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4945262" y="6358879"/>
            <a:ext cx="133939" cy="127240"/>
          </a:xfrm>
          <a:custGeom>
            <a:avLst/>
            <a:gdLst/>
            <a:ahLst/>
            <a:cxnLst/>
            <a:rect l="l" t="t" r="r" b="b"/>
            <a:pathLst>
              <a:path w="114668" h="115478">
                <a:moveTo>
                  <a:pt x="114668" y="0"/>
                </a:moveTo>
                <a:lnTo>
                  <a:pt x="0" y="115478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4837347" y="6256349"/>
            <a:ext cx="241854" cy="229771"/>
          </a:xfrm>
          <a:custGeom>
            <a:avLst/>
            <a:gdLst/>
            <a:ahLst/>
            <a:cxnLst/>
            <a:rect l="l" t="t" r="r" b="b"/>
            <a:pathLst>
              <a:path w="207057" h="208532">
                <a:moveTo>
                  <a:pt x="207057" y="0"/>
                </a:moveTo>
                <a:lnTo>
                  <a:pt x="0" y="208532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4729425" y="6153815"/>
            <a:ext cx="349778" cy="332305"/>
          </a:xfrm>
          <a:custGeom>
            <a:avLst/>
            <a:gdLst/>
            <a:ahLst/>
            <a:cxnLst/>
            <a:rect l="l" t="t" r="r" b="b"/>
            <a:pathLst>
              <a:path w="299453" h="301588">
                <a:moveTo>
                  <a:pt x="299453" y="0"/>
                </a:moveTo>
                <a:lnTo>
                  <a:pt x="0" y="301588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4621500" y="6098555"/>
            <a:ext cx="407952" cy="387566"/>
          </a:xfrm>
          <a:custGeom>
            <a:avLst/>
            <a:gdLst/>
            <a:ahLst/>
            <a:cxnLst/>
            <a:rect l="l" t="t" r="r" b="b"/>
            <a:pathLst>
              <a:path w="349257" h="351741">
                <a:moveTo>
                  <a:pt x="349257" y="0"/>
                </a:moveTo>
                <a:lnTo>
                  <a:pt x="0" y="351741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4513576" y="6098555"/>
            <a:ext cx="407952" cy="387566"/>
          </a:xfrm>
          <a:custGeom>
            <a:avLst/>
            <a:gdLst/>
            <a:ahLst/>
            <a:cxnLst/>
            <a:rect l="l" t="t" r="r" b="b"/>
            <a:pathLst>
              <a:path w="349257" h="351741">
                <a:moveTo>
                  <a:pt x="349257" y="0"/>
                </a:moveTo>
                <a:lnTo>
                  <a:pt x="0" y="351741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4405651" y="6098555"/>
            <a:ext cx="407952" cy="387566"/>
          </a:xfrm>
          <a:custGeom>
            <a:avLst/>
            <a:gdLst/>
            <a:ahLst/>
            <a:cxnLst/>
            <a:rect l="l" t="t" r="r" b="b"/>
            <a:pathLst>
              <a:path w="349257" h="351741">
                <a:moveTo>
                  <a:pt x="349257" y="0"/>
                </a:moveTo>
                <a:lnTo>
                  <a:pt x="0" y="351741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4297726" y="6098555"/>
            <a:ext cx="407952" cy="387566"/>
          </a:xfrm>
          <a:custGeom>
            <a:avLst/>
            <a:gdLst/>
            <a:ahLst/>
            <a:cxnLst/>
            <a:rect l="l" t="t" r="r" b="b"/>
            <a:pathLst>
              <a:path w="349257" h="351741">
                <a:moveTo>
                  <a:pt x="349257" y="0"/>
                </a:moveTo>
                <a:lnTo>
                  <a:pt x="0" y="351741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4189804" y="6098555"/>
            <a:ext cx="407961" cy="387566"/>
          </a:xfrm>
          <a:custGeom>
            <a:avLst/>
            <a:gdLst/>
            <a:ahLst/>
            <a:cxnLst/>
            <a:rect l="l" t="t" r="r" b="b"/>
            <a:pathLst>
              <a:path w="349265" h="351741">
                <a:moveTo>
                  <a:pt x="349265" y="0"/>
                </a:moveTo>
                <a:lnTo>
                  <a:pt x="0" y="351741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4081887" y="6098555"/>
            <a:ext cx="407952" cy="387566"/>
          </a:xfrm>
          <a:custGeom>
            <a:avLst/>
            <a:gdLst/>
            <a:ahLst/>
            <a:cxnLst/>
            <a:rect l="l" t="t" r="r" b="b"/>
            <a:pathLst>
              <a:path w="349257" h="351741">
                <a:moveTo>
                  <a:pt x="349257" y="0"/>
                </a:moveTo>
                <a:lnTo>
                  <a:pt x="0" y="351741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4041340" y="6098553"/>
            <a:ext cx="340575" cy="323552"/>
          </a:xfrm>
          <a:custGeom>
            <a:avLst/>
            <a:gdLst/>
            <a:ahLst/>
            <a:cxnLst/>
            <a:rect l="l" t="t" r="r" b="b"/>
            <a:pathLst>
              <a:path w="291574" h="293644">
                <a:moveTo>
                  <a:pt x="291574" y="0"/>
                </a:moveTo>
                <a:lnTo>
                  <a:pt x="0" y="293644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4041340" y="6098553"/>
            <a:ext cx="232651" cy="221022"/>
          </a:xfrm>
          <a:custGeom>
            <a:avLst/>
            <a:gdLst/>
            <a:ahLst/>
            <a:cxnLst/>
            <a:rect l="l" t="t" r="r" b="b"/>
            <a:pathLst>
              <a:path w="199178" h="200591">
                <a:moveTo>
                  <a:pt x="199178" y="0"/>
                </a:moveTo>
                <a:lnTo>
                  <a:pt x="0" y="200591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4041342" y="6098554"/>
            <a:ext cx="124726" cy="118491"/>
          </a:xfrm>
          <a:custGeom>
            <a:avLst/>
            <a:gdLst/>
            <a:ahLst/>
            <a:cxnLst/>
            <a:rect l="l" t="t" r="r" b="b"/>
            <a:pathLst>
              <a:path w="106781" h="107538">
                <a:moveTo>
                  <a:pt x="106781" y="0"/>
                </a:moveTo>
                <a:lnTo>
                  <a:pt x="0" y="107538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4041341" y="6098553"/>
            <a:ext cx="16802" cy="15960"/>
          </a:xfrm>
          <a:custGeom>
            <a:avLst/>
            <a:gdLst/>
            <a:ahLst/>
            <a:cxnLst/>
            <a:rect l="l" t="t" r="r" b="b"/>
            <a:pathLst>
              <a:path w="14385" h="14485">
                <a:moveTo>
                  <a:pt x="14385" y="0"/>
                </a:moveTo>
                <a:lnTo>
                  <a:pt x="0" y="14485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1411256" y="6065184"/>
            <a:ext cx="1156334" cy="1959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Data </a:t>
            </a:r>
            <a:r>
              <a:rPr sz="1300" spc="6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1300" spc="-4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spc="23" dirty="0">
                <a:solidFill>
                  <a:prstClr val="black"/>
                </a:solidFill>
                <a:latin typeface="Arial"/>
                <a:cs typeface="Arial"/>
              </a:rPr>
              <a:t>ALPGEN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339630" y="6190678"/>
            <a:ext cx="31399" cy="29830"/>
          </a:xfrm>
          <a:custGeom>
            <a:avLst/>
            <a:gdLst/>
            <a:ahLst/>
            <a:cxnLst/>
            <a:rect l="l" t="t" r="r" b="b"/>
            <a:pathLst>
              <a:path w="26881" h="27073">
                <a:moveTo>
                  <a:pt x="26881" y="0"/>
                </a:moveTo>
                <a:lnTo>
                  <a:pt x="0" y="27073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231706" y="6096125"/>
            <a:ext cx="130926" cy="124384"/>
          </a:xfrm>
          <a:custGeom>
            <a:avLst/>
            <a:gdLst/>
            <a:ahLst/>
            <a:cxnLst/>
            <a:rect l="l" t="t" r="r" b="b"/>
            <a:pathLst>
              <a:path w="112089" h="112886">
                <a:moveTo>
                  <a:pt x="112089" y="0"/>
                </a:moveTo>
                <a:lnTo>
                  <a:pt x="0" y="112886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123781" y="6096125"/>
            <a:ext cx="130926" cy="124384"/>
          </a:xfrm>
          <a:custGeom>
            <a:avLst/>
            <a:gdLst/>
            <a:ahLst/>
            <a:cxnLst/>
            <a:rect l="l" t="t" r="r" b="b"/>
            <a:pathLst>
              <a:path w="112089" h="112886">
                <a:moveTo>
                  <a:pt x="112089" y="0"/>
                </a:moveTo>
                <a:lnTo>
                  <a:pt x="0" y="112886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077218" y="6096125"/>
            <a:ext cx="69565" cy="66089"/>
          </a:xfrm>
          <a:custGeom>
            <a:avLst/>
            <a:gdLst/>
            <a:ahLst/>
            <a:cxnLst/>
            <a:rect l="l" t="t" r="r" b="b"/>
            <a:pathLst>
              <a:path w="59556" h="59980">
                <a:moveTo>
                  <a:pt x="59556" y="0"/>
                </a:moveTo>
                <a:lnTo>
                  <a:pt x="0" y="5998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1077217" y="6158317"/>
            <a:ext cx="293810" cy="0"/>
          </a:xfrm>
          <a:custGeom>
            <a:avLst/>
            <a:gdLst/>
            <a:ahLst/>
            <a:cxnLst/>
            <a:rect l="l" t="t" r="r" b="b"/>
            <a:pathLst>
              <a:path w="251538">
                <a:moveTo>
                  <a:pt x="0" y="0"/>
                </a:moveTo>
                <a:lnTo>
                  <a:pt x="251538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1191974" y="6158316"/>
            <a:ext cx="64289" cy="0"/>
          </a:xfrm>
          <a:custGeom>
            <a:avLst/>
            <a:gdLst/>
            <a:ahLst/>
            <a:cxnLst/>
            <a:rect l="l" t="t" r="r" b="b"/>
            <a:pathLst>
              <a:path w="55039">
                <a:moveTo>
                  <a:pt x="0" y="0"/>
                </a:moveTo>
                <a:lnTo>
                  <a:pt x="55039" y="0"/>
                </a:lnTo>
              </a:path>
            </a:pathLst>
          </a:custGeom>
          <a:ln w="5633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148345" y="2700862"/>
            <a:ext cx="5191356" cy="2776245"/>
          </a:xfrm>
          <a:custGeom>
            <a:avLst/>
            <a:gdLst/>
            <a:ahLst/>
            <a:cxnLst/>
            <a:rect l="l" t="t" r="r" b="b"/>
            <a:pathLst>
              <a:path w="4444443" h="2519617">
                <a:moveTo>
                  <a:pt x="0" y="2519617"/>
                </a:moveTo>
                <a:lnTo>
                  <a:pt x="4444443" y="2519617"/>
                </a:lnTo>
                <a:lnTo>
                  <a:pt x="4444443" y="0"/>
                </a:lnTo>
                <a:lnTo>
                  <a:pt x="0" y="0"/>
                </a:lnTo>
                <a:lnTo>
                  <a:pt x="0" y="25196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927046" y="2839668"/>
            <a:ext cx="4153082" cy="2634654"/>
          </a:xfrm>
          <a:custGeom>
            <a:avLst/>
            <a:gdLst/>
            <a:ahLst/>
            <a:cxnLst/>
            <a:rect l="l" t="t" r="r" b="b"/>
            <a:pathLst>
              <a:path w="3555552" h="2391115">
                <a:moveTo>
                  <a:pt x="0" y="2391115"/>
                </a:moveTo>
                <a:lnTo>
                  <a:pt x="3555552" y="2391115"/>
                </a:lnTo>
                <a:lnTo>
                  <a:pt x="3555552" y="0"/>
                </a:lnTo>
                <a:lnTo>
                  <a:pt x="0" y="0"/>
                </a:lnTo>
                <a:lnTo>
                  <a:pt x="0" y="23911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927048" y="2839668"/>
            <a:ext cx="4153083" cy="2634654"/>
          </a:xfrm>
          <a:custGeom>
            <a:avLst/>
            <a:gdLst/>
            <a:ahLst/>
            <a:cxnLst/>
            <a:rect l="l" t="t" r="r" b="b"/>
            <a:pathLst>
              <a:path w="3555553" h="2391115">
                <a:moveTo>
                  <a:pt x="0" y="2391115"/>
                </a:moveTo>
                <a:lnTo>
                  <a:pt x="3555553" y="2391115"/>
                </a:lnTo>
                <a:lnTo>
                  <a:pt x="3555553" y="0"/>
                </a:lnTo>
                <a:lnTo>
                  <a:pt x="0" y="0"/>
                </a:lnTo>
                <a:lnTo>
                  <a:pt x="0" y="2391115"/>
                </a:lnTo>
                <a:close/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863272" y="3663066"/>
            <a:ext cx="102045" cy="96057"/>
          </a:xfrm>
          <a:custGeom>
            <a:avLst/>
            <a:gdLst/>
            <a:ahLst/>
            <a:cxnLst/>
            <a:rect l="l" t="t" r="r" b="b"/>
            <a:pathLst>
              <a:path w="87363" h="87178">
                <a:moveTo>
                  <a:pt x="87363" y="0"/>
                </a:moveTo>
                <a:lnTo>
                  <a:pt x="0" y="8717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1753139" y="3571699"/>
            <a:ext cx="199109" cy="187423"/>
          </a:xfrm>
          <a:custGeom>
            <a:avLst/>
            <a:gdLst/>
            <a:ahLst/>
            <a:cxnLst/>
            <a:rect l="l" t="t" r="r" b="b"/>
            <a:pathLst>
              <a:path w="170462" h="170098">
                <a:moveTo>
                  <a:pt x="170462" y="0"/>
                </a:moveTo>
                <a:lnTo>
                  <a:pt x="0" y="17009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1643017" y="3571699"/>
            <a:ext cx="199109" cy="187423"/>
          </a:xfrm>
          <a:custGeom>
            <a:avLst/>
            <a:gdLst/>
            <a:ahLst/>
            <a:cxnLst/>
            <a:rect l="l" t="t" r="r" b="b"/>
            <a:pathLst>
              <a:path w="170462" h="170098">
                <a:moveTo>
                  <a:pt x="170462" y="0"/>
                </a:moveTo>
                <a:lnTo>
                  <a:pt x="0" y="17009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532895" y="3571699"/>
            <a:ext cx="199100" cy="187423"/>
          </a:xfrm>
          <a:custGeom>
            <a:avLst/>
            <a:gdLst/>
            <a:ahLst/>
            <a:cxnLst/>
            <a:rect l="l" t="t" r="r" b="b"/>
            <a:pathLst>
              <a:path w="170454" h="170098">
                <a:moveTo>
                  <a:pt x="170454" y="0"/>
                </a:moveTo>
                <a:lnTo>
                  <a:pt x="0" y="17009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1422765" y="3571699"/>
            <a:ext cx="199109" cy="187423"/>
          </a:xfrm>
          <a:custGeom>
            <a:avLst/>
            <a:gdLst/>
            <a:ahLst/>
            <a:cxnLst/>
            <a:rect l="l" t="t" r="r" b="b"/>
            <a:pathLst>
              <a:path w="170462" h="170098">
                <a:moveTo>
                  <a:pt x="170462" y="0"/>
                </a:moveTo>
                <a:lnTo>
                  <a:pt x="0" y="17009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1312643" y="3571699"/>
            <a:ext cx="199109" cy="187423"/>
          </a:xfrm>
          <a:custGeom>
            <a:avLst/>
            <a:gdLst/>
            <a:ahLst/>
            <a:cxnLst/>
            <a:rect l="l" t="t" r="r" b="b"/>
            <a:pathLst>
              <a:path w="170462" h="170098">
                <a:moveTo>
                  <a:pt x="170462" y="0"/>
                </a:moveTo>
                <a:lnTo>
                  <a:pt x="0" y="17009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1202512" y="3571699"/>
            <a:ext cx="199109" cy="187423"/>
          </a:xfrm>
          <a:custGeom>
            <a:avLst/>
            <a:gdLst/>
            <a:ahLst/>
            <a:cxnLst/>
            <a:rect l="l" t="t" r="r" b="b"/>
            <a:pathLst>
              <a:path w="170462" h="170098">
                <a:moveTo>
                  <a:pt x="170462" y="0"/>
                </a:moveTo>
                <a:lnTo>
                  <a:pt x="0" y="17009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092390" y="3571699"/>
            <a:ext cx="199109" cy="187423"/>
          </a:xfrm>
          <a:custGeom>
            <a:avLst/>
            <a:gdLst/>
            <a:ahLst/>
            <a:cxnLst/>
            <a:rect l="l" t="t" r="r" b="b"/>
            <a:pathLst>
              <a:path w="170462" h="170098">
                <a:moveTo>
                  <a:pt x="170462" y="0"/>
                </a:moveTo>
                <a:lnTo>
                  <a:pt x="0" y="17009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982267" y="3571699"/>
            <a:ext cx="199103" cy="187423"/>
          </a:xfrm>
          <a:custGeom>
            <a:avLst/>
            <a:gdLst/>
            <a:ahLst/>
            <a:cxnLst/>
            <a:rect l="l" t="t" r="r" b="b"/>
            <a:pathLst>
              <a:path w="170457" h="170098">
                <a:moveTo>
                  <a:pt x="170457" y="0"/>
                </a:moveTo>
                <a:lnTo>
                  <a:pt x="0" y="17009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927048" y="3571699"/>
            <a:ext cx="144200" cy="135739"/>
          </a:xfrm>
          <a:custGeom>
            <a:avLst/>
            <a:gdLst/>
            <a:ahLst/>
            <a:cxnLst/>
            <a:rect l="l" t="t" r="r" b="b"/>
            <a:pathLst>
              <a:path w="123453" h="123192">
                <a:moveTo>
                  <a:pt x="123453" y="0"/>
                </a:moveTo>
                <a:lnTo>
                  <a:pt x="0" y="123192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927046" y="3571701"/>
            <a:ext cx="34076" cy="32076"/>
          </a:xfrm>
          <a:custGeom>
            <a:avLst/>
            <a:gdLst/>
            <a:ahLst/>
            <a:cxnLst/>
            <a:rect l="l" t="t" r="r" b="b"/>
            <a:pathLst>
              <a:path w="29173" h="29111">
                <a:moveTo>
                  <a:pt x="29173" y="0"/>
                </a:moveTo>
                <a:lnTo>
                  <a:pt x="0" y="29111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927047" y="3653123"/>
            <a:ext cx="515699" cy="0"/>
          </a:xfrm>
          <a:custGeom>
            <a:avLst/>
            <a:gdLst/>
            <a:ahLst/>
            <a:cxnLst/>
            <a:rect l="l" t="t" r="r" b="b"/>
            <a:pathLst>
              <a:path w="441502">
                <a:moveTo>
                  <a:pt x="0" y="0"/>
                </a:moveTo>
                <a:lnTo>
                  <a:pt x="44150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2991586" y="3929680"/>
            <a:ext cx="12004" cy="11303"/>
          </a:xfrm>
          <a:custGeom>
            <a:avLst/>
            <a:gdLst/>
            <a:ahLst/>
            <a:cxnLst/>
            <a:rect l="l" t="t" r="r" b="b"/>
            <a:pathLst>
              <a:path w="10277" h="10258">
                <a:moveTo>
                  <a:pt x="10277" y="0"/>
                </a:moveTo>
                <a:lnTo>
                  <a:pt x="0" y="1025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2881464" y="3826016"/>
            <a:ext cx="122126" cy="114965"/>
          </a:xfrm>
          <a:custGeom>
            <a:avLst/>
            <a:gdLst/>
            <a:ahLst/>
            <a:cxnLst/>
            <a:rect l="l" t="t" r="r" b="b"/>
            <a:pathLst>
              <a:path w="104555" h="104338">
                <a:moveTo>
                  <a:pt x="104555" y="0"/>
                </a:moveTo>
                <a:lnTo>
                  <a:pt x="0" y="10433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2771331" y="3801061"/>
            <a:ext cx="148644" cy="139921"/>
          </a:xfrm>
          <a:custGeom>
            <a:avLst/>
            <a:gdLst/>
            <a:ahLst/>
            <a:cxnLst/>
            <a:rect l="l" t="t" r="r" b="b"/>
            <a:pathLst>
              <a:path w="127258" h="126987">
                <a:moveTo>
                  <a:pt x="127258" y="0"/>
                </a:moveTo>
                <a:lnTo>
                  <a:pt x="0" y="12698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2661209" y="3801061"/>
            <a:ext cx="148635" cy="139921"/>
          </a:xfrm>
          <a:custGeom>
            <a:avLst/>
            <a:gdLst/>
            <a:ahLst/>
            <a:cxnLst/>
            <a:rect l="l" t="t" r="r" b="b"/>
            <a:pathLst>
              <a:path w="127250" h="126987">
                <a:moveTo>
                  <a:pt x="127250" y="0"/>
                </a:moveTo>
                <a:lnTo>
                  <a:pt x="0" y="12698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2551079" y="3801061"/>
            <a:ext cx="148644" cy="139921"/>
          </a:xfrm>
          <a:custGeom>
            <a:avLst/>
            <a:gdLst/>
            <a:ahLst/>
            <a:cxnLst/>
            <a:rect l="l" t="t" r="r" b="b"/>
            <a:pathLst>
              <a:path w="127258" h="126987">
                <a:moveTo>
                  <a:pt x="127258" y="0"/>
                </a:moveTo>
                <a:lnTo>
                  <a:pt x="0" y="12698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2440957" y="3801061"/>
            <a:ext cx="148635" cy="139921"/>
          </a:xfrm>
          <a:custGeom>
            <a:avLst/>
            <a:gdLst/>
            <a:ahLst/>
            <a:cxnLst/>
            <a:rect l="l" t="t" r="r" b="b"/>
            <a:pathLst>
              <a:path w="127250" h="126987">
                <a:moveTo>
                  <a:pt x="127250" y="0"/>
                </a:moveTo>
                <a:lnTo>
                  <a:pt x="0" y="12698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2330835" y="3801061"/>
            <a:ext cx="148635" cy="139921"/>
          </a:xfrm>
          <a:custGeom>
            <a:avLst/>
            <a:gdLst/>
            <a:ahLst/>
            <a:cxnLst/>
            <a:rect l="l" t="t" r="r" b="b"/>
            <a:pathLst>
              <a:path w="127250" h="126987">
                <a:moveTo>
                  <a:pt x="127250" y="0"/>
                </a:moveTo>
                <a:lnTo>
                  <a:pt x="0" y="12698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2220704" y="3801061"/>
            <a:ext cx="148644" cy="139921"/>
          </a:xfrm>
          <a:custGeom>
            <a:avLst/>
            <a:gdLst/>
            <a:ahLst/>
            <a:cxnLst/>
            <a:rect l="l" t="t" r="r" b="b"/>
            <a:pathLst>
              <a:path w="127258" h="126987">
                <a:moveTo>
                  <a:pt x="127258" y="0"/>
                </a:moveTo>
                <a:lnTo>
                  <a:pt x="0" y="12698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2110583" y="3801061"/>
            <a:ext cx="148635" cy="139921"/>
          </a:xfrm>
          <a:custGeom>
            <a:avLst/>
            <a:gdLst/>
            <a:ahLst/>
            <a:cxnLst/>
            <a:rect l="l" t="t" r="r" b="b"/>
            <a:pathLst>
              <a:path w="127250" h="126987">
                <a:moveTo>
                  <a:pt x="127250" y="0"/>
                </a:moveTo>
                <a:lnTo>
                  <a:pt x="0" y="12698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2000452" y="3801061"/>
            <a:ext cx="148644" cy="139921"/>
          </a:xfrm>
          <a:custGeom>
            <a:avLst/>
            <a:gdLst/>
            <a:ahLst/>
            <a:cxnLst/>
            <a:rect l="l" t="t" r="r" b="b"/>
            <a:pathLst>
              <a:path w="127258" h="126987">
                <a:moveTo>
                  <a:pt x="127258" y="0"/>
                </a:moveTo>
                <a:lnTo>
                  <a:pt x="0" y="12698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1965315" y="3801061"/>
            <a:ext cx="73658" cy="69330"/>
          </a:xfrm>
          <a:custGeom>
            <a:avLst/>
            <a:gdLst/>
            <a:ahLst/>
            <a:cxnLst/>
            <a:rect l="l" t="t" r="r" b="b"/>
            <a:pathLst>
              <a:path w="63060" h="62921">
                <a:moveTo>
                  <a:pt x="63060" y="0"/>
                </a:moveTo>
                <a:lnTo>
                  <a:pt x="0" y="62921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1965315" y="3864134"/>
            <a:ext cx="1038273" cy="0"/>
          </a:xfrm>
          <a:custGeom>
            <a:avLst/>
            <a:gdLst/>
            <a:ahLst/>
            <a:cxnLst/>
            <a:rect l="l" t="t" r="r" b="b"/>
            <a:pathLst>
              <a:path w="888890">
                <a:moveTo>
                  <a:pt x="0" y="0"/>
                </a:moveTo>
                <a:lnTo>
                  <a:pt x="888890" y="0"/>
                </a:lnTo>
              </a:path>
            </a:pathLst>
          </a:custGeom>
          <a:ln w="58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2484452" y="3821670"/>
            <a:ext cx="0" cy="84936"/>
          </a:xfrm>
          <a:custGeom>
            <a:avLst/>
            <a:gdLst/>
            <a:ahLst/>
            <a:cxnLst/>
            <a:rect l="l" t="t" r="r" b="b"/>
            <a:pathLst>
              <a:path h="77085">
                <a:moveTo>
                  <a:pt x="0" y="0"/>
                </a:moveTo>
                <a:lnTo>
                  <a:pt x="0" y="77085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3933875" y="4196293"/>
            <a:ext cx="107988" cy="101648"/>
          </a:xfrm>
          <a:custGeom>
            <a:avLst/>
            <a:gdLst/>
            <a:ahLst/>
            <a:cxnLst/>
            <a:rect l="l" t="t" r="r" b="b"/>
            <a:pathLst>
              <a:path w="92451" h="92252">
                <a:moveTo>
                  <a:pt x="92451" y="0"/>
                </a:moveTo>
                <a:lnTo>
                  <a:pt x="0" y="92252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3823752" y="4092631"/>
            <a:ext cx="218109" cy="205311"/>
          </a:xfrm>
          <a:custGeom>
            <a:avLst/>
            <a:gdLst/>
            <a:ahLst/>
            <a:cxnLst/>
            <a:rect l="l" t="t" r="r" b="b"/>
            <a:pathLst>
              <a:path w="186728" h="186333">
                <a:moveTo>
                  <a:pt x="186728" y="0"/>
                </a:moveTo>
                <a:lnTo>
                  <a:pt x="0" y="186333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3713631" y="4036229"/>
            <a:ext cx="278024" cy="261713"/>
          </a:xfrm>
          <a:custGeom>
            <a:avLst/>
            <a:gdLst/>
            <a:ahLst/>
            <a:cxnLst/>
            <a:rect l="l" t="t" r="r" b="b"/>
            <a:pathLst>
              <a:path w="238023" h="237521">
                <a:moveTo>
                  <a:pt x="238023" y="0"/>
                </a:moveTo>
                <a:lnTo>
                  <a:pt x="0" y="237521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3603499" y="4036229"/>
            <a:ext cx="278032" cy="261713"/>
          </a:xfrm>
          <a:custGeom>
            <a:avLst/>
            <a:gdLst/>
            <a:ahLst/>
            <a:cxnLst/>
            <a:rect l="l" t="t" r="r" b="b"/>
            <a:pathLst>
              <a:path w="238030" h="237521">
                <a:moveTo>
                  <a:pt x="238030" y="0"/>
                </a:moveTo>
                <a:lnTo>
                  <a:pt x="0" y="237521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3493379" y="4036229"/>
            <a:ext cx="278024" cy="261713"/>
          </a:xfrm>
          <a:custGeom>
            <a:avLst/>
            <a:gdLst/>
            <a:ahLst/>
            <a:cxnLst/>
            <a:rect l="l" t="t" r="r" b="b"/>
            <a:pathLst>
              <a:path w="238023" h="237521">
                <a:moveTo>
                  <a:pt x="238023" y="0"/>
                </a:moveTo>
                <a:lnTo>
                  <a:pt x="0" y="237521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3383246" y="4036229"/>
            <a:ext cx="278032" cy="261713"/>
          </a:xfrm>
          <a:custGeom>
            <a:avLst/>
            <a:gdLst/>
            <a:ahLst/>
            <a:cxnLst/>
            <a:rect l="l" t="t" r="r" b="b"/>
            <a:pathLst>
              <a:path w="238030" h="237521">
                <a:moveTo>
                  <a:pt x="238030" y="0"/>
                </a:moveTo>
                <a:lnTo>
                  <a:pt x="0" y="237521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3273126" y="4036229"/>
            <a:ext cx="278024" cy="261713"/>
          </a:xfrm>
          <a:custGeom>
            <a:avLst/>
            <a:gdLst/>
            <a:ahLst/>
            <a:cxnLst/>
            <a:rect l="l" t="t" r="r" b="b"/>
            <a:pathLst>
              <a:path w="238023" h="237521">
                <a:moveTo>
                  <a:pt x="238023" y="0"/>
                </a:moveTo>
                <a:lnTo>
                  <a:pt x="0" y="237521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3163004" y="4036229"/>
            <a:ext cx="278024" cy="261713"/>
          </a:xfrm>
          <a:custGeom>
            <a:avLst/>
            <a:gdLst/>
            <a:ahLst/>
            <a:cxnLst/>
            <a:rect l="l" t="t" r="r" b="b"/>
            <a:pathLst>
              <a:path w="238023" h="237521">
                <a:moveTo>
                  <a:pt x="238023" y="0"/>
                </a:moveTo>
                <a:lnTo>
                  <a:pt x="0" y="237521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3052872" y="4036229"/>
            <a:ext cx="278032" cy="261713"/>
          </a:xfrm>
          <a:custGeom>
            <a:avLst/>
            <a:gdLst/>
            <a:ahLst/>
            <a:cxnLst/>
            <a:rect l="l" t="t" r="r" b="b"/>
            <a:pathLst>
              <a:path w="238030" h="237521">
                <a:moveTo>
                  <a:pt x="238030" y="0"/>
                </a:moveTo>
                <a:lnTo>
                  <a:pt x="0" y="237521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3003591" y="4036228"/>
            <a:ext cx="217185" cy="204446"/>
          </a:xfrm>
          <a:custGeom>
            <a:avLst/>
            <a:gdLst/>
            <a:ahLst/>
            <a:cxnLst/>
            <a:rect l="l" t="t" r="r" b="b"/>
            <a:pathLst>
              <a:path w="185937" h="185548">
                <a:moveTo>
                  <a:pt x="185937" y="0"/>
                </a:moveTo>
                <a:lnTo>
                  <a:pt x="0" y="18554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3003591" y="4036229"/>
            <a:ext cx="107063" cy="100775"/>
          </a:xfrm>
          <a:custGeom>
            <a:avLst/>
            <a:gdLst/>
            <a:ahLst/>
            <a:cxnLst/>
            <a:rect l="l" t="t" r="r" b="b"/>
            <a:pathLst>
              <a:path w="91659" h="91460">
                <a:moveTo>
                  <a:pt x="91659" y="0"/>
                </a:moveTo>
                <a:lnTo>
                  <a:pt x="0" y="91460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3003588" y="4143381"/>
            <a:ext cx="1038273" cy="0"/>
          </a:xfrm>
          <a:custGeom>
            <a:avLst/>
            <a:gdLst/>
            <a:ahLst/>
            <a:cxnLst/>
            <a:rect l="l" t="t" r="r" b="b"/>
            <a:pathLst>
              <a:path w="888890">
                <a:moveTo>
                  <a:pt x="0" y="0"/>
                </a:moveTo>
                <a:lnTo>
                  <a:pt x="888890" y="0"/>
                </a:lnTo>
              </a:path>
            </a:pathLst>
          </a:custGeom>
          <a:ln w="58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3522725" y="4100919"/>
            <a:ext cx="0" cy="86819"/>
          </a:xfrm>
          <a:custGeom>
            <a:avLst/>
            <a:gdLst/>
            <a:ahLst/>
            <a:cxnLst/>
            <a:rect l="l" t="t" r="r" b="b"/>
            <a:pathLst>
              <a:path h="78794">
                <a:moveTo>
                  <a:pt x="0" y="0"/>
                </a:moveTo>
                <a:lnTo>
                  <a:pt x="0" y="78794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5074724" y="5084899"/>
            <a:ext cx="5412" cy="5089"/>
          </a:xfrm>
          <a:custGeom>
            <a:avLst/>
            <a:gdLst/>
            <a:ahLst/>
            <a:cxnLst/>
            <a:rect l="l" t="t" r="r" b="b"/>
            <a:pathLst>
              <a:path w="4633" h="4619">
                <a:moveTo>
                  <a:pt x="4633" y="0"/>
                </a:moveTo>
                <a:lnTo>
                  <a:pt x="0" y="4619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4964602" y="4981237"/>
            <a:ext cx="115534" cy="108752"/>
          </a:xfrm>
          <a:custGeom>
            <a:avLst/>
            <a:gdLst/>
            <a:ahLst/>
            <a:cxnLst/>
            <a:rect l="l" t="t" r="r" b="b"/>
            <a:pathLst>
              <a:path w="98911" h="98699">
                <a:moveTo>
                  <a:pt x="98911" y="0"/>
                </a:moveTo>
                <a:lnTo>
                  <a:pt x="0" y="98699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4854470" y="4877566"/>
            <a:ext cx="225664" cy="212423"/>
          </a:xfrm>
          <a:custGeom>
            <a:avLst/>
            <a:gdLst/>
            <a:ahLst/>
            <a:cxnLst/>
            <a:rect l="l" t="t" r="r" b="b"/>
            <a:pathLst>
              <a:path w="193196" h="192787">
                <a:moveTo>
                  <a:pt x="193196" y="0"/>
                </a:moveTo>
                <a:lnTo>
                  <a:pt x="0" y="19278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4744348" y="4773904"/>
            <a:ext cx="335786" cy="316085"/>
          </a:xfrm>
          <a:custGeom>
            <a:avLst/>
            <a:gdLst/>
            <a:ahLst/>
            <a:cxnLst/>
            <a:rect l="l" t="t" r="r" b="b"/>
            <a:pathLst>
              <a:path w="287474" h="286867">
                <a:moveTo>
                  <a:pt x="287474" y="0"/>
                </a:moveTo>
                <a:lnTo>
                  <a:pt x="0" y="28686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4634226" y="4670242"/>
            <a:ext cx="445908" cy="419747"/>
          </a:xfrm>
          <a:custGeom>
            <a:avLst/>
            <a:gdLst/>
            <a:ahLst/>
            <a:cxnLst/>
            <a:rect l="l" t="t" r="r" b="b"/>
            <a:pathLst>
              <a:path w="381752" h="380947">
                <a:moveTo>
                  <a:pt x="381752" y="0"/>
                </a:moveTo>
                <a:lnTo>
                  <a:pt x="0" y="38094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4524097" y="4633566"/>
            <a:ext cx="484870" cy="456422"/>
          </a:xfrm>
          <a:custGeom>
            <a:avLst/>
            <a:gdLst/>
            <a:ahLst/>
            <a:cxnLst/>
            <a:rect l="l" t="t" r="r" b="b"/>
            <a:pathLst>
              <a:path w="415109" h="414232">
                <a:moveTo>
                  <a:pt x="415109" y="0"/>
                </a:moveTo>
                <a:lnTo>
                  <a:pt x="0" y="414232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4413976" y="4633566"/>
            <a:ext cx="484861" cy="456422"/>
          </a:xfrm>
          <a:custGeom>
            <a:avLst/>
            <a:gdLst/>
            <a:ahLst/>
            <a:cxnLst/>
            <a:rect l="l" t="t" r="r" b="b"/>
            <a:pathLst>
              <a:path w="415101" h="414232">
                <a:moveTo>
                  <a:pt x="415101" y="0"/>
                </a:moveTo>
                <a:lnTo>
                  <a:pt x="0" y="414232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4303845" y="4633566"/>
            <a:ext cx="484870" cy="456422"/>
          </a:xfrm>
          <a:custGeom>
            <a:avLst/>
            <a:gdLst/>
            <a:ahLst/>
            <a:cxnLst/>
            <a:rect l="l" t="t" r="r" b="b"/>
            <a:pathLst>
              <a:path w="415109" h="414232">
                <a:moveTo>
                  <a:pt x="415109" y="0"/>
                </a:moveTo>
                <a:lnTo>
                  <a:pt x="0" y="414232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4193722" y="4633566"/>
            <a:ext cx="484870" cy="456422"/>
          </a:xfrm>
          <a:custGeom>
            <a:avLst/>
            <a:gdLst/>
            <a:ahLst/>
            <a:cxnLst/>
            <a:rect l="l" t="t" r="r" b="b"/>
            <a:pathLst>
              <a:path w="415109" h="414232">
                <a:moveTo>
                  <a:pt x="415109" y="0"/>
                </a:moveTo>
                <a:lnTo>
                  <a:pt x="0" y="414232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4083601" y="4633566"/>
            <a:ext cx="484861" cy="456422"/>
          </a:xfrm>
          <a:custGeom>
            <a:avLst/>
            <a:gdLst/>
            <a:ahLst/>
            <a:cxnLst/>
            <a:rect l="l" t="t" r="r" b="b"/>
            <a:pathLst>
              <a:path w="415101" h="414232">
                <a:moveTo>
                  <a:pt x="415101" y="0"/>
                </a:moveTo>
                <a:lnTo>
                  <a:pt x="0" y="414232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4041862" y="4633566"/>
            <a:ext cx="416477" cy="392043"/>
          </a:xfrm>
          <a:custGeom>
            <a:avLst/>
            <a:gdLst/>
            <a:ahLst/>
            <a:cxnLst/>
            <a:rect l="l" t="t" r="r" b="b"/>
            <a:pathLst>
              <a:path w="356556" h="355804">
                <a:moveTo>
                  <a:pt x="356556" y="0"/>
                </a:moveTo>
                <a:lnTo>
                  <a:pt x="0" y="35580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4041862" y="4633567"/>
            <a:ext cx="306346" cy="288381"/>
          </a:xfrm>
          <a:custGeom>
            <a:avLst/>
            <a:gdLst/>
            <a:ahLst/>
            <a:cxnLst/>
            <a:rect l="l" t="t" r="r" b="b"/>
            <a:pathLst>
              <a:path w="262270" h="261724">
                <a:moveTo>
                  <a:pt x="262270" y="0"/>
                </a:moveTo>
                <a:lnTo>
                  <a:pt x="0" y="26172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4041862" y="4633567"/>
            <a:ext cx="196224" cy="184719"/>
          </a:xfrm>
          <a:custGeom>
            <a:avLst/>
            <a:gdLst/>
            <a:ahLst/>
            <a:cxnLst/>
            <a:rect l="l" t="t" r="r" b="b"/>
            <a:pathLst>
              <a:path w="167992" h="167644">
                <a:moveTo>
                  <a:pt x="167992" y="0"/>
                </a:moveTo>
                <a:lnTo>
                  <a:pt x="0" y="16764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4041862" y="4633566"/>
            <a:ext cx="86102" cy="81048"/>
          </a:xfrm>
          <a:custGeom>
            <a:avLst/>
            <a:gdLst/>
            <a:ahLst/>
            <a:cxnLst/>
            <a:rect l="l" t="t" r="r" b="b"/>
            <a:pathLst>
              <a:path w="73714" h="73556">
                <a:moveTo>
                  <a:pt x="73714" y="0"/>
                </a:moveTo>
                <a:lnTo>
                  <a:pt x="0" y="73556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4041861" y="4792689"/>
            <a:ext cx="1038273" cy="0"/>
          </a:xfrm>
          <a:custGeom>
            <a:avLst/>
            <a:gdLst/>
            <a:ahLst/>
            <a:cxnLst/>
            <a:rect l="l" t="t" r="r" b="b"/>
            <a:pathLst>
              <a:path w="888890">
                <a:moveTo>
                  <a:pt x="0" y="0"/>
                </a:moveTo>
                <a:lnTo>
                  <a:pt x="888890" y="0"/>
                </a:lnTo>
              </a:path>
            </a:pathLst>
          </a:custGeom>
          <a:ln w="58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4560999" y="4734775"/>
            <a:ext cx="0" cy="127219"/>
          </a:xfrm>
          <a:custGeom>
            <a:avLst/>
            <a:gdLst/>
            <a:ahLst/>
            <a:cxnLst/>
            <a:rect l="l" t="t" r="r" b="b"/>
            <a:pathLst>
              <a:path h="115459">
                <a:moveTo>
                  <a:pt x="0" y="0"/>
                </a:moveTo>
                <a:lnTo>
                  <a:pt x="0" y="115459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1965315" y="5429908"/>
            <a:ext cx="0" cy="44417"/>
          </a:xfrm>
          <a:custGeom>
            <a:avLst/>
            <a:gdLst/>
            <a:ahLst/>
            <a:cxnLst/>
            <a:rect l="l" t="t" r="r" b="b"/>
            <a:pathLst>
              <a:path h="40311">
                <a:moveTo>
                  <a:pt x="0" y="0"/>
                </a:moveTo>
                <a:lnTo>
                  <a:pt x="0" y="40311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3003588" y="5429908"/>
            <a:ext cx="0" cy="44417"/>
          </a:xfrm>
          <a:custGeom>
            <a:avLst/>
            <a:gdLst/>
            <a:ahLst/>
            <a:cxnLst/>
            <a:rect l="l" t="t" r="r" b="b"/>
            <a:pathLst>
              <a:path h="40311">
                <a:moveTo>
                  <a:pt x="0" y="0"/>
                </a:moveTo>
                <a:lnTo>
                  <a:pt x="0" y="40311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4041862" y="5429908"/>
            <a:ext cx="0" cy="44417"/>
          </a:xfrm>
          <a:custGeom>
            <a:avLst/>
            <a:gdLst/>
            <a:ahLst/>
            <a:cxnLst/>
            <a:rect l="l" t="t" r="r" b="b"/>
            <a:pathLst>
              <a:path h="40311">
                <a:moveTo>
                  <a:pt x="0" y="0"/>
                </a:moveTo>
                <a:lnTo>
                  <a:pt x="0" y="40311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927048" y="2839676"/>
            <a:ext cx="4153088" cy="0"/>
          </a:xfrm>
          <a:custGeom>
            <a:avLst/>
            <a:gdLst/>
            <a:ahLst/>
            <a:cxnLst/>
            <a:rect l="l" t="t" r="r" b="b"/>
            <a:pathLst>
              <a:path w="3555557">
                <a:moveTo>
                  <a:pt x="0" y="0"/>
                </a:moveTo>
                <a:lnTo>
                  <a:pt x="3555557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1965315" y="2839678"/>
            <a:ext cx="0" cy="44417"/>
          </a:xfrm>
          <a:custGeom>
            <a:avLst/>
            <a:gdLst/>
            <a:ahLst/>
            <a:cxnLst/>
            <a:rect l="l" t="t" r="r" b="b"/>
            <a:pathLst>
              <a:path h="40311">
                <a:moveTo>
                  <a:pt x="0" y="0"/>
                </a:moveTo>
                <a:lnTo>
                  <a:pt x="0" y="40311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3003588" y="2839678"/>
            <a:ext cx="0" cy="44417"/>
          </a:xfrm>
          <a:custGeom>
            <a:avLst/>
            <a:gdLst/>
            <a:ahLst/>
            <a:cxnLst/>
            <a:rect l="l" t="t" r="r" b="b"/>
            <a:pathLst>
              <a:path h="40311">
                <a:moveTo>
                  <a:pt x="0" y="0"/>
                </a:moveTo>
                <a:lnTo>
                  <a:pt x="0" y="40311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4041862" y="2839678"/>
            <a:ext cx="0" cy="44417"/>
          </a:xfrm>
          <a:custGeom>
            <a:avLst/>
            <a:gdLst/>
            <a:ahLst/>
            <a:cxnLst/>
            <a:rect l="l" t="t" r="r" b="b"/>
            <a:pathLst>
              <a:path h="40311">
                <a:moveTo>
                  <a:pt x="0" y="0"/>
                </a:moveTo>
                <a:lnTo>
                  <a:pt x="0" y="40311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268908" y="2812631"/>
            <a:ext cx="265533" cy="1497306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4472" defTabSz="520965">
              <a:tabLst>
                <a:tab pos="790130" algn="l"/>
              </a:tabLst>
            </a:pPr>
            <a:r>
              <a:rPr sz="1500" spc="-68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500" spc="28" dirty="0">
                <a:solidFill>
                  <a:prstClr val="black"/>
                </a:solidFill>
                <a:latin typeface="Symbol"/>
                <a:cs typeface="Symbol"/>
              </a:rPr>
              <a:t>σ</a:t>
            </a:r>
            <a:r>
              <a:rPr sz="1500" dirty="0">
                <a:solidFill>
                  <a:prstClr val="black"/>
                </a:solidFill>
                <a:latin typeface="Arial"/>
                <a:cs typeface="Arial"/>
              </a:rPr>
              <a:t>/dp	[pb/GeV]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215118" y="3588330"/>
            <a:ext cx="170595" cy="264476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4472" defTabSz="520965"/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b-jet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432095" y="3750288"/>
            <a:ext cx="170595" cy="102153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4472" defTabSz="520965"/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927046" y="5372691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927046" y="5229452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927046" y="5127820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927046" y="5048993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927046" y="4984579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927046" y="4930122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927046" y="4882948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927046" y="4841340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927047" y="4804121"/>
            <a:ext cx="147799" cy="0"/>
          </a:xfrm>
          <a:custGeom>
            <a:avLst/>
            <a:gdLst/>
            <a:ahLst/>
            <a:cxnLst/>
            <a:rect l="l" t="t" r="r" b="b"/>
            <a:pathLst>
              <a:path w="126534">
                <a:moveTo>
                  <a:pt x="0" y="0"/>
                </a:moveTo>
                <a:lnTo>
                  <a:pt x="1265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575499" y="4655204"/>
            <a:ext cx="315229" cy="2728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900" spc="25" baseline="-25252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900" spc="-8" baseline="-25252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prstClr val="black"/>
                </a:solidFill>
                <a:latin typeface="Arial"/>
                <a:cs typeface="Arial"/>
              </a:rPr>
              <a:t>-2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927046" y="4559240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927046" y="4416001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927046" y="4314368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927046" y="4235542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927046" y="4171129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927046" y="4116671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927046" y="4069497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927046" y="4027888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927047" y="3990669"/>
            <a:ext cx="147799" cy="0"/>
          </a:xfrm>
          <a:custGeom>
            <a:avLst/>
            <a:gdLst/>
            <a:ahLst/>
            <a:cxnLst/>
            <a:rect l="l" t="t" r="r" b="b"/>
            <a:pathLst>
              <a:path w="126534">
                <a:moveTo>
                  <a:pt x="0" y="0"/>
                </a:moveTo>
                <a:lnTo>
                  <a:pt x="1265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591572" y="3843749"/>
            <a:ext cx="315229" cy="2728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900" spc="25" baseline="-25252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900" spc="-8" baseline="-25252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prstClr val="black"/>
                </a:solidFill>
                <a:latin typeface="Arial"/>
                <a:cs typeface="Arial"/>
              </a:rPr>
              <a:t>-1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927046" y="3602550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927046" y="3500917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927046" y="3422091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927046" y="3357678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927046" y="3303220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927046" y="3256046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927046" y="3214437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927047" y="3177218"/>
            <a:ext cx="147799" cy="0"/>
          </a:xfrm>
          <a:custGeom>
            <a:avLst/>
            <a:gdLst/>
            <a:ahLst/>
            <a:cxnLst/>
            <a:rect l="l" t="t" r="r" b="b"/>
            <a:pathLst>
              <a:path w="126534">
                <a:moveTo>
                  <a:pt x="0" y="0"/>
                </a:moveTo>
                <a:lnTo>
                  <a:pt x="1265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797048" y="3086987"/>
            <a:ext cx="123866" cy="205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927046" y="2932339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5006229" y="5048993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5006229" y="4984579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5006229" y="4930122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5006229" y="4882948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5006229" y="4841340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4932334" y="4804121"/>
            <a:ext cx="147802" cy="0"/>
          </a:xfrm>
          <a:custGeom>
            <a:avLst/>
            <a:gdLst/>
            <a:ahLst/>
            <a:cxnLst/>
            <a:rect l="l" t="t" r="r" b="b"/>
            <a:pathLst>
              <a:path w="126537">
                <a:moveTo>
                  <a:pt x="0" y="0"/>
                </a:moveTo>
                <a:lnTo>
                  <a:pt x="126537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5006229" y="4559240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5006229" y="4416001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5006229" y="4314368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5006229" y="4235542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5006229" y="4171129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5006229" y="4116671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5006229" y="4069497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5006229" y="4027888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4932334" y="3990669"/>
            <a:ext cx="147802" cy="0"/>
          </a:xfrm>
          <a:custGeom>
            <a:avLst/>
            <a:gdLst/>
            <a:ahLst/>
            <a:cxnLst/>
            <a:rect l="l" t="t" r="r" b="b"/>
            <a:pathLst>
              <a:path w="126537">
                <a:moveTo>
                  <a:pt x="0" y="0"/>
                </a:moveTo>
                <a:lnTo>
                  <a:pt x="126537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5006229" y="3745789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5006229" y="3602550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5006229" y="3500917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5006229" y="3422091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5006229" y="3357678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5006229" y="3303220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5006229" y="3256046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5006229" y="3214437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4932334" y="3177218"/>
            <a:ext cx="147802" cy="0"/>
          </a:xfrm>
          <a:custGeom>
            <a:avLst/>
            <a:gdLst/>
            <a:ahLst/>
            <a:cxnLst/>
            <a:rect l="l" t="t" r="r" b="b"/>
            <a:pathLst>
              <a:path w="126537">
                <a:moveTo>
                  <a:pt x="0" y="0"/>
                </a:moveTo>
                <a:lnTo>
                  <a:pt x="126537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5006229" y="2932339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927046" y="3611346"/>
            <a:ext cx="1038273" cy="163965"/>
          </a:xfrm>
          <a:custGeom>
            <a:avLst/>
            <a:gdLst/>
            <a:ahLst/>
            <a:cxnLst/>
            <a:rect l="l" t="t" r="r" b="b"/>
            <a:pathLst>
              <a:path w="888890" h="148809">
                <a:moveTo>
                  <a:pt x="0" y="148809"/>
                </a:moveTo>
                <a:lnTo>
                  <a:pt x="888890" y="148809"/>
                </a:lnTo>
                <a:lnTo>
                  <a:pt x="888890" y="0"/>
                </a:lnTo>
                <a:lnTo>
                  <a:pt x="0" y="0"/>
                </a:lnTo>
                <a:lnTo>
                  <a:pt x="0" y="148809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1965316" y="3912423"/>
            <a:ext cx="1038273" cy="190498"/>
          </a:xfrm>
          <a:custGeom>
            <a:avLst/>
            <a:gdLst/>
            <a:ahLst/>
            <a:cxnLst/>
            <a:rect l="l" t="t" r="r" b="b"/>
            <a:pathLst>
              <a:path w="888890" h="172889">
                <a:moveTo>
                  <a:pt x="0" y="172889"/>
                </a:moveTo>
                <a:lnTo>
                  <a:pt x="888890" y="172889"/>
                </a:lnTo>
                <a:lnTo>
                  <a:pt x="888890" y="0"/>
                </a:lnTo>
                <a:lnTo>
                  <a:pt x="0" y="0"/>
                </a:lnTo>
                <a:lnTo>
                  <a:pt x="0" y="172889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3003589" y="4328722"/>
            <a:ext cx="1038273" cy="277987"/>
          </a:xfrm>
          <a:custGeom>
            <a:avLst/>
            <a:gdLst/>
            <a:ahLst/>
            <a:cxnLst/>
            <a:rect l="l" t="t" r="r" b="b"/>
            <a:pathLst>
              <a:path w="888890" h="252291">
                <a:moveTo>
                  <a:pt x="0" y="252291"/>
                </a:moveTo>
                <a:lnTo>
                  <a:pt x="888890" y="252291"/>
                </a:lnTo>
                <a:lnTo>
                  <a:pt x="888890" y="0"/>
                </a:lnTo>
                <a:lnTo>
                  <a:pt x="0" y="0"/>
                </a:lnTo>
                <a:lnTo>
                  <a:pt x="0" y="252291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4041862" y="5088516"/>
            <a:ext cx="1038273" cy="385806"/>
          </a:xfrm>
          <a:custGeom>
            <a:avLst/>
            <a:gdLst/>
            <a:ahLst/>
            <a:cxnLst/>
            <a:rect l="l" t="t" r="r" b="b"/>
            <a:pathLst>
              <a:path w="888890" h="350143">
                <a:moveTo>
                  <a:pt x="0" y="350143"/>
                </a:moveTo>
                <a:lnTo>
                  <a:pt x="888890" y="350143"/>
                </a:lnTo>
                <a:lnTo>
                  <a:pt x="888890" y="0"/>
                </a:lnTo>
                <a:lnTo>
                  <a:pt x="0" y="0"/>
                </a:lnTo>
                <a:lnTo>
                  <a:pt x="0" y="350143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927046" y="3683900"/>
            <a:ext cx="486992" cy="0"/>
          </a:xfrm>
          <a:custGeom>
            <a:avLst/>
            <a:gdLst/>
            <a:ahLst/>
            <a:cxnLst/>
            <a:rect l="l" t="t" r="r" b="b"/>
            <a:pathLst>
              <a:path w="416925">
                <a:moveTo>
                  <a:pt x="0" y="0"/>
                </a:moveTo>
                <a:lnTo>
                  <a:pt x="416925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1478330" y="3683900"/>
            <a:ext cx="486986" cy="0"/>
          </a:xfrm>
          <a:custGeom>
            <a:avLst/>
            <a:gdLst/>
            <a:ahLst/>
            <a:cxnLst/>
            <a:rect l="l" t="t" r="r" b="b"/>
            <a:pathLst>
              <a:path w="416920">
                <a:moveTo>
                  <a:pt x="0" y="0"/>
                </a:moveTo>
                <a:lnTo>
                  <a:pt x="41692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1414040" y="3653571"/>
            <a:ext cx="64291" cy="60671"/>
          </a:xfrm>
          <a:custGeom>
            <a:avLst/>
            <a:gdLst/>
            <a:ahLst/>
            <a:cxnLst/>
            <a:rect l="l" t="t" r="r" b="b"/>
            <a:pathLst>
              <a:path w="55041" h="55063">
                <a:moveTo>
                  <a:pt x="55041" y="0"/>
                </a:moveTo>
                <a:lnTo>
                  <a:pt x="0" y="0"/>
                </a:lnTo>
                <a:lnTo>
                  <a:pt x="27516" y="55063"/>
                </a:lnTo>
                <a:lnTo>
                  <a:pt x="55041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1965315" y="3994982"/>
            <a:ext cx="486995" cy="0"/>
          </a:xfrm>
          <a:custGeom>
            <a:avLst/>
            <a:gdLst/>
            <a:ahLst/>
            <a:cxnLst/>
            <a:rect l="l" t="t" r="r" b="b"/>
            <a:pathLst>
              <a:path w="416928">
                <a:moveTo>
                  <a:pt x="0" y="0"/>
                </a:moveTo>
                <a:lnTo>
                  <a:pt x="416928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2516602" y="3994982"/>
            <a:ext cx="486986" cy="0"/>
          </a:xfrm>
          <a:custGeom>
            <a:avLst/>
            <a:gdLst/>
            <a:ahLst/>
            <a:cxnLst/>
            <a:rect l="l" t="t" r="r" b="b"/>
            <a:pathLst>
              <a:path w="416920">
                <a:moveTo>
                  <a:pt x="0" y="0"/>
                </a:moveTo>
                <a:lnTo>
                  <a:pt x="41692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2452312" y="3964652"/>
            <a:ext cx="64290" cy="60671"/>
          </a:xfrm>
          <a:custGeom>
            <a:avLst/>
            <a:gdLst/>
            <a:ahLst/>
            <a:cxnLst/>
            <a:rect l="l" t="t" r="r" b="b"/>
            <a:pathLst>
              <a:path w="55040" h="55063">
                <a:moveTo>
                  <a:pt x="55040" y="0"/>
                </a:moveTo>
                <a:lnTo>
                  <a:pt x="0" y="0"/>
                </a:lnTo>
                <a:lnTo>
                  <a:pt x="27517" y="55063"/>
                </a:lnTo>
                <a:lnTo>
                  <a:pt x="55040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3003589" y="4441043"/>
            <a:ext cx="486995" cy="0"/>
          </a:xfrm>
          <a:custGeom>
            <a:avLst/>
            <a:gdLst/>
            <a:ahLst/>
            <a:cxnLst/>
            <a:rect l="l" t="t" r="r" b="b"/>
            <a:pathLst>
              <a:path w="416928">
                <a:moveTo>
                  <a:pt x="0" y="0"/>
                </a:moveTo>
                <a:lnTo>
                  <a:pt x="416928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3554866" y="4441043"/>
            <a:ext cx="486995" cy="0"/>
          </a:xfrm>
          <a:custGeom>
            <a:avLst/>
            <a:gdLst/>
            <a:ahLst/>
            <a:cxnLst/>
            <a:rect l="l" t="t" r="r" b="b"/>
            <a:pathLst>
              <a:path w="416928">
                <a:moveTo>
                  <a:pt x="0" y="0"/>
                </a:moveTo>
                <a:lnTo>
                  <a:pt x="416928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3490584" y="4410714"/>
            <a:ext cx="64283" cy="60671"/>
          </a:xfrm>
          <a:custGeom>
            <a:avLst/>
            <a:gdLst/>
            <a:ahLst/>
            <a:cxnLst/>
            <a:rect l="l" t="t" r="r" b="b"/>
            <a:pathLst>
              <a:path w="55034" h="55063">
                <a:moveTo>
                  <a:pt x="55034" y="0"/>
                </a:moveTo>
                <a:lnTo>
                  <a:pt x="0" y="0"/>
                </a:lnTo>
                <a:lnTo>
                  <a:pt x="27517" y="55063"/>
                </a:lnTo>
                <a:lnTo>
                  <a:pt x="55034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4041862" y="5232960"/>
            <a:ext cx="486986" cy="0"/>
          </a:xfrm>
          <a:custGeom>
            <a:avLst/>
            <a:gdLst/>
            <a:ahLst/>
            <a:cxnLst/>
            <a:rect l="l" t="t" r="r" b="b"/>
            <a:pathLst>
              <a:path w="416920">
                <a:moveTo>
                  <a:pt x="0" y="0"/>
                </a:moveTo>
                <a:lnTo>
                  <a:pt x="41692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4593140" y="5232960"/>
            <a:ext cx="486995" cy="0"/>
          </a:xfrm>
          <a:custGeom>
            <a:avLst/>
            <a:gdLst/>
            <a:ahLst/>
            <a:cxnLst/>
            <a:rect l="l" t="t" r="r" b="b"/>
            <a:pathLst>
              <a:path w="416928">
                <a:moveTo>
                  <a:pt x="0" y="0"/>
                </a:moveTo>
                <a:lnTo>
                  <a:pt x="416928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4528849" y="5202622"/>
            <a:ext cx="64290" cy="60671"/>
          </a:xfrm>
          <a:custGeom>
            <a:avLst/>
            <a:gdLst/>
            <a:ahLst/>
            <a:cxnLst/>
            <a:rect l="l" t="t" r="r" b="b"/>
            <a:pathLst>
              <a:path w="55040" h="55063">
                <a:moveTo>
                  <a:pt x="55040" y="0"/>
                </a:moveTo>
                <a:lnTo>
                  <a:pt x="0" y="0"/>
                </a:lnTo>
                <a:lnTo>
                  <a:pt x="27524" y="55063"/>
                </a:lnTo>
                <a:lnTo>
                  <a:pt x="55040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927046" y="3750802"/>
            <a:ext cx="486992" cy="0"/>
          </a:xfrm>
          <a:custGeom>
            <a:avLst/>
            <a:gdLst/>
            <a:ahLst/>
            <a:cxnLst/>
            <a:rect l="l" t="t" r="r" b="b"/>
            <a:pathLst>
              <a:path w="416925">
                <a:moveTo>
                  <a:pt x="0" y="0"/>
                </a:moveTo>
                <a:lnTo>
                  <a:pt x="416925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1478330" y="3750802"/>
            <a:ext cx="486986" cy="0"/>
          </a:xfrm>
          <a:custGeom>
            <a:avLst/>
            <a:gdLst/>
            <a:ahLst/>
            <a:cxnLst/>
            <a:rect l="l" t="t" r="r" b="b"/>
            <a:pathLst>
              <a:path w="416920">
                <a:moveTo>
                  <a:pt x="0" y="0"/>
                </a:moveTo>
                <a:lnTo>
                  <a:pt x="41692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1414040" y="3750798"/>
            <a:ext cx="64289" cy="0"/>
          </a:xfrm>
          <a:custGeom>
            <a:avLst/>
            <a:gdLst/>
            <a:ahLst/>
            <a:cxnLst/>
            <a:rect l="l" t="t" r="r" b="b"/>
            <a:pathLst>
              <a:path w="55039">
                <a:moveTo>
                  <a:pt x="0" y="0"/>
                </a:moveTo>
                <a:lnTo>
                  <a:pt x="55039" y="0"/>
                </a:lnTo>
              </a:path>
            </a:pathLst>
          </a:custGeom>
          <a:ln w="5633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1965315" y="4038716"/>
            <a:ext cx="486995" cy="0"/>
          </a:xfrm>
          <a:custGeom>
            <a:avLst/>
            <a:gdLst/>
            <a:ahLst/>
            <a:cxnLst/>
            <a:rect l="l" t="t" r="r" b="b"/>
            <a:pathLst>
              <a:path w="416928">
                <a:moveTo>
                  <a:pt x="0" y="0"/>
                </a:moveTo>
                <a:lnTo>
                  <a:pt x="416928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2516602" y="4038716"/>
            <a:ext cx="486986" cy="0"/>
          </a:xfrm>
          <a:custGeom>
            <a:avLst/>
            <a:gdLst/>
            <a:ahLst/>
            <a:cxnLst/>
            <a:rect l="l" t="t" r="r" b="b"/>
            <a:pathLst>
              <a:path w="416920">
                <a:moveTo>
                  <a:pt x="0" y="0"/>
                </a:moveTo>
                <a:lnTo>
                  <a:pt x="41692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2452313" y="4038721"/>
            <a:ext cx="64289" cy="0"/>
          </a:xfrm>
          <a:custGeom>
            <a:avLst/>
            <a:gdLst/>
            <a:ahLst/>
            <a:cxnLst/>
            <a:rect l="l" t="t" r="r" b="b"/>
            <a:pathLst>
              <a:path w="55039">
                <a:moveTo>
                  <a:pt x="0" y="0"/>
                </a:moveTo>
                <a:lnTo>
                  <a:pt x="55039" y="0"/>
                </a:lnTo>
              </a:path>
            </a:pathLst>
          </a:custGeom>
          <a:ln w="5633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3003589" y="4454515"/>
            <a:ext cx="486995" cy="0"/>
          </a:xfrm>
          <a:custGeom>
            <a:avLst/>
            <a:gdLst/>
            <a:ahLst/>
            <a:cxnLst/>
            <a:rect l="l" t="t" r="r" b="b"/>
            <a:pathLst>
              <a:path w="416928">
                <a:moveTo>
                  <a:pt x="0" y="0"/>
                </a:moveTo>
                <a:lnTo>
                  <a:pt x="416928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3554866" y="4454515"/>
            <a:ext cx="486995" cy="0"/>
          </a:xfrm>
          <a:custGeom>
            <a:avLst/>
            <a:gdLst/>
            <a:ahLst/>
            <a:cxnLst/>
            <a:rect l="l" t="t" r="r" b="b"/>
            <a:pathLst>
              <a:path w="416928">
                <a:moveTo>
                  <a:pt x="0" y="0"/>
                </a:moveTo>
                <a:lnTo>
                  <a:pt x="416928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3490586" y="4454512"/>
            <a:ext cx="64289" cy="0"/>
          </a:xfrm>
          <a:custGeom>
            <a:avLst/>
            <a:gdLst/>
            <a:ahLst/>
            <a:cxnLst/>
            <a:rect l="l" t="t" r="r" b="b"/>
            <a:pathLst>
              <a:path w="55039">
                <a:moveTo>
                  <a:pt x="0" y="0"/>
                </a:moveTo>
                <a:lnTo>
                  <a:pt x="55039" y="0"/>
                </a:lnTo>
              </a:path>
            </a:pathLst>
          </a:custGeom>
          <a:ln w="5633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4041862" y="5171044"/>
            <a:ext cx="486986" cy="0"/>
          </a:xfrm>
          <a:custGeom>
            <a:avLst/>
            <a:gdLst/>
            <a:ahLst/>
            <a:cxnLst/>
            <a:rect l="l" t="t" r="r" b="b"/>
            <a:pathLst>
              <a:path w="416920">
                <a:moveTo>
                  <a:pt x="0" y="0"/>
                </a:moveTo>
                <a:lnTo>
                  <a:pt x="41692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4593140" y="5171044"/>
            <a:ext cx="486995" cy="0"/>
          </a:xfrm>
          <a:custGeom>
            <a:avLst/>
            <a:gdLst/>
            <a:ahLst/>
            <a:cxnLst/>
            <a:rect l="l" t="t" r="r" b="b"/>
            <a:pathLst>
              <a:path w="416928">
                <a:moveTo>
                  <a:pt x="0" y="0"/>
                </a:moveTo>
                <a:lnTo>
                  <a:pt x="416928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4528851" y="5171050"/>
            <a:ext cx="64289" cy="0"/>
          </a:xfrm>
          <a:custGeom>
            <a:avLst/>
            <a:gdLst/>
            <a:ahLst/>
            <a:cxnLst/>
            <a:rect l="l" t="t" r="r" b="b"/>
            <a:pathLst>
              <a:path w="55039">
                <a:moveTo>
                  <a:pt x="0" y="0"/>
                </a:moveTo>
                <a:lnTo>
                  <a:pt x="55039" y="0"/>
                </a:lnTo>
              </a:path>
            </a:pathLst>
          </a:custGeom>
          <a:ln w="5633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1442747" y="3622459"/>
            <a:ext cx="6867" cy="0"/>
          </a:xfrm>
          <a:custGeom>
            <a:avLst/>
            <a:gdLst/>
            <a:ahLst/>
            <a:cxnLst/>
            <a:rect l="l" t="t" r="r" b="b"/>
            <a:pathLst>
              <a:path w="5879">
                <a:moveTo>
                  <a:pt x="0" y="0"/>
                </a:moveTo>
                <a:lnTo>
                  <a:pt x="58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927048" y="3653127"/>
            <a:ext cx="1038269" cy="0"/>
          </a:xfrm>
          <a:custGeom>
            <a:avLst/>
            <a:gdLst/>
            <a:ahLst/>
            <a:cxnLst/>
            <a:rect l="l" t="t" r="r" b="b"/>
            <a:pathLst>
              <a:path w="888887">
                <a:moveTo>
                  <a:pt x="0" y="0"/>
                </a:moveTo>
                <a:lnTo>
                  <a:pt x="888887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1414039" y="3623138"/>
            <a:ext cx="64106" cy="59788"/>
          </a:xfrm>
          <a:custGeom>
            <a:avLst/>
            <a:gdLst/>
            <a:ahLst/>
            <a:cxnLst/>
            <a:rect l="l" t="t" r="r" b="b"/>
            <a:pathLst>
              <a:path w="54883" h="54261">
                <a:moveTo>
                  <a:pt x="31928" y="0"/>
                </a:moveTo>
                <a:lnTo>
                  <a:pt x="20586" y="475"/>
                </a:lnTo>
                <a:lnTo>
                  <a:pt x="10316" y="5170"/>
                </a:lnTo>
                <a:lnTo>
                  <a:pt x="2870" y="14084"/>
                </a:lnTo>
                <a:lnTo>
                  <a:pt x="0" y="27217"/>
                </a:lnTo>
                <a:lnTo>
                  <a:pt x="561" y="33380"/>
                </a:lnTo>
                <a:lnTo>
                  <a:pt x="5403" y="44402"/>
                </a:lnTo>
                <a:lnTo>
                  <a:pt x="13891" y="51378"/>
                </a:lnTo>
                <a:lnTo>
                  <a:pt x="24421" y="54261"/>
                </a:lnTo>
                <a:lnTo>
                  <a:pt x="35390" y="53001"/>
                </a:lnTo>
                <a:lnTo>
                  <a:pt x="45192" y="47552"/>
                </a:lnTo>
                <a:lnTo>
                  <a:pt x="52225" y="37863"/>
                </a:lnTo>
                <a:lnTo>
                  <a:pt x="54883" y="23887"/>
                </a:lnTo>
                <a:lnTo>
                  <a:pt x="50828" y="11705"/>
                </a:lnTo>
                <a:lnTo>
                  <a:pt x="42592" y="3743"/>
                </a:lnTo>
                <a:lnTo>
                  <a:pt x="319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2452311" y="3834153"/>
            <a:ext cx="64108" cy="59788"/>
          </a:xfrm>
          <a:custGeom>
            <a:avLst/>
            <a:gdLst/>
            <a:ahLst/>
            <a:cxnLst/>
            <a:rect l="l" t="t" r="r" b="b"/>
            <a:pathLst>
              <a:path w="54884" h="54261">
                <a:moveTo>
                  <a:pt x="31935" y="0"/>
                </a:moveTo>
                <a:lnTo>
                  <a:pt x="20591" y="473"/>
                </a:lnTo>
                <a:lnTo>
                  <a:pt x="10319" y="5166"/>
                </a:lnTo>
                <a:lnTo>
                  <a:pt x="2871" y="14078"/>
                </a:lnTo>
                <a:lnTo>
                  <a:pt x="0" y="27209"/>
                </a:lnTo>
                <a:lnTo>
                  <a:pt x="561" y="33374"/>
                </a:lnTo>
                <a:lnTo>
                  <a:pt x="5403" y="44398"/>
                </a:lnTo>
                <a:lnTo>
                  <a:pt x="13891" y="51377"/>
                </a:lnTo>
                <a:lnTo>
                  <a:pt x="24421" y="54261"/>
                </a:lnTo>
                <a:lnTo>
                  <a:pt x="35390" y="53004"/>
                </a:lnTo>
                <a:lnTo>
                  <a:pt x="45192" y="47556"/>
                </a:lnTo>
                <a:lnTo>
                  <a:pt x="52225" y="37869"/>
                </a:lnTo>
                <a:lnTo>
                  <a:pt x="54884" y="23896"/>
                </a:lnTo>
                <a:lnTo>
                  <a:pt x="50833" y="11711"/>
                </a:lnTo>
                <a:lnTo>
                  <a:pt x="42600" y="3746"/>
                </a:lnTo>
                <a:lnTo>
                  <a:pt x="319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3490584" y="4113402"/>
            <a:ext cx="64101" cy="59788"/>
          </a:xfrm>
          <a:custGeom>
            <a:avLst/>
            <a:gdLst/>
            <a:ahLst/>
            <a:cxnLst/>
            <a:rect l="l" t="t" r="r" b="b"/>
            <a:pathLst>
              <a:path w="54878" h="54261">
                <a:moveTo>
                  <a:pt x="31933" y="0"/>
                </a:moveTo>
                <a:lnTo>
                  <a:pt x="20590" y="472"/>
                </a:lnTo>
                <a:lnTo>
                  <a:pt x="10319" y="5165"/>
                </a:lnTo>
                <a:lnTo>
                  <a:pt x="2871" y="14077"/>
                </a:lnTo>
                <a:lnTo>
                  <a:pt x="0" y="27209"/>
                </a:lnTo>
                <a:lnTo>
                  <a:pt x="560" y="33366"/>
                </a:lnTo>
                <a:lnTo>
                  <a:pt x="5399" y="44394"/>
                </a:lnTo>
                <a:lnTo>
                  <a:pt x="13885" y="51375"/>
                </a:lnTo>
                <a:lnTo>
                  <a:pt x="24415" y="54261"/>
                </a:lnTo>
                <a:lnTo>
                  <a:pt x="35383" y="53005"/>
                </a:lnTo>
                <a:lnTo>
                  <a:pt x="45186" y="47558"/>
                </a:lnTo>
                <a:lnTo>
                  <a:pt x="52219" y="37873"/>
                </a:lnTo>
                <a:lnTo>
                  <a:pt x="54878" y="23900"/>
                </a:lnTo>
                <a:lnTo>
                  <a:pt x="50829" y="11714"/>
                </a:lnTo>
                <a:lnTo>
                  <a:pt x="42597" y="3747"/>
                </a:lnTo>
                <a:lnTo>
                  <a:pt x="319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4528850" y="4762701"/>
            <a:ext cx="64106" cy="59788"/>
          </a:xfrm>
          <a:custGeom>
            <a:avLst/>
            <a:gdLst/>
            <a:ahLst/>
            <a:cxnLst/>
            <a:rect l="l" t="t" r="r" b="b"/>
            <a:pathLst>
              <a:path w="54883" h="54261">
                <a:moveTo>
                  <a:pt x="31928" y="0"/>
                </a:moveTo>
                <a:lnTo>
                  <a:pt x="20586" y="475"/>
                </a:lnTo>
                <a:lnTo>
                  <a:pt x="10316" y="5170"/>
                </a:lnTo>
                <a:lnTo>
                  <a:pt x="2870" y="14084"/>
                </a:lnTo>
                <a:lnTo>
                  <a:pt x="0" y="27217"/>
                </a:lnTo>
                <a:lnTo>
                  <a:pt x="561" y="33380"/>
                </a:lnTo>
                <a:lnTo>
                  <a:pt x="5402" y="44401"/>
                </a:lnTo>
                <a:lnTo>
                  <a:pt x="13890" y="51378"/>
                </a:lnTo>
                <a:lnTo>
                  <a:pt x="24421" y="54261"/>
                </a:lnTo>
                <a:lnTo>
                  <a:pt x="35389" y="53001"/>
                </a:lnTo>
                <a:lnTo>
                  <a:pt x="45192" y="47552"/>
                </a:lnTo>
                <a:lnTo>
                  <a:pt x="52224" y="37863"/>
                </a:lnTo>
                <a:lnTo>
                  <a:pt x="54883" y="23888"/>
                </a:lnTo>
                <a:lnTo>
                  <a:pt x="50827" y="11706"/>
                </a:lnTo>
                <a:lnTo>
                  <a:pt x="42592" y="3743"/>
                </a:lnTo>
                <a:lnTo>
                  <a:pt x="319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1863272" y="3663066"/>
            <a:ext cx="102045" cy="96057"/>
          </a:xfrm>
          <a:custGeom>
            <a:avLst/>
            <a:gdLst/>
            <a:ahLst/>
            <a:cxnLst/>
            <a:rect l="l" t="t" r="r" b="b"/>
            <a:pathLst>
              <a:path w="87363" h="87178">
                <a:moveTo>
                  <a:pt x="87363" y="0"/>
                </a:moveTo>
                <a:lnTo>
                  <a:pt x="0" y="8717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1753139" y="3571699"/>
            <a:ext cx="199109" cy="187423"/>
          </a:xfrm>
          <a:custGeom>
            <a:avLst/>
            <a:gdLst/>
            <a:ahLst/>
            <a:cxnLst/>
            <a:rect l="l" t="t" r="r" b="b"/>
            <a:pathLst>
              <a:path w="170462" h="170098">
                <a:moveTo>
                  <a:pt x="170462" y="0"/>
                </a:moveTo>
                <a:lnTo>
                  <a:pt x="0" y="17009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1643017" y="3571699"/>
            <a:ext cx="199109" cy="187423"/>
          </a:xfrm>
          <a:custGeom>
            <a:avLst/>
            <a:gdLst/>
            <a:ahLst/>
            <a:cxnLst/>
            <a:rect l="l" t="t" r="r" b="b"/>
            <a:pathLst>
              <a:path w="170462" h="170098">
                <a:moveTo>
                  <a:pt x="170462" y="0"/>
                </a:moveTo>
                <a:lnTo>
                  <a:pt x="0" y="17009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1532895" y="3571699"/>
            <a:ext cx="199100" cy="187423"/>
          </a:xfrm>
          <a:custGeom>
            <a:avLst/>
            <a:gdLst/>
            <a:ahLst/>
            <a:cxnLst/>
            <a:rect l="l" t="t" r="r" b="b"/>
            <a:pathLst>
              <a:path w="170454" h="170098">
                <a:moveTo>
                  <a:pt x="170454" y="0"/>
                </a:moveTo>
                <a:lnTo>
                  <a:pt x="0" y="17009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1422765" y="3571699"/>
            <a:ext cx="199109" cy="187423"/>
          </a:xfrm>
          <a:custGeom>
            <a:avLst/>
            <a:gdLst/>
            <a:ahLst/>
            <a:cxnLst/>
            <a:rect l="l" t="t" r="r" b="b"/>
            <a:pathLst>
              <a:path w="170462" h="170098">
                <a:moveTo>
                  <a:pt x="170462" y="0"/>
                </a:moveTo>
                <a:lnTo>
                  <a:pt x="0" y="17009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1312643" y="3571699"/>
            <a:ext cx="199109" cy="187423"/>
          </a:xfrm>
          <a:custGeom>
            <a:avLst/>
            <a:gdLst/>
            <a:ahLst/>
            <a:cxnLst/>
            <a:rect l="l" t="t" r="r" b="b"/>
            <a:pathLst>
              <a:path w="170462" h="170098">
                <a:moveTo>
                  <a:pt x="170462" y="0"/>
                </a:moveTo>
                <a:lnTo>
                  <a:pt x="0" y="17009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1202512" y="3571699"/>
            <a:ext cx="199109" cy="187423"/>
          </a:xfrm>
          <a:custGeom>
            <a:avLst/>
            <a:gdLst/>
            <a:ahLst/>
            <a:cxnLst/>
            <a:rect l="l" t="t" r="r" b="b"/>
            <a:pathLst>
              <a:path w="170462" h="170098">
                <a:moveTo>
                  <a:pt x="170462" y="0"/>
                </a:moveTo>
                <a:lnTo>
                  <a:pt x="0" y="17009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1092390" y="3571699"/>
            <a:ext cx="199109" cy="187423"/>
          </a:xfrm>
          <a:custGeom>
            <a:avLst/>
            <a:gdLst/>
            <a:ahLst/>
            <a:cxnLst/>
            <a:rect l="l" t="t" r="r" b="b"/>
            <a:pathLst>
              <a:path w="170462" h="170098">
                <a:moveTo>
                  <a:pt x="170462" y="0"/>
                </a:moveTo>
                <a:lnTo>
                  <a:pt x="0" y="17009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982267" y="3571699"/>
            <a:ext cx="199103" cy="187423"/>
          </a:xfrm>
          <a:custGeom>
            <a:avLst/>
            <a:gdLst/>
            <a:ahLst/>
            <a:cxnLst/>
            <a:rect l="l" t="t" r="r" b="b"/>
            <a:pathLst>
              <a:path w="170457" h="170098">
                <a:moveTo>
                  <a:pt x="170457" y="0"/>
                </a:moveTo>
                <a:lnTo>
                  <a:pt x="0" y="17009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927048" y="3571699"/>
            <a:ext cx="144200" cy="135739"/>
          </a:xfrm>
          <a:custGeom>
            <a:avLst/>
            <a:gdLst/>
            <a:ahLst/>
            <a:cxnLst/>
            <a:rect l="l" t="t" r="r" b="b"/>
            <a:pathLst>
              <a:path w="123453" h="123192">
                <a:moveTo>
                  <a:pt x="123453" y="0"/>
                </a:moveTo>
                <a:lnTo>
                  <a:pt x="0" y="123192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927046" y="3571701"/>
            <a:ext cx="34076" cy="32076"/>
          </a:xfrm>
          <a:custGeom>
            <a:avLst/>
            <a:gdLst/>
            <a:ahLst/>
            <a:cxnLst/>
            <a:rect l="l" t="t" r="r" b="b"/>
            <a:pathLst>
              <a:path w="29173" h="29111">
                <a:moveTo>
                  <a:pt x="29173" y="0"/>
                </a:moveTo>
                <a:lnTo>
                  <a:pt x="0" y="29111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1446179" y="3610657"/>
            <a:ext cx="0" cy="84936"/>
          </a:xfrm>
          <a:custGeom>
            <a:avLst/>
            <a:gdLst/>
            <a:ahLst/>
            <a:cxnLst/>
            <a:rect l="l" t="t" r="r" b="b"/>
            <a:pathLst>
              <a:path h="77085">
                <a:moveTo>
                  <a:pt x="0" y="0"/>
                </a:moveTo>
                <a:lnTo>
                  <a:pt x="0" y="77085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2991586" y="3929680"/>
            <a:ext cx="12004" cy="11303"/>
          </a:xfrm>
          <a:custGeom>
            <a:avLst/>
            <a:gdLst/>
            <a:ahLst/>
            <a:cxnLst/>
            <a:rect l="l" t="t" r="r" b="b"/>
            <a:pathLst>
              <a:path w="10277" h="10258">
                <a:moveTo>
                  <a:pt x="10277" y="0"/>
                </a:moveTo>
                <a:lnTo>
                  <a:pt x="0" y="1025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2881464" y="3826016"/>
            <a:ext cx="122126" cy="114965"/>
          </a:xfrm>
          <a:custGeom>
            <a:avLst/>
            <a:gdLst/>
            <a:ahLst/>
            <a:cxnLst/>
            <a:rect l="l" t="t" r="r" b="b"/>
            <a:pathLst>
              <a:path w="104555" h="104338">
                <a:moveTo>
                  <a:pt x="104555" y="0"/>
                </a:moveTo>
                <a:lnTo>
                  <a:pt x="0" y="10433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2771331" y="3801061"/>
            <a:ext cx="148644" cy="139921"/>
          </a:xfrm>
          <a:custGeom>
            <a:avLst/>
            <a:gdLst/>
            <a:ahLst/>
            <a:cxnLst/>
            <a:rect l="l" t="t" r="r" b="b"/>
            <a:pathLst>
              <a:path w="127258" h="126987">
                <a:moveTo>
                  <a:pt x="127258" y="0"/>
                </a:moveTo>
                <a:lnTo>
                  <a:pt x="0" y="12698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2661209" y="3801061"/>
            <a:ext cx="148635" cy="139921"/>
          </a:xfrm>
          <a:custGeom>
            <a:avLst/>
            <a:gdLst/>
            <a:ahLst/>
            <a:cxnLst/>
            <a:rect l="l" t="t" r="r" b="b"/>
            <a:pathLst>
              <a:path w="127250" h="126987">
                <a:moveTo>
                  <a:pt x="127250" y="0"/>
                </a:moveTo>
                <a:lnTo>
                  <a:pt x="0" y="12698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2551079" y="3801061"/>
            <a:ext cx="148644" cy="139921"/>
          </a:xfrm>
          <a:custGeom>
            <a:avLst/>
            <a:gdLst/>
            <a:ahLst/>
            <a:cxnLst/>
            <a:rect l="l" t="t" r="r" b="b"/>
            <a:pathLst>
              <a:path w="127258" h="126987">
                <a:moveTo>
                  <a:pt x="127258" y="0"/>
                </a:moveTo>
                <a:lnTo>
                  <a:pt x="0" y="12698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2440957" y="3801061"/>
            <a:ext cx="148635" cy="139921"/>
          </a:xfrm>
          <a:custGeom>
            <a:avLst/>
            <a:gdLst/>
            <a:ahLst/>
            <a:cxnLst/>
            <a:rect l="l" t="t" r="r" b="b"/>
            <a:pathLst>
              <a:path w="127250" h="126987">
                <a:moveTo>
                  <a:pt x="127250" y="0"/>
                </a:moveTo>
                <a:lnTo>
                  <a:pt x="0" y="12698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2330835" y="3801061"/>
            <a:ext cx="148635" cy="139921"/>
          </a:xfrm>
          <a:custGeom>
            <a:avLst/>
            <a:gdLst/>
            <a:ahLst/>
            <a:cxnLst/>
            <a:rect l="l" t="t" r="r" b="b"/>
            <a:pathLst>
              <a:path w="127250" h="126987">
                <a:moveTo>
                  <a:pt x="127250" y="0"/>
                </a:moveTo>
                <a:lnTo>
                  <a:pt x="0" y="12698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2220704" y="3801061"/>
            <a:ext cx="148644" cy="139921"/>
          </a:xfrm>
          <a:custGeom>
            <a:avLst/>
            <a:gdLst/>
            <a:ahLst/>
            <a:cxnLst/>
            <a:rect l="l" t="t" r="r" b="b"/>
            <a:pathLst>
              <a:path w="127258" h="126987">
                <a:moveTo>
                  <a:pt x="127258" y="0"/>
                </a:moveTo>
                <a:lnTo>
                  <a:pt x="0" y="12698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2110583" y="3801061"/>
            <a:ext cx="148635" cy="139921"/>
          </a:xfrm>
          <a:custGeom>
            <a:avLst/>
            <a:gdLst/>
            <a:ahLst/>
            <a:cxnLst/>
            <a:rect l="l" t="t" r="r" b="b"/>
            <a:pathLst>
              <a:path w="127250" h="126987">
                <a:moveTo>
                  <a:pt x="127250" y="0"/>
                </a:moveTo>
                <a:lnTo>
                  <a:pt x="0" y="12698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2000452" y="3801061"/>
            <a:ext cx="148644" cy="139921"/>
          </a:xfrm>
          <a:custGeom>
            <a:avLst/>
            <a:gdLst/>
            <a:ahLst/>
            <a:cxnLst/>
            <a:rect l="l" t="t" r="r" b="b"/>
            <a:pathLst>
              <a:path w="127258" h="126987">
                <a:moveTo>
                  <a:pt x="127258" y="0"/>
                </a:moveTo>
                <a:lnTo>
                  <a:pt x="0" y="12698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1965315" y="3801061"/>
            <a:ext cx="73658" cy="69330"/>
          </a:xfrm>
          <a:custGeom>
            <a:avLst/>
            <a:gdLst/>
            <a:ahLst/>
            <a:cxnLst/>
            <a:rect l="l" t="t" r="r" b="b"/>
            <a:pathLst>
              <a:path w="63060" h="62921">
                <a:moveTo>
                  <a:pt x="63060" y="0"/>
                </a:moveTo>
                <a:lnTo>
                  <a:pt x="0" y="62921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3933875" y="4196293"/>
            <a:ext cx="107988" cy="101648"/>
          </a:xfrm>
          <a:custGeom>
            <a:avLst/>
            <a:gdLst/>
            <a:ahLst/>
            <a:cxnLst/>
            <a:rect l="l" t="t" r="r" b="b"/>
            <a:pathLst>
              <a:path w="92451" h="92252">
                <a:moveTo>
                  <a:pt x="92451" y="0"/>
                </a:moveTo>
                <a:lnTo>
                  <a:pt x="0" y="92252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3823752" y="4092631"/>
            <a:ext cx="218109" cy="205311"/>
          </a:xfrm>
          <a:custGeom>
            <a:avLst/>
            <a:gdLst/>
            <a:ahLst/>
            <a:cxnLst/>
            <a:rect l="l" t="t" r="r" b="b"/>
            <a:pathLst>
              <a:path w="186728" h="186333">
                <a:moveTo>
                  <a:pt x="186728" y="0"/>
                </a:moveTo>
                <a:lnTo>
                  <a:pt x="0" y="186333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3713631" y="4036229"/>
            <a:ext cx="278024" cy="261713"/>
          </a:xfrm>
          <a:custGeom>
            <a:avLst/>
            <a:gdLst/>
            <a:ahLst/>
            <a:cxnLst/>
            <a:rect l="l" t="t" r="r" b="b"/>
            <a:pathLst>
              <a:path w="238023" h="237521">
                <a:moveTo>
                  <a:pt x="238023" y="0"/>
                </a:moveTo>
                <a:lnTo>
                  <a:pt x="0" y="237521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3603499" y="4036229"/>
            <a:ext cx="278032" cy="261713"/>
          </a:xfrm>
          <a:custGeom>
            <a:avLst/>
            <a:gdLst/>
            <a:ahLst/>
            <a:cxnLst/>
            <a:rect l="l" t="t" r="r" b="b"/>
            <a:pathLst>
              <a:path w="238030" h="237521">
                <a:moveTo>
                  <a:pt x="238030" y="0"/>
                </a:moveTo>
                <a:lnTo>
                  <a:pt x="0" y="237521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3493379" y="4036229"/>
            <a:ext cx="278024" cy="261713"/>
          </a:xfrm>
          <a:custGeom>
            <a:avLst/>
            <a:gdLst/>
            <a:ahLst/>
            <a:cxnLst/>
            <a:rect l="l" t="t" r="r" b="b"/>
            <a:pathLst>
              <a:path w="238023" h="237521">
                <a:moveTo>
                  <a:pt x="238023" y="0"/>
                </a:moveTo>
                <a:lnTo>
                  <a:pt x="0" y="237521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3383246" y="4036229"/>
            <a:ext cx="278032" cy="261713"/>
          </a:xfrm>
          <a:custGeom>
            <a:avLst/>
            <a:gdLst/>
            <a:ahLst/>
            <a:cxnLst/>
            <a:rect l="l" t="t" r="r" b="b"/>
            <a:pathLst>
              <a:path w="238030" h="237521">
                <a:moveTo>
                  <a:pt x="238030" y="0"/>
                </a:moveTo>
                <a:lnTo>
                  <a:pt x="0" y="237521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3273126" y="4036229"/>
            <a:ext cx="278024" cy="261713"/>
          </a:xfrm>
          <a:custGeom>
            <a:avLst/>
            <a:gdLst/>
            <a:ahLst/>
            <a:cxnLst/>
            <a:rect l="l" t="t" r="r" b="b"/>
            <a:pathLst>
              <a:path w="238023" h="237521">
                <a:moveTo>
                  <a:pt x="238023" y="0"/>
                </a:moveTo>
                <a:lnTo>
                  <a:pt x="0" y="237521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3163004" y="4036229"/>
            <a:ext cx="278024" cy="261713"/>
          </a:xfrm>
          <a:custGeom>
            <a:avLst/>
            <a:gdLst/>
            <a:ahLst/>
            <a:cxnLst/>
            <a:rect l="l" t="t" r="r" b="b"/>
            <a:pathLst>
              <a:path w="238023" h="237521">
                <a:moveTo>
                  <a:pt x="238023" y="0"/>
                </a:moveTo>
                <a:lnTo>
                  <a:pt x="0" y="237521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3052872" y="4036229"/>
            <a:ext cx="278032" cy="261713"/>
          </a:xfrm>
          <a:custGeom>
            <a:avLst/>
            <a:gdLst/>
            <a:ahLst/>
            <a:cxnLst/>
            <a:rect l="l" t="t" r="r" b="b"/>
            <a:pathLst>
              <a:path w="238030" h="237521">
                <a:moveTo>
                  <a:pt x="238030" y="0"/>
                </a:moveTo>
                <a:lnTo>
                  <a:pt x="0" y="237521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3003591" y="4036228"/>
            <a:ext cx="217185" cy="204446"/>
          </a:xfrm>
          <a:custGeom>
            <a:avLst/>
            <a:gdLst/>
            <a:ahLst/>
            <a:cxnLst/>
            <a:rect l="l" t="t" r="r" b="b"/>
            <a:pathLst>
              <a:path w="185937" h="185548">
                <a:moveTo>
                  <a:pt x="185937" y="0"/>
                </a:moveTo>
                <a:lnTo>
                  <a:pt x="0" y="18554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3003591" y="4036229"/>
            <a:ext cx="107063" cy="100775"/>
          </a:xfrm>
          <a:custGeom>
            <a:avLst/>
            <a:gdLst/>
            <a:ahLst/>
            <a:cxnLst/>
            <a:rect l="l" t="t" r="r" b="b"/>
            <a:pathLst>
              <a:path w="91659" h="91460">
                <a:moveTo>
                  <a:pt x="91659" y="0"/>
                </a:moveTo>
                <a:lnTo>
                  <a:pt x="0" y="91460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5074724" y="5084899"/>
            <a:ext cx="5412" cy="5089"/>
          </a:xfrm>
          <a:custGeom>
            <a:avLst/>
            <a:gdLst/>
            <a:ahLst/>
            <a:cxnLst/>
            <a:rect l="l" t="t" r="r" b="b"/>
            <a:pathLst>
              <a:path w="4633" h="4619">
                <a:moveTo>
                  <a:pt x="4633" y="0"/>
                </a:moveTo>
                <a:lnTo>
                  <a:pt x="0" y="4619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4964602" y="4981237"/>
            <a:ext cx="115534" cy="108752"/>
          </a:xfrm>
          <a:custGeom>
            <a:avLst/>
            <a:gdLst/>
            <a:ahLst/>
            <a:cxnLst/>
            <a:rect l="l" t="t" r="r" b="b"/>
            <a:pathLst>
              <a:path w="98911" h="98699">
                <a:moveTo>
                  <a:pt x="98911" y="0"/>
                </a:moveTo>
                <a:lnTo>
                  <a:pt x="0" y="98699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4854470" y="4877566"/>
            <a:ext cx="225664" cy="212423"/>
          </a:xfrm>
          <a:custGeom>
            <a:avLst/>
            <a:gdLst/>
            <a:ahLst/>
            <a:cxnLst/>
            <a:rect l="l" t="t" r="r" b="b"/>
            <a:pathLst>
              <a:path w="193196" h="192787">
                <a:moveTo>
                  <a:pt x="193196" y="0"/>
                </a:moveTo>
                <a:lnTo>
                  <a:pt x="0" y="19278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4744348" y="4773904"/>
            <a:ext cx="335786" cy="316085"/>
          </a:xfrm>
          <a:custGeom>
            <a:avLst/>
            <a:gdLst/>
            <a:ahLst/>
            <a:cxnLst/>
            <a:rect l="l" t="t" r="r" b="b"/>
            <a:pathLst>
              <a:path w="287474" h="286867">
                <a:moveTo>
                  <a:pt x="287474" y="0"/>
                </a:moveTo>
                <a:lnTo>
                  <a:pt x="0" y="28686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4634226" y="4670242"/>
            <a:ext cx="445908" cy="419747"/>
          </a:xfrm>
          <a:custGeom>
            <a:avLst/>
            <a:gdLst/>
            <a:ahLst/>
            <a:cxnLst/>
            <a:rect l="l" t="t" r="r" b="b"/>
            <a:pathLst>
              <a:path w="381752" h="380947">
                <a:moveTo>
                  <a:pt x="381752" y="0"/>
                </a:moveTo>
                <a:lnTo>
                  <a:pt x="0" y="38094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4524097" y="4633566"/>
            <a:ext cx="484870" cy="456422"/>
          </a:xfrm>
          <a:custGeom>
            <a:avLst/>
            <a:gdLst/>
            <a:ahLst/>
            <a:cxnLst/>
            <a:rect l="l" t="t" r="r" b="b"/>
            <a:pathLst>
              <a:path w="415109" h="414232">
                <a:moveTo>
                  <a:pt x="415109" y="0"/>
                </a:moveTo>
                <a:lnTo>
                  <a:pt x="0" y="414232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4413976" y="4633566"/>
            <a:ext cx="484861" cy="456422"/>
          </a:xfrm>
          <a:custGeom>
            <a:avLst/>
            <a:gdLst/>
            <a:ahLst/>
            <a:cxnLst/>
            <a:rect l="l" t="t" r="r" b="b"/>
            <a:pathLst>
              <a:path w="415101" h="414232">
                <a:moveTo>
                  <a:pt x="415101" y="0"/>
                </a:moveTo>
                <a:lnTo>
                  <a:pt x="0" y="414232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4303845" y="4633566"/>
            <a:ext cx="484870" cy="456422"/>
          </a:xfrm>
          <a:custGeom>
            <a:avLst/>
            <a:gdLst/>
            <a:ahLst/>
            <a:cxnLst/>
            <a:rect l="l" t="t" r="r" b="b"/>
            <a:pathLst>
              <a:path w="415109" h="414232">
                <a:moveTo>
                  <a:pt x="415109" y="0"/>
                </a:moveTo>
                <a:lnTo>
                  <a:pt x="0" y="414232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4193722" y="4633566"/>
            <a:ext cx="484870" cy="456422"/>
          </a:xfrm>
          <a:custGeom>
            <a:avLst/>
            <a:gdLst/>
            <a:ahLst/>
            <a:cxnLst/>
            <a:rect l="l" t="t" r="r" b="b"/>
            <a:pathLst>
              <a:path w="415109" h="414232">
                <a:moveTo>
                  <a:pt x="415109" y="0"/>
                </a:moveTo>
                <a:lnTo>
                  <a:pt x="0" y="414232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4083601" y="4633566"/>
            <a:ext cx="484861" cy="456422"/>
          </a:xfrm>
          <a:custGeom>
            <a:avLst/>
            <a:gdLst/>
            <a:ahLst/>
            <a:cxnLst/>
            <a:rect l="l" t="t" r="r" b="b"/>
            <a:pathLst>
              <a:path w="415101" h="414232">
                <a:moveTo>
                  <a:pt x="415101" y="0"/>
                </a:moveTo>
                <a:lnTo>
                  <a:pt x="0" y="414232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4041862" y="4633566"/>
            <a:ext cx="416477" cy="392043"/>
          </a:xfrm>
          <a:custGeom>
            <a:avLst/>
            <a:gdLst/>
            <a:ahLst/>
            <a:cxnLst/>
            <a:rect l="l" t="t" r="r" b="b"/>
            <a:pathLst>
              <a:path w="356556" h="355804">
                <a:moveTo>
                  <a:pt x="356556" y="0"/>
                </a:moveTo>
                <a:lnTo>
                  <a:pt x="0" y="35580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4041862" y="4633567"/>
            <a:ext cx="306346" cy="288381"/>
          </a:xfrm>
          <a:custGeom>
            <a:avLst/>
            <a:gdLst/>
            <a:ahLst/>
            <a:cxnLst/>
            <a:rect l="l" t="t" r="r" b="b"/>
            <a:pathLst>
              <a:path w="262270" h="261724">
                <a:moveTo>
                  <a:pt x="262270" y="0"/>
                </a:moveTo>
                <a:lnTo>
                  <a:pt x="0" y="26172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4041862" y="4633567"/>
            <a:ext cx="196224" cy="184719"/>
          </a:xfrm>
          <a:custGeom>
            <a:avLst/>
            <a:gdLst/>
            <a:ahLst/>
            <a:cxnLst/>
            <a:rect l="l" t="t" r="r" b="b"/>
            <a:pathLst>
              <a:path w="167992" h="167644">
                <a:moveTo>
                  <a:pt x="167992" y="0"/>
                </a:moveTo>
                <a:lnTo>
                  <a:pt x="0" y="16764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4041862" y="4633566"/>
            <a:ext cx="86102" cy="81048"/>
          </a:xfrm>
          <a:custGeom>
            <a:avLst/>
            <a:gdLst/>
            <a:ahLst/>
            <a:cxnLst/>
            <a:rect l="l" t="t" r="r" b="b"/>
            <a:pathLst>
              <a:path w="73714" h="73556">
                <a:moveTo>
                  <a:pt x="73714" y="0"/>
                </a:moveTo>
                <a:lnTo>
                  <a:pt x="0" y="73556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927046" y="3745789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63266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5006229" y="5372691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5006229" y="5229452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5006229" y="5127819"/>
            <a:ext cx="73905" cy="0"/>
          </a:xfrm>
          <a:custGeom>
            <a:avLst/>
            <a:gdLst/>
            <a:ahLst/>
            <a:cxnLst/>
            <a:rect l="l" t="t" r="r" b="b"/>
            <a:pathLst>
              <a:path w="63272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5" name="object 445"/>
          <p:cNvSpPr txBox="1"/>
          <p:nvPr/>
        </p:nvSpPr>
        <p:spPr>
          <a:xfrm>
            <a:off x="1170171" y="2901020"/>
            <a:ext cx="1332121" cy="6185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>
              <a:tabLst>
                <a:tab pos="617923" algn="l"/>
              </a:tabLst>
            </a:pPr>
            <a:r>
              <a:rPr sz="1000" b="1" i="1" spc="-6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b="1" i="1" spc="11" dirty="0">
                <a:solidFill>
                  <a:prstClr val="black"/>
                </a:solidFill>
                <a:latin typeface="Arial"/>
                <a:cs typeface="Arial"/>
              </a:rPr>
              <a:t>TLAS	</a:t>
            </a:r>
            <a:r>
              <a:rPr sz="1000" spc="6" dirty="0">
                <a:solidFill>
                  <a:prstClr val="black"/>
                </a:solidFill>
                <a:latin typeface="Arial"/>
                <a:cs typeface="Arial"/>
              </a:rPr>
              <a:t>Preliminary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14472" defTabSz="520965">
              <a:lnSpc>
                <a:spcPts val="2785"/>
              </a:lnSpc>
            </a:pPr>
            <a:r>
              <a:rPr sz="4400" baseline="-11982" dirty="0">
                <a:solidFill>
                  <a:prstClr val="black"/>
                </a:solidFill>
                <a:latin typeface="Symbol"/>
                <a:cs typeface="Symbol"/>
              </a:rPr>
              <a:t>∫</a:t>
            </a:r>
            <a:r>
              <a:rPr sz="4400" spc="-444" baseline="-11982" dirty="0">
                <a:solidFill>
                  <a:prstClr val="black"/>
                </a:solidFill>
                <a:latin typeface="Symbol"/>
                <a:cs typeface="Symbol"/>
              </a:rPr>
              <a:t> </a:t>
            </a:r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300" spc="-2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spc="11" dirty="0">
                <a:solidFill>
                  <a:prstClr val="black"/>
                </a:solidFill>
                <a:latin typeface="Arial"/>
                <a:cs typeface="Arial"/>
              </a:rPr>
              <a:t>dt </a:t>
            </a:r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= 4.6 </a:t>
            </a:r>
            <a:r>
              <a:rPr sz="1300" spc="6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300" spc="-51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1300" baseline="48148" dirty="0">
                <a:solidFill>
                  <a:prstClr val="black"/>
                </a:solidFill>
                <a:latin typeface="Arial"/>
                <a:cs typeface="Arial"/>
              </a:rPr>
              <a:t>-1</a:t>
            </a:r>
            <a:endParaRPr sz="1300" baseline="4814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3941410" y="3026962"/>
            <a:ext cx="16070" cy="98589"/>
          </a:xfrm>
          <a:custGeom>
            <a:avLst/>
            <a:gdLst/>
            <a:ahLst/>
            <a:cxnLst/>
            <a:rect l="l" t="t" r="r" b="b"/>
            <a:pathLst>
              <a:path w="13758" h="89476">
                <a:moveTo>
                  <a:pt x="0" y="0"/>
                </a:moveTo>
                <a:lnTo>
                  <a:pt x="13758" y="89476"/>
                </a:lnTo>
              </a:path>
            </a:pathLst>
          </a:custGeom>
          <a:ln w="117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3957481" y="2981457"/>
            <a:ext cx="16070" cy="144095"/>
          </a:xfrm>
          <a:custGeom>
            <a:avLst/>
            <a:gdLst/>
            <a:ahLst/>
            <a:cxnLst/>
            <a:rect l="l" t="t" r="r" b="b"/>
            <a:pathLst>
              <a:path w="13758" h="130775">
                <a:moveTo>
                  <a:pt x="0" y="130775"/>
                </a:moveTo>
                <a:lnTo>
                  <a:pt x="137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3973553" y="2981456"/>
            <a:ext cx="96431" cy="0"/>
          </a:xfrm>
          <a:custGeom>
            <a:avLst/>
            <a:gdLst/>
            <a:ahLst/>
            <a:cxnLst/>
            <a:rect l="l" t="t" r="r" b="b"/>
            <a:pathLst>
              <a:path w="82557">
                <a:moveTo>
                  <a:pt x="0" y="0"/>
                </a:moveTo>
                <a:lnTo>
                  <a:pt x="825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3296312" y="3047901"/>
            <a:ext cx="93383" cy="87909"/>
          </a:xfrm>
          <a:custGeom>
            <a:avLst/>
            <a:gdLst/>
            <a:ahLst/>
            <a:cxnLst/>
            <a:rect l="l" t="t" r="r" b="b"/>
            <a:pathLst>
              <a:path w="79947" h="79783">
                <a:moveTo>
                  <a:pt x="79947" y="0"/>
                </a:moveTo>
                <a:lnTo>
                  <a:pt x="0" y="79783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3186190" y="3006249"/>
            <a:ext cx="137628" cy="129560"/>
          </a:xfrm>
          <a:custGeom>
            <a:avLst/>
            <a:gdLst/>
            <a:ahLst/>
            <a:cxnLst/>
            <a:rect l="l" t="t" r="r" b="b"/>
            <a:pathLst>
              <a:path w="117827" h="117584">
                <a:moveTo>
                  <a:pt x="117827" y="0"/>
                </a:moveTo>
                <a:lnTo>
                  <a:pt x="0" y="11758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3076057" y="3006249"/>
            <a:ext cx="137638" cy="129560"/>
          </a:xfrm>
          <a:custGeom>
            <a:avLst/>
            <a:gdLst/>
            <a:ahLst/>
            <a:cxnLst/>
            <a:rect l="l" t="t" r="r" b="b"/>
            <a:pathLst>
              <a:path w="117835" h="117584">
                <a:moveTo>
                  <a:pt x="117835" y="0"/>
                </a:moveTo>
                <a:lnTo>
                  <a:pt x="0" y="11758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3071726" y="3006250"/>
            <a:ext cx="31838" cy="29977"/>
          </a:xfrm>
          <a:custGeom>
            <a:avLst/>
            <a:gdLst/>
            <a:ahLst/>
            <a:cxnLst/>
            <a:rect l="l" t="t" r="r" b="b"/>
            <a:pathLst>
              <a:path w="27257" h="27206">
                <a:moveTo>
                  <a:pt x="27257" y="0"/>
                </a:moveTo>
                <a:lnTo>
                  <a:pt x="0" y="27206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3071726" y="3071024"/>
            <a:ext cx="317966" cy="0"/>
          </a:xfrm>
          <a:custGeom>
            <a:avLst/>
            <a:gdLst/>
            <a:ahLst/>
            <a:cxnLst/>
            <a:rect l="l" t="t" r="r" b="b"/>
            <a:pathLst>
              <a:path w="272218">
                <a:moveTo>
                  <a:pt x="0" y="0"/>
                </a:moveTo>
                <a:lnTo>
                  <a:pt x="272218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3198569" y="3041043"/>
            <a:ext cx="64108" cy="59788"/>
          </a:xfrm>
          <a:custGeom>
            <a:avLst/>
            <a:gdLst/>
            <a:ahLst/>
            <a:cxnLst/>
            <a:rect l="l" t="t" r="r" b="b"/>
            <a:pathLst>
              <a:path w="54884" h="54261">
                <a:moveTo>
                  <a:pt x="31935" y="0"/>
                </a:moveTo>
                <a:lnTo>
                  <a:pt x="20591" y="473"/>
                </a:lnTo>
                <a:lnTo>
                  <a:pt x="10319" y="5166"/>
                </a:lnTo>
                <a:lnTo>
                  <a:pt x="2871" y="14078"/>
                </a:lnTo>
                <a:lnTo>
                  <a:pt x="0" y="27209"/>
                </a:lnTo>
                <a:lnTo>
                  <a:pt x="561" y="33374"/>
                </a:lnTo>
                <a:lnTo>
                  <a:pt x="5403" y="44398"/>
                </a:lnTo>
                <a:lnTo>
                  <a:pt x="13891" y="51377"/>
                </a:lnTo>
                <a:lnTo>
                  <a:pt x="24421" y="54261"/>
                </a:lnTo>
                <a:lnTo>
                  <a:pt x="35390" y="53004"/>
                </a:lnTo>
                <a:lnTo>
                  <a:pt x="45192" y="47556"/>
                </a:lnTo>
                <a:lnTo>
                  <a:pt x="52225" y="37869"/>
                </a:lnTo>
                <a:lnTo>
                  <a:pt x="54884" y="23896"/>
                </a:lnTo>
                <a:lnTo>
                  <a:pt x="50833" y="11711"/>
                </a:lnTo>
                <a:lnTo>
                  <a:pt x="42600" y="3746"/>
                </a:lnTo>
                <a:lnTo>
                  <a:pt x="319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5" name="object 455"/>
          <p:cNvSpPr txBox="1"/>
          <p:nvPr/>
        </p:nvSpPr>
        <p:spPr>
          <a:xfrm>
            <a:off x="3056892" y="3161218"/>
            <a:ext cx="916018" cy="205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>
              <a:tabLst>
                <a:tab pos="324156" algn="l"/>
              </a:tabLst>
            </a:pPr>
            <a:r>
              <a:rPr sz="1300" u="sng" baseline="44444" dirty="0">
                <a:solidFill>
                  <a:prstClr val="black"/>
                </a:solidFill>
                <a:latin typeface="Arial"/>
                <a:cs typeface="Arial"/>
              </a:rPr>
              <a:t> 	</a:t>
            </a:r>
            <a:r>
              <a:rPr sz="1300" baseline="4444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spc="23" dirty="0">
                <a:solidFill>
                  <a:prstClr val="black"/>
                </a:solidFill>
                <a:latin typeface="Arial"/>
                <a:cs typeface="Arial"/>
              </a:rPr>
              <a:t>MCFM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56" name="object 456"/>
          <p:cNvSpPr txBox="1"/>
          <p:nvPr/>
        </p:nvSpPr>
        <p:spPr>
          <a:xfrm>
            <a:off x="3436366" y="2964037"/>
            <a:ext cx="1234956" cy="205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1300" spc="11" dirty="0">
                <a:solidFill>
                  <a:prstClr val="black"/>
                </a:solidFill>
                <a:latin typeface="Arial"/>
                <a:cs typeface="Arial"/>
              </a:rPr>
              <a:t> ( </a:t>
            </a:r>
            <a:r>
              <a:rPr sz="1300" spc="-9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spc="-17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=7</a:t>
            </a:r>
            <a:r>
              <a:rPr sz="1300" spc="-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spc="-11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eV)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3071727" y="3191331"/>
            <a:ext cx="317967" cy="129560"/>
          </a:xfrm>
          <a:custGeom>
            <a:avLst/>
            <a:gdLst/>
            <a:ahLst/>
            <a:cxnLst/>
            <a:rect l="l" t="t" r="r" b="b"/>
            <a:pathLst>
              <a:path w="272219" h="117584">
                <a:moveTo>
                  <a:pt x="0" y="117584"/>
                </a:moveTo>
                <a:lnTo>
                  <a:pt x="272219" y="117584"/>
                </a:lnTo>
                <a:lnTo>
                  <a:pt x="272219" y="0"/>
                </a:lnTo>
                <a:lnTo>
                  <a:pt x="0" y="0"/>
                </a:lnTo>
                <a:lnTo>
                  <a:pt x="0" y="117584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3071726" y="3256114"/>
            <a:ext cx="317966" cy="0"/>
          </a:xfrm>
          <a:custGeom>
            <a:avLst/>
            <a:gdLst/>
            <a:ahLst/>
            <a:cxnLst/>
            <a:rect l="l" t="t" r="r" b="b"/>
            <a:pathLst>
              <a:path w="272218">
                <a:moveTo>
                  <a:pt x="0" y="0"/>
                </a:moveTo>
                <a:lnTo>
                  <a:pt x="272218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3198569" y="3225776"/>
            <a:ext cx="64290" cy="60670"/>
          </a:xfrm>
          <a:custGeom>
            <a:avLst/>
            <a:gdLst/>
            <a:ahLst/>
            <a:cxnLst/>
            <a:rect l="l" t="t" r="r" b="b"/>
            <a:pathLst>
              <a:path w="55040" h="55062">
                <a:moveTo>
                  <a:pt x="55040" y="0"/>
                </a:moveTo>
                <a:lnTo>
                  <a:pt x="0" y="0"/>
                </a:lnTo>
                <a:lnTo>
                  <a:pt x="27515" y="55062"/>
                </a:lnTo>
                <a:lnTo>
                  <a:pt x="55040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0" name="object 460"/>
          <p:cNvSpPr txBox="1"/>
          <p:nvPr/>
        </p:nvSpPr>
        <p:spPr>
          <a:xfrm>
            <a:off x="3436365" y="3343223"/>
            <a:ext cx="715014" cy="205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spc="23" dirty="0">
                <a:solidFill>
                  <a:prstClr val="black"/>
                </a:solidFill>
                <a:latin typeface="Arial"/>
                <a:cs typeface="Arial"/>
              </a:rPr>
              <a:t>ALPGEN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3198571" y="3441194"/>
            <a:ext cx="64289" cy="0"/>
          </a:xfrm>
          <a:custGeom>
            <a:avLst/>
            <a:gdLst/>
            <a:ahLst/>
            <a:cxnLst/>
            <a:rect l="l" t="t" r="r" b="b"/>
            <a:pathLst>
              <a:path w="55039">
                <a:moveTo>
                  <a:pt x="0" y="0"/>
                </a:moveTo>
                <a:lnTo>
                  <a:pt x="55039" y="0"/>
                </a:lnTo>
              </a:path>
            </a:pathLst>
          </a:custGeom>
          <a:ln w="5633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2" name="object 462"/>
          <p:cNvSpPr txBox="1"/>
          <p:nvPr/>
        </p:nvSpPr>
        <p:spPr>
          <a:xfrm>
            <a:off x="1170170" y="4253268"/>
            <a:ext cx="1126666" cy="21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300" spc="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1300" spc="-9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spc="6" dirty="0">
                <a:solidFill>
                  <a:prstClr val="black"/>
                </a:solidFill>
                <a:latin typeface="Times New Roman"/>
                <a:cs typeface="Times New Roman"/>
              </a:rPr>
              <a:t>µ</a:t>
            </a:r>
            <a:r>
              <a:rPr sz="1300" spc="6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300" spc="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NJet</a:t>
            </a:r>
            <a:r>
              <a:rPr sz="1300" spc="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300" spc="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6119781" y="5484903"/>
            <a:ext cx="4151425" cy="588609"/>
          </a:xfrm>
          <a:custGeom>
            <a:avLst/>
            <a:gdLst/>
            <a:ahLst/>
            <a:cxnLst/>
            <a:rect l="l" t="t" r="r" b="b"/>
            <a:pathLst>
              <a:path w="3554133" h="534200">
                <a:moveTo>
                  <a:pt x="0" y="534200"/>
                </a:moveTo>
                <a:lnTo>
                  <a:pt x="3554133" y="534200"/>
                </a:lnTo>
                <a:lnTo>
                  <a:pt x="3554133" y="0"/>
                </a:lnTo>
                <a:lnTo>
                  <a:pt x="0" y="0"/>
                </a:lnTo>
                <a:lnTo>
                  <a:pt x="0" y="534200"/>
                </a:lnTo>
                <a:close/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6119781" y="5908541"/>
            <a:ext cx="551069" cy="0"/>
          </a:xfrm>
          <a:custGeom>
            <a:avLst/>
            <a:gdLst/>
            <a:ahLst/>
            <a:cxnLst/>
            <a:rect l="l" t="t" r="r" b="b"/>
            <a:pathLst>
              <a:path w="471783">
                <a:moveTo>
                  <a:pt x="0" y="0"/>
                </a:moveTo>
                <a:lnTo>
                  <a:pt x="471783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6119779" y="59085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7157634" y="59085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6606567" y="5878201"/>
            <a:ext cx="64280" cy="60670"/>
          </a:xfrm>
          <a:custGeom>
            <a:avLst/>
            <a:gdLst/>
            <a:ahLst/>
            <a:cxnLst/>
            <a:rect l="l" t="t" r="r" b="b"/>
            <a:pathLst>
              <a:path w="55032" h="55062">
                <a:moveTo>
                  <a:pt x="55032" y="0"/>
                </a:moveTo>
                <a:lnTo>
                  <a:pt x="0" y="0"/>
                </a:lnTo>
                <a:lnTo>
                  <a:pt x="27517" y="55062"/>
                </a:lnTo>
                <a:lnTo>
                  <a:pt x="55032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7157634" y="5874044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7708711" y="5874044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7157634" y="58740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8195495" y="58740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7644419" y="5843714"/>
            <a:ext cx="64290" cy="60671"/>
          </a:xfrm>
          <a:custGeom>
            <a:avLst/>
            <a:gdLst/>
            <a:ahLst/>
            <a:cxnLst/>
            <a:rect l="l" t="t" r="r" b="b"/>
            <a:pathLst>
              <a:path w="55040" h="55063">
                <a:moveTo>
                  <a:pt x="55040" y="0"/>
                </a:moveTo>
                <a:lnTo>
                  <a:pt x="0" y="0"/>
                </a:lnTo>
                <a:lnTo>
                  <a:pt x="27517" y="55063"/>
                </a:lnTo>
                <a:lnTo>
                  <a:pt x="55040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8710989" y="5877055"/>
            <a:ext cx="6867" cy="0"/>
          </a:xfrm>
          <a:custGeom>
            <a:avLst/>
            <a:gdLst/>
            <a:ahLst/>
            <a:cxnLst/>
            <a:rect l="l" t="t" r="r" b="b"/>
            <a:pathLst>
              <a:path w="5879">
                <a:moveTo>
                  <a:pt x="0" y="0"/>
                </a:moveTo>
                <a:lnTo>
                  <a:pt x="5879" y="0"/>
                </a:lnTo>
              </a:path>
            </a:pathLst>
          </a:custGeom>
          <a:ln w="4038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8710989" y="5811942"/>
            <a:ext cx="6867" cy="0"/>
          </a:xfrm>
          <a:custGeom>
            <a:avLst/>
            <a:gdLst/>
            <a:ahLst/>
            <a:cxnLst/>
            <a:rect l="l" t="t" r="r" b="b"/>
            <a:pathLst>
              <a:path w="5879">
                <a:moveTo>
                  <a:pt x="0" y="0"/>
                </a:moveTo>
                <a:lnTo>
                  <a:pt x="5879" y="0"/>
                </a:lnTo>
              </a:path>
            </a:pathLst>
          </a:custGeom>
          <a:ln w="4038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8195496" y="5844499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8746561" y="5844499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8714421" y="58792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8714421" y="58097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8195495" y="58444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9233347" y="584449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8682280" y="5814168"/>
            <a:ext cx="64280" cy="60661"/>
          </a:xfrm>
          <a:custGeom>
            <a:avLst/>
            <a:gdLst/>
            <a:ahLst/>
            <a:cxnLst/>
            <a:rect l="l" t="t" r="r" b="b"/>
            <a:pathLst>
              <a:path w="55032" h="55054">
                <a:moveTo>
                  <a:pt x="55032" y="0"/>
                </a:moveTo>
                <a:lnTo>
                  <a:pt x="0" y="0"/>
                </a:lnTo>
                <a:lnTo>
                  <a:pt x="27517" y="55054"/>
                </a:lnTo>
                <a:lnTo>
                  <a:pt x="55032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9752273" y="5835270"/>
            <a:ext cx="0" cy="35152"/>
          </a:xfrm>
          <a:custGeom>
            <a:avLst/>
            <a:gdLst/>
            <a:ahLst/>
            <a:cxnLst/>
            <a:rect l="l" t="t" r="r" b="b"/>
            <a:pathLst>
              <a:path h="31903">
                <a:moveTo>
                  <a:pt x="0" y="31903"/>
                </a:moveTo>
                <a:lnTo>
                  <a:pt x="0" y="0"/>
                </a:lnTo>
              </a:path>
            </a:pathLst>
          </a:custGeom>
          <a:ln w="5879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9752273" y="5739447"/>
            <a:ext cx="0" cy="35152"/>
          </a:xfrm>
          <a:custGeom>
            <a:avLst/>
            <a:gdLst/>
            <a:ahLst/>
            <a:cxnLst/>
            <a:rect l="l" t="t" r="r" b="b"/>
            <a:pathLst>
              <a:path h="31903">
                <a:moveTo>
                  <a:pt x="0" y="31903"/>
                </a:moveTo>
                <a:lnTo>
                  <a:pt x="0" y="0"/>
                </a:lnTo>
              </a:path>
            </a:pathLst>
          </a:custGeom>
          <a:ln w="5879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9233347" y="5804930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9784424" y="5804930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9752273" y="58704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9752273" y="57394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9233347" y="5804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10271208" y="5804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9720134" y="5774600"/>
            <a:ext cx="64291" cy="60671"/>
          </a:xfrm>
          <a:custGeom>
            <a:avLst/>
            <a:gdLst/>
            <a:ahLst/>
            <a:cxnLst/>
            <a:rect l="l" t="t" r="r" b="b"/>
            <a:pathLst>
              <a:path w="55041" h="55063">
                <a:moveTo>
                  <a:pt x="55041" y="0"/>
                </a:moveTo>
                <a:lnTo>
                  <a:pt x="0" y="0"/>
                </a:lnTo>
                <a:lnTo>
                  <a:pt x="27517" y="55063"/>
                </a:lnTo>
                <a:lnTo>
                  <a:pt x="55041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1" name="object 491"/>
          <p:cNvSpPr txBox="1"/>
          <p:nvPr/>
        </p:nvSpPr>
        <p:spPr>
          <a:xfrm>
            <a:off x="5648832" y="5495591"/>
            <a:ext cx="180237" cy="54015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4472" defTabSz="520965"/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Data/MC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6119779" y="5856658"/>
            <a:ext cx="75473" cy="0"/>
          </a:xfrm>
          <a:custGeom>
            <a:avLst/>
            <a:gdLst/>
            <a:ahLst/>
            <a:cxnLst/>
            <a:rect l="l" t="t" r="r" b="b"/>
            <a:pathLst>
              <a:path w="64614">
                <a:moveTo>
                  <a:pt x="0" y="0"/>
                </a:moveTo>
                <a:lnTo>
                  <a:pt x="6461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6119781" y="5779204"/>
            <a:ext cx="150945" cy="0"/>
          </a:xfrm>
          <a:custGeom>
            <a:avLst/>
            <a:gdLst/>
            <a:ahLst/>
            <a:cxnLst/>
            <a:rect l="l" t="t" r="r" b="b"/>
            <a:pathLst>
              <a:path w="129228">
                <a:moveTo>
                  <a:pt x="0" y="0"/>
                </a:moveTo>
                <a:lnTo>
                  <a:pt x="129228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4" name="object 494"/>
          <p:cNvSpPr/>
          <p:nvPr/>
        </p:nvSpPr>
        <p:spPr>
          <a:xfrm>
            <a:off x="6119779" y="5701759"/>
            <a:ext cx="75473" cy="0"/>
          </a:xfrm>
          <a:custGeom>
            <a:avLst/>
            <a:gdLst/>
            <a:ahLst/>
            <a:cxnLst/>
            <a:rect l="l" t="t" r="r" b="b"/>
            <a:pathLst>
              <a:path w="64614">
                <a:moveTo>
                  <a:pt x="0" y="0"/>
                </a:moveTo>
                <a:lnTo>
                  <a:pt x="6461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6119781" y="5624307"/>
            <a:ext cx="150945" cy="0"/>
          </a:xfrm>
          <a:custGeom>
            <a:avLst/>
            <a:gdLst/>
            <a:ahLst/>
            <a:cxnLst/>
            <a:rect l="l" t="t" r="r" b="b"/>
            <a:pathLst>
              <a:path w="129228">
                <a:moveTo>
                  <a:pt x="0" y="0"/>
                </a:moveTo>
                <a:lnTo>
                  <a:pt x="129228" y="0"/>
                </a:lnTo>
              </a:path>
            </a:pathLst>
          </a:custGeom>
          <a:ln w="58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6119779" y="6011555"/>
            <a:ext cx="75473" cy="0"/>
          </a:xfrm>
          <a:custGeom>
            <a:avLst/>
            <a:gdLst/>
            <a:ahLst/>
            <a:cxnLst/>
            <a:rect l="l" t="t" r="r" b="b"/>
            <a:pathLst>
              <a:path w="64614">
                <a:moveTo>
                  <a:pt x="0" y="0"/>
                </a:moveTo>
                <a:lnTo>
                  <a:pt x="6461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6119779" y="5546862"/>
            <a:ext cx="75473" cy="0"/>
          </a:xfrm>
          <a:custGeom>
            <a:avLst/>
            <a:gdLst/>
            <a:ahLst/>
            <a:cxnLst/>
            <a:rect l="l" t="t" r="r" b="b"/>
            <a:pathLst>
              <a:path w="64614">
                <a:moveTo>
                  <a:pt x="0" y="0"/>
                </a:moveTo>
                <a:lnTo>
                  <a:pt x="6461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8" name="object 498"/>
          <p:cNvSpPr txBox="1"/>
          <p:nvPr/>
        </p:nvSpPr>
        <p:spPr>
          <a:xfrm>
            <a:off x="6000552" y="5545970"/>
            <a:ext cx="126092" cy="4799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000" spc="6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14472" defTabSz="520965">
              <a:spcBef>
                <a:spcPts val="194"/>
              </a:spcBef>
            </a:pPr>
            <a:r>
              <a:rPr sz="1000" spc="6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37626" defTabSz="520965">
              <a:spcBef>
                <a:spcPts val="68"/>
              </a:spcBef>
            </a:pPr>
            <a:r>
              <a:rPr sz="1000" spc="6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99" name="object 499"/>
          <p:cNvSpPr/>
          <p:nvPr/>
        </p:nvSpPr>
        <p:spPr>
          <a:xfrm>
            <a:off x="9233349" y="5934101"/>
            <a:ext cx="1037861" cy="0"/>
          </a:xfrm>
          <a:custGeom>
            <a:avLst/>
            <a:gdLst/>
            <a:ahLst/>
            <a:cxnLst/>
            <a:rect l="l" t="t" r="r" b="b"/>
            <a:pathLst>
              <a:path w="888537">
                <a:moveTo>
                  <a:pt x="0" y="0"/>
                </a:moveTo>
                <a:lnTo>
                  <a:pt x="888537" y="0"/>
                </a:lnTo>
              </a:path>
            </a:pathLst>
          </a:custGeom>
          <a:ln w="58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0" name="object 500"/>
          <p:cNvSpPr/>
          <p:nvPr/>
        </p:nvSpPr>
        <p:spPr>
          <a:xfrm>
            <a:off x="10195729" y="5856658"/>
            <a:ext cx="75481" cy="0"/>
          </a:xfrm>
          <a:custGeom>
            <a:avLst/>
            <a:gdLst/>
            <a:ahLst/>
            <a:cxnLst/>
            <a:rect l="l" t="t" r="r" b="b"/>
            <a:pathLst>
              <a:path w="64621">
                <a:moveTo>
                  <a:pt x="0" y="0"/>
                </a:moveTo>
                <a:lnTo>
                  <a:pt x="6462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10120256" y="5779204"/>
            <a:ext cx="150952" cy="0"/>
          </a:xfrm>
          <a:custGeom>
            <a:avLst/>
            <a:gdLst/>
            <a:ahLst/>
            <a:cxnLst/>
            <a:rect l="l" t="t" r="r" b="b"/>
            <a:pathLst>
              <a:path w="129234">
                <a:moveTo>
                  <a:pt x="0" y="0"/>
                </a:moveTo>
                <a:lnTo>
                  <a:pt x="1292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10195729" y="5701759"/>
            <a:ext cx="75481" cy="0"/>
          </a:xfrm>
          <a:custGeom>
            <a:avLst/>
            <a:gdLst/>
            <a:ahLst/>
            <a:cxnLst/>
            <a:rect l="l" t="t" r="r" b="b"/>
            <a:pathLst>
              <a:path w="64621">
                <a:moveTo>
                  <a:pt x="0" y="0"/>
                </a:moveTo>
                <a:lnTo>
                  <a:pt x="6462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10120254" y="5624307"/>
            <a:ext cx="150952" cy="0"/>
          </a:xfrm>
          <a:custGeom>
            <a:avLst/>
            <a:gdLst/>
            <a:ahLst/>
            <a:cxnLst/>
            <a:rect l="l" t="t" r="r" b="b"/>
            <a:pathLst>
              <a:path w="129234">
                <a:moveTo>
                  <a:pt x="0" y="0"/>
                </a:moveTo>
                <a:lnTo>
                  <a:pt x="129234" y="0"/>
                </a:lnTo>
              </a:path>
            </a:pathLst>
          </a:custGeom>
          <a:ln w="58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10195729" y="6011555"/>
            <a:ext cx="75481" cy="0"/>
          </a:xfrm>
          <a:custGeom>
            <a:avLst/>
            <a:gdLst/>
            <a:ahLst/>
            <a:cxnLst/>
            <a:rect l="l" t="t" r="r" b="b"/>
            <a:pathLst>
              <a:path w="64621">
                <a:moveTo>
                  <a:pt x="0" y="0"/>
                </a:moveTo>
                <a:lnTo>
                  <a:pt x="6462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5" name="object 505"/>
          <p:cNvSpPr/>
          <p:nvPr/>
        </p:nvSpPr>
        <p:spPr>
          <a:xfrm>
            <a:off x="10195729" y="5546862"/>
            <a:ext cx="75481" cy="0"/>
          </a:xfrm>
          <a:custGeom>
            <a:avLst/>
            <a:gdLst/>
            <a:ahLst/>
            <a:cxnLst/>
            <a:rect l="l" t="t" r="r" b="b"/>
            <a:pathLst>
              <a:path w="64621">
                <a:moveTo>
                  <a:pt x="0" y="0"/>
                </a:moveTo>
                <a:lnTo>
                  <a:pt x="6462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6119781" y="5882272"/>
            <a:ext cx="1037851" cy="103670"/>
          </a:xfrm>
          <a:custGeom>
            <a:avLst/>
            <a:gdLst/>
            <a:ahLst/>
            <a:cxnLst/>
            <a:rect l="l" t="t" r="r" b="b"/>
            <a:pathLst>
              <a:path w="888529" h="94087">
                <a:moveTo>
                  <a:pt x="0" y="94087"/>
                </a:moveTo>
                <a:lnTo>
                  <a:pt x="888529" y="94087"/>
                </a:lnTo>
                <a:lnTo>
                  <a:pt x="888529" y="0"/>
                </a:lnTo>
                <a:lnTo>
                  <a:pt x="0" y="0"/>
                </a:lnTo>
                <a:lnTo>
                  <a:pt x="0" y="94087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7157637" y="5878071"/>
            <a:ext cx="1037851" cy="112081"/>
          </a:xfrm>
          <a:custGeom>
            <a:avLst/>
            <a:gdLst/>
            <a:ahLst/>
            <a:cxnLst/>
            <a:rect l="l" t="t" r="r" b="b"/>
            <a:pathLst>
              <a:path w="888529" h="101721">
                <a:moveTo>
                  <a:pt x="0" y="101721"/>
                </a:moveTo>
                <a:lnTo>
                  <a:pt x="888529" y="101721"/>
                </a:lnTo>
                <a:lnTo>
                  <a:pt x="888529" y="0"/>
                </a:lnTo>
                <a:lnTo>
                  <a:pt x="0" y="0"/>
                </a:lnTo>
                <a:lnTo>
                  <a:pt x="0" y="101721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8" name="object 508"/>
          <p:cNvSpPr/>
          <p:nvPr/>
        </p:nvSpPr>
        <p:spPr>
          <a:xfrm>
            <a:off x="8195497" y="5892277"/>
            <a:ext cx="1037851" cy="83649"/>
          </a:xfrm>
          <a:custGeom>
            <a:avLst/>
            <a:gdLst/>
            <a:ahLst/>
            <a:cxnLst/>
            <a:rect l="l" t="t" r="r" b="b"/>
            <a:pathLst>
              <a:path w="888529" h="75917">
                <a:moveTo>
                  <a:pt x="0" y="75917"/>
                </a:moveTo>
                <a:lnTo>
                  <a:pt x="888529" y="75917"/>
                </a:lnTo>
                <a:lnTo>
                  <a:pt x="888529" y="0"/>
                </a:lnTo>
                <a:lnTo>
                  <a:pt x="0" y="0"/>
                </a:lnTo>
                <a:lnTo>
                  <a:pt x="0" y="75917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9" name="object 509"/>
          <p:cNvSpPr/>
          <p:nvPr/>
        </p:nvSpPr>
        <p:spPr>
          <a:xfrm>
            <a:off x="9233350" y="5899301"/>
            <a:ext cx="1037851" cy="69616"/>
          </a:xfrm>
          <a:custGeom>
            <a:avLst/>
            <a:gdLst/>
            <a:ahLst/>
            <a:cxnLst/>
            <a:rect l="l" t="t" r="r" b="b"/>
            <a:pathLst>
              <a:path w="888529" h="63181">
                <a:moveTo>
                  <a:pt x="0" y="63181"/>
                </a:moveTo>
                <a:lnTo>
                  <a:pt x="888529" y="63181"/>
                </a:lnTo>
                <a:lnTo>
                  <a:pt x="888529" y="0"/>
                </a:lnTo>
                <a:lnTo>
                  <a:pt x="0" y="0"/>
                </a:lnTo>
                <a:lnTo>
                  <a:pt x="0" y="63181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0" name="object 510"/>
          <p:cNvSpPr/>
          <p:nvPr/>
        </p:nvSpPr>
        <p:spPr>
          <a:xfrm>
            <a:off x="6119780" y="5934101"/>
            <a:ext cx="4151428" cy="0"/>
          </a:xfrm>
          <a:custGeom>
            <a:avLst/>
            <a:gdLst/>
            <a:ahLst/>
            <a:cxnLst/>
            <a:rect l="l" t="t" r="r" b="b"/>
            <a:pathLst>
              <a:path w="3554136">
                <a:moveTo>
                  <a:pt x="0" y="0"/>
                </a:moveTo>
                <a:lnTo>
                  <a:pt x="3554136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1" name="object 511"/>
          <p:cNvSpPr/>
          <p:nvPr/>
        </p:nvSpPr>
        <p:spPr>
          <a:xfrm>
            <a:off x="7131949" y="5935691"/>
            <a:ext cx="25684" cy="24265"/>
          </a:xfrm>
          <a:custGeom>
            <a:avLst/>
            <a:gdLst/>
            <a:ahLst/>
            <a:cxnLst/>
            <a:rect l="l" t="t" r="r" b="b"/>
            <a:pathLst>
              <a:path w="21989" h="22022">
                <a:moveTo>
                  <a:pt x="21989" y="0"/>
                </a:moveTo>
                <a:lnTo>
                  <a:pt x="0" y="22022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7024025" y="5857125"/>
            <a:ext cx="108858" cy="102833"/>
          </a:xfrm>
          <a:custGeom>
            <a:avLst/>
            <a:gdLst/>
            <a:ahLst/>
            <a:cxnLst/>
            <a:rect l="l" t="t" r="r" b="b"/>
            <a:pathLst>
              <a:path w="93196" h="93327">
                <a:moveTo>
                  <a:pt x="93196" y="0"/>
                </a:moveTo>
                <a:lnTo>
                  <a:pt x="0" y="93327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6916100" y="5857125"/>
            <a:ext cx="108858" cy="102833"/>
          </a:xfrm>
          <a:custGeom>
            <a:avLst/>
            <a:gdLst/>
            <a:ahLst/>
            <a:cxnLst/>
            <a:rect l="l" t="t" r="r" b="b"/>
            <a:pathLst>
              <a:path w="93196" h="93327">
                <a:moveTo>
                  <a:pt x="93196" y="0"/>
                </a:moveTo>
                <a:lnTo>
                  <a:pt x="0" y="93327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4" name="object 514"/>
          <p:cNvSpPr/>
          <p:nvPr/>
        </p:nvSpPr>
        <p:spPr>
          <a:xfrm>
            <a:off x="6808177" y="5857125"/>
            <a:ext cx="108858" cy="102833"/>
          </a:xfrm>
          <a:custGeom>
            <a:avLst/>
            <a:gdLst/>
            <a:ahLst/>
            <a:cxnLst/>
            <a:rect l="l" t="t" r="r" b="b"/>
            <a:pathLst>
              <a:path w="93196" h="93327">
                <a:moveTo>
                  <a:pt x="93196" y="0"/>
                </a:moveTo>
                <a:lnTo>
                  <a:pt x="0" y="93327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6700252" y="5857125"/>
            <a:ext cx="108866" cy="102833"/>
          </a:xfrm>
          <a:custGeom>
            <a:avLst/>
            <a:gdLst/>
            <a:ahLst/>
            <a:cxnLst/>
            <a:rect l="l" t="t" r="r" b="b"/>
            <a:pathLst>
              <a:path w="93203" h="93327">
                <a:moveTo>
                  <a:pt x="93203" y="0"/>
                </a:moveTo>
                <a:lnTo>
                  <a:pt x="0" y="93327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6592337" y="5857125"/>
            <a:ext cx="108858" cy="102833"/>
          </a:xfrm>
          <a:custGeom>
            <a:avLst/>
            <a:gdLst/>
            <a:ahLst/>
            <a:cxnLst/>
            <a:rect l="l" t="t" r="r" b="b"/>
            <a:pathLst>
              <a:path w="93196" h="93327">
                <a:moveTo>
                  <a:pt x="93196" y="0"/>
                </a:moveTo>
                <a:lnTo>
                  <a:pt x="0" y="93327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6484413" y="5857125"/>
            <a:ext cx="108858" cy="102833"/>
          </a:xfrm>
          <a:custGeom>
            <a:avLst/>
            <a:gdLst/>
            <a:ahLst/>
            <a:cxnLst/>
            <a:rect l="l" t="t" r="r" b="b"/>
            <a:pathLst>
              <a:path w="93196" h="93327">
                <a:moveTo>
                  <a:pt x="93196" y="0"/>
                </a:moveTo>
                <a:lnTo>
                  <a:pt x="0" y="93327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6376489" y="5857125"/>
            <a:ext cx="108858" cy="102833"/>
          </a:xfrm>
          <a:custGeom>
            <a:avLst/>
            <a:gdLst/>
            <a:ahLst/>
            <a:cxnLst/>
            <a:rect l="l" t="t" r="r" b="b"/>
            <a:pathLst>
              <a:path w="93196" h="93327">
                <a:moveTo>
                  <a:pt x="93196" y="0"/>
                </a:moveTo>
                <a:lnTo>
                  <a:pt x="0" y="93327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6268564" y="5857125"/>
            <a:ext cx="108858" cy="102833"/>
          </a:xfrm>
          <a:custGeom>
            <a:avLst/>
            <a:gdLst/>
            <a:ahLst/>
            <a:cxnLst/>
            <a:rect l="l" t="t" r="r" b="b"/>
            <a:pathLst>
              <a:path w="93196" h="93327">
                <a:moveTo>
                  <a:pt x="93196" y="0"/>
                </a:moveTo>
                <a:lnTo>
                  <a:pt x="0" y="93327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6160643" y="5857125"/>
            <a:ext cx="108857" cy="102833"/>
          </a:xfrm>
          <a:custGeom>
            <a:avLst/>
            <a:gdLst/>
            <a:ahLst/>
            <a:cxnLst/>
            <a:rect l="l" t="t" r="r" b="b"/>
            <a:pathLst>
              <a:path w="93195" h="93327">
                <a:moveTo>
                  <a:pt x="93195" y="0"/>
                </a:moveTo>
                <a:lnTo>
                  <a:pt x="0" y="93327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6119781" y="5857124"/>
            <a:ext cx="41799" cy="39482"/>
          </a:xfrm>
          <a:custGeom>
            <a:avLst/>
            <a:gdLst/>
            <a:ahLst/>
            <a:cxnLst/>
            <a:rect l="l" t="t" r="r" b="b"/>
            <a:pathLst>
              <a:path w="35785" h="35832">
                <a:moveTo>
                  <a:pt x="35785" y="0"/>
                </a:moveTo>
                <a:lnTo>
                  <a:pt x="0" y="35832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6606567" y="5878201"/>
            <a:ext cx="64280" cy="60670"/>
          </a:xfrm>
          <a:custGeom>
            <a:avLst/>
            <a:gdLst/>
            <a:ahLst/>
            <a:cxnLst/>
            <a:rect l="l" t="t" r="r" b="b"/>
            <a:pathLst>
              <a:path w="55032" h="55062">
                <a:moveTo>
                  <a:pt x="55032" y="0"/>
                </a:moveTo>
                <a:lnTo>
                  <a:pt x="0" y="0"/>
                </a:lnTo>
                <a:lnTo>
                  <a:pt x="27517" y="55062"/>
                </a:lnTo>
                <a:lnTo>
                  <a:pt x="55032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8140864" y="5872825"/>
            <a:ext cx="54630" cy="51598"/>
          </a:xfrm>
          <a:custGeom>
            <a:avLst/>
            <a:gdLst/>
            <a:ahLst/>
            <a:cxnLst/>
            <a:rect l="l" t="t" r="r" b="b"/>
            <a:pathLst>
              <a:path w="46770" h="46828">
                <a:moveTo>
                  <a:pt x="46770" y="0"/>
                </a:moveTo>
                <a:lnTo>
                  <a:pt x="0" y="46828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4" name="object 524"/>
          <p:cNvSpPr/>
          <p:nvPr/>
        </p:nvSpPr>
        <p:spPr>
          <a:xfrm>
            <a:off x="8032941" y="5823665"/>
            <a:ext cx="106669" cy="100759"/>
          </a:xfrm>
          <a:custGeom>
            <a:avLst/>
            <a:gdLst/>
            <a:ahLst/>
            <a:cxnLst/>
            <a:rect l="l" t="t" r="r" b="b"/>
            <a:pathLst>
              <a:path w="91322" h="91445">
                <a:moveTo>
                  <a:pt x="91322" y="0"/>
                </a:moveTo>
                <a:lnTo>
                  <a:pt x="0" y="9144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7925018" y="5823665"/>
            <a:ext cx="106668" cy="100759"/>
          </a:xfrm>
          <a:custGeom>
            <a:avLst/>
            <a:gdLst/>
            <a:ahLst/>
            <a:cxnLst/>
            <a:rect l="l" t="t" r="r" b="b"/>
            <a:pathLst>
              <a:path w="91321" h="91445">
                <a:moveTo>
                  <a:pt x="91321" y="0"/>
                </a:moveTo>
                <a:lnTo>
                  <a:pt x="0" y="9144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6" name="object 526"/>
          <p:cNvSpPr/>
          <p:nvPr/>
        </p:nvSpPr>
        <p:spPr>
          <a:xfrm>
            <a:off x="7817093" y="5823665"/>
            <a:ext cx="106669" cy="100759"/>
          </a:xfrm>
          <a:custGeom>
            <a:avLst/>
            <a:gdLst/>
            <a:ahLst/>
            <a:cxnLst/>
            <a:rect l="l" t="t" r="r" b="b"/>
            <a:pathLst>
              <a:path w="91322" h="91445">
                <a:moveTo>
                  <a:pt x="91322" y="0"/>
                </a:moveTo>
                <a:lnTo>
                  <a:pt x="0" y="9144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7709177" y="5823665"/>
            <a:ext cx="106660" cy="100759"/>
          </a:xfrm>
          <a:custGeom>
            <a:avLst/>
            <a:gdLst/>
            <a:ahLst/>
            <a:cxnLst/>
            <a:rect l="l" t="t" r="r" b="b"/>
            <a:pathLst>
              <a:path w="91314" h="91445">
                <a:moveTo>
                  <a:pt x="91314" y="0"/>
                </a:moveTo>
                <a:lnTo>
                  <a:pt x="0" y="9144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7601252" y="5823665"/>
            <a:ext cx="106660" cy="100759"/>
          </a:xfrm>
          <a:custGeom>
            <a:avLst/>
            <a:gdLst/>
            <a:ahLst/>
            <a:cxnLst/>
            <a:rect l="l" t="t" r="r" b="b"/>
            <a:pathLst>
              <a:path w="91314" h="91445">
                <a:moveTo>
                  <a:pt x="91314" y="0"/>
                </a:moveTo>
                <a:lnTo>
                  <a:pt x="0" y="9144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7493329" y="5823665"/>
            <a:ext cx="106660" cy="100759"/>
          </a:xfrm>
          <a:custGeom>
            <a:avLst/>
            <a:gdLst/>
            <a:ahLst/>
            <a:cxnLst/>
            <a:rect l="l" t="t" r="r" b="b"/>
            <a:pathLst>
              <a:path w="91314" h="91445">
                <a:moveTo>
                  <a:pt x="91314" y="0"/>
                </a:moveTo>
                <a:lnTo>
                  <a:pt x="0" y="9144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7385405" y="5823665"/>
            <a:ext cx="106669" cy="100759"/>
          </a:xfrm>
          <a:custGeom>
            <a:avLst/>
            <a:gdLst/>
            <a:ahLst/>
            <a:cxnLst/>
            <a:rect l="l" t="t" r="r" b="b"/>
            <a:pathLst>
              <a:path w="91322" h="91445">
                <a:moveTo>
                  <a:pt x="91322" y="0"/>
                </a:moveTo>
                <a:lnTo>
                  <a:pt x="0" y="9144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7277480" y="5823665"/>
            <a:ext cx="106669" cy="100759"/>
          </a:xfrm>
          <a:custGeom>
            <a:avLst/>
            <a:gdLst/>
            <a:ahLst/>
            <a:cxnLst/>
            <a:rect l="l" t="t" r="r" b="b"/>
            <a:pathLst>
              <a:path w="91322" h="91445">
                <a:moveTo>
                  <a:pt x="91322" y="0"/>
                </a:moveTo>
                <a:lnTo>
                  <a:pt x="0" y="9144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7169558" y="5823665"/>
            <a:ext cx="106669" cy="100759"/>
          </a:xfrm>
          <a:custGeom>
            <a:avLst/>
            <a:gdLst/>
            <a:ahLst/>
            <a:cxnLst/>
            <a:rect l="l" t="t" r="r" b="b"/>
            <a:pathLst>
              <a:path w="91322" h="91445">
                <a:moveTo>
                  <a:pt x="91322" y="0"/>
                </a:moveTo>
                <a:lnTo>
                  <a:pt x="0" y="9144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3" name="object 533"/>
          <p:cNvSpPr/>
          <p:nvPr/>
        </p:nvSpPr>
        <p:spPr>
          <a:xfrm>
            <a:off x="7157636" y="5823664"/>
            <a:ext cx="10668" cy="10075"/>
          </a:xfrm>
          <a:custGeom>
            <a:avLst/>
            <a:gdLst/>
            <a:ahLst/>
            <a:cxnLst/>
            <a:rect l="l" t="t" r="r" b="b"/>
            <a:pathLst>
              <a:path w="9133" h="9144">
                <a:moveTo>
                  <a:pt x="9133" y="0"/>
                </a:moveTo>
                <a:lnTo>
                  <a:pt x="0" y="9144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7644419" y="5843714"/>
            <a:ext cx="64290" cy="60671"/>
          </a:xfrm>
          <a:custGeom>
            <a:avLst/>
            <a:gdLst/>
            <a:ahLst/>
            <a:cxnLst/>
            <a:rect l="l" t="t" r="r" b="b"/>
            <a:pathLst>
              <a:path w="55040" h="55063">
                <a:moveTo>
                  <a:pt x="55040" y="0"/>
                </a:moveTo>
                <a:lnTo>
                  <a:pt x="0" y="0"/>
                </a:lnTo>
                <a:lnTo>
                  <a:pt x="27517" y="55063"/>
                </a:lnTo>
                <a:lnTo>
                  <a:pt x="55040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9130660" y="5809961"/>
            <a:ext cx="102686" cy="96999"/>
          </a:xfrm>
          <a:custGeom>
            <a:avLst/>
            <a:gdLst/>
            <a:ahLst/>
            <a:cxnLst/>
            <a:rect l="l" t="t" r="r" b="b"/>
            <a:pathLst>
              <a:path w="87912" h="88033">
                <a:moveTo>
                  <a:pt x="87912" y="0"/>
                </a:moveTo>
                <a:lnTo>
                  <a:pt x="0" y="88033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9022748" y="5782049"/>
            <a:ext cx="132227" cy="124911"/>
          </a:xfrm>
          <a:custGeom>
            <a:avLst/>
            <a:gdLst/>
            <a:ahLst/>
            <a:cxnLst/>
            <a:rect l="l" t="t" r="r" b="b"/>
            <a:pathLst>
              <a:path w="113203" h="113365">
                <a:moveTo>
                  <a:pt x="113203" y="0"/>
                </a:moveTo>
                <a:lnTo>
                  <a:pt x="0" y="11336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7" name="object 537"/>
          <p:cNvSpPr/>
          <p:nvPr/>
        </p:nvSpPr>
        <p:spPr>
          <a:xfrm>
            <a:off x="8914821" y="5782049"/>
            <a:ext cx="132226" cy="124911"/>
          </a:xfrm>
          <a:custGeom>
            <a:avLst/>
            <a:gdLst/>
            <a:ahLst/>
            <a:cxnLst/>
            <a:rect l="l" t="t" r="r" b="b"/>
            <a:pathLst>
              <a:path w="113202" h="113365">
                <a:moveTo>
                  <a:pt x="113202" y="0"/>
                </a:moveTo>
                <a:lnTo>
                  <a:pt x="0" y="11336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8806898" y="5782049"/>
            <a:ext cx="132226" cy="124911"/>
          </a:xfrm>
          <a:custGeom>
            <a:avLst/>
            <a:gdLst/>
            <a:ahLst/>
            <a:cxnLst/>
            <a:rect l="l" t="t" r="r" b="b"/>
            <a:pathLst>
              <a:path w="113202" h="113365">
                <a:moveTo>
                  <a:pt x="113202" y="0"/>
                </a:moveTo>
                <a:lnTo>
                  <a:pt x="0" y="11336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8698973" y="5782049"/>
            <a:ext cx="132236" cy="124911"/>
          </a:xfrm>
          <a:custGeom>
            <a:avLst/>
            <a:gdLst/>
            <a:ahLst/>
            <a:cxnLst/>
            <a:rect l="l" t="t" r="r" b="b"/>
            <a:pathLst>
              <a:path w="113210" h="113365">
                <a:moveTo>
                  <a:pt x="113210" y="0"/>
                </a:moveTo>
                <a:lnTo>
                  <a:pt x="0" y="11336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8591048" y="5782049"/>
            <a:ext cx="132236" cy="124911"/>
          </a:xfrm>
          <a:custGeom>
            <a:avLst/>
            <a:gdLst/>
            <a:ahLst/>
            <a:cxnLst/>
            <a:rect l="l" t="t" r="r" b="b"/>
            <a:pathLst>
              <a:path w="113210" h="113365">
                <a:moveTo>
                  <a:pt x="113210" y="0"/>
                </a:moveTo>
                <a:lnTo>
                  <a:pt x="0" y="11336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8483125" y="5782049"/>
            <a:ext cx="132236" cy="124911"/>
          </a:xfrm>
          <a:custGeom>
            <a:avLst/>
            <a:gdLst/>
            <a:ahLst/>
            <a:cxnLst/>
            <a:rect l="l" t="t" r="r" b="b"/>
            <a:pathLst>
              <a:path w="113210" h="113365">
                <a:moveTo>
                  <a:pt x="113210" y="0"/>
                </a:moveTo>
                <a:lnTo>
                  <a:pt x="0" y="11336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8375201" y="5782049"/>
            <a:ext cx="132236" cy="124911"/>
          </a:xfrm>
          <a:custGeom>
            <a:avLst/>
            <a:gdLst/>
            <a:ahLst/>
            <a:cxnLst/>
            <a:rect l="l" t="t" r="r" b="b"/>
            <a:pathLst>
              <a:path w="113210" h="113365">
                <a:moveTo>
                  <a:pt x="113210" y="0"/>
                </a:moveTo>
                <a:lnTo>
                  <a:pt x="0" y="11336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3" name="object 543"/>
          <p:cNvSpPr/>
          <p:nvPr/>
        </p:nvSpPr>
        <p:spPr>
          <a:xfrm>
            <a:off x="8267286" y="5782049"/>
            <a:ext cx="132226" cy="124911"/>
          </a:xfrm>
          <a:custGeom>
            <a:avLst/>
            <a:gdLst/>
            <a:ahLst/>
            <a:cxnLst/>
            <a:rect l="l" t="t" r="r" b="b"/>
            <a:pathLst>
              <a:path w="113202" h="113365">
                <a:moveTo>
                  <a:pt x="113202" y="0"/>
                </a:moveTo>
                <a:lnTo>
                  <a:pt x="0" y="113365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8195497" y="5782047"/>
            <a:ext cx="96092" cy="90777"/>
          </a:xfrm>
          <a:custGeom>
            <a:avLst/>
            <a:gdLst/>
            <a:ahLst/>
            <a:cxnLst/>
            <a:rect l="l" t="t" r="r" b="b"/>
            <a:pathLst>
              <a:path w="82267" h="82386">
                <a:moveTo>
                  <a:pt x="82267" y="0"/>
                </a:moveTo>
                <a:lnTo>
                  <a:pt x="0" y="82386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8682280" y="5814168"/>
            <a:ext cx="64280" cy="60661"/>
          </a:xfrm>
          <a:custGeom>
            <a:avLst/>
            <a:gdLst/>
            <a:ahLst/>
            <a:cxnLst/>
            <a:rect l="l" t="t" r="r" b="b"/>
            <a:pathLst>
              <a:path w="55032" h="55054">
                <a:moveTo>
                  <a:pt x="55032" y="0"/>
                </a:moveTo>
                <a:lnTo>
                  <a:pt x="0" y="0"/>
                </a:lnTo>
                <a:lnTo>
                  <a:pt x="27517" y="55054"/>
                </a:lnTo>
                <a:lnTo>
                  <a:pt x="55032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10201818" y="5849035"/>
            <a:ext cx="69391" cy="65554"/>
          </a:xfrm>
          <a:custGeom>
            <a:avLst/>
            <a:gdLst/>
            <a:ahLst/>
            <a:cxnLst/>
            <a:rect l="l" t="t" r="r" b="b"/>
            <a:pathLst>
              <a:path w="59407" h="59494">
                <a:moveTo>
                  <a:pt x="59407" y="0"/>
                </a:moveTo>
                <a:lnTo>
                  <a:pt x="0" y="59494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10093891" y="5747093"/>
            <a:ext cx="177316" cy="167496"/>
          </a:xfrm>
          <a:custGeom>
            <a:avLst/>
            <a:gdLst/>
            <a:ahLst/>
            <a:cxnLst/>
            <a:rect l="l" t="t" r="r" b="b"/>
            <a:pathLst>
              <a:path w="151804" h="152013">
                <a:moveTo>
                  <a:pt x="151804" y="0"/>
                </a:moveTo>
                <a:lnTo>
                  <a:pt x="0" y="152013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9985969" y="5695278"/>
            <a:ext cx="232157" cy="219310"/>
          </a:xfrm>
          <a:custGeom>
            <a:avLst/>
            <a:gdLst/>
            <a:ahLst/>
            <a:cxnLst/>
            <a:rect l="l" t="t" r="r" b="b"/>
            <a:pathLst>
              <a:path w="198755" h="199038">
                <a:moveTo>
                  <a:pt x="198755" y="0"/>
                </a:moveTo>
                <a:lnTo>
                  <a:pt x="0" y="199038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9878045" y="5695278"/>
            <a:ext cx="232165" cy="219310"/>
          </a:xfrm>
          <a:custGeom>
            <a:avLst/>
            <a:gdLst/>
            <a:ahLst/>
            <a:cxnLst/>
            <a:rect l="l" t="t" r="r" b="b"/>
            <a:pathLst>
              <a:path w="198762" h="199038">
                <a:moveTo>
                  <a:pt x="198762" y="0"/>
                </a:moveTo>
                <a:lnTo>
                  <a:pt x="0" y="199038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0" name="object 550"/>
          <p:cNvSpPr/>
          <p:nvPr/>
        </p:nvSpPr>
        <p:spPr>
          <a:xfrm>
            <a:off x="9770120" y="5695278"/>
            <a:ext cx="232165" cy="219310"/>
          </a:xfrm>
          <a:custGeom>
            <a:avLst/>
            <a:gdLst/>
            <a:ahLst/>
            <a:cxnLst/>
            <a:rect l="l" t="t" r="r" b="b"/>
            <a:pathLst>
              <a:path w="198762" h="199038">
                <a:moveTo>
                  <a:pt x="198762" y="0"/>
                </a:moveTo>
                <a:lnTo>
                  <a:pt x="0" y="199038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9662195" y="5695278"/>
            <a:ext cx="232165" cy="219310"/>
          </a:xfrm>
          <a:custGeom>
            <a:avLst/>
            <a:gdLst/>
            <a:ahLst/>
            <a:cxnLst/>
            <a:rect l="l" t="t" r="r" b="b"/>
            <a:pathLst>
              <a:path w="198762" h="199038">
                <a:moveTo>
                  <a:pt x="198762" y="0"/>
                </a:moveTo>
                <a:lnTo>
                  <a:pt x="0" y="199038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9554273" y="5695278"/>
            <a:ext cx="232165" cy="219310"/>
          </a:xfrm>
          <a:custGeom>
            <a:avLst/>
            <a:gdLst/>
            <a:ahLst/>
            <a:cxnLst/>
            <a:rect l="l" t="t" r="r" b="b"/>
            <a:pathLst>
              <a:path w="198762" h="199038">
                <a:moveTo>
                  <a:pt x="198762" y="0"/>
                </a:moveTo>
                <a:lnTo>
                  <a:pt x="0" y="199038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3" name="object 553"/>
          <p:cNvSpPr/>
          <p:nvPr/>
        </p:nvSpPr>
        <p:spPr>
          <a:xfrm>
            <a:off x="9446356" y="5695278"/>
            <a:ext cx="232156" cy="219310"/>
          </a:xfrm>
          <a:custGeom>
            <a:avLst/>
            <a:gdLst/>
            <a:ahLst/>
            <a:cxnLst/>
            <a:rect l="l" t="t" r="r" b="b"/>
            <a:pathLst>
              <a:path w="198754" h="199038">
                <a:moveTo>
                  <a:pt x="198754" y="0"/>
                </a:moveTo>
                <a:lnTo>
                  <a:pt x="0" y="199038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9338432" y="5695278"/>
            <a:ext cx="232156" cy="219310"/>
          </a:xfrm>
          <a:custGeom>
            <a:avLst/>
            <a:gdLst/>
            <a:ahLst/>
            <a:cxnLst/>
            <a:rect l="l" t="t" r="r" b="b"/>
            <a:pathLst>
              <a:path w="198754" h="199038">
                <a:moveTo>
                  <a:pt x="198754" y="0"/>
                </a:moveTo>
                <a:lnTo>
                  <a:pt x="0" y="199038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9233347" y="5695280"/>
            <a:ext cx="229317" cy="216623"/>
          </a:xfrm>
          <a:custGeom>
            <a:avLst/>
            <a:gdLst/>
            <a:ahLst/>
            <a:cxnLst/>
            <a:rect l="l" t="t" r="r" b="b"/>
            <a:pathLst>
              <a:path w="196324" h="196599">
                <a:moveTo>
                  <a:pt x="196324" y="0"/>
                </a:moveTo>
                <a:lnTo>
                  <a:pt x="0" y="196599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9233349" y="5695280"/>
            <a:ext cx="121402" cy="114680"/>
          </a:xfrm>
          <a:custGeom>
            <a:avLst/>
            <a:gdLst/>
            <a:ahLst/>
            <a:cxnLst/>
            <a:rect l="l" t="t" r="r" b="b"/>
            <a:pathLst>
              <a:path w="103935" h="104079">
                <a:moveTo>
                  <a:pt x="103935" y="0"/>
                </a:moveTo>
                <a:lnTo>
                  <a:pt x="0" y="104079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9233349" y="5695278"/>
            <a:ext cx="13478" cy="12729"/>
          </a:xfrm>
          <a:custGeom>
            <a:avLst/>
            <a:gdLst/>
            <a:ahLst/>
            <a:cxnLst/>
            <a:rect l="l" t="t" r="r" b="b"/>
            <a:pathLst>
              <a:path w="11539" h="11552">
                <a:moveTo>
                  <a:pt x="11539" y="0"/>
                </a:moveTo>
                <a:lnTo>
                  <a:pt x="0" y="11552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8" name="object 558"/>
          <p:cNvSpPr/>
          <p:nvPr/>
        </p:nvSpPr>
        <p:spPr>
          <a:xfrm>
            <a:off x="9720134" y="5774600"/>
            <a:ext cx="64291" cy="60671"/>
          </a:xfrm>
          <a:custGeom>
            <a:avLst/>
            <a:gdLst/>
            <a:ahLst/>
            <a:cxnLst/>
            <a:rect l="l" t="t" r="r" b="b"/>
            <a:pathLst>
              <a:path w="55041" h="55063">
                <a:moveTo>
                  <a:pt x="55041" y="0"/>
                </a:moveTo>
                <a:lnTo>
                  <a:pt x="0" y="0"/>
                </a:lnTo>
                <a:lnTo>
                  <a:pt x="27517" y="55063"/>
                </a:lnTo>
                <a:lnTo>
                  <a:pt x="55041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6116347" y="6071971"/>
            <a:ext cx="4158295" cy="0"/>
          </a:xfrm>
          <a:custGeom>
            <a:avLst/>
            <a:gdLst/>
            <a:ahLst/>
            <a:cxnLst/>
            <a:rect l="l" t="t" r="r" b="b"/>
            <a:pathLst>
              <a:path w="3560015">
                <a:moveTo>
                  <a:pt x="0" y="0"/>
                </a:moveTo>
                <a:lnTo>
                  <a:pt x="3560015" y="0"/>
                </a:lnTo>
              </a:path>
            </a:pathLst>
          </a:custGeom>
          <a:ln w="1145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0" name="object 560"/>
          <p:cNvSpPr/>
          <p:nvPr/>
        </p:nvSpPr>
        <p:spPr>
          <a:xfrm>
            <a:off x="6116347" y="5488917"/>
            <a:ext cx="4158295" cy="0"/>
          </a:xfrm>
          <a:custGeom>
            <a:avLst/>
            <a:gdLst/>
            <a:ahLst/>
            <a:cxnLst/>
            <a:rect l="l" t="t" r="r" b="b"/>
            <a:pathLst>
              <a:path w="3560015">
                <a:moveTo>
                  <a:pt x="0" y="0"/>
                </a:moveTo>
                <a:lnTo>
                  <a:pt x="3560015" y="0"/>
                </a:lnTo>
              </a:path>
            </a:pathLst>
          </a:custGeom>
          <a:ln w="69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1" name="object 561"/>
          <p:cNvSpPr/>
          <p:nvPr/>
        </p:nvSpPr>
        <p:spPr>
          <a:xfrm>
            <a:off x="6119781" y="5934101"/>
            <a:ext cx="150945" cy="0"/>
          </a:xfrm>
          <a:custGeom>
            <a:avLst/>
            <a:gdLst/>
            <a:ahLst/>
            <a:cxnLst/>
            <a:rect l="l" t="t" r="r" b="b"/>
            <a:pathLst>
              <a:path w="129228">
                <a:moveTo>
                  <a:pt x="0" y="0"/>
                </a:moveTo>
                <a:lnTo>
                  <a:pt x="129228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6517553" y="5577358"/>
            <a:ext cx="48110" cy="45445"/>
          </a:xfrm>
          <a:custGeom>
            <a:avLst/>
            <a:gdLst/>
            <a:ahLst/>
            <a:cxnLst/>
            <a:rect l="l" t="t" r="r" b="b"/>
            <a:pathLst>
              <a:path w="41188" h="41244">
                <a:moveTo>
                  <a:pt x="41188" y="0"/>
                </a:moveTo>
                <a:lnTo>
                  <a:pt x="0" y="41244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" name="object 563"/>
          <p:cNvSpPr/>
          <p:nvPr/>
        </p:nvSpPr>
        <p:spPr>
          <a:xfrm>
            <a:off x="6409628" y="5507596"/>
            <a:ext cx="121961" cy="115206"/>
          </a:xfrm>
          <a:custGeom>
            <a:avLst/>
            <a:gdLst/>
            <a:ahLst/>
            <a:cxnLst/>
            <a:rect l="l" t="t" r="r" b="b"/>
            <a:pathLst>
              <a:path w="104414" h="104557">
                <a:moveTo>
                  <a:pt x="104414" y="0"/>
                </a:moveTo>
                <a:lnTo>
                  <a:pt x="0" y="104557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6301704" y="5507596"/>
            <a:ext cx="121961" cy="115206"/>
          </a:xfrm>
          <a:custGeom>
            <a:avLst/>
            <a:gdLst/>
            <a:ahLst/>
            <a:cxnLst/>
            <a:rect l="l" t="t" r="r" b="b"/>
            <a:pathLst>
              <a:path w="104414" h="104557">
                <a:moveTo>
                  <a:pt x="104414" y="0"/>
                </a:moveTo>
                <a:lnTo>
                  <a:pt x="0" y="104557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5" name="object 565"/>
          <p:cNvSpPr/>
          <p:nvPr/>
        </p:nvSpPr>
        <p:spPr>
          <a:xfrm>
            <a:off x="6264711" y="5507596"/>
            <a:ext cx="51031" cy="48210"/>
          </a:xfrm>
          <a:custGeom>
            <a:avLst/>
            <a:gdLst/>
            <a:ahLst/>
            <a:cxnLst/>
            <a:rect l="l" t="t" r="r" b="b"/>
            <a:pathLst>
              <a:path w="43689" h="43754">
                <a:moveTo>
                  <a:pt x="43689" y="0"/>
                </a:moveTo>
                <a:lnTo>
                  <a:pt x="0" y="43754"/>
                </a:lnTo>
              </a:path>
            </a:pathLst>
          </a:custGeom>
          <a:ln w="5880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6" name="object 566"/>
          <p:cNvSpPr/>
          <p:nvPr/>
        </p:nvSpPr>
        <p:spPr>
          <a:xfrm>
            <a:off x="6264711" y="5565199"/>
            <a:ext cx="300953" cy="0"/>
          </a:xfrm>
          <a:custGeom>
            <a:avLst/>
            <a:gdLst/>
            <a:ahLst/>
            <a:cxnLst/>
            <a:rect l="l" t="t" r="r" b="b"/>
            <a:pathLst>
              <a:path w="257653">
                <a:moveTo>
                  <a:pt x="0" y="0"/>
                </a:moveTo>
                <a:lnTo>
                  <a:pt x="257653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7" name="object 567"/>
          <p:cNvSpPr/>
          <p:nvPr/>
        </p:nvSpPr>
        <p:spPr>
          <a:xfrm>
            <a:off x="6383045" y="5534861"/>
            <a:ext cx="64280" cy="60671"/>
          </a:xfrm>
          <a:custGeom>
            <a:avLst/>
            <a:gdLst/>
            <a:ahLst/>
            <a:cxnLst/>
            <a:rect l="l" t="t" r="r" b="b"/>
            <a:pathLst>
              <a:path w="55032" h="55063">
                <a:moveTo>
                  <a:pt x="55032" y="0"/>
                </a:moveTo>
                <a:lnTo>
                  <a:pt x="0" y="0"/>
                </a:lnTo>
                <a:lnTo>
                  <a:pt x="27517" y="55063"/>
                </a:lnTo>
                <a:lnTo>
                  <a:pt x="55032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8" name="object 568"/>
          <p:cNvSpPr txBox="1"/>
          <p:nvPr/>
        </p:nvSpPr>
        <p:spPr>
          <a:xfrm>
            <a:off x="6611304" y="5486198"/>
            <a:ext cx="1404067" cy="3491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marR="14472" defTabSz="520965">
              <a:lnSpc>
                <a:spcPts val="1356"/>
              </a:lnSpc>
            </a:pPr>
            <a:r>
              <a:rPr sz="1300" spc="-11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1300" spc="-6" dirty="0">
                <a:solidFill>
                  <a:prstClr val="black"/>
                </a:solidFill>
                <a:latin typeface="Arial"/>
                <a:cs typeface="Arial"/>
              </a:rPr>
              <a:t> / </a:t>
            </a:r>
            <a:r>
              <a:rPr sz="1300" spc="-11" dirty="0">
                <a:solidFill>
                  <a:prstClr val="black"/>
                </a:solidFill>
                <a:latin typeface="Arial"/>
                <a:cs typeface="Arial"/>
              </a:rPr>
              <a:t>MCFM</a:t>
            </a:r>
            <a:r>
              <a:rPr sz="1300" spc="-6" dirty="0">
                <a:solidFill>
                  <a:prstClr val="black"/>
                </a:solidFill>
                <a:latin typeface="Arial"/>
                <a:cs typeface="Arial"/>
              </a:rPr>
              <a:t> theo</a:t>
            </a:r>
            <a:r>
              <a:rPr sz="1300" spc="-74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300" spc="-6" dirty="0">
                <a:solidFill>
                  <a:prstClr val="black"/>
                </a:solidFill>
                <a:latin typeface="Arial"/>
                <a:cs typeface="Arial"/>
              </a:rPr>
              <a:t>. uncertainties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6264711" y="5672182"/>
            <a:ext cx="300953" cy="115206"/>
          </a:xfrm>
          <a:custGeom>
            <a:avLst/>
            <a:gdLst/>
            <a:ahLst/>
            <a:cxnLst/>
            <a:rect l="l" t="t" r="r" b="b"/>
            <a:pathLst>
              <a:path w="257653" h="104557">
                <a:moveTo>
                  <a:pt x="0" y="104557"/>
                </a:moveTo>
                <a:lnTo>
                  <a:pt x="257653" y="104557"/>
                </a:lnTo>
                <a:lnTo>
                  <a:pt x="257653" y="0"/>
                </a:lnTo>
                <a:lnTo>
                  <a:pt x="0" y="0"/>
                </a:lnTo>
                <a:lnTo>
                  <a:pt x="0" y="104557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0" name="object 570"/>
          <p:cNvSpPr/>
          <p:nvPr/>
        </p:nvSpPr>
        <p:spPr>
          <a:xfrm>
            <a:off x="6264711" y="5729784"/>
            <a:ext cx="300953" cy="0"/>
          </a:xfrm>
          <a:custGeom>
            <a:avLst/>
            <a:gdLst/>
            <a:ahLst/>
            <a:cxnLst/>
            <a:rect l="l" t="t" r="r" b="b"/>
            <a:pathLst>
              <a:path w="257653">
                <a:moveTo>
                  <a:pt x="0" y="0"/>
                </a:moveTo>
                <a:lnTo>
                  <a:pt x="257653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1" name="object 571"/>
          <p:cNvSpPr/>
          <p:nvPr/>
        </p:nvSpPr>
        <p:spPr>
          <a:xfrm>
            <a:off x="6415187" y="57297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2" name="object 572"/>
          <p:cNvSpPr/>
          <p:nvPr/>
        </p:nvSpPr>
        <p:spPr>
          <a:xfrm>
            <a:off x="6119781" y="6075043"/>
            <a:ext cx="4151425" cy="560212"/>
          </a:xfrm>
          <a:custGeom>
            <a:avLst/>
            <a:gdLst/>
            <a:ahLst/>
            <a:cxnLst/>
            <a:rect l="l" t="t" r="r" b="b"/>
            <a:pathLst>
              <a:path w="3554133" h="508428">
                <a:moveTo>
                  <a:pt x="0" y="508428"/>
                </a:moveTo>
                <a:lnTo>
                  <a:pt x="3554133" y="508428"/>
                </a:lnTo>
                <a:lnTo>
                  <a:pt x="3554133" y="0"/>
                </a:lnTo>
                <a:lnTo>
                  <a:pt x="0" y="0"/>
                </a:lnTo>
                <a:lnTo>
                  <a:pt x="0" y="508428"/>
                </a:lnTo>
                <a:close/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3" name="object 573"/>
          <p:cNvSpPr/>
          <p:nvPr/>
        </p:nvSpPr>
        <p:spPr>
          <a:xfrm>
            <a:off x="6119781" y="6503036"/>
            <a:ext cx="486787" cy="0"/>
          </a:xfrm>
          <a:custGeom>
            <a:avLst/>
            <a:gdLst/>
            <a:ahLst/>
            <a:cxnLst/>
            <a:rect l="l" t="t" r="r" b="b"/>
            <a:pathLst>
              <a:path w="416750">
                <a:moveTo>
                  <a:pt x="0" y="0"/>
                </a:moveTo>
                <a:lnTo>
                  <a:pt x="41675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4" name="object 574"/>
          <p:cNvSpPr/>
          <p:nvPr/>
        </p:nvSpPr>
        <p:spPr>
          <a:xfrm>
            <a:off x="6670849" y="6503036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6119779" y="65030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6" name="object 576"/>
          <p:cNvSpPr/>
          <p:nvPr/>
        </p:nvSpPr>
        <p:spPr>
          <a:xfrm>
            <a:off x="7157634" y="65030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7" name="object 577"/>
          <p:cNvSpPr/>
          <p:nvPr/>
        </p:nvSpPr>
        <p:spPr>
          <a:xfrm>
            <a:off x="6606568" y="6503036"/>
            <a:ext cx="64289" cy="0"/>
          </a:xfrm>
          <a:custGeom>
            <a:avLst/>
            <a:gdLst/>
            <a:ahLst/>
            <a:cxnLst/>
            <a:rect l="l" t="t" r="r" b="b"/>
            <a:pathLst>
              <a:path w="55039">
                <a:moveTo>
                  <a:pt x="0" y="0"/>
                </a:moveTo>
                <a:lnTo>
                  <a:pt x="55039" y="0"/>
                </a:lnTo>
              </a:path>
            </a:pathLst>
          </a:custGeom>
          <a:ln w="5633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8" name="object 578"/>
          <p:cNvSpPr/>
          <p:nvPr/>
        </p:nvSpPr>
        <p:spPr>
          <a:xfrm>
            <a:off x="7157634" y="6483712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7708711" y="6483712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0" name="object 580"/>
          <p:cNvSpPr/>
          <p:nvPr/>
        </p:nvSpPr>
        <p:spPr>
          <a:xfrm>
            <a:off x="7157634" y="6483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1" name="object 581"/>
          <p:cNvSpPr/>
          <p:nvPr/>
        </p:nvSpPr>
        <p:spPr>
          <a:xfrm>
            <a:off x="8195495" y="648371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2" name="object 582"/>
          <p:cNvSpPr/>
          <p:nvPr/>
        </p:nvSpPr>
        <p:spPr>
          <a:xfrm>
            <a:off x="7644421" y="6483713"/>
            <a:ext cx="64289" cy="0"/>
          </a:xfrm>
          <a:custGeom>
            <a:avLst/>
            <a:gdLst/>
            <a:ahLst/>
            <a:cxnLst/>
            <a:rect l="l" t="t" r="r" b="b"/>
            <a:pathLst>
              <a:path w="55039">
                <a:moveTo>
                  <a:pt x="0" y="0"/>
                </a:moveTo>
                <a:lnTo>
                  <a:pt x="55039" y="0"/>
                </a:lnTo>
              </a:path>
            </a:pathLst>
          </a:custGeom>
          <a:ln w="5633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3" name="object 583"/>
          <p:cNvSpPr/>
          <p:nvPr/>
        </p:nvSpPr>
        <p:spPr>
          <a:xfrm>
            <a:off x="8195496" y="6441093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4" name="object 584"/>
          <p:cNvSpPr/>
          <p:nvPr/>
        </p:nvSpPr>
        <p:spPr>
          <a:xfrm>
            <a:off x="8746561" y="6441093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5" name="object 585"/>
          <p:cNvSpPr/>
          <p:nvPr/>
        </p:nvSpPr>
        <p:spPr>
          <a:xfrm>
            <a:off x="8195495" y="64410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6" name="object 586"/>
          <p:cNvSpPr/>
          <p:nvPr/>
        </p:nvSpPr>
        <p:spPr>
          <a:xfrm>
            <a:off x="9233347" y="644109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7" name="object 587"/>
          <p:cNvSpPr/>
          <p:nvPr/>
        </p:nvSpPr>
        <p:spPr>
          <a:xfrm>
            <a:off x="8682281" y="6441093"/>
            <a:ext cx="64289" cy="0"/>
          </a:xfrm>
          <a:custGeom>
            <a:avLst/>
            <a:gdLst/>
            <a:ahLst/>
            <a:cxnLst/>
            <a:rect l="l" t="t" r="r" b="b"/>
            <a:pathLst>
              <a:path w="55039">
                <a:moveTo>
                  <a:pt x="0" y="0"/>
                </a:moveTo>
                <a:lnTo>
                  <a:pt x="55039" y="0"/>
                </a:lnTo>
              </a:path>
            </a:pathLst>
          </a:custGeom>
          <a:ln w="5633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8" name="object 588"/>
          <p:cNvSpPr/>
          <p:nvPr/>
        </p:nvSpPr>
        <p:spPr>
          <a:xfrm>
            <a:off x="9752273" y="6450877"/>
            <a:ext cx="0" cy="22564"/>
          </a:xfrm>
          <a:custGeom>
            <a:avLst/>
            <a:gdLst/>
            <a:ahLst/>
            <a:cxnLst/>
            <a:rect l="l" t="t" r="r" b="b"/>
            <a:pathLst>
              <a:path h="20478">
                <a:moveTo>
                  <a:pt x="0" y="20478"/>
                </a:moveTo>
                <a:lnTo>
                  <a:pt x="0" y="0"/>
                </a:lnTo>
              </a:path>
            </a:pathLst>
          </a:custGeom>
          <a:ln w="5879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9" name="object 589"/>
          <p:cNvSpPr/>
          <p:nvPr/>
        </p:nvSpPr>
        <p:spPr>
          <a:xfrm>
            <a:off x="9752273" y="6367644"/>
            <a:ext cx="0" cy="22564"/>
          </a:xfrm>
          <a:custGeom>
            <a:avLst/>
            <a:gdLst/>
            <a:ahLst/>
            <a:cxnLst/>
            <a:rect l="l" t="t" r="r" b="b"/>
            <a:pathLst>
              <a:path h="20478">
                <a:moveTo>
                  <a:pt x="0" y="20478"/>
                </a:moveTo>
                <a:lnTo>
                  <a:pt x="0" y="0"/>
                </a:lnTo>
              </a:path>
            </a:pathLst>
          </a:custGeom>
          <a:ln w="5879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0" name="object 590"/>
          <p:cNvSpPr/>
          <p:nvPr/>
        </p:nvSpPr>
        <p:spPr>
          <a:xfrm>
            <a:off x="9233347" y="6420544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1" name="object 591"/>
          <p:cNvSpPr/>
          <p:nvPr/>
        </p:nvSpPr>
        <p:spPr>
          <a:xfrm>
            <a:off x="9784424" y="6420544"/>
            <a:ext cx="486785" cy="0"/>
          </a:xfrm>
          <a:custGeom>
            <a:avLst/>
            <a:gdLst/>
            <a:ahLst/>
            <a:cxnLst/>
            <a:rect l="l" t="t" r="r" b="b"/>
            <a:pathLst>
              <a:path w="416748">
                <a:moveTo>
                  <a:pt x="0" y="0"/>
                </a:moveTo>
                <a:lnTo>
                  <a:pt x="416748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9752273" y="64734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3" name="object 593"/>
          <p:cNvSpPr/>
          <p:nvPr/>
        </p:nvSpPr>
        <p:spPr>
          <a:xfrm>
            <a:off x="9752273" y="63676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9233347" y="64205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5" name="object 595"/>
          <p:cNvSpPr/>
          <p:nvPr/>
        </p:nvSpPr>
        <p:spPr>
          <a:xfrm>
            <a:off x="10271208" y="64205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6" name="object 596"/>
          <p:cNvSpPr/>
          <p:nvPr/>
        </p:nvSpPr>
        <p:spPr>
          <a:xfrm>
            <a:off x="9720134" y="6420544"/>
            <a:ext cx="64289" cy="0"/>
          </a:xfrm>
          <a:custGeom>
            <a:avLst/>
            <a:gdLst/>
            <a:ahLst/>
            <a:cxnLst/>
            <a:rect l="l" t="t" r="r" b="b"/>
            <a:pathLst>
              <a:path w="55039">
                <a:moveTo>
                  <a:pt x="0" y="0"/>
                </a:moveTo>
                <a:lnTo>
                  <a:pt x="55039" y="0"/>
                </a:lnTo>
              </a:path>
            </a:pathLst>
          </a:custGeom>
          <a:ln w="5633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6119781" y="6635256"/>
            <a:ext cx="4151427" cy="0"/>
          </a:xfrm>
          <a:custGeom>
            <a:avLst/>
            <a:gdLst/>
            <a:ahLst/>
            <a:cxnLst/>
            <a:rect l="l" t="t" r="r" b="b"/>
            <a:pathLst>
              <a:path w="3554135">
                <a:moveTo>
                  <a:pt x="0" y="0"/>
                </a:moveTo>
                <a:lnTo>
                  <a:pt x="3554135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8" name="object 598"/>
          <p:cNvSpPr txBox="1"/>
          <p:nvPr/>
        </p:nvSpPr>
        <p:spPr>
          <a:xfrm>
            <a:off x="9150723" y="6748893"/>
            <a:ext cx="1142242" cy="2294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b-jet </a:t>
            </a:r>
            <a:r>
              <a:rPr sz="1400" spc="-11" dirty="0">
                <a:solidFill>
                  <a:prstClr val="black"/>
                </a:solidFill>
                <a:latin typeface="Arial"/>
                <a:cs typeface="Arial"/>
              </a:rPr>
              <a:t>p </a:t>
            </a:r>
            <a:r>
              <a:rPr sz="1400" spc="15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[GeV]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99" name="object 599"/>
          <p:cNvSpPr txBox="1"/>
          <p:nvPr/>
        </p:nvSpPr>
        <p:spPr>
          <a:xfrm>
            <a:off x="9665044" y="6902866"/>
            <a:ext cx="103840" cy="1525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9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00" name="object 600"/>
          <p:cNvSpPr txBox="1"/>
          <p:nvPr/>
        </p:nvSpPr>
        <p:spPr>
          <a:xfrm>
            <a:off x="6402358" y="6603628"/>
            <a:ext cx="462830" cy="2120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spc="-11" dirty="0">
                <a:solidFill>
                  <a:prstClr val="black"/>
                </a:solidFill>
                <a:latin typeface="Arial"/>
                <a:cs typeface="Arial"/>
              </a:rPr>
              <a:t>25-30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01" name="object 601"/>
          <p:cNvSpPr txBox="1"/>
          <p:nvPr/>
        </p:nvSpPr>
        <p:spPr>
          <a:xfrm>
            <a:off x="7439028" y="6603628"/>
            <a:ext cx="462830" cy="2120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spc="-11" dirty="0">
                <a:solidFill>
                  <a:prstClr val="black"/>
                </a:solidFill>
                <a:latin typeface="Arial"/>
                <a:cs typeface="Arial"/>
              </a:rPr>
              <a:t>30-40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02" name="object 602"/>
          <p:cNvSpPr txBox="1"/>
          <p:nvPr/>
        </p:nvSpPr>
        <p:spPr>
          <a:xfrm>
            <a:off x="8475689" y="6603628"/>
            <a:ext cx="462830" cy="2120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spc="-11" dirty="0">
                <a:solidFill>
                  <a:prstClr val="black"/>
                </a:solidFill>
                <a:latin typeface="Arial"/>
                <a:cs typeface="Arial"/>
              </a:rPr>
              <a:t>40-60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03" name="object 603"/>
          <p:cNvSpPr txBox="1"/>
          <p:nvPr/>
        </p:nvSpPr>
        <p:spPr>
          <a:xfrm>
            <a:off x="9472170" y="6603628"/>
            <a:ext cx="557027" cy="2120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spc="-11" dirty="0">
                <a:solidFill>
                  <a:prstClr val="black"/>
                </a:solidFill>
                <a:latin typeface="Arial"/>
                <a:cs typeface="Arial"/>
              </a:rPr>
              <a:t>60-140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04" name="object 604"/>
          <p:cNvSpPr/>
          <p:nvPr/>
        </p:nvSpPr>
        <p:spPr>
          <a:xfrm>
            <a:off x="6119416" y="2853671"/>
            <a:ext cx="0" cy="3781585"/>
          </a:xfrm>
          <a:custGeom>
            <a:avLst/>
            <a:gdLst/>
            <a:ahLst/>
            <a:cxnLst/>
            <a:rect l="l" t="t" r="r" b="b"/>
            <a:pathLst>
              <a:path h="3432027">
                <a:moveTo>
                  <a:pt x="0" y="0"/>
                </a:moveTo>
                <a:lnTo>
                  <a:pt x="0" y="3432027"/>
                </a:lnTo>
              </a:path>
            </a:pathLst>
          </a:custGeom>
          <a:ln w="65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5" name="object 605"/>
          <p:cNvSpPr/>
          <p:nvPr/>
        </p:nvSpPr>
        <p:spPr>
          <a:xfrm>
            <a:off x="7157634" y="6619992"/>
            <a:ext cx="0" cy="15263"/>
          </a:xfrm>
          <a:custGeom>
            <a:avLst/>
            <a:gdLst/>
            <a:ahLst/>
            <a:cxnLst/>
            <a:rect l="l" t="t" r="r" b="b"/>
            <a:pathLst>
              <a:path h="13852">
                <a:moveTo>
                  <a:pt x="0" y="0"/>
                </a:moveTo>
                <a:lnTo>
                  <a:pt x="0" y="13852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6" name="object 606"/>
          <p:cNvSpPr/>
          <p:nvPr/>
        </p:nvSpPr>
        <p:spPr>
          <a:xfrm>
            <a:off x="8195495" y="6619992"/>
            <a:ext cx="0" cy="15263"/>
          </a:xfrm>
          <a:custGeom>
            <a:avLst/>
            <a:gdLst/>
            <a:ahLst/>
            <a:cxnLst/>
            <a:rect l="l" t="t" r="r" b="b"/>
            <a:pathLst>
              <a:path h="13852">
                <a:moveTo>
                  <a:pt x="0" y="0"/>
                </a:moveTo>
                <a:lnTo>
                  <a:pt x="0" y="13852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7" name="object 607"/>
          <p:cNvSpPr/>
          <p:nvPr/>
        </p:nvSpPr>
        <p:spPr>
          <a:xfrm>
            <a:off x="9233347" y="6619992"/>
            <a:ext cx="0" cy="15263"/>
          </a:xfrm>
          <a:custGeom>
            <a:avLst/>
            <a:gdLst/>
            <a:ahLst/>
            <a:cxnLst/>
            <a:rect l="l" t="t" r="r" b="b"/>
            <a:pathLst>
              <a:path h="13852">
                <a:moveTo>
                  <a:pt x="0" y="0"/>
                </a:moveTo>
                <a:lnTo>
                  <a:pt x="0" y="13852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8" name="object 608"/>
          <p:cNvSpPr/>
          <p:nvPr/>
        </p:nvSpPr>
        <p:spPr>
          <a:xfrm>
            <a:off x="10271673" y="2853671"/>
            <a:ext cx="0" cy="3781585"/>
          </a:xfrm>
          <a:custGeom>
            <a:avLst/>
            <a:gdLst/>
            <a:ahLst/>
            <a:cxnLst/>
            <a:rect l="l" t="t" r="r" b="b"/>
            <a:pathLst>
              <a:path h="3432027">
                <a:moveTo>
                  <a:pt x="0" y="0"/>
                </a:moveTo>
                <a:lnTo>
                  <a:pt x="0" y="3432027"/>
                </a:lnTo>
              </a:path>
            </a:pathLst>
          </a:custGeom>
          <a:ln w="6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9" name="object 609"/>
          <p:cNvSpPr/>
          <p:nvPr/>
        </p:nvSpPr>
        <p:spPr>
          <a:xfrm>
            <a:off x="7157634" y="6075042"/>
            <a:ext cx="0" cy="15261"/>
          </a:xfrm>
          <a:custGeom>
            <a:avLst/>
            <a:gdLst/>
            <a:ahLst/>
            <a:cxnLst/>
            <a:rect l="l" t="t" r="r" b="b"/>
            <a:pathLst>
              <a:path h="13850">
                <a:moveTo>
                  <a:pt x="0" y="0"/>
                </a:moveTo>
                <a:lnTo>
                  <a:pt x="0" y="13850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8195495" y="6075042"/>
            <a:ext cx="0" cy="15261"/>
          </a:xfrm>
          <a:custGeom>
            <a:avLst/>
            <a:gdLst/>
            <a:ahLst/>
            <a:cxnLst/>
            <a:rect l="l" t="t" r="r" b="b"/>
            <a:pathLst>
              <a:path h="13850">
                <a:moveTo>
                  <a:pt x="0" y="0"/>
                </a:moveTo>
                <a:lnTo>
                  <a:pt x="0" y="13850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1" name="object 611"/>
          <p:cNvSpPr/>
          <p:nvPr/>
        </p:nvSpPr>
        <p:spPr>
          <a:xfrm>
            <a:off x="9233347" y="6075042"/>
            <a:ext cx="0" cy="15261"/>
          </a:xfrm>
          <a:custGeom>
            <a:avLst/>
            <a:gdLst/>
            <a:ahLst/>
            <a:cxnLst/>
            <a:rect l="l" t="t" r="r" b="b"/>
            <a:pathLst>
              <a:path h="13850">
                <a:moveTo>
                  <a:pt x="0" y="0"/>
                </a:moveTo>
                <a:lnTo>
                  <a:pt x="0" y="13850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2" name="object 612"/>
          <p:cNvSpPr txBox="1"/>
          <p:nvPr/>
        </p:nvSpPr>
        <p:spPr>
          <a:xfrm>
            <a:off x="5648832" y="6088908"/>
            <a:ext cx="180237" cy="538051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4472" defTabSz="520965"/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Data/MC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13" name="object 613"/>
          <p:cNvSpPr/>
          <p:nvPr/>
        </p:nvSpPr>
        <p:spPr>
          <a:xfrm>
            <a:off x="6119779" y="6428862"/>
            <a:ext cx="45711" cy="0"/>
          </a:xfrm>
          <a:custGeom>
            <a:avLst/>
            <a:gdLst/>
            <a:ahLst/>
            <a:cxnLst/>
            <a:rect l="l" t="t" r="r" b="b"/>
            <a:pathLst>
              <a:path w="39134">
                <a:moveTo>
                  <a:pt x="0" y="0"/>
                </a:moveTo>
                <a:lnTo>
                  <a:pt x="391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4" name="object 614"/>
          <p:cNvSpPr/>
          <p:nvPr/>
        </p:nvSpPr>
        <p:spPr>
          <a:xfrm>
            <a:off x="6119781" y="6355150"/>
            <a:ext cx="91423" cy="0"/>
          </a:xfrm>
          <a:custGeom>
            <a:avLst/>
            <a:gdLst/>
            <a:ahLst/>
            <a:cxnLst/>
            <a:rect l="l" t="t" r="r" b="b"/>
            <a:pathLst>
              <a:path w="78269">
                <a:moveTo>
                  <a:pt x="0" y="0"/>
                </a:moveTo>
                <a:lnTo>
                  <a:pt x="78269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5" name="object 615"/>
          <p:cNvSpPr/>
          <p:nvPr/>
        </p:nvSpPr>
        <p:spPr>
          <a:xfrm>
            <a:off x="6119779" y="6281437"/>
            <a:ext cx="45711" cy="0"/>
          </a:xfrm>
          <a:custGeom>
            <a:avLst/>
            <a:gdLst/>
            <a:ahLst/>
            <a:cxnLst/>
            <a:rect l="l" t="t" r="r" b="b"/>
            <a:pathLst>
              <a:path w="39134">
                <a:moveTo>
                  <a:pt x="0" y="0"/>
                </a:moveTo>
                <a:lnTo>
                  <a:pt x="391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6" name="object 616"/>
          <p:cNvSpPr/>
          <p:nvPr/>
        </p:nvSpPr>
        <p:spPr>
          <a:xfrm>
            <a:off x="6119781" y="6207725"/>
            <a:ext cx="91423" cy="0"/>
          </a:xfrm>
          <a:custGeom>
            <a:avLst/>
            <a:gdLst/>
            <a:ahLst/>
            <a:cxnLst/>
            <a:rect l="l" t="t" r="r" b="b"/>
            <a:pathLst>
              <a:path w="78269">
                <a:moveTo>
                  <a:pt x="0" y="0"/>
                </a:moveTo>
                <a:lnTo>
                  <a:pt x="78269" y="0"/>
                </a:lnTo>
              </a:path>
            </a:pathLst>
          </a:custGeom>
          <a:ln w="58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7" name="object 617"/>
          <p:cNvSpPr/>
          <p:nvPr/>
        </p:nvSpPr>
        <p:spPr>
          <a:xfrm>
            <a:off x="6119779" y="6576286"/>
            <a:ext cx="45711" cy="0"/>
          </a:xfrm>
          <a:custGeom>
            <a:avLst/>
            <a:gdLst/>
            <a:ahLst/>
            <a:cxnLst/>
            <a:rect l="l" t="t" r="r" b="b"/>
            <a:pathLst>
              <a:path w="39134">
                <a:moveTo>
                  <a:pt x="0" y="0"/>
                </a:moveTo>
                <a:lnTo>
                  <a:pt x="391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8" name="object 618"/>
          <p:cNvSpPr/>
          <p:nvPr/>
        </p:nvSpPr>
        <p:spPr>
          <a:xfrm>
            <a:off x="6119779" y="6134011"/>
            <a:ext cx="45711" cy="0"/>
          </a:xfrm>
          <a:custGeom>
            <a:avLst/>
            <a:gdLst/>
            <a:ahLst/>
            <a:cxnLst/>
            <a:rect l="l" t="t" r="r" b="b"/>
            <a:pathLst>
              <a:path w="39134">
                <a:moveTo>
                  <a:pt x="0" y="0"/>
                </a:moveTo>
                <a:lnTo>
                  <a:pt x="391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9" name="object 619"/>
          <p:cNvSpPr txBox="1"/>
          <p:nvPr/>
        </p:nvSpPr>
        <p:spPr>
          <a:xfrm>
            <a:off x="6000552" y="6129917"/>
            <a:ext cx="126092" cy="464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000" spc="6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14472" defTabSz="520965">
              <a:spcBef>
                <a:spcPts val="130"/>
              </a:spcBef>
            </a:pPr>
            <a:r>
              <a:rPr sz="1000" spc="6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37626" defTabSz="520965">
              <a:spcBef>
                <a:spcPts val="11"/>
              </a:spcBef>
            </a:pPr>
            <a:r>
              <a:rPr sz="1000" spc="6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20" name="object 620"/>
          <p:cNvSpPr/>
          <p:nvPr/>
        </p:nvSpPr>
        <p:spPr>
          <a:xfrm>
            <a:off x="6119780" y="6502573"/>
            <a:ext cx="4151428" cy="0"/>
          </a:xfrm>
          <a:custGeom>
            <a:avLst/>
            <a:gdLst/>
            <a:ahLst/>
            <a:cxnLst/>
            <a:rect l="l" t="t" r="r" b="b"/>
            <a:pathLst>
              <a:path w="3554136">
                <a:moveTo>
                  <a:pt x="0" y="0"/>
                </a:moveTo>
                <a:lnTo>
                  <a:pt x="3554136" y="0"/>
                </a:lnTo>
              </a:path>
            </a:pathLst>
          </a:custGeom>
          <a:ln w="58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1" name="object 621"/>
          <p:cNvSpPr/>
          <p:nvPr/>
        </p:nvSpPr>
        <p:spPr>
          <a:xfrm>
            <a:off x="10225497" y="6428862"/>
            <a:ext cx="45711" cy="0"/>
          </a:xfrm>
          <a:custGeom>
            <a:avLst/>
            <a:gdLst/>
            <a:ahLst/>
            <a:cxnLst/>
            <a:rect l="l" t="t" r="r" b="b"/>
            <a:pathLst>
              <a:path w="39134">
                <a:moveTo>
                  <a:pt x="0" y="0"/>
                </a:moveTo>
                <a:lnTo>
                  <a:pt x="391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2" name="object 622"/>
          <p:cNvSpPr/>
          <p:nvPr/>
        </p:nvSpPr>
        <p:spPr>
          <a:xfrm>
            <a:off x="10179786" y="6355150"/>
            <a:ext cx="91423" cy="0"/>
          </a:xfrm>
          <a:custGeom>
            <a:avLst/>
            <a:gdLst/>
            <a:ahLst/>
            <a:cxnLst/>
            <a:rect l="l" t="t" r="r" b="b"/>
            <a:pathLst>
              <a:path w="78269">
                <a:moveTo>
                  <a:pt x="0" y="0"/>
                </a:moveTo>
                <a:lnTo>
                  <a:pt x="78269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3" name="object 623"/>
          <p:cNvSpPr/>
          <p:nvPr/>
        </p:nvSpPr>
        <p:spPr>
          <a:xfrm>
            <a:off x="10225497" y="6281437"/>
            <a:ext cx="45711" cy="0"/>
          </a:xfrm>
          <a:custGeom>
            <a:avLst/>
            <a:gdLst/>
            <a:ahLst/>
            <a:cxnLst/>
            <a:rect l="l" t="t" r="r" b="b"/>
            <a:pathLst>
              <a:path w="39134">
                <a:moveTo>
                  <a:pt x="0" y="0"/>
                </a:moveTo>
                <a:lnTo>
                  <a:pt x="391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4" name="object 624"/>
          <p:cNvSpPr/>
          <p:nvPr/>
        </p:nvSpPr>
        <p:spPr>
          <a:xfrm>
            <a:off x="10179786" y="6207725"/>
            <a:ext cx="91423" cy="0"/>
          </a:xfrm>
          <a:custGeom>
            <a:avLst/>
            <a:gdLst/>
            <a:ahLst/>
            <a:cxnLst/>
            <a:rect l="l" t="t" r="r" b="b"/>
            <a:pathLst>
              <a:path w="78269">
                <a:moveTo>
                  <a:pt x="0" y="0"/>
                </a:moveTo>
                <a:lnTo>
                  <a:pt x="78269" y="0"/>
                </a:lnTo>
              </a:path>
            </a:pathLst>
          </a:custGeom>
          <a:ln w="58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5" name="object 625"/>
          <p:cNvSpPr/>
          <p:nvPr/>
        </p:nvSpPr>
        <p:spPr>
          <a:xfrm>
            <a:off x="10225497" y="6576286"/>
            <a:ext cx="45711" cy="0"/>
          </a:xfrm>
          <a:custGeom>
            <a:avLst/>
            <a:gdLst/>
            <a:ahLst/>
            <a:cxnLst/>
            <a:rect l="l" t="t" r="r" b="b"/>
            <a:pathLst>
              <a:path w="39134">
                <a:moveTo>
                  <a:pt x="0" y="0"/>
                </a:moveTo>
                <a:lnTo>
                  <a:pt x="391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6" name="object 626"/>
          <p:cNvSpPr/>
          <p:nvPr/>
        </p:nvSpPr>
        <p:spPr>
          <a:xfrm>
            <a:off x="10225497" y="6134011"/>
            <a:ext cx="45711" cy="0"/>
          </a:xfrm>
          <a:custGeom>
            <a:avLst/>
            <a:gdLst/>
            <a:ahLst/>
            <a:cxnLst/>
            <a:rect l="l" t="t" r="r" b="b"/>
            <a:pathLst>
              <a:path w="39134">
                <a:moveTo>
                  <a:pt x="0" y="0"/>
                </a:moveTo>
                <a:lnTo>
                  <a:pt x="391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7" name="object 627"/>
          <p:cNvSpPr/>
          <p:nvPr/>
        </p:nvSpPr>
        <p:spPr>
          <a:xfrm>
            <a:off x="7068291" y="6461163"/>
            <a:ext cx="88145" cy="83743"/>
          </a:xfrm>
          <a:custGeom>
            <a:avLst/>
            <a:gdLst/>
            <a:ahLst/>
            <a:cxnLst/>
            <a:rect l="l" t="t" r="r" b="b"/>
            <a:pathLst>
              <a:path w="75463" h="76002">
                <a:moveTo>
                  <a:pt x="75463" y="0"/>
                </a:moveTo>
                <a:lnTo>
                  <a:pt x="0" y="76002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8" name="object 628"/>
          <p:cNvSpPr/>
          <p:nvPr/>
        </p:nvSpPr>
        <p:spPr>
          <a:xfrm>
            <a:off x="6960367" y="6461163"/>
            <a:ext cx="88145" cy="83743"/>
          </a:xfrm>
          <a:custGeom>
            <a:avLst/>
            <a:gdLst/>
            <a:ahLst/>
            <a:cxnLst/>
            <a:rect l="l" t="t" r="r" b="b"/>
            <a:pathLst>
              <a:path w="75463" h="76002">
                <a:moveTo>
                  <a:pt x="75463" y="0"/>
                </a:moveTo>
                <a:lnTo>
                  <a:pt x="0" y="76002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9" name="object 629"/>
          <p:cNvSpPr/>
          <p:nvPr/>
        </p:nvSpPr>
        <p:spPr>
          <a:xfrm>
            <a:off x="6852443" y="6461163"/>
            <a:ext cx="88145" cy="83743"/>
          </a:xfrm>
          <a:custGeom>
            <a:avLst/>
            <a:gdLst/>
            <a:ahLst/>
            <a:cxnLst/>
            <a:rect l="l" t="t" r="r" b="b"/>
            <a:pathLst>
              <a:path w="75463" h="76002">
                <a:moveTo>
                  <a:pt x="75463" y="0"/>
                </a:moveTo>
                <a:lnTo>
                  <a:pt x="0" y="76002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6744518" y="6461163"/>
            <a:ext cx="88145" cy="83743"/>
          </a:xfrm>
          <a:custGeom>
            <a:avLst/>
            <a:gdLst/>
            <a:ahLst/>
            <a:cxnLst/>
            <a:rect l="l" t="t" r="r" b="b"/>
            <a:pathLst>
              <a:path w="75463" h="76002">
                <a:moveTo>
                  <a:pt x="75463" y="0"/>
                </a:moveTo>
                <a:lnTo>
                  <a:pt x="0" y="76002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1" name="object 631"/>
          <p:cNvSpPr/>
          <p:nvPr/>
        </p:nvSpPr>
        <p:spPr>
          <a:xfrm>
            <a:off x="6636594" y="6461163"/>
            <a:ext cx="88145" cy="83743"/>
          </a:xfrm>
          <a:custGeom>
            <a:avLst/>
            <a:gdLst/>
            <a:ahLst/>
            <a:cxnLst/>
            <a:rect l="l" t="t" r="r" b="b"/>
            <a:pathLst>
              <a:path w="75463" h="76002">
                <a:moveTo>
                  <a:pt x="75463" y="0"/>
                </a:moveTo>
                <a:lnTo>
                  <a:pt x="0" y="76002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2" name="object 632"/>
          <p:cNvSpPr/>
          <p:nvPr/>
        </p:nvSpPr>
        <p:spPr>
          <a:xfrm>
            <a:off x="6528671" y="6461163"/>
            <a:ext cx="88145" cy="83743"/>
          </a:xfrm>
          <a:custGeom>
            <a:avLst/>
            <a:gdLst/>
            <a:ahLst/>
            <a:cxnLst/>
            <a:rect l="l" t="t" r="r" b="b"/>
            <a:pathLst>
              <a:path w="75463" h="76002">
                <a:moveTo>
                  <a:pt x="75463" y="0"/>
                </a:moveTo>
                <a:lnTo>
                  <a:pt x="0" y="76002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3" name="object 633"/>
          <p:cNvSpPr/>
          <p:nvPr/>
        </p:nvSpPr>
        <p:spPr>
          <a:xfrm>
            <a:off x="6420744" y="6461163"/>
            <a:ext cx="88153" cy="83743"/>
          </a:xfrm>
          <a:custGeom>
            <a:avLst/>
            <a:gdLst/>
            <a:ahLst/>
            <a:cxnLst/>
            <a:rect l="l" t="t" r="r" b="b"/>
            <a:pathLst>
              <a:path w="75470" h="76002">
                <a:moveTo>
                  <a:pt x="75470" y="0"/>
                </a:moveTo>
                <a:lnTo>
                  <a:pt x="0" y="76002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6312832" y="6461163"/>
            <a:ext cx="88145" cy="83743"/>
          </a:xfrm>
          <a:custGeom>
            <a:avLst/>
            <a:gdLst/>
            <a:ahLst/>
            <a:cxnLst/>
            <a:rect l="l" t="t" r="r" b="b"/>
            <a:pathLst>
              <a:path w="75463" h="76002">
                <a:moveTo>
                  <a:pt x="75463" y="0"/>
                </a:moveTo>
                <a:lnTo>
                  <a:pt x="0" y="76002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5" name="object 635"/>
          <p:cNvSpPr/>
          <p:nvPr/>
        </p:nvSpPr>
        <p:spPr>
          <a:xfrm>
            <a:off x="6204905" y="6461163"/>
            <a:ext cx="88147" cy="83743"/>
          </a:xfrm>
          <a:custGeom>
            <a:avLst/>
            <a:gdLst/>
            <a:ahLst/>
            <a:cxnLst/>
            <a:rect l="l" t="t" r="r" b="b"/>
            <a:pathLst>
              <a:path w="75465" h="76002">
                <a:moveTo>
                  <a:pt x="75465" y="0"/>
                </a:moveTo>
                <a:lnTo>
                  <a:pt x="0" y="76002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6" name="object 636"/>
          <p:cNvSpPr/>
          <p:nvPr/>
        </p:nvSpPr>
        <p:spPr>
          <a:xfrm>
            <a:off x="6119781" y="6461165"/>
            <a:ext cx="65347" cy="62082"/>
          </a:xfrm>
          <a:custGeom>
            <a:avLst/>
            <a:gdLst/>
            <a:ahLst/>
            <a:cxnLst/>
            <a:rect l="l" t="t" r="r" b="b"/>
            <a:pathLst>
              <a:path w="55945" h="56343">
                <a:moveTo>
                  <a:pt x="55945" y="0"/>
                </a:moveTo>
                <a:lnTo>
                  <a:pt x="0" y="56343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7" name="object 637"/>
          <p:cNvSpPr/>
          <p:nvPr/>
        </p:nvSpPr>
        <p:spPr>
          <a:xfrm>
            <a:off x="8170900" y="6499327"/>
            <a:ext cx="24595" cy="23360"/>
          </a:xfrm>
          <a:custGeom>
            <a:avLst/>
            <a:gdLst/>
            <a:ahLst/>
            <a:cxnLst/>
            <a:rect l="l" t="t" r="r" b="b"/>
            <a:pathLst>
              <a:path w="21056" h="21201">
                <a:moveTo>
                  <a:pt x="21056" y="0"/>
                </a:moveTo>
                <a:lnTo>
                  <a:pt x="0" y="21201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8" name="object 638"/>
          <p:cNvSpPr/>
          <p:nvPr/>
        </p:nvSpPr>
        <p:spPr>
          <a:xfrm>
            <a:off x="8062985" y="6444738"/>
            <a:ext cx="82045" cy="77947"/>
          </a:xfrm>
          <a:custGeom>
            <a:avLst/>
            <a:gdLst/>
            <a:ahLst/>
            <a:cxnLst/>
            <a:rect l="l" t="t" r="r" b="b"/>
            <a:pathLst>
              <a:path w="70241" h="70742">
                <a:moveTo>
                  <a:pt x="70241" y="0"/>
                </a:moveTo>
                <a:lnTo>
                  <a:pt x="0" y="70742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9" name="object 639"/>
          <p:cNvSpPr/>
          <p:nvPr/>
        </p:nvSpPr>
        <p:spPr>
          <a:xfrm>
            <a:off x="7955063" y="6444738"/>
            <a:ext cx="82045" cy="77947"/>
          </a:xfrm>
          <a:custGeom>
            <a:avLst/>
            <a:gdLst/>
            <a:ahLst/>
            <a:cxnLst/>
            <a:rect l="l" t="t" r="r" b="b"/>
            <a:pathLst>
              <a:path w="70241" h="70742">
                <a:moveTo>
                  <a:pt x="70241" y="0"/>
                </a:moveTo>
                <a:lnTo>
                  <a:pt x="0" y="70742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0" name="object 640"/>
          <p:cNvSpPr/>
          <p:nvPr/>
        </p:nvSpPr>
        <p:spPr>
          <a:xfrm>
            <a:off x="7847138" y="6444738"/>
            <a:ext cx="82045" cy="77947"/>
          </a:xfrm>
          <a:custGeom>
            <a:avLst/>
            <a:gdLst/>
            <a:ahLst/>
            <a:cxnLst/>
            <a:rect l="l" t="t" r="r" b="b"/>
            <a:pathLst>
              <a:path w="70241" h="70742">
                <a:moveTo>
                  <a:pt x="70241" y="0"/>
                </a:moveTo>
                <a:lnTo>
                  <a:pt x="0" y="70742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1" name="object 641"/>
          <p:cNvSpPr/>
          <p:nvPr/>
        </p:nvSpPr>
        <p:spPr>
          <a:xfrm>
            <a:off x="7739213" y="6444738"/>
            <a:ext cx="82045" cy="77947"/>
          </a:xfrm>
          <a:custGeom>
            <a:avLst/>
            <a:gdLst/>
            <a:ahLst/>
            <a:cxnLst/>
            <a:rect l="l" t="t" r="r" b="b"/>
            <a:pathLst>
              <a:path w="70241" h="70742">
                <a:moveTo>
                  <a:pt x="70241" y="0"/>
                </a:moveTo>
                <a:lnTo>
                  <a:pt x="0" y="70742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2" name="object 642"/>
          <p:cNvSpPr/>
          <p:nvPr/>
        </p:nvSpPr>
        <p:spPr>
          <a:xfrm>
            <a:off x="7631290" y="6444738"/>
            <a:ext cx="82045" cy="77947"/>
          </a:xfrm>
          <a:custGeom>
            <a:avLst/>
            <a:gdLst/>
            <a:ahLst/>
            <a:cxnLst/>
            <a:rect l="l" t="t" r="r" b="b"/>
            <a:pathLst>
              <a:path w="70241" h="70742">
                <a:moveTo>
                  <a:pt x="70241" y="0"/>
                </a:moveTo>
                <a:lnTo>
                  <a:pt x="0" y="70742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3" name="object 643"/>
          <p:cNvSpPr/>
          <p:nvPr/>
        </p:nvSpPr>
        <p:spPr>
          <a:xfrm>
            <a:off x="7523366" y="6444738"/>
            <a:ext cx="82045" cy="77947"/>
          </a:xfrm>
          <a:custGeom>
            <a:avLst/>
            <a:gdLst/>
            <a:ahLst/>
            <a:cxnLst/>
            <a:rect l="l" t="t" r="r" b="b"/>
            <a:pathLst>
              <a:path w="70241" h="70742">
                <a:moveTo>
                  <a:pt x="70241" y="0"/>
                </a:moveTo>
                <a:lnTo>
                  <a:pt x="0" y="70742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4" name="object 644"/>
          <p:cNvSpPr/>
          <p:nvPr/>
        </p:nvSpPr>
        <p:spPr>
          <a:xfrm>
            <a:off x="7415441" y="6444738"/>
            <a:ext cx="82045" cy="77947"/>
          </a:xfrm>
          <a:custGeom>
            <a:avLst/>
            <a:gdLst/>
            <a:ahLst/>
            <a:cxnLst/>
            <a:rect l="l" t="t" r="r" b="b"/>
            <a:pathLst>
              <a:path w="70241" h="70742">
                <a:moveTo>
                  <a:pt x="70241" y="0"/>
                </a:moveTo>
                <a:lnTo>
                  <a:pt x="0" y="70742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5" name="object 645"/>
          <p:cNvSpPr/>
          <p:nvPr/>
        </p:nvSpPr>
        <p:spPr>
          <a:xfrm>
            <a:off x="7307527" y="6444738"/>
            <a:ext cx="82045" cy="77947"/>
          </a:xfrm>
          <a:custGeom>
            <a:avLst/>
            <a:gdLst/>
            <a:ahLst/>
            <a:cxnLst/>
            <a:rect l="l" t="t" r="r" b="b"/>
            <a:pathLst>
              <a:path w="70241" h="70742">
                <a:moveTo>
                  <a:pt x="70241" y="0"/>
                </a:moveTo>
                <a:lnTo>
                  <a:pt x="0" y="70742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6" name="object 646"/>
          <p:cNvSpPr/>
          <p:nvPr/>
        </p:nvSpPr>
        <p:spPr>
          <a:xfrm>
            <a:off x="7199602" y="6444738"/>
            <a:ext cx="82045" cy="77947"/>
          </a:xfrm>
          <a:custGeom>
            <a:avLst/>
            <a:gdLst/>
            <a:ahLst/>
            <a:cxnLst/>
            <a:rect l="l" t="t" r="r" b="b"/>
            <a:pathLst>
              <a:path w="70241" h="70742">
                <a:moveTo>
                  <a:pt x="70241" y="0"/>
                </a:moveTo>
                <a:lnTo>
                  <a:pt x="0" y="70742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7" name="object 647"/>
          <p:cNvSpPr/>
          <p:nvPr/>
        </p:nvSpPr>
        <p:spPr>
          <a:xfrm>
            <a:off x="7157634" y="6444738"/>
            <a:ext cx="16089" cy="15282"/>
          </a:xfrm>
          <a:custGeom>
            <a:avLst/>
            <a:gdLst/>
            <a:ahLst/>
            <a:cxnLst/>
            <a:rect l="l" t="t" r="r" b="b"/>
            <a:pathLst>
              <a:path w="13774" h="13869">
                <a:moveTo>
                  <a:pt x="13774" y="0"/>
                </a:moveTo>
                <a:lnTo>
                  <a:pt x="0" y="13869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9171923" y="6436101"/>
            <a:ext cx="61425" cy="58355"/>
          </a:xfrm>
          <a:custGeom>
            <a:avLst/>
            <a:gdLst/>
            <a:ahLst/>
            <a:cxnLst/>
            <a:rect l="l" t="t" r="r" b="b"/>
            <a:pathLst>
              <a:path w="52587" h="52961">
                <a:moveTo>
                  <a:pt x="52587" y="0"/>
                </a:moveTo>
                <a:lnTo>
                  <a:pt x="0" y="52961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9" name="object 649"/>
          <p:cNvSpPr/>
          <p:nvPr/>
        </p:nvSpPr>
        <p:spPr>
          <a:xfrm>
            <a:off x="9063998" y="6387732"/>
            <a:ext cx="112338" cy="106725"/>
          </a:xfrm>
          <a:custGeom>
            <a:avLst/>
            <a:gdLst/>
            <a:ahLst/>
            <a:cxnLst/>
            <a:rect l="l" t="t" r="r" b="b"/>
            <a:pathLst>
              <a:path w="96175" h="96860">
                <a:moveTo>
                  <a:pt x="96175" y="0"/>
                </a:moveTo>
                <a:lnTo>
                  <a:pt x="0" y="9686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0" name="object 650"/>
          <p:cNvSpPr/>
          <p:nvPr/>
        </p:nvSpPr>
        <p:spPr>
          <a:xfrm>
            <a:off x="8956076" y="6387732"/>
            <a:ext cx="112338" cy="106725"/>
          </a:xfrm>
          <a:custGeom>
            <a:avLst/>
            <a:gdLst/>
            <a:ahLst/>
            <a:cxnLst/>
            <a:rect l="l" t="t" r="r" b="b"/>
            <a:pathLst>
              <a:path w="96175" h="96860">
                <a:moveTo>
                  <a:pt x="96175" y="0"/>
                </a:moveTo>
                <a:lnTo>
                  <a:pt x="0" y="9686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1" name="object 651"/>
          <p:cNvSpPr/>
          <p:nvPr/>
        </p:nvSpPr>
        <p:spPr>
          <a:xfrm>
            <a:off x="8848159" y="6387732"/>
            <a:ext cx="112338" cy="106725"/>
          </a:xfrm>
          <a:custGeom>
            <a:avLst/>
            <a:gdLst/>
            <a:ahLst/>
            <a:cxnLst/>
            <a:rect l="l" t="t" r="r" b="b"/>
            <a:pathLst>
              <a:path w="96175" h="96860">
                <a:moveTo>
                  <a:pt x="96175" y="0"/>
                </a:moveTo>
                <a:lnTo>
                  <a:pt x="0" y="9686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2" name="object 652"/>
          <p:cNvSpPr/>
          <p:nvPr/>
        </p:nvSpPr>
        <p:spPr>
          <a:xfrm>
            <a:off x="8740235" y="6387732"/>
            <a:ext cx="112338" cy="106725"/>
          </a:xfrm>
          <a:custGeom>
            <a:avLst/>
            <a:gdLst/>
            <a:ahLst/>
            <a:cxnLst/>
            <a:rect l="l" t="t" r="r" b="b"/>
            <a:pathLst>
              <a:path w="96175" h="96860">
                <a:moveTo>
                  <a:pt x="96175" y="0"/>
                </a:moveTo>
                <a:lnTo>
                  <a:pt x="0" y="9686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3" name="object 653"/>
          <p:cNvSpPr/>
          <p:nvPr/>
        </p:nvSpPr>
        <p:spPr>
          <a:xfrm>
            <a:off x="8632311" y="6387732"/>
            <a:ext cx="112337" cy="106725"/>
          </a:xfrm>
          <a:custGeom>
            <a:avLst/>
            <a:gdLst/>
            <a:ahLst/>
            <a:cxnLst/>
            <a:rect l="l" t="t" r="r" b="b"/>
            <a:pathLst>
              <a:path w="96174" h="96860">
                <a:moveTo>
                  <a:pt x="96174" y="0"/>
                </a:moveTo>
                <a:lnTo>
                  <a:pt x="0" y="9686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4" name="object 654"/>
          <p:cNvSpPr/>
          <p:nvPr/>
        </p:nvSpPr>
        <p:spPr>
          <a:xfrm>
            <a:off x="8524387" y="6387732"/>
            <a:ext cx="112338" cy="106725"/>
          </a:xfrm>
          <a:custGeom>
            <a:avLst/>
            <a:gdLst/>
            <a:ahLst/>
            <a:cxnLst/>
            <a:rect l="l" t="t" r="r" b="b"/>
            <a:pathLst>
              <a:path w="96175" h="96860">
                <a:moveTo>
                  <a:pt x="96175" y="0"/>
                </a:moveTo>
                <a:lnTo>
                  <a:pt x="0" y="9686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5" name="object 655"/>
          <p:cNvSpPr/>
          <p:nvPr/>
        </p:nvSpPr>
        <p:spPr>
          <a:xfrm>
            <a:off x="8416463" y="6387732"/>
            <a:ext cx="112338" cy="106725"/>
          </a:xfrm>
          <a:custGeom>
            <a:avLst/>
            <a:gdLst/>
            <a:ahLst/>
            <a:cxnLst/>
            <a:rect l="l" t="t" r="r" b="b"/>
            <a:pathLst>
              <a:path w="96175" h="96860">
                <a:moveTo>
                  <a:pt x="96175" y="0"/>
                </a:moveTo>
                <a:lnTo>
                  <a:pt x="0" y="9686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6" name="object 656"/>
          <p:cNvSpPr/>
          <p:nvPr/>
        </p:nvSpPr>
        <p:spPr>
          <a:xfrm>
            <a:off x="8308539" y="6387732"/>
            <a:ext cx="112337" cy="106725"/>
          </a:xfrm>
          <a:custGeom>
            <a:avLst/>
            <a:gdLst/>
            <a:ahLst/>
            <a:cxnLst/>
            <a:rect l="l" t="t" r="r" b="b"/>
            <a:pathLst>
              <a:path w="96174" h="96860">
                <a:moveTo>
                  <a:pt x="96174" y="0"/>
                </a:moveTo>
                <a:lnTo>
                  <a:pt x="0" y="9686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7" name="object 657"/>
          <p:cNvSpPr/>
          <p:nvPr/>
        </p:nvSpPr>
        <p:spPr>
          <a:xfrm>
            <a:off x="8200615" y="6387732"/>
            <a:ext cx="112338" cy="106725"/>
          </a:xfrm>
          <a:custGeom>
            <a:avLst/>
            <a:gdLst/>
            <a:ahLst/>
            <a:cxnLst/>
            <a:rect l="l" t="t" r="r" b="b"/>
            <a:pathLst>
              <a:path w="96175" h="96860">
                <a:moveTo>
                  <a:pt x="96175" y="0"/>
                </a:moveTo>
                <a:lnTo>
                  <a:pt x="0" y="9686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8" name="object 658"/>
          <p:cNvSpPr/>
          <p:nvPr/>
        </p:nvSpPr>
        <p:spPr>
          <a:xfrm>
            <a:off x="8195496" y="6387730"/>
            <a:ext cx="9541" cy="9064"/>
          </a:xfrm>
          <a:custGeom>
            <a:avLst/>
            <a:gdLst/>
            <a:ahLst/>
            <a:cxnLst/>
            <a:rect l="l" t="t" r="r" b="b"/>
            <a:pathLst>
              <a:path w="8168" h="8226">
                <a:moveTo>
                  <a:pt x="8168" y="0"/>
                </a:moveTo>
                <a:lnTo>
                  <a:pt x="0" y="8226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9" name="object 659"/>
          <p:cNvSpPr/>
          <p:nvPr/>
        </p:nvSpPr>
        <p:spPr>
          <a:xfrm>
            <a:off x="10235726" y="6475405"/>
            <a:ext cx="35483" cy="33710"/>
          </a:xfrm>
          <a:custGeom>
            <a:avLst/>
            <a:gdLst/>
            <a:ahLst/>
            <a:cxnLst/>
            <a:rect l="l" t="t" r="r" b="b"/>
            <a:pathLst>
              <a:path w="30378" h="30594">
                <a:moveTo>
                  <a:pt x="30378" y="0"/>
                </a:moveTo>
                <a:lnTo>
                  <a:pt x="0" y="30594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0" name="object 660"/>
          <p:cNvSpPr/>
          <p:nvPr/>
        </p:nvSpPr>
        <p:spPr>
          <a:xfrm>
            <a:off x="10127801" y="6372873"/>
            <a:ext cx="143407" cy="136242"/>
          </a:xfrm>
          <a:custGeom>
            <a:avLst/>
            <a:gdLst/>
            <a:ahLst/>
            <a:cxnLst/>
            <a:rect l="l" t="t" r="r" b="b"/>
            <a:pathLst>
              <a:path w="122774" h="123648">
                <a:moveTo>
                  <a:pt x="122774" y="0"/>
                </a:moveTo>
                <a:lnTo>
                  <a:pt x="0" y="123648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1" name="object 661"/>
          <p:cNvSpPr/>
          <p:nvPr/>
        </p:nvSpPr>
        <p:spPr>
          <a:xfrm>
            <a:off x="10019879" y="6331970"/>
            <a:ext cx="186463" cy="177145"/>
          </a:xfrm>
          <a:custGeom>
            <a:avLst/>
            <a:gdLst/>
            <a:ahLst/>
            <a:cxnLst/>
            <a:rect l="l" t="t" r="r" b="b"/>
            <a:pathLst>
              <a:path w="159635" h="160770">
                <a:moveTo>
                  <a:pt x="159635" y="0"/>
                </a:moveTo>
                <a:lnTo>
                  <a:pt x="0" y="16077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2" name="object 662"/>
          <p:cNvSpPr/>
          <p:nvPr/>
        </p:nvSpPr>
        <p:spPr>
          <a:xfrm>
            <a:off x="9911954" y="6331970"/>
            <a:ext cx="186463" cy="177145"/>
          </a:xfrm>
          <a:custGeom>
            <a:avLst/>
            <a:gdLst/>
            <a:ahLst/>
            <a:cxnLst/>
            <a:rect l="l" t="t" r="r" b="b"/>
            <a:pathLst>
              <a:path w="159635" h="160770">
                <a:moveTo>
                  <a:pt x="159635" y="0"/>
                </a:moveTo>
                <a:lnTo>
                  <a:pt x="0" y="16077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3" name="object 663"/>
          <p:cNvSpPr/>
          <p:nvPr/>
        </p:nvSpPr>
        <p:spPr>
          <a:xfrm>
            <a:off x="9804029" y="6331970"/>
            <a:ext cx="186463" cy="177145"/>
          </a:xfrm>
          <a:custGeom>
            <a:avLst/>
            <a:gdLst/>
            <a:ahLst/>
            <a:cxnLst/>
            <a:rect l="l" t="t" r="r" b="b"/>
            <a:pathLst>
              <a:path w="159635" h="160770">
                <a:moveTo>
                  <a:pt x="159635" y="0"/>
                </a:moveTo>
                <a:lnTo>
                  <a:pt x="0" y="16077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4" name="object 664"/>
          <p:cNvSpPr/>
          <p:nvPr/>
        </p:nvSpPr>
        <p:spPr>
          <a:xfrm>
            <a:off x="9696107" y="6331970"/>
            <a:ext cx="186463" cy="177145"/>
          </a:xfrm>
          <a:custGeom>
            <a:avLst/>
            <a:gdLst/>
            <a:ahLst/>
            <a:cxnLst/>
            <a:rect l="l" t="t" r="r" b="b"/>
            <a:pathLst>
              <a:path w="159635" h="160770">
                <a:moveTo>
                  <a:pt x="159635" y="0"/>
                </a:moveTo>
                <a:lnTo>
                  <a:pt x="0" y="16077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5" name="object 665"/>
          <p:cNvSpPr/>
          <p:nvPr/>
        </p:nvSpPr>
        <p:spPr>
          <a:xfrm>
            <a:off x="9588181" y="6331970"/>
            <a:ext cx="186463" cy="177145"/>
          </a:xfrm>
          <a:custGeom>
            <a:avLst/>
            <a:gdLst/>
            <a:ahLst/>
            <a:cxnLst/>
            <a:rect l="l" t="t" r="r" b="b"/>
            <a:pathLst>
              <a:path w="159635" h="160770">
                <a:moveTo>
                  <a:pt x="159635" y="0"/>
                </a:moveTo>
                <a:lnTo>
                  <a:pt x="0" y="16077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6" name="object 666"/>
          <p:cNvSpPr/>
          <p:nvPr/>
        </p:nvSpPr>
        <p:spPr>
          <a:xfrm>
            <a:off x="9480265" y="6331970"/>
            <a:ext cx="186454" cy="177145"/>
          </a:xfrm>
          <a:custGeom>
            <a:avLst/>
            <a:gdLst/>
            <a:ahLst/>
            <a:cxnLst/>
            <a:rect l="l" t="t" r="r" b="b"/>
            <a:pathLst>
              <a:path w="159628" h="160770">
                <a:moveTo>
                  <a:pt x="159628" y="0"/>
                </a:moveTo>
                <a:lnTo>
                  <a:pt x="0" y="16077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7" name="object 667"/>
          <p:cNvSpPr/>
          <p:nvPr/>
        </p:nvSpPr>
        <p:spPr>
          <a:xfrm>
            <a:off x="9372341" y="6331970"/>
            <a:ext cx="186454" cy="177145"/>
          </a:xfrm>
          <a:custGeom>
            <a:avLst/>
            <a:gdLst/>
            <a:ahLst/>
            <a:cxnLst/>
            <a:rect l="l" t="t" r="r" b="b"/>
            <a:pathLst>
              <a:path w="159628" h="160770">
                <a:moveTo>
                  <a:pt x="159628" y="0"/>
                </a:moveTo>
                <a:lnTo>
                  <a:pt x="0" y="16077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9264418" y="6331970"/>
            <a:ext cx="186463" cy="177145"/>
          </a:xfrm>
          <a:custGeom>
            <a:avLst/>
            <a:gdLst/>
            <a:ahLst/>
            <a:cxnLst/>
            <a:rect l="l" t="t" r="r" b="b"/>
            <a:pathLst>
              <a:path w="159635" h="160770">
                <a:moveTo>
                  <a:pt x="159635" y="0"/>
                </a:moveTo>
                <a:lnTo>
                  <a:pt x="0" y="16077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9" name="object 669"/>
          <p:cNvSpPr/>
          <p:nvPr/>
        </p:nvSpPr>
        <p:spPr>
          <a:xfrm>
            <a:off x="9233347" y="6331972"/>
            <a:ext cx="109608" cy="104128"/>
          </a:xfrm>
          <a:custGeom>
            <a:avLst/>
            <a:gdLst/>
            <a:ahLst/>
            <a:cxnLst/>
            <a:rect l="l" t="t" r="r" b="b"/>
            <a:pathLst>
              <a:path w="93838" h="94503">
                <a:moveTo>
                  <a:pt x="93838" y="0"/>
                </a:moveTo>
                <a:lnTo>
                  <a:pt x="0" y="94503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0" name="object 670"/>
          <p:cNvSpPr/>
          <p:nvPr/>
        </p:nvSpPr>
        <p:spPr>
          <a:xfrm>
            <a:off x="9233349" y="6331970"/>
            <a:ext cx="1683" cy="1598"/>
          </a:xfrm>
          <a:custGeom>
            <a:avLst/>
            <a:gdLst/>
            <a:ahLst/>
            <a:cxnLst/>
            <a:rect l="l" t="t" r="r" b="b"/>
            <a:pathLst>
              <a:path w="1441" h="1450">
                <a:moveTo>
                  <a:pt x="1441" y="0"/>
                </a:moveTo>
                <a:lnTo>
                  <a:pt x="0" y="145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1" name="object 671"/>
          <p:cNvSpPr txBox="1"/>
          <p:nvPr/>
        </p:nvSpPr>
        <p:spPr>
          <a:xfrm>
            <a:off x="6603263" y="6079179"/>
            <a:ext cx="1156334" cy="1959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Data </a:t>
            </a:r>
            <a:r>
              <a:rPr sz="1300" spc="6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1300" spc="-4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spc="23" dirty="0">
                <a:solidFill>
                  <a:prstClr val="black"/>
                </a:solidFill>
                <a:latin typeface="Arial"/>
                <a:cs typeface="Arial"/>
              </a:rPr>
              <a:t>ALPGEN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72" name="object 672"/>
          <p:cNvSpPr/>
          <p:nvPr/>
        </p:nvSpPr>
        <p:spPr>
          <a:xfrm>
            <a:off x="6531637" y="6204673"/>
            <a:ext cx="31399" cy="29830"/>
          </a:xfrm>
          <a:custGeom>
            <a:avLst/>
            <a:gdLst/>
            <a:ahLst/>
            <a:cxnLst/>
            <a:rect l="l" t="t" r="r" b="b"/>
            <a:pathLst>
              <a:path w="26881" h="27073">
                <a:moveTo>
                  <a:pt x="26881" y="0"/>
                </a:moveTo>
                <a:lnTo>
                  <a:pt x="0" y="27073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3" name="object 673"/>
          <p:cNvSpPr/>
          <p:nvPr/>
        </p:nvSpPr>
        <p:spPr>
          <a:xfrm>
            <a:off x="6423713" y="6110119"/>
            <a:ext cx="130926" cy="124384"/>
          </a:xfrm>
          <a:custGeom>
            <a:avLst/>
            <a:gdLst/>
            <a:ahLst/>
            <a:cxnLst/>
            <a:rect l="l" t="t" r="r" b="b"/>
            <a:pathLst>
              <a:path w="112089" h="112886">
                <a:moveTo>
                  <a:pt x="112089" y="0"/>
                </a:moveTo>
                <a:lnTo>
                  <a:pt x="0" y="112886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4" name="object 674"/>
          <p:cNvSpPr/>
          <p:nvPr/>
        </p:nvSpPr>
        <p:spPr>
          <a:xfrm>
            <a:off x="6315788" y="6110119"/>
            <a:ext cx="130926" cy="124384"/>
          </a:xfrm>
          <a:custGeom>
            <a:avLst/>
            <a:gdLst/>
            <a:ahLst/>
            <a:cxnLst/>
            <a:rect l="l" t="t" r="r" b="b"/>
            <a:pathLst>
              <a:path w="112089" h="112886">
                <a:moveTo>
                  <a:pt x="112089" y="0"/>
                </a:moveTo>
                <a:lnTo>
                  <a:pt x="0" y="112886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5" name="object 675"/>
          <p:cNvSpPr/>
          <p:nvPr/>
        </p:nvSpPr>
        <p:spPr>
          <a:xfrm>
            <a:off x="6269225" y="6110120"/>
            <a:ext cx="69565" cy="66089"/>
          </a:xfrm>
          <a:custGeom>
            <a:avLst/>
            <a:gdLst/>
            <a:ahLst/>
            <a:cxnLst/>
            <a:rect l="l" t="t" r="r" b="b"/>
            <a:pathLst>
              <a:path w="59556" h="59980">
                <a:moveTo>
                  <a:pt x="59556" y="0"/>
                </a:moveTo>
                <a:lnTo>
                  <a:pt x="0" y="59980"/>
                </a:lnTo>
              </a:path>
            </a:pathLst>
          </a:custGeom>
          <a:ln w="5880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6" name="object 676"/>
          <p:cNvSpPr/>
          <p:nvPr/>
        </p:nvSpPr>
        <p:spPr>
          <a:xfrm>
            <a:off x="6269224" y="6172311"/>
            <a:ext cx="293810" cy="0"/>
          </a:xfrm>
          <a:custGeom>
            <a:avLst/>
            <a:gdLst/>
            <a:ahLst/>
            <a:cxnLst/>
            <a:rect l="l" t="t" r="r" b="b"/>
            <a:pathLst>
              <a:path w="251538">
                <a:moveTo>
                  <a:pt x="0" y="0"/>
                </a:moveTo>
                <a:lnTo>
                  <a:pt x="251538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7" name="object 677"/>
          <p:cNvSpPr/>
          <p:nvPr/>
        </p:nvSpPr>
        <p:spPr>
          <a:xfrm>
            <a:off x="6383981" y="6172310"/>
            <a:ext cx="64289" cy="0"/>
          </a:xfrm>
          <a:custGeom>
            <a:avLst/>
            <a:gdLst/>
            <a:ahLst/>
            <a:cxnLst/>
            <a:rect l="l" t="t" r="r" b="b"/>
            <a:pathLst>
              <a:path w="55039">
                <a:moveTo>
                  <a:pt x="0" y="0"/>
                </a:moveTo>
                <a:lnTo>
                  <a:pt x="55039" y="0"/>
                </a:lnTo>
              </a:path>
            </a:pathLst>
          </a:custGeom>
          <a:ln w="5633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8" name="object 678"/>
          <p:cNvSpPr/>
          <p:nvPr/>
        </p:nvSpPr>
        <p:spPr>
          <a:xfrm>
            <a:off x="5340352" y="2714855"/>
            <a:ext cx="5191356" cy="2776245"/>
          </a:xfrm>
          <a:custGeom>
            <a:avLst/>
            <a:gdLst/>
            <a:ahLst/>
            <a:cxnLst/>
            <a:rect l="l" t="t" r="r" b="b"/>
            <a:pathLst>
              <a:path w="4444443" h="2519617">
                <a:moveTo>
                  <a:pt x="0" y="2519617"/>
                </a:moveTo>
                <a:lnTo>
                  <a:pt x="4444443" y="2519617"/>
                </a:lnTo>
                <a:lnTo>
                  <a:pt x="4444443" y="0"/>
                </a:lnTo>
                <a:lnTo>
                  <a:pt x="0" y="0"/>
                </a:lnTo>
                <a:lnTo>
                  <a:pt x="0" y="25196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9" name="object 679"/>
          <p:cNvSpPr/>
          <p:nvPr/>
        </p:nvSpPr>
        <p:spPr>
          <a:xfrm>
            <a:off x="6119054" y="2853663"/>
            <a:ext cx="4153082" cy="2634654"/>
          </a:xfrm>
          <a:custGeom>
            <a:avLst/>
            <a:gdLst/>
            <a:ahLst/>
            <a:cxnLst/>
            <a:rect l="l" t="t" r="r" b="b"/>
            <a:pathLst>
              <a:path w="3555552" h="2391115">
                <a:moveTo>
                  <a:pt x="0" y="2391115"/>
                </a:moveTo>
                <a:lnTo>
                  <a:pt x="3555552" y="2391115"/>
                </a:lnTo>
                <a:lnTo>
                  <a:pt x="3555552" y="0"/>
                </a:lnTo>
                <a:lnTo>
                  <a:pt x="0" y="0"/>
                </a:lnTo>
                <a:lnTo>
                  <a:pt x="0" y="23911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0" name="object 680"/>
          <p:cNvSpPr/>
          <p:nvPr/>
        </p:nvSpPr>
        <p:spPr>
          <a:xfrm>
            <a:off x="6119056" y="2853663"/>
            <a:ext cx="4153083" cy="2634654"/>
          </a:xfrm>
          <a:custGeom>
            <a:avLst/>
            <a:gdLst/>
            <a:ahLst/>
            <a:cxnLst/>
            <a:rect l="l" t="t" r="r" b="b"/>
            <a:pathLst>
              <a:path w="3555553" h="2391115">
                <a:moveTo>
                  <a:pt x="0" y="2391115"/>
                </a:moveTo>
                <a:lnTo>
                  <a:pt x="3555553" y="2391115"/>
                </a:lnTo>
                <a:lnTo>
                  <a:pt x="3555553" y="0"/>
                </a:lnTo>
                <a:lnTo>
                  <a:pt x="0" y="0"/>
                </a:lnTo>
                <a:lnTo>
                  <a:pt x="0" y="2391115"/>
                </a:lnTo>
                <a:close/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1" name="object 681"/>
          <p:cNvSpPr/>
          <p:nvPr/>
        </p:nvSpPr>
        <p:spPr>
          <a:xfrm>
            <a:off x="7060157" y="3884385"/>
            <a:ext cx="97164" cy="91469"/>
          </a:xfrm>
          <a:custGeom>
            <a:avLst/>
            <a:gdLst/>
            <a:ahLst/>
            <a:cxnLst/>
            <a:rect l="l" t="t" r="r" b="b"/>
            <a:pathLst>
              <a:path w="83184" h="83014">
                <a:moveTo>
                  <a:pt x="83184" y="0"/>
                </a:moveTo>
                <a:lnTo>
                  <a:pt x="0" y="8301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2" name="object 682"/>
          <p:cNvSpPr/>
          <p:nvPr/>
        </p:nvSpPr>
        <p:spPr>
          <a:xfrm>
            <a:off x="6950026" y="3780722"/>
            <a:ext cx="207295" cy="195131"/>
          </a:xfrm>
          <a:custGeom>
            <a:avLst/>
            <a:gdLst/>
            <a:ahLst/>
            <a:cxnLst/>
            <a:rect l="l" t="t" r="r" b="b"/>
            <a:pathLst>
              <a:path w="177470" h="177094">
                <a:moveTo>
                  <a:pt x="177470" y="0"/>
                </a:moveTo>
                <a:lnTo>
                  <a:pt x="0" y="17709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3" name="object 683"/>
          <p:cNvSpPr/>
          <p:nvPr/>
        </p:nvSpPr>
        <p:spPr>
          <a:xfrm>
            <a:off x="6839906" y="3726548"/>
            <a:ext cx="264838" cy="249304"/>
          </a:xfrm>
          <a:custGeom>
            <a:avLst/>
            <a:gdLst/>
            <a:ahLst/>
            <a:cxnLst/>
            <a:rect l="l" t="t" r="r" b="b"/>
            <a:pathLst>
              <a:path w="226734" h="226259">
                <a:moveTo>
                  <a:pt x="226734" y="0"/>
                </a:moveTo>
                <a:lnTo>
                  <a:pt x="0" y="226259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4" name="object 684"/>
          <p:cNvSpPr/>
          <p:nvPr/>
        </p:nvSpPr>
        <p:spPr>
          <a:xfrm>
            <a:off x="6729774" y="3726548"/>
            <a:ext cx="264847" cy="249304"/>
          </a:xfrm>
          <a:custGeom>
            <a:avLst/>
            <a:gdLst/>
            <a:ahLst/>
            <a:cxnLst/>
            <a:rect l="l" t="t" r="r" b="b"/>
            <a:pathLst>
              <a:path w="226742" h="226259">
                <a:moveTo>
                  <a:pt x="226742" y="0"/>
                </a:moveTo>
                <a:lnTo>
                  <a:pt x="0" y="226259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5" name="object 685"/>
          <p:cNvSpPr/>
          <p:nvPr/>
        </p:nvSpPr>
        <p:spPr>
          <a:xfrm>
            <a:off x="6619652" y="3726548"/>
            <a:ext cx="264847" cy="249304"/>
          </a:xfrm>
          <a:custGeom>
            <a:avLst/>
            <a:gdLst/>
            <a:ahLst/>
            <a:cxnLst/>
            <a:rect l="l" t="t" r="r" b="b"/>
            <a:pathLst>
              <a:path w="226742" h="226259">
                <a:moveTo>
                  <a:pt x="226742" y="0"/>
                </a:moveTo>
                <a:lnTo>
                  <a:pt x="0" y="226259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6" name="object 686"/>
          <p:cNvSpPr/>
          <p:nvPr/>
        </p:nvSpPr>
        <p:spPr>
          <a:xfrm>
            <a:off x="6509530" y="3726548"/>
            <a:ext cx="264838" cy="249304"/>
          </a:xfrm>
          <a:custGeom>
            <a:avLst/>
            <a:gdLst/>
            <a:ahLst/>
            <a:cxnLst/>
            <a:rect l="l" t="t" r="r" b="b"/>
            <a:pathLst>
              <a:path w="226734" h="226259">
                <a:moveTo>
                  <a:pt x="226734" y="0"/>
                </a:moveTo>
                <a:lnTo>
                  <a:pt x="0" y="226259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7" name="object 687"/>
          <p:cNvSpPr/>
          <p:nvPr/>
        </p:nvSpPr>
        <p:spPr>
          <a:xfrm>
            <a:off x="6399399" y="3726548"/>
            <a:ext cx="264847" cy="249304"/>
          </a:xfrm>
          <a:custGeom>
            <a:avLst/>
            <a:gdLst/>
            <a:ahLst/>
            <a:cxnLst/>
            <a:rect l="l" t="t" r="r" b="b"/>
            <a:pathLst>
              <a:path w="226742" h="226259">
                <a:moveTo>
                  <a:pt x="226742" y="0"/>
                </a:moveTo>
                <a:lnTo>
                  <a:pt x="0" y="226259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6289278" y="3726548"/>
            <a:ext cx="264847" cy="249304"/>
          </a:xfrm>
          <a:custGeom>
            <a:avLst/>
            <a:gdLst/>
            <a:ahLst/>
            <a:cxnLst/>
            <a:rect l="l" t="t" r="r" b="b"/>
            <a:pathLst>
              <a:path w="226742" h="226259">
                <a:moveTo>
                  <a:pt x="226742" y="0"/>
                </a:moveTo>
                <a:lnTo>
                  <a:pt x="0" y="226259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9" name="object 689"/>
          <p:cNvSpPr/>
          <p:nvPr/>
        </p:nvSpPr>
        <p:spPr>
          <a:xfrm>
            <a:off x="6179153" y="3726548"/>
            <a:ext cx="264843" cy="249304"/>
          </a:xfrm>
          <a:custGeom>
            <a:avLst/>
            <a:gdLst/>
            <a:ahLst/>
            <a:cxnLst/>
            <a:rect l="l" t="t" r="r" b="b"/>
            <a:pathLst>
              <a:path w="226738" h="226259">
                <a:moveTo>
                  <a:pt x="226738" y="0"/>
                </a:moveTo>
                <a:lnTo>
                  <a:pt x="0" y="226259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0" name="object 690"/>
          <p:cNvSpPr/>
          <p:nvPr/>
        </p:nvSpPr>
        <p:spPr>
          <a:xfrm>
            <a:off x="6119056" y="3726550"/>
            <a:ext cx="214818" cy="202217"/>
          </a:xfrm>
          <a:custGeom>
            <a:avLst/>
            <a:gdLst/>
            <a:ahLst/>
            <a:cxnLst/>
            <a:rect l="l" t="t" r="r" b="b"/>
            <a:pathLst>
              <a:path w="183911" h="183525">
                <a:moveTo>
                  <a:pt x="183911" y="0"/>
                </a:moveTo>
                <a:lnTo>
                  <a:pt x="0" y="183525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1" name="object 691"/>
          <p:cNvSpPr/>
          <p:nvPr/>
        </p:nvSpPr>
        <p:spPr>
          <a:xfrm>
            <a:off x="6119054" y="3726550"/>
            <a:ext cx="104690" cy="98546"/>
          </a:xfrm>
          <a:custGeom>
            <a:avLst/>
            <a:gdLst/>
            <a:ahLst/>
            <a:cxnLst/>
            <a:rect l="l" t="t" r="r" b="b"/>
            <a:pathLst>
              <a:path w="89628" h="89437">
                <a:moveTo>
                  <a:pt x="89628" y="0"/>
                </a:moveTo>
                <a:lnTo>
                  <a:pt x="0" y="8943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2" name="object 692"/>
          <p:cNvSpPr/>
          <p:nvPr/>
        </p:nvSpPr>
        <p:spPr>
          <a:xfrm>
            <a:off x="8193123" y="4047336"/>
            <a:ext cx="2472" cy="2324"/>
          </a:xfrm>
          <a:custGeom>
            <a:avLst/>
            <a:gdLst/>
            <a:ahLst/>
            <a:cxnLst/>
            <a:rect l="l" t="t" r="r" b="b"/>
            <a:pathLst>
              <a:path w="2116" h="2109">
                <a:moveTo>
                  <a:pt x="2116" y="0"/>
                </a:moveTo>
                <a:lnTo>
                  <a:pt x="0" y="2109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3" name="object 693"/>
          <p:cNvSpPr/>
          <p:nvPr/>
        </p:nvSpPr>
        <p:spPr>
          <a:xfrm>
            <a:off x="8083001" y="3943674"/>
            <a:ext cx="112594" cy="105986"/>
          </a:xfrm>
          <a:custGeom>
            <a:avLst/>
            <a:gdLst/>
            <a:ahLst/>
            <a:cxnLst/>
            <a:rect l="l" t="t" r="r" b="b"/>
            <a:pathLst>
              <a:path w="96394" h="96189">
                <a:moveTo>
                  <a:pt x="96394" y="0"/>
                </a:moveTo>
                <a:lnTo>
                  <a:pt x="0" y="96189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4" name="object 694"/>
          <p:cNvSpPr/>
          <p:nvPr/>
        </p:nvSpPr>
        <p:spPr>
          <a:xfrm>
            <a:off x="7972881" y="3846475"/>
            <a:ext cx="215847" cy="203185"/>
          </a:xfrm>
          <a:custGeom>
            <a:avLst/>
            <a:gdLst/>
            <a:ahLst/>
            <a:cxnLst/>
            <a:rect l="l" t="t" r="r" b="b"/>
            <a:pathLst>
              <a:path w="184792" h="184403">
                <a:moveTo>
                  <a:pt x="184792" y="0"/>
                </a:moveTo>
                <a:lnTo>
                  <a:pt x="0" y="184403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5" name="object 695"/>
          <p:cNvSpPr/>
          <p:nvPr/>
        </p:nvSpPr>
        <p:spPr>
          <a:xfrm>
            <a:off x="7862750" y="3846475"/>
            <a:ext cx="215848" cy="203185"/>
          </a:xfrm>
          <a:custGeom>
            <a:avLst/>
            <a:gdLst/>
            <a:ahLst/>
            <a:cxnLst/>
            <a:rect l="l" t="t" r="r" b="b"/>
            <a:pathLst>
              <a:path w="184793" h="184403">
                <a:moveTo>
                  <a:pt x="184793" y="0"/>
                </a:moveTo>
                <a:lnTo>
                  <a:pt x="0" y="184403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6" name="object 696"/>
          <p:cNvSpPr/>
          <p:nvPr/>
        </p:nvSpPr>
        <p:spPr>
          <a:xfrm>
            <a:off x="7752630" y="3846475"/>
            <a:ext cx="215848" cy="203185"/>
          </a:xfrm>
          <a:custGeom>
            <a:avLst/>
            <a:gdLst/>
            <a:ahLst/>
            <a:cxnLst/>
            <a:rect l="l" t="t" r="r" b="b"/>
            <a:pathLst>
              <a:path w="184793" h="184403">
                <a:moveTo>
                  <a:pt x="184793" y="0"/>
                </a:moveTo>
                <a:lnTo>
                  <a:pt x="0" y="184403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7" name="object 697"/>
          <p:cNvSpPr/>
          <p:nvPr/>
        </p:nvSpPr>
        <p:spPr>
          <a:xfrm>
            <a:off x="7642498" y="3846475"/>
            <a:ext cx="215847" cy="203185"/>
          </a:xfrm>
          <a:custGeom>
            <a:avLst/>
            <a:gdLst/>
            <a:ahLst/>
            <a:cxnLst/>
            <a:rect l="l" t="t" r="r" b="b"/>
            <a:pathLst>
              <a:path w="184792" h="184403">
                <a:moveTo>
                  <a:pt x="184792" y="0"/>
                </a:moveTo>
                <a:lnTo>
                  <a:pt x="0" y="184403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8" name="object 698"/>
          <p:cNvSpPr/>
          <p:nvPr/>
        </p:nvSpPr>
        <p:spPr>
          <a:xfrm>
            <a:off x="7532376" y="3846475"/>
            <a:ext cx="215847" cy="203185"/>
          </a:xfrm>
          <a:custGeom>
            <a:avLst/>
            <a:gdLst/>
            <a:ahLst/>
            <a:cxnLst/>
            <a:rect l="l" t="t" r="r" b="b"/>
            <a:pathLst>
              <a:path w="184792" h="184403">
                <a:moveTo>
                  <a:pt x="184792" y="0"/>
                </a:moveTo>
                <a:lnTo>
                  <a:pt x="0" y="184403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9" name="object 699"/>
          <p:cNvSpPr/>
          <p:nvPr/>
        </p:nvSpPr>
        <p:spPr>
          <a:xfrm>
            <a:off x="7422254" y="3846475"/>
            <a:ext cx="215847" cy="203185"/>
          </a:xfrm>
          <a:custGeom>
            <a:avLst/>
            <a:gdLst/>
            <a:ahLst/>
            <a:cxnLst/>
            <a:rect l="l" t="t" r="r" b="b"/>
            <a:pathLst>
              <a:path w="184792" h="184403">
                <a:moveTo>
                  <a:pt x="184792" y="0"/>
                </a:moveTo>
                <a:lnTo>
                  <a:pt x="0" y="184403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0" name="object 700"/>
          <p:cNvSpPr/>
          <p:nvPr/>
        </p:nvSpPr>
        <p:spPr>
          <a:xfrm>
            <a:off x="7312121" y="3846475"/>
            <a:ext cx="215847" cy="203185"/>
          </a:xfrm>
          <a:custGeom>
            <a:avLst/>
            <a:gdLst/>
            <a:ahLst/>
            <a:cxnLst/>
            <a:rect l="l" t="t" r="r" b="b"/>
            <a:pathLst>
              <a:path w="184792" h="184403">
                <a:moveTo>
                  <a:pt x="184792" y="0"/>
                </a:moveTo>
                <a:lnTo>
                  <a:pt x="0" y="184403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1" name="object 701"/>
          <p:cNvSpPr/>
          <p:nvPr/>
        </p:nvSpPr>
        <p:spPr>
          <a:xfrm>
            <a:off x="7201999" y="3846475"/>
            <a:ext cx="215847" cy="203185"/>
          </a:xfrm>
          <a:custGeom>
            <a:avLst/>
            <a:gdLst/>
            <a:ahLst/>
            <a:cxnLst/>
            <a:rect l="l" t="t" r="r" b="b"/>
            <a:pathLst>
              <a:path w="184792" h="184403">
                <a:moveTo>
                  <a:pt x="184792" y="0"/>
                </a:moveTo>
                <a:lnTo>
                  <a:pt x="0" y="184403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2" name="object 702"/>
          <p:cNvSpPr/>
          <p:nvPr/>
        </p:nvSpPr>
        <p:spPr>
          <a:xfrm>
            <a:off x="7157323" y="3846475"/>
            <a:ext cx="150402" cy="141571"/>
          </a:xfrm>
          <a:custGeom>
            <a:avLst/>
            <a:gdLst/>
            <a:ahLst/>
            <a:cxnLst/>
            <a:rect l="l" t="t" r="r" b="b"/>
            <a:pathLst>
              <a:path w="128763" h="128485">
                <a:moveTo>
                  <a:pt x="128763" y="0"/>
                </a:moveTo>
                <a:lnTo>
                  <a:pt x="0" y="128485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3" name="object 703"/>
          <p:cNvSpPr/>
          <p:nvPr/>
        </p:nvSpPr>
        <p:spPr>
          <a:xfrm>
            <a:off x="7157322" y="3846475"/>
            <a:ext cx="40272" cy="37909"/>
          </a:xfrm>
          <a:custGeom>
            <a:avLst/>
            <a:gdLst/>
            <a:ahLst/>
            <a:cxnLst/>
            <a:rect l="l" t="t" r="r" b="b"/>
            <a:pathLst>
              <a:path w="34478" h="34405">
                <a:moveTo>
                  <a:pt x="34478" y="0"/>
                </a:moveTo>
                <a:lnTo>
                  <a:pt x="0" y="34405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4" name="object 704"/>
          <p:cNvSpPr/>
          <p:nvPr/>
        </p:nvSpPr>
        <p:spPr>
          <a:xfrm>
            <a:off x="7157322" y="3936051"/>
            <a:ext cx="1038273" cy="0"/>
          </a:xfrm>
          <a:custGeom>
            <a:avLst/>
            <a:gdLst/>
            <a:ahLst/>
            <a:cxnLst/>
            <a:rect l="l" t="t" r="r" b="b"/>
            <a:pathLst>
              <a:path w="888890">
                <a:moveTo>
                  <a:pt x="0" y="0"/>
                </a:moveTo>
                <a:lnTo>
                  <a:pt x="888890" y="0"/>
                </a:lnTo>
              </a:path>
            </a:pathLst>
          </a:custGeom>
          <a:ln w="58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5" name="object 705"/>
          <p:cNvSpPr/>
          <p:nvPr/>
        </p:nvSpPr>
        <p:spPr>
          <a:xfrm>
            <a:off x="7676459" y="3893587"/>
            <a:ext cx="0" cy="84936"/>
          </a:xfrm>
          <a:custGeom>
            <a:avLst/>
            <a:gdLst/>
            <a:ahLst/>
            <a:cxnLst/>
            <a:rect l="l" t="t" r="r" b="b"/>
            <a:pathLst>
              <a:path h="77085">
                <a:moveTo>
                  <a:pt x="0" y="0"/>
                </a:moveTo>
                <a:lnTo>
                  <a:pt x="0" y="77085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6" name="object 706"/>
          <p:cNvSpPr/>
          <p:nvPr/>
        </p:nvSpPr>
        <p:spPr>
          <a:xfrm>
            <a:off x="9206244" y="4210286"/>
            <a:ext cx="27626" cy="26002"/>
          </a:xfrm>
          <a:custGeom>
            <a:avLst/>
            <a:gdLst/>
            <a:ahLst/>
            <a:cxnLst/>
            <a:rect l="l" t="t" r="r" b="b"/>
            <a:pathLst>
              <a:path w="23651" h="23598">
                <a:moveTo>
                  <a:pt x="23651" y="0"/>
                </a:moveTo>
                <a:lnTo>
                  <a:pt x="0" y="2359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7" name="object 707"/>
          <p:cNvSpPr/>
          <p:nvPr/>
        </p:nvSpPr>
        <p:spPr>
          <a:xfrm>
            <a:off x="9096122" y="4106623"/>
            <a:ext cx="137746" cy="129664"/>
          </a:xfrm>
          <a:custGeom>
            <a:avLst/>
            <a:gdLst/>
            <a:ahLst/>
            <a:cxnLst/>
            <a:rect l="l" t="t" r="r" b="b"/>
            <a:pathLst>
              <a:path w="117928" h="117678">
                <a:moveTo>
                  <a:pt x="117928" y="0"/>
                </a:moveTo>
                <a:lnTo>
                  <a:pt x="0" y="11767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8" name="object 708"/>
          <p:cNvSpPr/>
          <p:nvPr/>
        </p:nvSpPr>
        <p:spPr>
          <a:xfrm>
            <a:off x="8986002" y="4014039"/>
            <a:ext cx="236093" cy="222248"/>
          </a:xfrm>
          <a:custGeom>
            <a:avLst/>
            <a:gdLst/>
            <a:ahLst/>
            <a:cxnLst/>
            <a:rect l="l" t="t" r="r" b="b"/>
            <a:pathLst>
              <a:path w="202125" h="201704">
                <a:moveTo>
                  <a:pt x="202125" y="0"/>
                </a:moveTo>
                <a:lnTo>
                  <a:pt x="0" y="20170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9" name="object 709"/>
          <p:cNvSpPr/>
          <p:nvPr/>
        </p:nvSpPr>
        <p:spPr>
          <a:xfrm>
            <a:off x="8875869" y="4014039"/>
            <a:ext cx="236103" cy="222248"/>
          </a:xfrm>
          <a:custGeom>
            <a:avLst/>
            <a:gdLst/>
            <a:ahLst/>
            <a:cxnLst/>
            <a:rect l="l" t="t" r="r" b="b"/>
            <a:pathLst>
              <a:path w="202133" h="201704">
                <a:moveTo>
                  <a:pt x="202133" y="0"/>
                </a:moveTo>
                <a:lnTo>
                  <a:pt x="0" y="20170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0" name="object 710"/>
          <p:cNvSpPr/>
          <p:nvPr/>
        </p:nvSpPr>
        <p:spPr>
          <a:xfrm>
            <a:off x="8765747" y="4014039"/>
            <a:ext cx="236103" cy="222248"/>
          </a:xfrm>
          <a:custGeom>
            <a:avLst/>
            <a:gdLst/>
            <a:ahLst/>
            <a:cxnLst/>
            <a:rect l="l" t="t" r="r" b="b"/>
            <a:pathLst>
              <a:path w="202133" h="201704">
                <a:moveTo>
                  <a:pt x="202133" y="0"/>
                </a:moveTo>
                <a:lnTo>
                  <a:pt x="0" y="20170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1" name="object 711"/>
          <p:cNvSpPr/>
          <p:nvPr/>
        </p:nvSpPr>
        <p:spPr>
          <a:xfrm>
            <a:off x="8655614" y="4014039"/>
            <a:ext cx="236104" cy="222248"/>
          </a:xfrm>
          <a:custGeom>
            <a:avLst/>
            <a:gdLst/>
            <a:ahLst/>
            <a:cxnLst/>
            <a:rect l="l" t="t" r="r" b="b"/>
            <a:pathLst>
              <a:path w="202134" h="201704">
                <a:moveTo>
                  <a:pt x="202134" y="0"/>
                </a:moveTo>
                <a:lnTo>
                  <a:pt x="0" y="20170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2" name="object 712"/>
          <p:cNvSpPr/>
          <p:nvPr/>
        </p:nvSpPr>
        <p:spPr>
          <a:xfrm>
            <a:off x="8545495" y="4014039"/>
            <a:ext cx="236103" cy="222248"/>
          </a:xfrm>
          <a:custGeom>
            <a:avLst/>
            <a:gdLst/>
            <a:ahLst/>
            <a:cxnLst/>
            <a:rect l="l" t="t" r="r" b="b"/>
            <a:pathLst>
              <a:path w="202133" h="201704">
                <a:moveTo>
                  <a:pt x="202133" y="0"/>
                </a:moveTo>
                <a:lnTo>
                  <a:pt x="0" y="20170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3" name="object 713"/>
          <p:cNvSpPr/>
          <p:nvPr/>
        </p:nvSpPr>
        <p:spPr>
          <a:xfrm>
            <a:off x="8435373" y="4014039"/>
            <a:ext cx="236093" cy="222248"/>
          </a:xfrm>
          <a:custGeom>
            <a:avLst/>
            <a:gdLst/>
            <a:ahLst/>
            <a:cxnLst/>
            <a:rect l="l" t="t" r="r" b="b"/>
            <a:pathLst>
              <a:path w="202125" h="201704">
                <a:moveTo>
                  <a:pt x="202125" y="0"/>
                </a:moveTo>
                <a:lnTo>
                  <a:pt x="0" y="20170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4" name="object 714"/>
          <p:cNvSpPr/>
          <p:nvPr/>
        </p:nvSpPr>
        <p:spPr>
          <a:xfrm>
            <a:off x="8325242" y="4014039"/>
            <a:ext cx="236103" cy="222248"/>
          </a:xfrm>
          <a:custGeom>
            <a:avLst/>
            <a:gdLst/>
            <a:ahLst/>
            <a:cxnLst/>
            <a:rect l="l" t="t" r="r" b="b"/>
            <a:pathLst>
              <a:path w="202133" h="201704">
                <a:moveTo>
                  <a:pt x="202133" y="0"/>
                </a:moveTo>
                <a:lnTo>
                  <a:pt x="0" y="20170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5" name="object 715"/>
          <p:cNvSpPr/>
          <p:nvPr/>
        </p:nvSpPr>
        <p:spPr>
          <a:xfrm>
            <a:off x="8215120" y="4014039"/>
            <a:ext cx="236103" cy="222248"/>
          </a:xfrm>
          <a:custGeom>
            <a:avLst/>
            <a:gdLst/>
            <a:ahLst/>
            <a:cxnLst/>
            <a:rect l="l" t="t" r="r" b="b"/>
            <a:pathLst>
              <a:path w="202133" h="201704">
                <a:moveTo>
                  <a:pt x="202133" y="0"/>
                </a:moveTo>
                <a:lnTo>
                  <a:pt x="0" y="20170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6" name="object 716"/>
          <p:cNvSpPr/>
          <p:nvPr/>
        </p:nvSpPr>
        <p:spPr>
          <a:xfrm>
            <a:off x="8195597" y="4014040"/>
            <a:ext cx="145494" cy="136957"/>
          </a:xfrm>
          <a:custGeom>
            <a:avLst/>
            <a:gdLst/>
            <a:ahLst/>
            <a:cxnLst/>
            <a:rect l="l" t="t" r="r" b="b"/>
            <a:pathLst>
              <a:path w="124561" h="124297">
                <a:moveTo>
                  <a:pt x="124561" y="0"/>
                </a:moveTo>
                <a:lnTo>
                  <a:pt x="0" y="12429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" name="object 717"/>
          <p:cNvSpPr/>
          <p:nvPr/>
        </p:nvSpPr>
        <p:spPr>
          <a:xfrm>
            <a:off x="8195595" y="4014040"/>
            <a:ext cx="35373" cy="33295"/>
          </a:xfrm>
          <a:custGeom>
            <a:avLst/>
            <a:gdLst/>
            <a:ahLst/>
            <a:cxnLst/>
            <a:rect l="l" t="t" r="r" b="b"/>
            <a:pathLst>
              <a:path w="30284" h="30217">
                <a:moveTo>
                  <a:pt x="30284" y="0"/>
                </a:moveTo>
                <a:lnTo>
                  <a:pt x="0" y="3021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8" name="object 718"/>
          <p:cNvSpPr/>
          <p:nvPr/>
        </p:nvSpPr>
        <p:spPr>
          <a:xfrm>
            <a:off x="8195595" y="4110814"/>
            <a:ext cx="1038273" cy="0"/>
          </a:xfrm>
          <a:custGeom>
            <a:avLst/>
            <a:gdLst/>
            <a:ahLst/>
            <a:cxnLst/>
            <a:rect l="l" t="t" r="r" b="b"/>
            <a:pathLst>
              <a:path w="888890">
                <a:moveTo>
                  <a:pt x="0" y="0"/>
                </a:moveTo>
                <a:lnTo>
                  <a:pt x="888890" y="0"/>
                </a:lnTo>
              </a:path>
            </a:pathLst>
          </a:custGeom>
          <a:ln w="58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9" name="object 719"/>
          <p:cNvSpPr/>
          <p:nvPr/>
        </p:nvSpPr>
        <p:spPr>
          <a:xfrm>
            <a:off x="8714732" y="4054231"/>
            <a:ext cx="0" cy="121860"/>
          </a:xfrm>
          <a:custGeom>
            <a:avLst/>
            <a:gdLst/>
            <a:ahLst/>
            <a:cxnLst/>
            <a:rect l="l" t="t" r="r" b="b"/>
            <a:pathLst>
              <a:path h="110596">
                <a:moveTo>
                  <a:pt x="0" y="0"/>
                </a:moveTo>
                <a:lnTo>
                  <a:pt x="0" y="110596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0" name="object 720"/>
          <p:cNvSpPr/>
          <p:nvPr/>
        </p:nvSpPr>
        <p:spPr>
          <a:xfrm>
            <a:off x="10242943" y="4891559"/>
            <a:ext cx="29200" cy="27497"/>
          </a:xfrm>
          <a:custGeom>
            <a:avLst/>
            <a:gdLst/>
            <a:ahLst/>
            <a:cxnLst/>
            <a:rect l="l" t="t" r="r" b="b"/>
            <a:pathLst>
              <a:path w="24999" h="24955">
                <a:moveTo>
                  <a:pt x="24999" y="0"/>
                </a:moveTo>
                <a:lnTo>
                  <a:pt x="0" y="24955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1" name="object 721"/>
          <p:cNvSpPr/>
          <p:nvPr/>
        </p:nvSpPr>
        <p:spPr>
          <a:xfrm>
            <a:off x="10132811" y="4787897"/>
            <a:ext cx="139332" cy="131159"/>
          </a:xfrm>
          <a:custGeom>
            <a:avLst/>
            <a:gdLst/>
            <a:ahLst/>
            <a:cxnLst/>
            <a:rect l="l" t="t" r="r" b="b"/>
            <a:pathLst>
              <a:path w="119285" h="119035">
                <a:moveTo>
                  <a:pt x="119285" y="0"/>
                </a:moveTo>
                <a:lnTo>
                  <a:pt x="0" y="119035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2" name="object 722"/>
          <p:cNvSpPr/>
          <p:nvPr/>
        </p:nvSpPr>
        <p:spPr>
          <a:xfrm>
            <a:off x="10022690" y="4684235"/>
            <a:ext cx="249453" cy="234821"/>
          </a:xfrm>
          <a:custGeom>
            <a:avLst/>
            <a:gdLst/>
            <a:ahLst/>
            <a:cxnLst/>
            <a:rect l="l" t="t" r="r" b="b"/>
            <a:pathLst>
              <a:path w="213563" h="213115">
                <a:moveTo>
                  <a:pt x="213563" y="0"/>
                </a:moveTo>
                <a:lnTo>
                  <a:pt x="0" y="213115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3" name="object 723"/>
          <p:cNvSpPr/>
          <p:nvPr/>
        </p:nvSpPr>
        <p:spPr>
          <a:xfrm>
            <a:off x="9912557" y="4580572"/>
            <a:ext cx="359584" cy="338483"/>
          </a:xfrm>
          <a:custGeom>
            <a:avLst/>
            <a:gdLst/>
            <a:ahLst/>
            <a:cxnLst/>
            <a:rect l="l" t="t" r="r" b="b"/>
            <a:pathLst>
              <a:path w="307848" h="307195">
                <a:moveTo>
                  <a:pt x="307848" y="0"/>
                </a:moveTo>
                <a:lnTo>
                  <a:pt x="0" y="307195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4" name="object 724"/>
          <p:cNvSpPr/>
          <p:nvPr/>
        </p:nvSpPr>
        <p:spPr>
          <a:xfrm>
            <a:off x="9802435" y="4572681"/>
            <a:ext cx="367954" cy="346374"/>
          </a:xfrm>
          <a:custGeom>
            <a:avLst/>
            <a:gdLst/>
            <a:ahLst/>
            <a:cxnLst/>
            <a:rect l="l" t="t" r="r" b="b"/>
            <a:pathLst>
              <a:path w="315014" h="314356">
                <a:moveTo>
                  <a:pt x="315014" y="0"/>
                </a:moveTo>
                <a:lnTo>
                  <a:pt x="0" y="314356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5" name="object 725"/>
          <p:cNvSpPr/>
          <p:nvPr/>
        </p:nvSpPr>
        <p:spPr>
          <a:xfrm>
            <a:off x="9692315" y="4572681"/>
            <a:ext cx="367953" cy="346374"/>
          </a:xfrm>
          <a:custGeom>
            <a:avLst/>
            <a:gdLst/>
            <a:ahLst/>
            <a:cxnLst/>
            <a:rect l="l" t="t" r="r" b="b"/>
            <a:pathLst>
              <a:path w="315013" h="314356">
                <a:moveTo>
                  <a:pt x="315013" y="0"/>
                </a:moveTo>
                <a:lnTo>
                  <a:pt x="0" y="314356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6" name="object 726"/>
          <p:cNvSpPr/>
          <p:nvPr/>
        </p:nvSpPr>
        <p:spPr>
          <a:xfrm>
            <a:off x="9582184" y="4572681"/>
            <a:ext cx="367955" cy="346374"/>
          </a:xfrm>
          <a:custGeom>
            <a:avLst/>
            <a:gdLst/>
            <a:ahLst/>
            <a:cxnLst/>
            <a:rect l="l" t="t" r="r" b="b"/>
            <a:pathLst>
              <a:path w="315015" h="314356">
                <a:moveTo>
                  <a:pt x="315015" y="0"/>
                </a:moveTo>
                <a:lnTo>
                  <a:pt x="0" y="314356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7" name="object 727"/>
          <p:cNvSpPr/>
          <p:nvPr/>
        </p:nvSpPr>
        <p:spPr>
          <a:xfrm>
            <a:off x="9472062" y="4572681"/>
            <a:ext cx="367955" cy="346374"/>
          </a:xfrm>
          <a:custGeom>
            <a:avLst/>
            <a:gdLst/>
            <a:ahLst/>
            <a:cxnLst/>
            <a:rect l="l" t="t" r="r" b="b"/>
            <a:pathLst>
              <a:path w="315015" h="314356">
                <a:moveTo>
                  <a:pt x="315015" y="0"/>
                </a:moveTo>
                <a:lnTo>
                  <a:pt x="0" y="314356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8" name="object 728"/>
          <p:cNvSpPr/>
          <p:nvPr/>
        </p:nvSpPr>
        <p:spPr>
          <a:xfrm>
            <a:off x="9361930" y="4572681"/>
            <a:ext cx="367964" cy="346374"/>
          </a:xfrm>
          <a:custGeom>
            <a:avLst/>
            <a:gdLst/>
            <a:ahLst/>
            <a:cxnLst/>
            <a:rect l="l" t="t" r="r" b="b"/>
            <a:pathLst>
              <a:path w="315023" h="314356">
                <a:moveTo>
                  <a:pt x="315023" y="0"/>
                </a:moveTo>
                <a:lnTo>
                  <a:pt x="0" y="314356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9" name="object 729"/>
          <p:cNvSpPr/>
          <p:nvPr/>
        </p:nvSpPr>
        <p:spPr>
          <a:xfrm>
            <a:off x="9251806" y="4572681"/>
            <a:ext cx="367956" cy="346374"/>
          </a:xfrm>
          <a:custGeom>
            <a:avLst/>
            <a:gdLst/>
            <a:ahLst/>
            <a:cxnLst/>
            <a:rect l="l" t="t" r="r" b="b"/>
            <a:pathLst>
              <a:path w="315016" h="314356">
                <a:moveTo>
                  <a:pt x="315016" y="0"/>
                </a:moveTo>
                <a:lnTo>
                  <a:pt x="0" y="314356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0" name="object 730"/>
          <p:cNvSpPr/>
          <p:nvPr/>
        </p:nvSpPr>
        <p:spPr>
          <a:xfrm>
            <a:off x="9233868" y="4572681"/>
            <a:ext cx="275771" cy="259596"/>
          </a:xfrm>
          <a:custGeom>
            <a:avLst/>
            <a:gdLst/>
            <a:ahLst/>
            <a:cxnLst/>
            <a:rect l="l" t="t" r="r" b="b"/>
            <a:pathLst>
              <a:path w="236094" h="235600">
                <a:moveTo>
                  <a:pt x="236094" y="0"/>
                </a:moveTo>
                <a:lnTo>
                  <a:pt x="0" y="235600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1" name="object 731"/>
          <p:cNvSpPr/>
          <p:nvPr/>
        </p:nvSpPr>
        <p:spPr>
          <a:xfrm>
            <a:off x="9233868" y="4572682"/>
            <a:ext cx="165649" cy="155925"/>
          </a:xfrm>
          <a:custGeom>
            <a:avLst/>
            <a:gdLst/>
            <a:ahLst/>
            <a:cxnLst/>
            <a:rect l="l" t="t" r="r" b="b"/>
            <a:pathLst>
              <a:path w="141816" h="141512">
                <a:moveTo>
                  <a:pt x="141816" y="0"/>
                </a:moveTo>
                <a:lnTo>
                  <a:pt x="0" y="141512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2" name="object 732"/>
          <p:cNvSpPr/>
          <p:nvPr/>
        </p:nvSpPr>
        <p:spPr>
          <a:xfrm>
            <a:off x="9233868" y="4572682"/>
            <a:ext cx="55518" cy="52263"/>
          </a:xfrm>
          <a:custGeom>
            <a:avLst/>
            <a:gdLst/>
            <a:ahLst/>
            <a:cxnLst/>
            <a:rect l="l" t="t" r="r" b="b"/>
            <a:pathLst>
              <a:path w="47530" h="47432">
                <a:moveTo>
                  <a:pt x="47530" y="0"/>
                </a:moveTo>
                <a:lnTo>
                  <a:pt x="0" y="47432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3" name="object 733"/>
          <p:cNvSpPr/>
          <p:nvPr/>
        </p:nvSpPr>
        <p:spPr>
          <a:xfrm>
            <a:off x="9233870" y="4711548"/>
            <a:ext cx="1038272" cy="0"/>
          </a:xfrm>
          <a:custGeom>
            <a:avLst/>
            <a:gdLst/>
            <a:ahLst/>
            <a:cxnLst/>
            <a:rect l="l" t="t" r="r" b="b"/>
            <a:pathLst>
              <a:path w="888889">
                <a:moveTo>
                  <a:pt x="0" y="0"/>
                </a:moveTo>
                <a:lnTo>
                  <a:pt x="888889" y="0"/>
                </a:lnTo>
              </a:path>
            </a:pathLst>
          </a:custGeom>
          <a:ln w="58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4" name="object 734"/>
          <p:cNvSpPr/>
          <p:nvPr/>
        </p:nvSpPr>
        <p:spPr>
          <a:xfrm>
            <a:off x="9753005" y="4623294"/>
            <a:ext cx="0" cy="199737"/>
          </a:xfrm>
          <a:custGeom>
            <a:avLst/>
            <a:gdLst/>
            <a:ahLst/>
            <a:cxnLst/>
            <a:rect l="l" t="t" r="r" b="b"/>
            <a:pathLst>
              <a:path h="181274">
                <a:moveTo>
                  <a:pt x="0" y="0"/>
                </a:moveTo>
                <a:lnTo>
                  <a:pt x="0" y="181274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5" name="object 735"/>
          <p:cNvSpPr/>
          <p:nvPr/>
        </p:nvSpPr>
        <p:spPr>
          <a:xfrm>
            <a:off x="7157322" y="5443901"/>
            <a:ext cx="0" cy="44417"/>
          </a:xfrm>
          <a:custGeom>
            <a:avLst/>
            <a:gdLst/>
            <a:ahLst/>
            <a:cxnLst/>
            <a:rect l="l" t="t" r="r" b="b"/>
            <a:pathLst>
              <a:path h="40311">
                <a:moveTo>
                  <a:pt x="0" y="0"/>
                </a:moveTo>
                <a:lnTo>
                  <a:pt x="0" y="40311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6" name="object 736"/>
          <p:cNvSpPr/>
          <p:nvPr/>
        </p:nvSpPr>
        <p:spPr>
          <a:xfrm>
            <a:off x="8195595" y="5443901"/>
            <a:ext cx="0" cy="44417"/>
          </a:xfrm>
          <a:custGeom>
            <a:avLst/>
            <a:gdLst/>
            <a:ahLst/>
            <a:cxnLst/>
            <a:rect l="l" t="t" r="r" b="b"/>
            <a:pathLst>
              <a:path h="40311">
                <a:moveTo>
                  <a:pt x="0" y="0"/>
                </a:moveTo>
                <a:lnTo>
                  <a:pt x="0" y="40311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7" name="object 737"/>
          <p:cNvSpPr/>
          <p:nvPr/>
        </p:nvSpPr>
        <p:spPr>
          <a:xfrm>
            <a:off x="9233868" y="5443901"/>
            <a:ext cx="0" cy="44417"/>
          </a:xfrm>
          <a:custGeom>
            <a:avLst/>
            <a:gdLst/>
            <a:ahLst/>
            <a:cxnLst/>
            <a:rect l="l" t="t" r="r" b="b"/>
            <a:pathLst>
              <a:path h="40311">
                <a:moveTo>
                  <a:pt x="0" y="0"/>
                </a:moveTo>
                <a:lnTo>
                  <a:pt x="0" y="40311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8" name="object 738"/>
          <p:cNvSpPr/>
          <p:nvPr/>
        </p:nvSpPr>
        <p:spPr>
          <a:xfrm>
            <a:off x="6119054" y="2853670"/>
            <a:ext cx="4153087" cy="0"/>
          </a:xfrm>
          <a:custGeom>
            <a:avLst/>
            <a:gdLst/>
            <a:ahLst/>
            <a:cxnLst/>
            <a:rect l="l" t="t" r="r" b="b"/>
            <a:pathLst>
              <a:path w="3555556">
                <a:moveTo>
                  <a:pt x="0" y="0"/>
                </a:moveTo>
                <a:lnTo>
                  <a:pt x="355555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9" name="object 739"/>
          <p:cNvSpPr/>
          <p:nvPr/>
        </p:nvSpPr>
        <p:spPr>
          <a:xfrm>
            <a:off x="7157322" y="2853671"/>
            <a:ext cx="0" cy="44417"/>
          </a:xfrm>
          <a:custGeom>
            <a:avLst/>
            <a:gdLst/>
            <a:ahLst/>
            <a:cxnLst/>
            <a:rect l="l" t="t" r="r" b="b"/>
            <a:pathLst>
              <a:path h="40311">
                <a:moveTo>
                  <a:pt x="0" y="0"/>
                </a:moveTo>
                <a:lnTo>
                  <a:pt x="0" y="40311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0" name="object 740"/>
          <p:cNvSpPr/>
          <p:nvPr/>
        </p:nvSpPr>
        <p:spPr>
          <a:xfrm>
            <a:off x="8195595" y="2853671"/>
            <a:ext cx="0" cy="44417"/>
          </a:xfrm>
          <a:custGeom>
            <a:avLst/>
            <a:gdLst/>
            <a:ahLst/>
            <a:cxnLst/>
            <a:rect l="l" t="t" r="r" b="b"/>
            <a:pathLst>
              <a:path h="40311">
                <a:moveTo>
                  <a:pt x="0" y="0"/>
                </a:moveTo>
                <a:lnTo>
                  <a:pt x="0" y="40311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1" name="object 741"/>
          <p:cNvSpPr/>
          <p:nvPr/>
        </p:nvSpPr>
        <p:spPr>
          <a:xfrm>
            <a:off x="9233868" y="2853671"/>
            <a:ext cx="0" cy="44417"/>
          </a:xfrm>
          <a:custGeom>
            <a:avLst/>
            <a:gdLst/>
            <a:ahLst/>
            <a:cxnLst/>
            <a:rect l="l" t="t" r="r" b="b"/>
            <a:pathLst>
              <a:path h="40311">
                <a:moveTo>
                  <a:pt x="0" y="0"/>
                </a:moveTo>
                <a:lnTo>
                  <a:pt x="0" y="40311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2" name="object 742"/>
          <p:cNvSpPr txBox="1"/>
          <p:nvPr/>
        </p:nvSpPr>
        <p:spPr>
          <a:xfrm>
            <a:off x="5460916" y="2826625"/>
            <a:ext cx="265533" cy="1497306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4472" defTabSz="520965">
              <a:tabLst>
                <a:tab pos="790130" algn="l"/>
              </a:tabLst>
            </a:pPr>
            <a:r>
              <a:rPr sz="1500" spc="-68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500" spc="28" dirty="0">
                <a:solidFill>
                  <a:prstClr val="black"/>
                </a:solidFill>
                <a:latin typeface="Symbol"/>
                <a:cs typeface="Symbol"/>
              </a:rPr>
              <a:t>σ</a:t>
            </a:r>
            <a:r>
              <a:rPr sz="1500" dirty="0">
                <a:solidFill>
                  <a:prstClr val="black"/>
                </a:solidFill>
                <a:latin typeface="Arial"/>
                <a:cs typeface="Arial"/>
              </a:rPr>
              <a:t>/dp	[pb/GeV]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43" name="object 743"/>
          <p:cNvSpPr txBox="1"/>
          <p:nvPr/>
        </p:nvSpPr>
        <p:spPr>
          <a:xfrm>
            <a:off x="5407125" y="3602322"/>
            <a:ext cx="170595" cy="264476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4472" defTabSz="520965"/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b-jet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44" name="object 744"/>
          <p:cNvSpPr txBox="1"/>
          <p:nvPr/>
        </p:nvSpPr>
        <p:spPr>
          <a:xfrm>
            <a:off x="5624102" y="3764283"/>
            <a:ext cx="170595" cy="102153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4472" defTabSz="520965"/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45" name="object 745"/>
          <p:cNvSpPr/>
          <p:nvPr/>
        </p:nvSpPr>
        <p:spPr>
          <a:xfrm>
            <a:off x="6119053" y="5365937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6" name="object 746"/>
          <p:cNvSpPr/>
          <p:nvPr/>
        </p:nvSpPr>
        <p:spPr>
          <a:xfrm>
            <a:off x="6119053" y="5193454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7" name="object 747"/>
          <p:cNvSpPr/>
          <p:nvPr/>
        </p:nvSpPr>
        <p:spPr>
          <a:xfrm>
            <a:off x="6119053" y="5071075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8" name="object 748"/>
          <p:cNvSpPr/>
          <p:nvPr/>
        </p:nvSpPr>
        <p:spPr>
          <a:xfrm>
            <a:off x="6119053" y="4976148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9" name="object 749"/>
          <p:cNvSpPr/>
          <p:nvPr/>
        </p:nvSpPr>
        <p:spPr>
          <a:xfrm>
            <a:off x="6119053" y="4898583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0" name="object 750"/>
          <p:cNvSpPr/>
          <p:nvPr/>
        </p:nvSpPr>
        <p:spPr>
          <a:xfrm>
            <a:off x="6119053" y="4833012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1" name="object 751"/>
          <p:cNvSpPr/>
          <p:nvPr/>
        </p:nvSpPr>
        <p:spPr>
          <a:xfrm>
            <a:off x="6119053" y="4776204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2" name="object 752"/>
          <p:cNvSpPr/>
          <p:nvPr/>
        </p:nvSpPr>
        <p:spPr>
          <a:xfrm>
            <a:off x="6119053" y="4726100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3" name="object 753"/>
          <p:cNvSpPr/>
          <p:nvPr/>
        </p:nvSpPr>
        <p:spPr>
          <a:xfrm>
            <a:off x="6119054" y="4681278"/>
            <a:ext cx="147799" cy="0"/>
          </a:xfrm>
          <a:custGeom>
            <a:avLst/>
            <a:gdLst/>
            <a:ahLst/>
            <a:cxnLst/>
            <a:rect l="l" t="t" r="r" b="b"/>
            <a:pathLst>
              <a:path w="126534">
                <a:moveTo>
                  <a:pt x="0" y="0"/>
                </a:moveTo>
                <a:lnTo>
                  <a:pt x="1265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4" name="object 754"/>
          <p:cNvSpPr txBox="1"/>
          <p:nvPr/>
        </p:nvSpPr>
        <p:spPr>
          <a:xfrm>
            <a:off x="5767506" y="4532689"/>
            <a:ext cx="315229" cy="2728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900" spc="25" baseline="-25252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900" spc="-8" baseline="-25252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prstClr val="black"/>
                </a:solidFill>
                <a:latin typeface="Arial"/>
                <a:cs typeface="Arial"/>
              </a:rPr>
              <a:t>-2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55" name="object 755"/>
          <p:cNvSpPr/>
          <p:nvPr/>
        </p:nvSpPr>
        <p:spPr>
          <a:xfrm>
            <a:off x="6119053" y="4386415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6" name="object 756"/>
          <p:cNvSpPr/>
          <p:nvPr/>
        </p:nvSpPr>
        <p:spPr>
          <a:xfrm>
            <a:off x="6119053" y="4213923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7" name="object 757"/>
          <p:cNvSpPr/>
          <p:nvPr/>
        </p:nvSpPr>
        <p:spPr>
          <a:xfrm>
            <a:off x="6119053" y="4091544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8" name="object 758"/>
          <p:cNvSpPr/>
          <p:nvPr/>
        </p:nvSpPr>
        <p:spPr>
          <a:xfrm>
            <a:off x="6119053" y="3996618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9" name="object 759"/>
          <p:cNvSpPr/>
          <p:nvPr/>
        </p:nvSpPr>
        <p:spPr>
          <a:xfrm>
            <a:off x="6119053" y="3919061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0" name="object 760"/>
          <p:cNvSpPr/>
          <p:nvPr/>
        </p:nvSpPr>
        <p:spPr>
          <a:xfrm>
            <a:off x="6119053" y="3853482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1" name="object 761"/>
          <p:cNvSpPr/>
          <p:nvPr/>
        </p:nvSpPr>
        <p:spPr>
          <a:xfrm>
            <a:off x="6119053" y="3796682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2" name="object 762"/>
          <p:cNvSpPr/>
          <p:nvPr/>
        </p:nvSpPr>
        <p:spPr>
          <a:xfrm>
            <a:off x="6119053" y="3746578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3" name="object 763"/>
          <p:cNvSpPr/>
          <p:nvPr/>
        </p:nvSpPr>
        <p:spPr>
          <a:xfrm>
            <a:off x="6119054" y="3701756"/>
            <a:ext cx="147799" cy="0"/>
          </a:xfrm>
          <a:custGeom>
            <a:avLst/>
            <a:gdLst/>
            <a:ahLst/>
            <a:cxnLst/>
            <a:rect l="l" t="t" r="r" b="b"/>
            <a:pathLst>
              <a:path w="126534">
                <a:moveTo>
                  <a:pt x="0" y="0"/>
                </a:moveTo>
                <a:lnTo>
                  <a:pt x="126534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4" name="object 764"/>
          <p:cNvSpPr txBox="1"/>
          <p:nvPr/>
        </p:nvSpPr>
        <p:spPr>
          <a:xfrm>
            <a:off x="5783579" y="3554394"/>
            <a:ext cx="315229" cy="2728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900" spc="25" baseline="-25252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900" spc="-8" baseline="-25252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prstClr val="black"/>
                </a:solidFill>
                <a:latin typeface="Arial"/>
                <a:cs typeface="Arial"/>
              </a:rPr>
              <a:t>-1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65" name="object 765"/>
          <p:cNvSpPr/>
          <p:nvPr/>
        </p:nvSpPr>
        <p:spPr>
          <a:xfrm>
            <a:off x="6119053" y="3406885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6" name="object 766"/>
          <p:cNvSpPr/>
          <p:nvPr/>
        </p:nvSpPr>
        <p:spPr>
          <a:xfrm>
            <a:off x="6119053" y="3234402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7" name="object 767"/>
          <p:cNvSpPr/>
          <p:nvPr/>
        </p:nvSpPr>
        <p:spPr>
          <a:xfrm>
            <a:off x="6119053" y="3112022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8" name="object 768"/>
          <p:cNvSpPr/>
          <p:nvPr/>
        </p:nvSpPr>
        <p:spPr>
          <a:xfrm>
            <a:off x="6119053" y="3017096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9" name="object 769"/>
          <p:cNvSpPr/>
          <p:nvPr/>
        </p:nvSpPr>
        <p:spPr>
          <a:xfrm>
            <a:off x="6119053" y="2939539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0" name="object 770"/>
          <p:cNvSpPr/>
          <p:nvPr/>
        </p:nvSpPr>
        <p:spPr>
          <a:xfrm>
            <a:off x="6119053" y="2873960"/>
            <a:ext cx="73898" cy="0"/>
          </a:xfrm>
          <a:custGeom>
            <a:avLst/>
            <a:gdLst/>
            <a:ahLst/>
            <a:cxnLst/>
            <a:rect l="l" t="t" r="r" b="b"/>
            <a:pathLst>
              <a:path w="63266">
                <a:moveTo>
                  <a:pt x="0" y="0"/>
                </a:moveTo>
                <a:lnTo>
                  <a:pt x="6326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1" name="object 771"/>
          <p:cNvSpPr/>
          <p:nvPr/>
        </p:nvSpPr>
        <p:spPr>
          <a:xfrm>
            <a:off x="10198236" y="5365937"/>
            <a:ext cx="73904" cy="0"/>
          </a:xfrm>
          <a:custGeom>
            <a:avLst/>
            <a:gdLst/>
            <a:ahLst/>
            <a:cxnLst/>
            <a:rect l="l" t="t" r="r" b="b"/>
            <a:pathLst>
              <a:path w="63271">
                <a:moveTo>
                  <a:pt x="0" y="0"/>
                </a:moveTo>
                <a:lnTo>
                  <a:pt x="6327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2" name="object 772"/>
          <p:cNvSpPr/>
          <p:nvPr/>
        </p:nvSpPr>
        <p:spPr>
          <a:xfrm>
            <a:off x="10198236" y="5193454"/>
            <a:ext cx="73904" cy="0"/>
          </a:xfrm>
          <a:custGeom>
            <a:avLst/>
            <a:gdLst/>
            <a:ahLst/>
            <a:cxnLst/>
            <a:rect l="l" t="t" r="r" b="b"/>
            <a:pathLst>
              <a:path w="63271">
                <a:moveTo>
                  <a:pt x="0" y="0"/>
                </a:moveTo>
                <a:lnTo>
                  <a:pt x="6327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3" name="object 773"/>
          <p:cNvSpPr/>
          <p:nvPr/>
        </p:nvSpPr>
        <p:spPr>
          <a:xfrm>
            <a:off x="10198236" y="5071075"/>
            <a:ext cx="73904" cy="0"/>
          </a:xfrm>
          <a:custGeom>
            <a:avLst/>
            <a:gdLst/>
            <a:ahLst/>
            <a:cxnLst/>
            <a:rect l="l" t="t" r="r" b="b"/>
            <a:pathLst>
              <a:path w="63271">
                <a:moveTo>
                  <a:pt x="0" y="0"/>
                </a:moveTo>
                <a:lnTo>
                  <a:pt x="6327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4" name="object 774"/>
          <p:cNvSpPr/>
          <p:nvPr/>
        </p:nvSpPr>
        <p:spPr>
          <a:xfrm>
            <a:off x="10198236" y="4898583"/>
            <a:ext cx="73904" cy="0"/>
          </a:xfrm>
          <a:custGeom>
            <a:avLst/>
            <a:gdLst/>
            <a:ahLst/>
            <a:cxnLst/>
            <a:rect l="l" t="t" r="r" b="b"/>
            <a:pathLst>
              <a:path w="63271">
                <a:moveTo>
                  <a:pt x="0" y="0"/>
                </a:moveTo>
                <a:lnTo>
                  <a:pt x="6327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5" name="object 775"/>
          <p:cNvSpPr/>
          <p:nvPr/>
        </p:nvSpPr>
        <p:spPr>
          <a:xfrm>
            <a:off x="10198236" y="4833012"/>
            <a:ext cx="73904" cy="0"/>
          </a:xfrm>
          <a:custGeom>
            <a:avLst/>
            <a:gdLst/>
            <a:ahLst/>
            <a:cxnLst/>
            <a:rect l="l" t="t" r="r" b="b"/>
            <a:pathLst>
              <a:path w="63271">
                <a:moveTo>
                  <a:pt x="0" y="0"/>
                </a:moveTo>
                <a:lnTo>
                  <a:pt x="6327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6" name="object 776"/>
          <p:cNvSpPr/>
          <p:nvPr/>
        </p:nvSpPr>
        <p:spPr>
          <a:xfrm>
            <a:off x="10198236" y="4776204"/>
            <a:ext cx="73904" cy="0"/>
          </a:xfrm>
          <a:custGeom>
            <a:avLst/>
            <a:gdLst/>
            <a:ahLst/>
            <a:cxnLst/>
            <a:rect l="l" t="t" r="r" b="b"/>
            <a:pathLst>
              <a:path w="63271">
                <a:moveTo>
                  <a:pt x="0" y="0"/>
                </a:moveTo>
                <a:lnTo>
                  <a:pt x="6327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7" name="object 777"/>
          <p:cNvSpPr/>
          <p:nvPr/>
        </p:nvSpPr>
        <p:spPr>
          <a:xfrm>
            <a:off x="10198236" y="4726100"/>
            <a:ext cx="73904" cy="0"/>
          </a:xfrm>
          <a:custGeom>
            <a:avLst/>
            <a:gdLst/>
            <a:ahLst/>
            <a:cxnLst/>
            <a:rect l="l" t="t" r="r" b="b"/>
            <a:pathLst>
              <a:path w="63271">
                <a:moveTo>
                  <a:pt x="0" y="0"/>
                </a:moveTo>
                <a:lnTo>
                  <a:pt x="6327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8" name="object 778"/>
          <p:cNvSpPr/>
          <p:nvPr/>
        </p:nvSpPr>
        <p:spPr>
          <a:xfrm>
            <a:off x="10124340" y="4681278"/>
            <a:ext cx="147801" cy="0"/>
          </a:xfrm>
          <a:custGeom>
            <a:avLst/>
            <a:gdLst/>
            <a:ahLst/>
            <a:cxnLst/>
            <a:rect l="l" t="t" r="r" b="b"/>
            <a:pathLst>
              <a:path w="126536">
                <a:moveTo>
                  <a:pt x="0" y="0"/>
                </a:moveTo>
                <a:lnTo>
                  <a:pt x="12653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9" name="object 779"/>
          <p:cNvSpPr/>
          <p:nvPr/>
        </p:nvSpPr>
        <p:spPr>
          <a:xfrm>
            <a:off x="10198236" y="4386415"/>
            <a:ext cx="73904" cy="0"/>
          </a:xfrm>
          <a:custGeom>
            <a:avLst/>
            <a:gdLst/>
            <a:ahLst/>
            <a:cxnLst/>
            <a:rect l="l" t="t" r="r" b="b"/>
            <a:pathLst>
              <a:path w="63271">
                <a:moveTo>
                  <a:pt x="0" y="0"/>
                </a:moveTo>
                <a:lnTo>
                  <a:pt x="6327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0" name="object 780"/>
          <p:cNvSpPr/>
          <p:nvPr/>
        </p:nvSpPr>
        <p:spPr>
          <a:xfrm>
            <a:off x="10198236" y="4213923"/>
            <a:ext cx="73904" cy="0"/>
          </a:xfrm>
          <a:custGeom>
            <a:avLst/>
            <a:gdLst/>
            <a:ahLst/>
            <a:cxnLst/>
            <a:rect l="l" t="t" r="r" b="b"/>
            <a:pathLst>
              <a:path w="63271">
                <a:moveTo>
                  <a:pt x="0" y="0"/>
                </a:moveTo>
                <a:lnTo>
                  <a:pt x="6327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1" name="object 781"/>
          <p:cNvSpPr/>
          <p:nvPr/>
        </p:nvSpPr>
        <p:spPr>
          <a:xfrm>
            <a:off x="10198236" y="4091544"/>
            <a:ext cx="73904" cy="0"/>
          </a:xfrm>
          <a:custGeom>
            <a:avLst/>
            <a:gdLst/>
            <a:ahLst/>
            <a:cxnLst/>
            <a:rect l="l" t="t" r="r" b="b"/>
            <a:pathLst>
              <a:path w="63271">
                <a:moveTo>
                  <a:pt x="0" y="0"/>
                </a:moveTo>
                <a:lnTo>
                  <a:pt x="6327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2" name="object 782"/>
          <p:cNvSpPr/>
          <p:nvPr/>
        </p:nvSpPr>
        <p:spPr>
          <a:xfrm>
            <a:off x="10198236" y="3996618"/>
            <a:ext cx="73904" cy="0"/>
          </a:xfrm>
          <a:custGeom>
            <a:avLst/>
            <a:gdLst/>
            <a:ahLst/>
            <a:cxnLst/>
            <a:rect l="l" t="t" r="r" b="b"/>
            <a:pathLst>
              <a:path w="63271">
                <a:moveTo>
                  <a:pt x="0" y="0"/>
                </a:moveTo>
                <a:lnTo>
                  <a:pt x="6327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3" name="object 783"/>
          <p:cNvSpPr/>
          <p:nvPr/>
        </p:nvSpPr>
        <p:spPr>
          <a:xfrm>
            <a:off x="10198236" y="3919061"/>
            <a:ext cx="73904" cy="0"/>
          </a:xfrm>
          <a:custGeom>
            <a:avLst/>
            <a:gdLst/>
            <a:ahLst/>
            <a:cxnLst/>
            <a:rect l="l" t="t" r="r" b="b"/>
            <a:pathLst>
              <a:path w="63271">
                <a:moveTo>
                  <a:pt x="0" y="0"/>
                </a:moveTo>
                <a:lnTo>
                  <a:pt x="6327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4" name="object 784"/>
          <p:cNvSpPr/>
          <p:nvPr/>
        </p:nvSpPr>
        <p:spPr>
          <a:xfrm>
            <a:off x="10198236" y="3853482"/>
            <a:ext cx="73904" cy="0"/>
          </a:xfrm>
          <a:custGeom>
            <a:avLst/>
            <a:gdLst/>
            <a:ahLst/>
            <a:cxnLst/>
            <a:rect l="l" t="t" r="r" b="b"/>
            <a:pathLst>
              <a:path w="63271">
                <a:moveTo>
                  <a:pt x="0" y="0"/>
                </a:moveTo>
                <a:lnTo>
                  <a:pt x="6327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5" name="object 785"/>
          <p:cNvSpPr/>
          <p:nvPr/>
        </p:nvSpPr>
        <p:spPr>
          <a:xfrm>
            <a:off x="10198236" y="3796682"/>
            <a:ext cx="73904" cy="0"/>
          </a:xfrm>
          <a:custGeom>
            <a:avLst/>
            <a:gdLst/>
            <a:ahLst/>
            <a:cxnLst/>
            <a:rect l="l" t="t" r="r" b="b"/>
            <a:pathLst>
              <a:path w="63271">
                <a:moveTo>
                  <a:pt x="0" y="0"/>
                </a:moveTo>
                <a:lnTo>
                  <a:pt x="6327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6" name="object 786"/>
          <p:cNvSpPr/>
          <p:nvPr/>
        </p:nvSpPr>
        <p:spPr>
          <a:xfrm>
            <a:off x="10198236" y="3746578"/>
            <a:ext cx="73904" cy="0"/>
          </a:xfrm>
          <a:custGeom>
            <a:avLst/>
            <a:gdLst/>
            <a:ahLst/>
            <a:cxnLst/>
            <a:rect l="l" t="t" r="r" b="b"/>
            <a:pathLst>
              <a:path w="63271">
                <a:moveTo>
                  <a:pt x="0" y="0"/>
                </a:moveTo>
                <a:lnTo>
                  <a:pt x="6327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7" name="object 787"/>
          <p:cNvSpPr/>
          <p:nvPr/>
        </p:nvSpPr>
        <p:spPr>
          <a:xfrm>
            <a:off x="10124340" y="3701756"/>
            <a:ext cx="147801" cy="0"/>
          </a:xfrm>
          <a:custGeom>
            <a:avLst/>
            <a:gdLst/>
            <a:ahLst/>
            <a:cxnLst/>
            <a:rect l="l" t="t" r="r" b="b"/>
            <a:pathLst>
              <a:path w="126536">
                <a:moveTo>
                  <a:pt x="0" y="0"/>
                </a:moveTo>
                <a:lnTo>
                  <a:pt x="12653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8" name="object 788"/>
          <p:cNvSpPr/>
          <p:nvPr/>
        </p:nvSpPr>
        <p:spPr>
          <a:xfrm>
            <a:off x="10198236" y="3406885"/>
            <a:ext cx="73904" cy="0"/>
          </a:xfrm>
          <a:custGeom>
            <a:avLst/>
            <a:gdLst/>
            <a:ahLst/>
            <a:cxnLst/>
            <a:rect l="l" t="t" r="r" b="b"/>
            <a:pathLst>
              <a:path w="63271">
                <a:moveTo>
                  <a:pt x="0" y="0"/>
                </a:moveTo>
                <a:lnTo>
                  <a:pt x="6327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9" name="object 789"/>
          <p:cNvSpPr/>
          <p:nvPr/>
        </p:nvSpPr>
        <p:spPr>
          <a:xfrm>
            <a:off x="10198236" y="3234402"/>
            <a:ext cx="73904" cy="0"/>
          </a:xfrm>
          <a:custGeom>
            <a:avLst/>
            <a:gdLst/>
            <a:ahLst/>
            <a:cxnLst/>
            <a:rect l="l" t="t" r="r" b="b"/>
            <a:pathLst>
              <a:path w="63271">
                <a:moveTo>
                  <a:pt x="0" y="0"/>
                </a:moveTo>
                <a:lnTo>
                  <a:pt x="6327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0" name="object 790"/>
          <p:cNvSpPr/>
          <p:nvPr/>
        </p:nvSpPr>
        <p:spPr>
          <a:xfrm>
            <a:off x="10198236" y="3112022"/>
            <a:ext cx="73904" cy="0"/>
          </a:xfrm>
          <a:custGeom>
            <a:avLst/>
            <a:gdLst/>
            <a:ahLst/>
            <a:cxnLst/>
            <a:rect l="l" t="t" r="r" b="b"/>
            <a:pathLst>
              <a:path w="63271">
                <a:moveTo>
                  <a:pt x="0" y="0"/>
                </a:moveTo>
                <a:lnTo>
                  <a:pt x="6327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1" name="object 791"/>
          <p:cNvSpPr/>
          <p:nvPr/>
        </p:nvSpPr>
        <p:spPr>
          <a:xfrm>
            <a:off x="10198236" y="3017096"/>
            <a:ext cx="73904" cy="0"/>
          </a:xfrm>
          <a:custGeom>
            <a:avLst/>
            <a:gdLst/>
            <a:ahLst/>
            <a:cxnLst/>
            <a:rect l="l" t="t" r="r" b="b"/>
            <a:pathLst>
              <a:path w="63271">
                <a:moveTo>
                  <a:pt x="0" y="0"/>
                </a:moveTo>
                <a:lnTo>
                  <a:pt x="6327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2" name="object 792"/>
          <p:cNvSpPr/>
          <p:nvPr/>
        </p:nvSpPr>
        <p:spPr>
          <a:xfrm>
            <a:off x="10198236" y="2939539"/>
            <a:ext cx="73904" cy="0"/>
          </a:xfrm>
          <a:custGeom>
            <a:avLst/>
            <a:gdLst/>
            <a:ahLst/>
            <a:cxnLst/>
            <a:rect l="l" t="t" r="r" b="b"/>
            <a:pathLst>
              <a:path w="63271">
                <a:moveTo>
                  <a:pt x="0" y="0"/>
                </a:moveTo>
                <a:lnTo>
                  <a:pt x="6327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3" name="object 793"/>
          <p:cNvSpPr/>
          <p:nvPr/>
        </p:nvSpPr>
        <p:spPr>
          <a:xfrm>
            <a:off x="10198236" y="2873960"/>
            <a:ext cx="73904" cy="0"/>
          </a:xfrm>
          <a:custGeom>
            <a:avLst/>
            <a:gdLst/>
            <a:ahLst/>
            <a:cxnLst/>
            <a:rect l="l" t="t" r="r" b="b"/>
            <a:pathLst>
              <a:path w="63271">
                <a:moveTo>
                  <a:pt x="0" y="0"/>
                </a:moveTo>
                <a:lnTo>
                  <a:pt x="6327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4" name="object 794"/>
          <p:cNvSpPr/>
          <p:nvPr/>
        </p:nvSpPr>
        <p:spPr>
          <a:xfrm>
            <a:off x="6119054" y="3775387"/>
            <a:ext cx="1038273" cy="296119"/>
          </a:xfrm>
          <a:custGeom>
            <a:avLst/>
            <a:gdLst/>
            <a:ahLst/>
            <a:cxnLst/>
            <a:rect l="l" t="t" r="r" b="b"/>
            <a:pathLst>
              <a:path w="888890" h="268747">
                <a:moveTo>
                  <a:pt x="0" y="268747"/>
                </a:moveTo>
                <a:lnTo>
                  <a:pt x="888890" y="268747"/>
                </a:lnTo>
                <a:lnTo>
                  <a:pt x="888890" y="0"/>
                </a:lnTo>
                <a:lnTo>
                  <a:pt x="0" y="0"/>
                </a:lnTo>
                <a:lnTo>
                  <a:pt x="0" y="268747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5" name="object 795"/>
          <p:cNvSpPr/>
          <p:nvPr/>
        </p:nvSpPr>
        <p:spPr>
          <a:xfrm>
            <a:off x="7157323" y="3944080"/>
            <a:ext cx="1038273" cy="322410"/>
          </a:xfrm>
          <a:custGeom>
            <a:avLst/>
            <a:gdLst/>
            <a:ahLst/>
            <a:cxnLst/>
            <a:rect l="l" t="t" r="r" b="b"/>
            <a:pathLst>
              <a:path w="888890" h="292607">
                <a:moveTo>
                  <a:pt x="0" y="292607"/>
                </a:moveTo>
                <a:lnTo>
                  <a:pt x="888890" y="292607"/>
                </a:lnTo>
                <a:lnTo>
                  <a:pt x="888890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6" name="object 796"/>
          <p:cNvSpPr/>
          <p:nvPr/>
        </p:nvSpPr>
        <p:spPr>
          <a:xfrm>
            <a:off x="8195599" y="4203314"/>
            <a:ext cx="1038273" cy="235573"/>
          </a:xfrm>
          <a:custGeom>
            <a:avLst/>
            <a:gdLst/>
            <a:ahLst/>
            <a:cxnLst/>
            <a:rect l="l" t="t" r="r" b="b"/>
            <a:pathLst>
              <a:path w="888890" h="213797">
                <a:moveTo>
                  <a:pt x="0" y="213797"/>
                </a:moveTo>
                <a:lnTo>
                  <a:pt x="888890" y="213797"/>
                </a:lnTo>
                <a:lnTo>
                  <a:pt x="888890" y="0"/>
                </a:lnTo>
                <a:lnTo>
                  <a:pt x="0" y="0"/>
                </a:lnTo>
                <a:lnTo>
                  <a:pt x="0" y="213797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7" name="object 797"/>
          <p:cNvSpPr/>
          <p:nvPr/>
        </p:nvSpPr>
        <p:spPr>
          <a:xfrm>
            <a:off x="9233869" y="4883303"/>
            <a:ext cx="1038273" cy="194512"/>
          </a:xfrm>
          <a:custGeom>
            <a:avLst/>
            <a:gdLst/>
            <a:ahLst/>
            <a:cxnLst/>
            <a:rect l="l" t="t" r="r" b="b"/>
            <a:pathLst>
              <a:path w="888890" h="176532">
                <a:moveTo>
                  <a:pt x="0" y="176532"/>
                </a:moveTo>
                <a:lnTo>
                  <a:pt x="888890" y="176532"/>
                </a:lnTo>
                <a:lnTo>
                  <a:pt x="888890" y="0"/>
                </a:lnTo>
                <a:lnTo>
                  <a:pt x="0" y="0"/>
                </a:lnTo>
                <a:lnTo>
                  <a:pt x="0" y="176532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8" name="object 798"/>
          <p:cNvSpPr/>
          <p:nvPr/>
        </p:nvSpPr>
        <p:spPr>
          <a:xfrm>
            <a:off x="6119054" y="3898184"/>
            <a:ext cx="486992" cy="0"/>
          </a:xfrm>
          <a:custGeom>
            <a:avLst/>
            <a:gdLst/>
            <a:ahLst/>
            <a:cxnLst/>
            <a:rect l="l" t="t" r="r" b="b"/>
            <a:pathLst>
              <a:path w="416925">
                <a:moveTo>
                  <a:pt x="0" y="0"/>
                </a:moveTo>
                <a:lnTo>
                  <a:pt x="416925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9" name="object 799"/>
          <p:cNvSpPr/>
          <p:nvPr/>
        </p:nvSpPr>
        <p:spPr>
          <a:xfrm>
            <a:off x="6670336" y="3898184"/>
            <a:ext cx="486986" cy="0"/>
          </a:xfrm>
          <a:custGeom>
            <a:avLst/>
            <a:gdLst/>
            <a:ahLst/>
            <a:cxnLst/>
            <a:rect l="l" t="t" r="r" b="b"/>
            <a:pathLst>
              <a:path w="416920">
                <a:moveTo>
                  <a:pt x="0" y="0"/>
                </a:moveTo>
                <a:lnTo>
                  <a:pt x="41692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0" name="object 800"/>
          <p:cNvSpPr/>
          <p:nvPr/>
        </p:nvSpPr>
        <p:spPr>
          <a:xfrm>
            <a:off x="6606046" y="3867846"/>
            <a:ext cx="64291" cy="60671"/>
          </a:xfrm>
          <a:custGeom>
            <a:avLst/>
            <a:gdLst/>
            <a:ahLst/>
            <a:cxnLst/>
            <a:rect l="l" t="t" r="r" b="b"/>
            <a:pathLst>
              <a:path w="55041" h="55063">
                <a:moveTo>
                  <a:pt x="55041" y="0"/>
                </a:moveTo>
                <a:lnTo>
                  <a:pt x="0" y="0"/>
                </a:lnTo>
                <a:lnTo>
                  <a:pt x="27517" y="55063"/>
                </a:lnTo>
                <a:lnTo>
                  <a:pt x="55041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1" name="object 801"/>
          <p:cNvSpPr/>
          <p:nvPr/>
        </p:nvSpPr>
        <p:spPr>
          <a:xfrm>
            <a:off x="7157322" y="4075445"/>
            <a:ext cx="486995" cy="0"/>
          </a:xfrm>
          <a:custGeom>
            <a:avLst/>
            <a:gdLst/>
            <a:ahLst/>
            <a:cxnLst/>
            <a:rect l="l" t="t" r="r" b="b"/>
            <a:pathLst>
              <a:path w="416928">
                <a:moveTo>
                  <a:pt x="0" y="0"/>
                </a:moveTo>
                <a:lnTo>
                  <a:pt x="416928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2" name="object 802"/>
          <p:cNvSpPr/>
          <p:nvPr/>
        </p:nvSpPr>
        <p:spPr>
          <a:xfrm>
            <a:off x="7708609" y="4075445"/>
            <a:ext cx="486986" cy="0"/>
          </a:xfrm>
          <a:custGeom>
            <a:avLst/>
            <a:gdLst/>
            <a:ahLst/>
            <a:cxnLst/>
            <a:rect l="l" t="t" r="r" b="b"/>
            <a:pathLst>
              <a:path w="416920">
                <a:moveTo>
                  <a:pt x="0" y="0"/>
                </a:moveTo>
                <a:lnTo>
                  <a:pt x="416920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3" name="object 803"/>
          <p:cNvSpPr/>
          <p:nvPr/>
        </p:nvSpPr>
        <p:spPr>
          <a:xfrm>
            <a:off x="7644318" y="4045114"/>
            <a:ext cx="64290" cy="60661"/>
          </a:xfrm>
          <a:custGeom>
            <a:avLst/>
            <a:gdLst/>
            <a:ahLst/>
            <a:cxnLst/>
            <a:rect l="l" t="t" r="r" b="b"/>
            <a:pathLst>
              <a:path w="55040" h="55054">
                <a:moveTo>
                  <a:pt x="55040" y="0"/>
                </a:moveTo>
                <a:lnTo>
                  <a:pt x="0" y="0"/>
                </a:lnTo>
                <a:lnTo>
                  <a:pt x="27515" y="55054"/>
                </a:lnTo>
                <a:lnTo>
                  <a:pt x="55040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4" name="object 804"/>
          <p:cNvSpPr/>
          <p:nvPr/>
        </p:nvSpPr>
        <p:spPr>
          <a:xfrm>
            <a:off x="8195595" y="4304996"/>
            <a:ext cx="486995" cy="0"/>
          </a:xfrm>
          <a:custGeom>
            <a:avLst/>
            <a:gdLst/>
            <a:ahLst/>
            <a:cxnLst/>
            <a:rect l="l" t="t" r="r" b="b"/>
            <a:pathLst>
              <a:path w="416928">
                <a:moveTo>
                  <a:pt x="0" y="0"/>
                </a:moveTo>
                <a:lnTo>
                  <a:pt x="416928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5" name="object 805"/>
          <p:cNvSpPr/>
          <p:nvPr/>
        </p:nvSpPr>
        <p:spPr>
          <a:xfrm>
            <a:off x="8746874" y="4304996"/>
            <a:ext cx="486996" cy="0"/>
          </a:xfrm>
          <a:custGeom>
            <a:avLst/>
            <a:gdLst/>
            <a:ahLst/>
            <a:cxnLst/>
            <a:rect l="l" t="t" r="r" b="b"/>
            <a:pathLst>
              <a:path w="416929">
                <a:moveTo>
                  <a:pt x="0" y="0"/>
                </a:moveTo>
                <a:lnTo>
                  <a:pt x="416929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6" name="object 806"/>
          <p:cNvSpPr/>
          <p:nvPr/>
        </p:nvSpPr>
        <p:spPr>
          <a:xfrm>
            <a:off x="8682591" y="4274657"/>
            <a:ext cx="64280" cy="60671"/>
          </a:xfrm>
          <a:custGeom>
            <a:avLst/>
            <a:gdLst/>
            <a:ahLst/>
            <a:cxnLst/>
            <a:rect l="l" t="t" r="r" b="b"/>
            <a:pathLst>
              <a:path w="55032" h="55063">
                <a:moveTo>
                  <a:pt x="55032" y="0"/>
                </a:moveTo>
                <a:lnTo>
                  <a:pt x="0" y="0"/>
                </a:lnTo>
                <a:lnTo>
                  <a:pt x="27517" y="55063"/>
                </a:lnTo>
                <a:lnTo>
                  <a:pt x="55032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7" name="object 807"/>
          <p:cNvSpPr/>
          <p:nvPr/>
        </p:nvSpPr>
        <p:spPr>
          <a:xfrm>
            <a:off x="9233870" y="4969538"/>
            <a:ext cx="486987" cy="0"/>
          </a:xfrm>
          <a:custGeom>
            <a:avLst/>
            <a:gdLst/>
            <a:ahLst/>
            <a:cxnLst/>
            <a:rect l="l" t="t" r="r" b="b"/>
            <a:pathLst>
              <a:path w="416921">
                <a:moveTo>
                  <a:pt x="0" y="0"/>
                </a:moveTo>
                <a:lnTo>
                  <a:pt x="416921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8" name="object 808"/>
          <p:cNvSpPr/>
          <p:nvPr/>
        </p:nvSpPr>
        <p:spPr>
          <a:xfrm>
            <a:off x="9785146" y="4969538"/>
            <a:ext cx="486994" cy="0"/>
          </a:xfrm>
          <a:custGeom>
            <a:avLst/>
            <a:gdLst/>
            <a:ahLst/>
            <a:cxnLst/>
            <a:rect l="l" t="t" r="r" b="b"/>
            <a:pathLst>
              <a:path w="416927">
                <a:moveTo>
                  <a:pt x="0" y="0"/>
                </a:moveTo>
                <a:lnTo>
                  <a:pt x="416927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9" name="object 809"/>
          <p:cNvSpPr/>
          <p:nvPr/>
        </p:nvSpPr>
        <p:spPr>
          <a:xfrm>
            <a:off x="9720856" y="4939199"/>
            <a:ext cx="64290" cy="60671"/>
          </a:xfrm>
          <a:custGeom>
            <a:avLst/>
            <a:gdLst/>
            <a:ahLst/>
            <a:cxnLst/>
            <a:rect l="l" t="t" r="r" b="b"/>
            <a:pathLst>
              <a:path w="55040" h="55063">
                <a:moveTo>
                  <a:pt x="55040" y="0"/>
                </a:moveTo>
                <a:lnTo>
                  <a:pt x="0" y="0"/>
                </a:lnTo>
                <a:lnTo>
                  <a:pt x="27524" y="55063"/>
                </a:lnTo>
                <a:lnTo>
                  <a:pt x="55040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0" name="object 810"/>
          <p:cNvSpPr/>
          <p:nvPr/>
        </p:nvSpPr>
        <p:spPr>
          <a:xfrm>
            <a:off x="6119054" y="3831861"/>
            <a:ext cx="486992" cy="0"/>
          </a:xfrm>
          <a:custGeom>
            <a:avLst/>
            <a:gdLst/>
            <a:ahLst/>
            <a:cxnLst/>
            <a:rect l="l" t="t" r="r" b="b"/>
            <a:pathLst>
              <a:path w="416925">
                <a:moveTo>
                  <a:pt x="0" y="0"/>
                </a:moveTo>
                <a:lnTo>
                  <a:pt x="416925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1" name="object 811"/>
          <p:cNvSpPr/>
          <p:nvPr/>
        </p:nvSpPr>
        <p:spPr>
          <a:xfrm>
            <a:off x="6670336" y="3831861"/>
            <a:ext cx="486986" cy="0"/>
          </a:xfrm>
          <a:custGeom>
            <a:avLst/>
            <a:gdLst/>
            <a:ahLst/>
            <a:cxnLst/>
            <a:rect l="l" t="t" r="r" b="b"/>
            <a:pathLst>
              <a:path w="416920">
                <a:moveTo>
                  <a:pt x="0" y="0"/>
                </a:moveTo>
                <a:lnTo>
                  <a:pt x="41692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2" name="object 812"/>
          <p:cNvSpPr/>
          <p:nvPr/>
        </p:nvSpPr>
        <p:spPr>
          <a:xfrm>
            <a:off x="6606046" y="3831857"/>
            <a:ext cx="64289" cy="0"/>
          </a:xfrm>
          <a:custGeom>
            <a:avLst/>
            <a:gdLst/>
            <a:ahLst/>
            <a:cxnLst/>
            <a:rect l="l" t="t" r="r" b="b"/>
            <a:pathLst>
              <a:path w="55039">
                <a:moveTo>
                  <a:pt x="0" y="0"/>
                </a:moveTo>
                <a:lnTo>
                  <a:pt x="55039" y="0"/>
                </a:lnTo>
              </a:path>
            </a:pathLst>
          </a:custGeom>
          <a:ln w="5633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3" name="object 813"/>
          <p:cNvSpPr/>
          <p:nvPr/>
        </p:nvSpPr>
        <p:spPr>
          <a:xfrm>
            <a:off x="7157322" y="3987268"/>
            <a:ext cx="486995" cy="0"/>
          </a:xfrm>
          <a:custGeom>
            <a:avLst/>
            <a:gdLst/>
            <a:ahLst/>
            <a:cxnLst/>
            <a:rect l="l" t="t" r="r" b="b"/>
            <a:pathLst>
              <a:path w="416928">
                <a:moveTo>
                  <a:pt x="0" y="0"/>
                </a:moveTo>
                <a:lnTo>
                  <a:pt x="416928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4" name="object 814"/>
          <p:cNvSpPr/>
          <p:nvPr/>
        </p:nvSpPr>
        <p:spPr>
          <a:xfrm>
            <a:off x="7708609" y="3987268"/>
            <a:ext cx="486986" cy="0"/>
          </a:xfrm>
          <a:custGeom>
            <a:avLst/>
            <a:gdLst/>
            <a:ahLst/>
            <a:cxnLst/>
            <a:rect l="l" t="t" r="r" b="b"/>
            <a:pathLst>
              <a:path w="416920">
                <a:moveTo>
                  <a:pt x="0" y="0"/>
                </a:moveTo>
                <a:lnTo>
                  <a:pt x="416920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5" name="object 815"/>
          <p:cNvSpPr/>
          <p:nvPr/>
        </p:nvSpPr>
        <p:spPr>
          <a:xfrm>
            <a:off x="7644320" y="3987266"/>
            <a:ext cx="64289" cy="0"/>
          </a:xfrm>
          <a:custGeom>
            <a:avLst/>
            <a:gdLst/>
            <a:ahLst/>
            <a:cxnLst/>
            <a:rect l="l" t="t" r="r" b="b"/>
            <a:pathLst>
              <a:path w="55039">
                <a:moveTo>
                  <a:pt x="0" y="0"/>
                </a:moveTo>
                <a:lnTo>
                  <a:pt x="55039" y="0"/>
                </a:lnTo>
              </a:path>
            </a:pathLst>
          </a:custGeom>
          <a:ln w="5633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6" name="object 816"/>
          <p:cNvSpPr/>
          <p:nvPr/>
        </p:nvSpPr>
        <p:spPr>
          <a:xfrm>
            <a:off x="8195595" y="4259093"/>
            <a:ext cx="486995" cy="0"/>
          </a:xfrm>
          <a:custGeom>
            <a:avLst/>
            <a:gdLst/>
            <a:ahLst/>
            <a:cxnLst/>
            <a:rect l="l" t="t" r="r" b="b"/>
            <a:pathLst>
              <a:path w="416928">
                <a:moveTo>
                  <a:pt x="0" y="0"/>
                </a:moveTo>
                <a:lnTo>
                  <a:pt x="416928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7" name="object 817"/>
          <p:cNvSpPr/>
          <p:nvPr/>
        </p:nvSpPr>
        <p:spPr>
          <a:xfrm>
            <a:off x="8746874" y="4259093"/>
            <a:ext cx="486996" cy="0"/>
          </a:xfrm>
          <a:custGeom>
            <a:avLst/>
            <a:gdLst/>
            <a:ahLst/>
            <a:cxnLst/>
            <a:rect l="l" t="t" r="r" b="b"/>
            <a:pathLst>
              <a:path w="416929">
                <a:moveTo>
                  <a:pt x="0" y="0"/>
                </a:moveTo>
                <a:lnTo>
                  <a:pt x="416929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8" name="object 818"/>
          <p:cNvSpPr/>
          <p:nvPr/>
        </p:nvSpPr>
        <p:spPr>
          <a:xfrm>
            <a:off x="8682592" y="4259089"/>
            <a:ext cx="64289" cy="0"/>
          </a:xfrm>
          <a:custGeom>
            <a:avLst/>
            <a:gdLst/>
            <a:ahLst/>
            <a:cxnLst/>
            <a:rect l="l" t="t" r="r" b="b"/>
            <a:pathLst>
              <a:path w="55039">
                <a:moveTo>
                  <a:pt x="0" y="0"/>
                </a:moveTo>
                <a:lnTo>
                  <a:pt x="55039" y="0"/>
                </a:lnTo>
              </a:path>
            </a:pathLst>
          </a:custGeom>
          <a:ln w="5633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" name="object 819"/>
          <p:cNvSpPr/>
          <p:nvPr/>
        </p:nvSpPr>
        <p:spPr>
          <a:xfrm>
            <a:off x="9233870" y="4899741"/>
            <a:ext cx="486987" cy="0"/>
          </a:xfrm>
          <a:custGeom>
            <a:avLst/>
            <a:gdLst/>
            <a:ahLst/>
            <a:cxnLst/>
            <a:rect l="l" t="t" r="r" b="b"/>
            <a:pathLst>
              <a:path w="416921">
                <a:moveTo>
                  <a:pt x="0" y="0"/>
                </a:moveTo>
                <a:lnTo>
                  <a:pt x="416921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0" name="object 820"/>
          <p:cNvSpPr/>
          <p:nvPr/>
        </p:nvSpPr>
        <p:spPr>
          <a:xfrm>
            <a:off x="9785146" y="4899741"/>
            <a:ext cx="486994" cy="0"/>
          </a:xfrm>
          <a:custGeom>
            <a:avLst/>
            <a:gdLst/>
            <a:ahLst/>
            <a:cxnLst/>
            <a:rect l="l" t="t" r="r" b="b"/>
            <a:pathLst>
              <a:path w="416927">
                <a:moveTo>
                  <a:pt x="0" y="0"/>
                </a:moveTo>
                <a:lnTo>
                  <a:pt x="416927" y="0"/>
                </a:lnTo>
              </a:path>
            </a:pathLst>
          </a:custGeom>
          <a:ln w="588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1" name="object 821"/>
          <p:cNvSpPr/>
          <p:nvPr/>
        </p:nvSpPr>
        <p:spPr>
          <a:xfrm>
            <a:off x="9720858" y="4899738"/>
            <a:ext cx="64289" cy="0"/>
          </a:xfrm>
          <a:custGeom>
            <a:avLst/>
            <a:gdLst/>
            <a:ahLst/>
            <a:cxnLst/>
            <a:rect l="l" t="t" r="r" b="b"/>
            <a:pathLst>
              <a:path w="55039">
                <a:moveTo>
                  <a:pt x="0" y="0"/>
                </a:moveTo>
                <a:lnTo>
                  <a:pt x="55039" y="0"/>
                </a:lnTo>
              </a:path>
            </a:pathLst>
          </a:custGeom>
          <a:ln w="5633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2" name="object 822"/>
          <p:cNvSpPr/>
          <p:nvPr/>
        </p:nvSpPr>
        <p:spPr>
          <a:xfrm>
            <a:off x="6638186" y="3786450"/>
            <a:ext cx="0" cy="99264"/>
          </a:xfrm>
          <a:custGeom>
            <a:avLst/>
            <a:gdLst/>
            <a:ahLst/>
            <a:cxnLst/>
            <a:rect l="l" t="t" r="r" b="b"/>
            <a:pathLst>
              <a:path h="90088">
                <a:moveTo>
                  <a:pt x="0" y="0"/>
                </a:moveTo>
                <a:lnTo>
                  <a:pt x="0" y="90088"/>
                </a:lnTo>
              </a:path>
            </a:pathLst>
          </a:custGeom>
          <a:ln w="58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3" name="object 823"/>
          <p:cNvSpPr/>
          <p:nvPr/>
        </p:nvSpPr>
        <p:spPr>
          <a:xfrm>
            <a:off x="6119053" y="3833192"/>
            <a:ext cx="1038268" cy="0"/>
          </a:xfrm>
          <a:custGeom>
            <a:avLst/>
            <a:gdLst/>
            <a:ahLst/>
            <a:cxnLst/>
            <a:rect l="l" t="t" r="r" b="b"/>
            <a:pathLst>
              <a:path w="888886">
                <a:moveTo>
                  <a:pt x="0" y="0"/>
                </a:moveTo>
                <a:lnTo>
                  <a:pt x="888886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4" name="object 824"/>
          <p:cNvSpPr/>
          <p:nvPr/>
        </p:nvSpPr>
        <p:spPr>
          <a:xfrm>
            <a:off x="6606046" y="3803209"/>
            <a:ext cx="64109" cy="59789"/>
          </a:xfrm>
          <a:custGeom>
            <a:avLst/>
            <a:gdLst/>
            <a:ahLst/>
            <a:cxnLst/>
            <a:rect l="l" t="t" r="r" b="b"/>
            <a:pathLst>
              <a:path w="54885" h="54262">
                <a:moveTo>
                  <a:pt x="31934" y="0"/>
                </a:moveTo>
                <a:lnTo>
                  <a:pt x="20590" y="473"/>
                </a:lnTo>
                <a:lnTo>
                  <a:pt x="10319" y="5166"/>
                </a:lnTo>
                <a:lnTo>
                  <a:pt x="2871" y="14079"/>
                </a:lnTo>
                <a:lnTo>
                  <a:pt x="0" y="27211"/>
                </a:lnTo>
                <a:lnTo>
                  <a:pt x="562" y="33378"/>
                </a:lnTo>
                <a:lnTo>
                  <a:pt x="5404" y="44401"/>
                </a:lnTo>
                <a:lnTo>
                  <a:pt x="13893" y="51379"/>
                </a:lnTo>
                <a:lnTo>
                  <a:pt x="24423" y="54262"/>
                </a:lnTo>
                <a:lnTo>
                  <a:pt x="35391" y="53004"/>
                </a:lnTo>
                <a:lnTo>
                  <a:pt x="45194" y="47555"/>
                </a:lnTo>
                <a:lnTo>
                  <a:pt x="52226" y="37868"/>
                </a:lnTo>
                <a:lnTo>
                  <a:pt x="54885" y="23894"/>
                </a:lnTo>
                <a:lnTo>
                  <a:pt x="50833" y="11710"/>
                </a:lnTo>
                <a:lnTo>
                  <a:pt x="42599" y="3745"/>
                </a:lnTo>
                <a:lnTo>
                  <a:pt x="319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5" name="object 825"/>
          <p:cNvSpPr/>
          <p:nvPr/>
        </p:nvSpPr>
        <p:spPr>
          <a:xfrm>
            <a:off x="7673026" y="3904902"/>
            <a:ext cx="6867" cy="0"/>
          </a:xfrm>
          <a:custGeom>
            <a:avLst/>
            <a:gdLst/>
            <a:ahLst/>
            <a:cxnLst/>
            <a:rect l="l" t="t" r="r" b="b"/>
            <a:pathLst>
              <a:path w="5879">
                <a:moveTo>
                  <a:pt x="0" y="0"/>
                </a:moveTo>
                <a:lnTo>
                  <a:pt x="58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6" name="object 826"/>
          <p:cNvSpPr/>
          <p:nvPr/>
        </p:nvSpPr>
        <p:spPr>
          <a:xfrm>
            <a:off x="7644318" y="3906071"/>
            <a:ext cx="64108" cy="59788"/>
          </a:xfrm>
          <a:custGeom>
            <a:avLst/>
            <a:gdLst/>
            <a:ahLst/>
            <a:cxnLst/>
            <a:rect l="l" t="t" r="r" b="b"/>
            <a:pathLst>
              <a:path w="54884" h="54261">
                <a:moveTo>
                  <a:pt x="31935" y="0"/>
                </a:moveTo>
                <a:lnTo>
                  <a:pt x="20591" y="473"/>
                </a:lnTo>
                <a:lnTo>
                  <a:pt x="10319" y="5166"/>
                </a:lnTo>
                <a:lnTo>
                  <a:pt x="2871" y="14078"/>
                </a:lnTo>
                <a:lnTo>
                  <a:pt x="0" y="27209"/>
                </a:lnTo>
                <a:lnTo>
                  <a:pt x="561" y="33374"/>
                </a:lnTo>
                <a:lnTo>
                  <a:pt x="5403" y="44398"/>
                </a:lnTo>
                <a:lnTo>
                  <a:pt x="13891" y="51377"/>
                </a:lnTo>
                <a:lnTo>
                  <a:pt x="24421" y="54261"/>
                </a:lnTo>
                <a:lnTo>
                  <a:pt x="35390" y="53004"/>
                </a:lnTo>
                <a:lnTo>
                  <a:pt x="45192" y="47556"/>
                </a:lnTo>
                <a:lnTo>
                  <a:pt x="52225" y="37869"/>
                </a:lnTo>
                <a:lnTo>
                  <a:pt x="54884" y="23896"/>
                </a:lnTo>
                <a:lnTo>
                  <a:pt x="50833" y="11711"/>
                </a:lnTo>
                <a:lnTo>
                  <a:pt x="42600" y="3746"/>
                </a:lnTo>
                <a:lnTo>
                  <a:pt x="319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7" name="object 827"/>
          <p:cNvSpPr/>
          <p:nvPr/>
        </p:nvSpPr>
        <p:spPr>
          <a:xfrm>
            <a:off x="8682590" y="4080825"/>
            <a:ext cx="64098" cy="59788"/>
          </a:xfrm>
          <a:custGeom>
            <a:avLst/>
            <a:gdLst/>
            <a:ahLst/>
            <a:cxnLst/>
            <a:rect l="l" t="t" r="r" b="b"/>
            <a:pathLst>
              <a:path w="54876" h="54261">
                <a:moveTo>
                  <a:pt x="31927" y="0"/>
                </a:moveTo>
                <a:lnTo>
                  <a:pt x="20585" y="474"/>
                </a:lnTo>
                <a:lnTo>
                  <a:pt x="10316" y="5168"/>
                </a:lnTo>
                <a:lnTo>
                  <a:pt x="2870" y="14082"/>
                </a:lnTo>
                <a:lnTo>
                  <a:pt x="0" y="27216"/>
                </a:lnTo>
                <a:lnTo>
                  <a:pt x="559" y="33370"/>
                </a:lnTo>
                <a:lnTo>
                  <a:pt x="5398" y="44395"/>
                </a:lnTo>
                <a:lnTo>
                  <a:pt x="13884" y="51375"/>
                </a:lnTo>
                <a:lnTo>
                  <a:pt x="24413" y="54261"/>
                </a:lnTo>
                <a:lnTo>
                  <a:pt x="35381" y="53003"/>
                </a:lnTo>
                <a:lnTo>
                  <a:pt x="45184" y="47555"/>
                </a:lnTo>
                <a:lnTo>
                  <a:pt x="52217" y="37868"/>
                </a:lnTo>
                <a:lnTo>
                  <a:pt x="54876" y="23894"/>
                </a:lnTo>
                <a:lnTo>
                  <a:pt x="50823" y="11709"/>
                </a:lnTo>
                <a:lnTo>
                  <a:pt x="42590" y="3745"/>
                </a:lnTo>
                <a:lnTo>
                  <a:pt x="319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8" name="object 828"/>
          <p:cNvSpPr/>
          <p:nvPr/>
        </p:nvSpPr>
        <p:spPr>
          <a:xfrm>
            <a:off x="9720858" y="4681561"/>
            <a:ext cx="64106" cy="59788"/>
          </a:xfrm>
          <a:custGeom>
            <a:avLst/>
            <a:gdLst/>
            <a:ahLst/>
            <a:cxnLst/>
            <a:rect l="l" t="t" r="r" b="b"/>
            <a:pathLst>
              <a:path w="54883" h="54261">
                <a:moveTo>
                  <a:pt x="31928" y="0"/>
                </a:moveTo>
                <a:lnTo>
                  <a:pt x="20586" y="475"/>
                </a:lnTo>
                <a:lnTo>
                  <a:pt x="10316" y="5170"/>
                </a:lnTo>
                <a:lnTo>
                  <a:pt x="2870" y="14084"/>
                </a:lnTo>
                <a:lnTo>
                  <a:pt x="0" y="27217"/>
                </a:lnTo>
                <a:lnTo>
                  <a:pt x="561" y="33380"/>
                </a:lnTo>
                <a:lnTo>
                  <a:pt x="5402" y="44401"/>
                </a:lnTo>
                <a:lnTo>
                  <a:pt x="13890" y="51378"/>
                </a:lnTo>
                <a:lnTo>
                  <a:pt x="24421" y="54261"/>
                </a:lnTo>
                <a:lnTo>
                  <a:pt x="35389" y="53001"/>
                </a:lnTo>
                <a:lnTo>
                  <a:pt x="45192" y="47552"/>
                </a:lnTo>
                <a:lnTo>
                  <a:pt x="52224" y="37863"/>
                </a:lnTo>
                <a:lnTo>
                  <a:pt x="54883" y="23888"/>
                </a:lnTo>
                <a:lnTo>
                  <a:pt x="50827" y="11706"/>
                </a:lnTo>
                <a:lnTo>
                  <a:pt x="42592" y="3743"/>
                </a:lnTo>
                <a:lnTo>
                  <a:pt x="319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9" name="object 829"/>
          <p:cNvSpPr/>
          <p:nvPr/>
        </p:nvSpPr>
        <p:spPr>
          <a:xfrm>
            <a:off x="7060157" y="3884385"/>
            <a:ext cx="97164" cy="91469"/>
          </a:xfrm>
          <a:custGeom>
            <a:avLst/>
            <a:gdLst/>
            <a:ahLst/>
            <a:cxnLst/>
            <a:rect l="l" t="t" r="r" b="b"/>
            <a:pathLst>
              <a:path w="83184" h="83014">
                <a:moveTo>
                  <a:pt x="83184" y="0"/>
                </a:moveTo>
                <a:lnTo>
                  <a:pt x="0" y="8301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0" name="object 830"/>
          <p:cNvSpPr/>
          <p:nvPr/>
        </p:nvSpPr>
        <p:spPr>
          <a:xfrm>
            <a:off x="6950026" y="3780722"/>
            <a:ext cx="207295" cy="195131"/>
          </a:xfrm>
          <a:custGeom>
            <a:avLst/>
            <a:gdLst/>
            <a:ahLst/>
            <a:cxnLst/>
            <a:rect l="l" t="t" r="r" b="b"/>
            <a:pathLst>
              <a:path w="177470" h="177094">
                <a:moveTo>
                  <a:pt x="177470" y="0"/>
                </a:moveTo>
                <a:lnTo>
                  <a:pt x="0" y="17709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1" name="object 831"/>
          <p:cNvSpPr/>
          <p:nvPr/>
        </p:nvSpPr>
        <p:spPr>
          <a:xfrm>
            <a:off x="6839906" y="3726548"/>
            <a:ext cx="264838" cy="249304"/>
          </a:xfrm>
          <a:custGeom>
            <a:avLst/>
            <a:gdLst/>
            <a:ahLst/>
            <a:cxnLst/>
            <a:rect l="l" t="t" r="r" b="b"/>
            <a:pathLst>
              <a:path w="226734" h="226259">
                <a:moveTo>
                  <a:pt x="226734" y="0"/>
                </a:moveTo>
                <a:lnTo>
                  <a:pt x="0" y="226259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2" name="object 832"/>
          <p:cNvSpPr/>
          <p:nvPr/>
        </p:nvSpPr>
        <p:spPr>
          <a:xfrm>
            <a:off x="6729774" y="3726548"/>
            <a:ext cx="264847" cy="249304"/>
          </a:xfrm>
          <a:custGeom>
            <a:avLst/>
            <a:gdLst/>
            <a:ahLst/>
            <a:cxnLst/>
            <a:rect l="l" t="t" r="r" b="b"/>
            <a:pathLst>
              <a:path w="226742" h="226259">
                <a:moveTo>
                  <a:pt x="226742" y="0"/>
                </a:moveTo>
                <a:lnTo>
                  <a:pt x="0" y="226259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3" name="object 833"/>
          <p:cNvSpPr/>
          <p:nvPr/>
        </p:nvSpPr>
        <p:spPr>
          <a:xfrm>
            <a:off x="6619652" y="3726548"/>
            <a:ext cx="264847" cy="249304"/>
          </a:xfrm>
          <a:custGeom>
            <a:avLst/>
            <a:gdLst/>
            <a:ahLst/>
            <a:cxnLst/>
            <a:rect l="l" t="t" r="r" b="b"/>
            <a:pathLst>
              <a:path w="226742" h="226259">
                <a:moveTo>
                  <a:pt x="226742" y="0"/>
                </a:moveTo>
                <a:lnTo>
                  <a:pt x="0" y="226259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4" name="object 834"/>
          <p:cNvSpPr/>
          <p:nvPr/>
        </p:nvSpPr>
        <p:spPr>
          <a:xfrm>
            <a:off x="6509530" y="3726548"/>
            <a:ext cx="264838" cy="249304"/>
          </a:xfrm>
          <a:custGeom>
            <a:avLst/>
            <a:gdLst/>
            <a:ahLst/>
            <a:cxnLst/>
            <a:rect l="l" t="t" r="r" b="b"/>
            <a:pathLst>
              <a:path w="226734" h="226259">
                <a:moveTo>
                  <a:pt x="226734" y="0"/>
                </a:moveTo>
                <a:lnTo>
                  <a:pt x="0" y="226259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5" name="object 835"/>
          <p:cNvSpPr/>
          <p:nvPr/>
        </p:nvSpPr>
        <p:spPr>
          <a:xfrm>
            <a:off x="6399399" y="3726548"/>
            <a:ext cx="264847" cy="249304"/>
          </a:xfrm>
          <a:custGeom>
            <a:avLst/>
            <a:gdLst/>
            <a:ahLst/>
            <a:cxnLst/>
            <a:rect l="l" t="t" r="r" b="b"/>
            <a:pathLst>
              <a:path w="226742" h="226259">
                <a:moveTo>
                  <a:pt x="226742" y="0"/>
                </a:moveTo>
                <a:lnTo>
                  <a:pt x="0" y="226259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6" name="object 836"/>
          <p:cNvSpPr/>
          <p:nvPr/>
        </p:nvSpPr>
        <p:spPr>
          <a:xfrm>
            <a:off x="6289278" y="3726548"/>
            <a:ext cx="264847" cy="249304"/>
          </a:xfrm>
          <a:custGeom>
            <a:avLst/>
            <a:gdLst/>
            <a:ahLst/>
            <a:cxnLst/>
            <a:rect l="l" t="t" r="r" b="b"/>
            <a:pathLst>
              <a:path w="226742" h="226259">
                <a:moveTo>
                  <a:pt x="226742" y="0"/>
                </a:moveTo>
                <a:lnTo>
                  <a:pt x="0" y="226259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7" name="object 837"/>
          <p:cNvSpPr/>
          <p:nvPr/>
        </p:nvSpPr>
        <p:spPr>
          <a:xfrm>
            <a:off x="6179153" y="3726548"/>
            <a:ext cx="264843" cy="249304"/>
          </a:xfrm>
          <a:custGeom>
            <a:avLst/>
            <a:gdLst/>
            <a:ahLst/>
            <a:cxnLst/>
            <a:rect l="l" t="t" r="r" b="b"/>
            <a:pathLst>
              <a:path w="226738" h="226259">
                <a:moveTo>
                  <a:pt x="226738" y="0"/>
                </a:moveTo>
                <a:lnTo>
                  <a:pt x="0" y="226259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8" name="object 838"/>
          <p:cNvSpPr/>
          <p:nvPr/>
        </p:nvSpPr>
        <p:spPr>
          <a:xfrm>
            <a:off x="6119056" y="3726550"/>
            <a:ext cx="214818" cy="202217"/>
          </a:xfrm>
          <a:custGeom>
            <a:avLst/>
            <a:gdLst/>
            <a:ahLst/>
            <a:cxnLst/>
            <a:rect l="l" t="t" r="r" b="b"/>
            <a:pathLst>
              <a:path w="183911" h="183525">
                <a:moveTo>
                  <a:pt x="183911" y="0"/>
                </a:moveTo>
                <a:lnTo>
                  <a:pt x="0" y="183525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9" name="object 839"/>
          <p:cNvSpPr/>
          <p:nvPr/>
        </p:nvSpPr>
        <p:spPr>
          <a:xfrm>
            <a:off x="6119054" y="3726550"/>
            <a:ext cx="104690" cy="98546"/>
          </a:xfrm>
          <a:custGeom>
            <a:avLst/>
            <a:gdLst/>
            <a:ahLst/>
            <a:cxnLst/>
            <a:rect l="l" t="t" r="r" b="b"/>
            <a:pathLst>
              <a:path w="89628" h="89437">
                <a:moveTo>
                  <a:pt x="89628" y="0"/>
                </a:moveTo>
                <a:lnTo>
                  <a:pt x="0" y="8943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0" name="object 840"/>
          <p:cNvSpPr/>
          <p:nvPr/>
        </p:nvSpPr>
        <p:spPr>
          <a:xfrm>
            <a:off x="8193123" y="4047336"/>
            <a:ext cx="2472" cy="2324"/>
          </a:xfrm>
          <a:custGeom>
            <a:avLst/>
            <a:gdLst/>
            <a:ahLst/>
            <a:cxnLst/>
            <a:rect l="l" t="t" r="r" b="b"/>
            <a:pathLst>
              <a:path w="2116" h="2109">
                <a:moveTo>
                  <a:pt x="2116" y="0"/>
                </a:moveTo>
                <a:lnTo>
                  <a:pt x="0" y="2109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1" name="object 841"/>
          <p:cNvSpPr/>
          <p:nvPr/>
        </p:nvSpPr>
        <p:spPr>
          <a:xfrm>
            <a:off x="8083001" y="3943674"/>
            <a:ext cx="112594" cy="105986"/>
          </a:xfrm>
          <a:custGeom>
            <a:avLst/>
            <a:gdLst/>
            <a:ahLst/>
            <a:cxnLst/>
            <a:rect l="l" t="t" r="r" b="b"/>
            <a:pathLst>
              <a:path w="96394" h="96189">
                <a:moveTo>
                  <a:pt x="96394" y="0"/>
                </a:moveTo>
                <a:lnTo>
                  <a:pt x="0" y="96189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2" name="object 842"/>
          <p:cNvSpPr/>
          <p:nvPr/>
        </p:nvSpPr>
        <p:spPr>
          <a:xfrm>
            <a:off x="7972881" y="3846475"/>
            <a:ext cx="215847" cy="203185"/>
          </a:xfrm>
          <a:custGeom>
            <a:avLst/>
            <a:gdLst/>
            <a:ahLst/>
            <a:cxnLst/>
            <a:rect l="l" t="t" r="r" b="b"/>
            <a:pathLst>
              <a:path w="184792" h="184403">
                <a:moveTo>
                  <a:pt x="184792" y="0"/>
                </a:moveTo>
                <a:lnTo>
                  <a:pt x="0" y="184403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3" name="object 843"/>
          <p:cNvSpPr/>
          <p:nvPr/>
        </p:nvSpPr>
        <p:spPr>
          <a:xfrm>
            <a:off x="7862750" y="3846475"/>
            <a:ext cx="215848" cy="203185"/>
          </a:xfrm>
          <a:custGeom>
            <a:avLst/>
            <a:gdLst/>
            <a:ahLst/>
            <a:cxnLst/>
            <a:rect l="l" t="t" r="r" b="b"/>
            <a:pathLst>
              <a:path w="184793" h="184403">
                <a:moveTo>
                  <a:pt x="184793" y="0"/>
                </a:moveTo>
                <a:lnTo>
                  <a:pt x="0" y="184403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4" name="object 844"/>
          <p:cNvSpPr/>
          <p:nvPr/>
        </p:nvSpPr>
        <p:spPr>
          <a:xfrm>
            <a:off x="7752630" y="3846475"/>
            <a:ext cx="215848" cy="203185"/>
          </a:xfrm>
          <a:custGeom>
            <a:avLst/>
            <a:gdLst/>
            <a:ahLst/>
            <a:cxnLst/>
            <a:rect l="l" t="t" r="r" b="b"/>
            <a:pathLst>
              <a:path w="184793" h="184403">
                <a:moveTo>
                  <a:pt x="184793" y="0"/>
                </a:moveTo>
                <a:lnTo>
                  <a:pt x="0" y="184403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5" name="object 845"/>
          <p:cNvSpPr/>
          <p:nvPr/>
        </p:nvSpPr>
        <p:spPr>
          <a:xfrm>
            <a:off x="7642498" y="3846475"/>
            <a:ext cx="215847" cy="203185"/>
          </a:xfrm>
          <a:custGeom>
            <a:avLst/>
            <a:gdLst/>
            <a:ahLst/>
            <a:cxnLst/>
            <a:rect l="l" t="t" r="r" b="b"/>
            <a:pathLst>
              <a:path w="184792" h="184403">
                <a:moveTo>
                  <a:pt x="184792" y="0"/>
                </a:moveTo>
                <a:lnTo>
                  <a:pt x="0" y="184403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6" name="object 846"/>
          <p:cNvSpPr/>
          <p:nvPr/>
        </p:nvSpPr>
        <p:spPr>
          <a:xfrm>
            <a:off x="7532376" y="3846475"/>
            <a:ext cx="215847" cy="203185"/>
          </a:xfrm>
          <a:custGeom>
            <a:avLst/>
            <a:gdLst/>
            <a:ahLst/>
            <a:cxnLst/>
            <a:rect l="l" t="t" r="r" b="b"/>
            <a:pathLst>
              <a:path w="184792" h="184403">
                <a:moveTo>
                  <a:pt x="184792" y="0"/>
                </a:moveTo>
                <a:lnTo>
                  <a:pt x="0" y="184403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7" name="object 847"/>
          <p:cNvSpPr/>
          <p:nvPr/>
        </p:nvSpPr>
        <p:spPr>
          <a:xfrm>
            <a:off x="7422254" y="3846475"/>
            <a:ext cx="215847" cy="203185"/>
          </a:xfrm>
          <a:custGeom>
            <a:avLst/>
            <a:gdLst/>
            <a:ahLst/>
            <a:cxnLst/>
            <a:rect l="l" t="t" r="r" b="b"/>
            <a:pathLst>
              <a:path w="184792" h="184403">
                <a:moveTo>
                  <a:pt x="184792" y="0"/>
                </a:moveTo>
                <a:lnTo>
                  <a:pt x="0" y="184403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8" name="object 848"/>
          <p:cNvSpPr/>
          <p:nvPr/>
        </p:nvSpPr>
        <p:spPr>
          <a:xfrm>
            <a:off x="7312121" y="3846475"/>
            <a:ext cx="215847" cy="203185"/>
          </a:xfrm>
          <a:custGeom>
            <a:avLst/>
            <a:gdLst/>
            <a:ahLst/>
            <a:cxnLst/>
            <a:rect l="l" t="t" r="r" b="b"/>
            <a:pathLst>
              <a:path w="184792" h="184403">
                <a:moveTo>
                  <a:pt x="184792" y="0"/>
                </a:moveTo>
                <a:lnTo>
                  <a:pt x="0" y="184403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9" name="object 849"/>
          <p:cNvSpPr/>
          <p:nvPr/>
        </p:nvSpPr>
        <p:spPr>
          <a:xfrm>
            <a:off x="7201999" y="3846475"/>
            <a:ext cx="215847" cy="203185"/>
          </a:xfrm>
          <a:custGeom>
            <a:avLst/>
            <a:gdLst/>
            <a:ahLst/>
            <a:cxnLst/>
            <a:rect l="l" t="t" r="r" b="b"/>
            <a:pathLst>
              <a:path w="184792" h="184403">
                <a:moveTo>
                  <a:pt x="184792" y="0"/>
                </a:moveTo>
                <a:lnTo>
                  <a:pt x="0" y="184403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0" name="object 850"/>
          <p:cNvSpPr/>
          <p:nvPr/>
        </p:nvSpPr>
        <p:spPr>
          <a:xfrm>
            <a:off x="7157323" y="3846475"/>
            <a:ext cx="150402" cy="141571"/>
          </a:xfrm>
          <a:custGeom>
            <a:avLst/>
            <a:gdLst/>
            <a:ahLst/>
            <a:cxnLst/>
            <a:rect l="l" t="t" r="r" b="b"/>
            <a:pathLst>
              <a:path w="128763" h="128485">
                <a:moveTo>
                  <a:pt x="128763" y="0"/>
                </a:moveTo>
                <a:lnTo>
                  <a:pt x="0" y="128485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1" name="object 851"/>
          <p:cNvSpPr/>
          <p:nvPr/>
        </p:nvSpPr>
        <p:spPr>
          <a:xfrm>
            <a:off x="7157322" y="3846475"/>
            <a:ext cx="40272" cy="37909"/>
          </a:xfrm>
          <a:custGeom>
            <a:avLst/>
            <a:gdLst/>
            <a:ahLst/>
            <a:cxnLst/>
            <a:rect l="l" t="t" r="r" b="b"/>
            <a:pathLst>
              <a:path w="34478" h="34405">
                <a:moveTo>
                  <a:pt x="34478" y="0"/>
                </a:moveTo>
                <a:lnTo>
                  <a:pt x="0" y="34405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2" name="object 852"/>
          <p:cNvSpPr/>
          <p:nvPr/>
        </p:nvSpPr>
        <p:spPr>
          <a:xfrm>
            <a:off x="9206244" y="4210286"/>
            <a:ext cx="27626" cy="26002"/>
          </a:xfrm>
          <a:custGeom>
            <a:avLst/>
            <a:gdLst/>
            <a:ahLst/>
            <a:cxnLst/>
            <a:rect l="l" t="t" r="r" b="b"/>
            <a:pathLst>
              <a:path w="23651" h="23598">
                <a:moveTo>
                  <a:pt x="23651" y="0"/>
                </a:moveTo>
                <a:lnTo>
                  <a:pt x="0" y="2359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3" name="object 853"/>
          <p:cNvSpPr/>
          <p:nvPr/>
        </p:nvSpPr>
        <p:spPr>
          <a:xfrm>
            <a:off x="9096122" y="4106623"/>
            <a:ext cx="137746" cy="129664"/>
          </a:xfrm>
          <a:custGeom>
            <a:avLst/>
            <a:gdLst/>
            <a:ahLst/>
            <a:cxnLst/>
            <a:rect l="l" t="t" r="r" b="b"/>
            <a:pathLst>
              <a:path w="117928" h="117678">
                <a:moveTo>
                  <a:pt x="117928" y="0"/>
                </a:moveTo>
                <a:lnTo>
                  <a:pt x="0" y="117678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4" name="object 854"/>
          <p:cNvSpPr/>
          <p:nvPr/>
        </p:nvSpPr>
        <p:spPr>
          <a:xfrm>
            <a:off x="8986002" y="4014039"/>
            <a:ext cx="236093" cy="222248"/>
          </a:xfrm>
          <a:custGeom>
            <a:avLst/>
            <a:gdLst/>
            <a:ahLst/>
            <a:cxnLst/>
            <a:rect l="l" t="t" r="r" b="b"/>
            <a:pathLst>
              <a:path w="202125" h="201704">
                <a:moveTo>
                  <a:pt x="202125" y="0"/>
                </a:moveTo>
                <a:lnTo>
                  <a:pt x="0" y="20170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5" name="object 855"/>
          <p:cNvSpPr/>
          <p:nvPr/>
        </p:nvSpPr>
        <p:spPr>
          <a:xfrm>
            <a:off x="8875869" y="4014039"/>
            <a:ext cx="236103" cy="222248"/>
          </a:xfrm>
          <a:custGeom>
            <a:avLst/>
            <a:gdLst/>
            <a:ahLst/>
            <a:cxnLst/>
            <a:rect l="l" t="t" r="r" b="b"/>
            <a:pathLst>
              <a:path w="202133" h="201704">
                <a:moveTo>
                  <a:pt x="202133" y="0"/>
                </a:moveTo>
                <a:lnTo>
                  <a:pt x="0" y="20170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6" name="object 856"/>
          <p:cNvSpPr/>
          <p:nvPr/>
        </p:nvSpPr>
        <p:spPr>
          <a:xfrm>
            <a:off x="8765747" y="4014039"/>
            <a:ext cx="236103" cy="222248"/>
          </a:xfrm>
          <a:custGeom>
            <a:avLst/>
            <a:gdLst/>
            <a:ahLst/>
            <a:cxnLst/>
            <a:rect l="l" t="t" r="r" b="b"/>
            <a:pathLst>
              <a:path w="202133" h="201704">
                <a:moveTo>
                  <a:pt x="202133" y="0"/>
                </a:moveTo>
                <a:lnTo>
                  <a:pt x="0" y="20170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7" name="object 857"/>
          <p:cNvSpPr/>
          <p:nvPr/>
        </p:nvSpPr>
        <p:spPr>
          <a:xfrm>
            <a:off x="8655614" y="4014039"/>
            <a:ext cx="236104" cy="222248"/>
          </a:xfrm>
          <a:custGeom>
            <a:avLst/>
            <a:gdLst/>
            <a:ahLst/>
            <a:cxnLst/>
            <a:rect l="l" t="t" r="r" b="b"/>
            <a:pathLst>
              <a:path w="202134" h="201704">
                <a:moveTo>
                  <a:pt x="202134" y="0"/>
                </a:moveTo>
                <a:lnTo>
                  <a:pt x="0" y="20170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8" name="object 858"/>
          <p:cNvSpPr/>
          <p:nvPr/>
        </p:nvSpPr>
        <p:spPr>
          <a:xfrm>
            <a:off x="8545495" y="4014039"/>
            <a:ext cx="236103" cy="222248"/>
          </a:xfrm>
          <a:custGeom>
            <a:avLst/>
            <a:gdLst/>
            <a:ahLst/>
            <a:cxnLst/>
            <a:rect l="l" t="t" r="r" b="b"/>
            <a:pathLst>
              <a:path w="202133" h="201704">
                <a:moveTo>
                  <a:pt x="202133" y="0"/>
                </a:moveTo>
                <a:lnTo>
                  <a:pt x="0" y="20170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9" name="object 859"/>
          <p:cNvSpPr/>
          <p:nvPr/>
        </p:nvSpPr>
        <p:spPr>
          <a:xfrm>
            <a:off x="8435373" y="4014039"/>
            <a:ext cx="236093" cy="222248"/>
          </a:xfrm>
          <a:custGeom>
            <a:avLst/>
            <a:gdLst/>
            <a:ahLst/>
            <a:cxnLst/>
            <a:rect l="l" t="t" r="r" b="b"/>
            <a:pathLst>
              <a:path w="202125" h="201704">
                <a:moveTo>
                  <a:pt x="202125" y="0"/>
                </a:moveTo>
                <a:lnTo>
                  <a:pt x="0" y="20170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0" name="object 860"/>
          <p:cNvSpPr/>
          <p:nvPr/>
        </p:nvSpPr>
        <p:spPr>
          <a:xfrm>
            <a:off x="8325242" y="4014039"/>
            <a:ext cx="236103" cy="222248"/>
          </a:xfrm>
          <a:custGeom>
            <a:avLst/>
            <a:gdLst/>
            <a:ahLst/>
            <a:cxnLst/>
            <a:rect l="l" t="t" r="r" b="b"/>
            <a:pathLst>
              <a:path w="202133" h="201704">
                <a:moveTo>
                  <a:pt x="202133" y="0"/>
                </a:moveTo>
                <a:lnTo>
                  <a:pt x="0" y="20170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1" name="object 861"/>
          <p:cNvSpPr/>
          <p:nvPr/>
        </p:nvSpPr>
        <p:spPr>
          <a:xfrm>
            <a:off x="8215120" y="4014039"/>
            <a:ext cx="236103" cy="222248"/>
          </a:xfrm>
          <a:custGeom>
            <a:avLst/>
            <a:gdLst/>
            <a:ahLst/>
            <a:cxnLst/>
            <a:rect l="l" t="t" r="r" b="b"/>
            <a:pathLst>
              <a:path w="202133" h="201704">
                <a:moveTo>
                  <a:pt x="202133" y="0"/>
                </a:moveTo>
                <a:lnTo>
                  <a:pt x="0" y="20170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2" name="object 862"/>
          <p:cNvSpPr/>
          <p:nvPr/>
        </p:nvSpPr>
        <p:spPr>
          <a:xfrm>
            <a:off x="8195597" y="4014040"/>
            <a:ext cx="145494" cy="136957"/>
          </a:xfrm>
          <a:custGeom>
            <a:avLst/>
            <a:gdLst/>
            <a:ahLst/>
            <a:cxnLst/>
            <a:rect l="l" t="t" r="r" b="b"/>
            <a:pathLst>
              <a:path w="124561" h="124297">
                <a:moveTo>
                  <a:pt x="124561" y="0"/>
                </a:moveTo>
                <a:lnTo>
                  <a:pt x="0" y="12429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3" name="object 863"/>
          <p:cNvSpPr/>
          <p:nvPr/>
        </p:nvSpPr>
        <p:spPr>
          <a:xfrm>
            <a:off x="8195595" y="4014040"/>
            <a:ext cx="35373" cy="33295"/>
          </a:xfrm>
          <a:custGeom>
            <a:avLst/>
            <a:gdLst/>
            <a:ahLst/>
            <a:cxnLst/>
            <a:rect l="l" t="t" r="r" b="b"/>
            <a:pathLst>
              <a:path w="30284" h="30217">
                <a:moveTo>
                  <a:pt x="30284" y="0"/>
                </a:moveTo>
                <a:lnTo>
                  <a:pt x="0" y="30217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4" name="object 864"/>
          <p:cNvSpPr/>
          <p:nvPr/>
        </p:nvSpPr>
        <p:spPr>
          <a:xfrm>
            <a:off x="10242943" y="4891559"/>
            <a:ext cx="29200" cy="27497"/>
          </a:xfrm>
          <a:custGeom>
            <a:avLst/>
            <a:gdLst/>
            <a:ahLst/>
            <a:cxnLst/>
            <a:rect l="l" t="t" r="r" b="b"/>
            <a:pathLst>
              <a:path w="24999" h="24955">
                <a:moveTo>
                  <a:pt x="24999" y="0"/>
                </a:moveTo>
                <a:lnTo>
                  <a:pt x="0" y="24955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5" name="object 865"/>
          <p:cNvSpPr/>
          <p:nvPr/>
        </p:nvSpPr>
        <p:spPr>
          <a:xfrm>
            <a:off x="10132811" y="4787897"/>
            <a:ext cx="139332" cy="131159"/>
          </a:xfrm>
          <a:custGeom>
            <a:avLst/>
            <a:gdLst/>
            <a:ahLst/>
            <a:cxnLst/>
            <a:rect l="l" t="t" r="r" b="b"/>
            <a:pathLst>
              <a:path w="119285" h="119035">
                <a:moveTo>
                  <a:pt x="119285" y="0"/>
                </a:moveTo>
                <a:lnTo>
                  <a:pt x="0" y="119035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6" name="object 866"/>
          <p:cNvSpPr/>
          <p:nvPr/>
        </p:nvSpPr>
        <p:spPr>
          <a:xfrm>
            <a:off x="10022690" y="4684235"/>
            <a:ext cx="249453" cy="234821"/>
          </a:xfrm>
          <a:custGeom>
            <a:avLst/>
            <a:gdLst/>
            <a:ahLst/>
            <a:cxnLst/>
            <a:rect l="l" t="t" r="r" b="b"/>
            <a:pathLst>
              <a:path w="213563" h="213115">
                <a:moveTo>
                  <a:pt x="213563" y="0"/>
                </a:moveTo>
                <a:lnTo>
                  <a:pt x="0" y="213115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7" name="object 867"/>
          <p:cNvSpPr/>
          <p:nvPr/>
        </p:nvSpPr>
        <p:spPr>
          <a:xfrm>
            <a:off x="9912557" y="4580572"/>
            <a:ext cx="359584" cy="338483"/>
          </a:xfrm>
          <a:custGeom>
            <a:avLst/>
            <a:gdLst/>
            <a:ahLst/>
            <a:cxnLst/>
            <a:rect l="l" t="t" r="r" b="b"/>
            <a:pathLst>
              <a:path w="307848" h="307195">
                <a:moveTo>
                  <a:pt x="307848" y="0"/>
                </a:moveTo>
                <a:lnTo>
                  <a:pt x="0" y="307195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8" name="object 868"/>
          <p:cNvSpPr/>
          <p:nvPr/>
        </p:nvSpPr>
        <p:spPr>
          <a:xfrm>
            <a:off x="9802435" y="4572681"/>
            <a:ext cx="367954" cy="346374"/>
          </a:xfrm>
          <a:custGeom>
            <a:avLst/>
            <a:gdLst/>
            <a:ahLst/>
            <a:cxnLst/>
            <a:rect l="l" t="t" r="r" b="b"/>
            <a:pathLst>
              <a:path w="315014" h="314356">
                <a:moveTo>
                  <a:pt x="315014" y="0"/>
                </a:moveTo>
                <a:lnTo>
                  <a:pt x="0" y="314356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9" name="object 869"/>
          <p:cNvSpPr/>
          <p:nvPr/>
        </p:nvSpPr>
        <p:spPr>
          <a:xfrm>
            <a:off x="9692315" y="4572681"/>
            <a:ext cx="367953" cy="346374"/>
          </a:xfrm>
          <a:custGeom>
            <a:avLst/>
            <a:gdLst/>
            <a:ahLst/>
            <a:cxnLst/>
            <a:rect l="l" t="t" r="r" b="b"/>
            <a:pathLst>
              <a:path w="315013" h="314356">
                <a:moveTo>
                  <a:pt x="315013" y="0"/>
                </a:moveTo>
                <a:lnTo>
                  <a:pt x="0" y="314356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0" name="object 870"/>
          <p:cNvSpPr/>
          <p:nvPr/>
        </p:nvSpPr>
        <p:spPr>
          <a:xfrm>
            <a:off x="9582184" y="4572681"/>
            <a:ext cx="367955" cy="346374"/>
          </a:xfrm>
          <a:custGeom>
            <a:avLst/>
            <a:gdLst/>
            <a:ahLst/>
            <a:cxnLst/>
            <a:rect l="l" t="t" r="r" b="b"/>
            <a:pathLst>
              <a:path w="315015" h="314356">
                <a:moveTo>
                  <a:pt x="315015" y="0"/>
                </a:moveTo>
                <a:lnTo>
                  <a:pt x="0" y="314356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1" name="object 871"/>
          <p:cNvSpPr/>
          <p:nvPr/>
        </p:nvSpPr>
        <p:spPr>
          <a:xfrm>
            <a:off x="9472062" y="4572681"/>
            <a:ext cx="367955" cy="346374"/>
          </a:xfrm>
          <a:custGeom>
            <a:avLst/>
            <a:gdLst/>
            <a:ahLst/>
            <a:cxnLst/>
            <a:rect l="l" t="t" r="r" b="b"/>
            <a:pathLst>
              <a:path w="315015" h="314356">
                <a:moveTo>
                  <a:pt x="315015" y="0"/>
                </a:moveTo>
                <a:lnTo>
                  <a:pt x="0" y="314356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2" name="object 872"/>
          <p:cNvSpPr/>
          <p:nvPr/>
        </p:nvSpPr>
        <p:spPr>
          <a:xfrm>
            <a:off x="9361930" y="4572681"/>
            <a:ext cx="367964" cy="346374"/>
          </a:xfrm>
          <a:custGeom>
            <a:avLst/>
            <a:gdLst/>
            <a:ahLst/>
            <a:cxnLst/>
            <a:rect l="l" t="t" r="r" b="b"/>
            <a:pathLst>
              <a:path w="315023" h="314356">
                <a:moveTo>
                  <a:pt x="315023" y="0"/>
                </a:moveTo>
                <a:lnTo>
                  <a:pt x="0" y="314356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3" name="object 873"/>
          <p:cNvSpPr/>
          <p:nvPr/>
        </p:nvSpPr>
        <p:spPr>
          <a:xfrm>
            <a:off x="9251806" y="4572681"/>
            <a:ext cx="367956" cy="346374"/>
          </a:xfrm>
          <a:custGeom>
            <a:avLst/>
            <a:gdLst/>
            <a:ahLst/>
            <a:cxnLst/>
            <a:rect l="l" t="t" r="r" b="b"/>
            <a:pathLst>
              <a:path w="315016" h="314356">
                <a:moveTo>
                  <a:pt x="315016" y="0"/>
                </a:moveTo>
                <a:lnTo>
                  <a:pt x="0" y="314356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4" name="object 874"/>
          <p:cNvSpPr/>
          <p:nvPr/>
        </p:nvSpPr>
        <p:spPr>
          <a:xfrm>
            <a:off x="9233868" y="4572681"/>
            <a:ext cx="275771" cy="259596"/>
          </a:xfrm>
          <a:custGeom>
            <a:avLst/>
            <a:gdLst/>
            <a:ahLst/>
            <a:cxnLst/>
            <a:rect l="l" t="t" r="r" b="b"/>
            <a:pathLst>
              <a:path w="236094" h="235600">
                <a:moveTo>
                  <a:pt x="236094" y="0"/>
                </a:moveTo>
                <a:lnTo>
                  <a:pt x="0" y="235600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5" name="object 875"/>
          <p:cNvSpPr/>
          <p:nvPr/>
        </p:nvSpPr>
        <p:spPr>
          <a:xfrm>
            <a:off x="9233868" y="4572682"/>
            <a:ext cx="165649" cy="155925"/>
          </a:xfrm>
          <a:custGeom>
            <a:avLst/>
            <a:gdLst/>
            <a:ahLst/>
            <a:cxnLst/>
            <a:rect l="l" t="t" r="r" b="b"/>
            <a:pathLst>
              <a:path w="141816" h="141512">
                <a:moveTo>
                  <a:pt x="141816" y="0"/>
                </a:moveTo>
                <a:lnTo>
                  <a:pt x="0" y="141512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6" name="object 876"/>
          <p:cNvSpPr/>
          <p:nvPr/>
        </p:nvSpPr>
        <p:spPr>
          <a:xfrm>
            <a:off x="9233868" y="4572682"/>
            <a:ext cx="55518" cy="52263"/>
          </a:xfrm>
          <a:custGeom>
            <a:avLst/>
            <a:gdLst/>
            <a:ahLst/>
            <a:cxnLst/>
            <a:rect l="l" t="t" r="r" b="b"/>
            <a:pathLst>
              <a:path w="47530" h="47432">
                <a:moveTo>
                  <a:pt x="47530" y="0"/>
                </a:moveTo>
                <a:lnTo>
                  <a:pt x="0" y="47432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7" name="object 877"/>
          <p:cNvSpPr/>
          <p:nvPr/>
        </p:nvSpPr>
        <p:spPr>
          <a:xfrm>
            <a:off x="10198236" y="4976148"/>
            <a:ext cx="73904" cy="0"/>
          </a:xfrm>
          <a:custGeom>
            <a:avLst/>
            <a:gdLst/>
            <a:ahLst/>
            <a:cxnLst/>
            <a:rect l="l" t="t" r="r" b="b"/>
            <a:pathLst>
              <a:path w="63271">
                <a:moveTo>
                  <a:pt x="0" y="0"/>
                </a:moveTo>
                <a:lnTo>
                  <a:pt x="63271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8" name="object 878"/>
          <p:cNvSpPr txBox="1"/>
          <p:nvPr/>
        </p:nvSpPr>
        <p:spPr>
          <a:xfrm>
            <a:off x="6362178" y="2915014"/>
            <a:ext cx="1332121" cy="6185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>
              <a:tabLst>
                <a:tab pos="617923" algn="l"/>
              </a:tabLst>
            </a:pPr>
            <a:r>
              <a:rPr sz="1000" b="1" i="1" spc="-6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b="1" i="1" spc="11" dirty="0">
                <a:solidFill>
                  <a:prstClr val="black"/>
                </a:solidFill>
                <a:latin typeface="Arial"/>
                <a:cs typeface="Arial"/>
              </a:rPr>
              <a:t>TLAS	</a:t>
            </a:r>
            <a:r>
              <a:rPr sz="1000" spc="6" dirty="0">
                <a:solidFill>
                  <a:prstClr val="black"/>
                </a:solidFill>
                <a:latin typeface="Arial"/>
                <a:cs typeface="Arial"/>
              </a:rPr>
              <a:t>Preliminary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14472" defTabSz="520965">
              <a:lnSpc>
                <a:spcPts val="2785"/>
              </a:lnSpc>
            </a:pPr>
            <a:r>
              <a:rPr sz="4400" baseline="-11982" dirty="0">
                <a:solidFill>
                  <a:prstClr val="black"/>
                </a:solidFill>
                <a:latin typeface="Symbol"/>
                <a:cs typeface="Symbol"/>
              </a:rPr>
              <a:t>∫</a:t>
            </a:r>
            <a:r>
              <a:rPr sz="4400" spc="-444" baseline="-11982" dirty="0">
                <a:solidFill>
                  <a:prstClr val="black"/>
                </a:solidFill>
                <a:latin typeface="Symbol"/>
                <a:cs typeface="Symbol"/>
              </a:rPr>
              <a:t> </a:t>
            </a:r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300" spc="-2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spc="11" dirty="0">
                <a:solidFill>
                  <a:prstClr val="black"/>
                </a:solidFill>
                <a:latin typeface="Arial"/>
                <a:cs typeface="Arial"/>
              </a:rPr>
              <a:t>dt </a:t>
            </a:r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= 4.6 </a:t>
            </a:r>
            <a:r>
              <a:rPr sz="1300" spc="6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300" spc="-51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1300" baseline="48148" dirty="0">
                <a:solidFill>
                  <a:prstClr val="black"/>
                </a:solidFill>
                <a:latin typeface="Arial"/>
                <a:cs typeface="Arial"/>
              </a:rPr>
              <a:t>-1</a:t>
            </a:r>
            <a:endParaRPr sz="1300" baseline="4814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79" name="object 879"/>
          <p:cNvSpPr/>
          <p:nvPr/>
        </p:nvSpPr>
        <p:spPr>
          <a:xfrm>
            <a:off x="9133420" y="3040957"/>
            <a:ext cx="16071" cy="98589"/>
          </a:xfrm>
          <a:custGeom>
            <a:avLst/>
            <a:gdLst/>
            <a:ahLst/>
            <a:cxnLst/>
            <a:rect l="l" t="t" r="r" b="b"/>
            <a:pathLst>
              <a:path w="13759" h="89476">
                <a:moveTo>
                  <a:pt x="0" y="0"/>
                </a:moveTo>
                <a:lnTo>
                  <a:pt x="13759" y="89476"/>
                </a:lnTo>
              </a:path>
            </a:pathLst>
          </a:custGeom>
          <a:ln w="117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0" name="object 880"/>
          <p:cNvSpPr/>
          <p:nvPr/>
        </p:nvSpPr>
        <p:spPr>
          <a:xfrm>
            <a:off x="9149490" y="2995451"/>
            <a:ext cx="16069" cy="144095"/>
          </a:xfrm>
          <a:custGeom>
            <a:avLst/>
            <a:gdLst/>
            <a:ahLst/>
            <a:cxnLst/>
            <a:rect l="l" t="t" r="r" b="b"/>
            <a:pathLst>
              <a:path w="13757" h="130775">
                <a:moveTo>
                  <a:pt x="0" y="130775"/>
                </a:moveTo>
                <a:lnTo>
                  <a:pt x="137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1" name="object 881"/>
          <p:cNvSpPr/>
          <p:nvPr/>
        </p:nvSpPr>
        <p:spPr>
          <a:xfrm>
            <a:off x="9165560" y="2995449"/>
            <a:ext cx="96431" cy="0"/>
          </a:xfrm>
          <a:custGeom>
            <a:avLst/>
            <a:gdLst/>
            <a:ahLst/>
            <a:cxnLst/>
            <a:rect l="l" t="t" r="r" b="b"/>
            <a:pathLst>
              <a:path w="82557">
                <a:moveTo>
                  <a:pt x="0" y="0"/>
                </a:moveTo>
                <a:lnTo>
                  <a:pt x="825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2" name="object 882"/>
          <p:cNvSpPr/>
          <p:nvPr/>
        </p:nvSpPr>
        <p:spPr>
          <a:xfrm>
            <a:off x="8488318" y="3061895"/>
            <a:ext cx="93383" cy="87909"/>
          </a:xfrm>
          <a:custGeom>
            <a:avLst/>
            <a:gdLst/>
            <a:ahLst/>
            <a:cxnLst/>
            <a:rect l="l" t="t" r="r" b="b"/>
            <a:pathLst>
              <a:path w="79947" h="79783">
                <a:moveTo>
                  <a:pt x="79947" y="0"/>
                </a:moveTo>
                <a:lnTo>
                  <a:pt x="0" y="79783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3" name="object 883"/>
          <p:cNvSpPr/>
          <p:nvPr/>
        </p:nvSpPr>
        <p:spPr>
          <a:xfrm>
            <a:off x="8378197" y="3020242"/>
            <a:ext cx="137628" cy="129560"/>
          </a:xfrm>
          <a:custGeom>
            <a:avLst/>
            <a:gdLst/>
            <a:ahLst/>
            <a:cxnLst/>
            <a:rect l="l" t="t" r="r" b="b"/>
            <a:pathLst>
              <a:path w="117827" h="117584">
                <a:moveTo>
                  <a:pt x="117827" y="0"/>
                </a:moveTo>
                <a:lnTo>
                  <a:pt x="0" y="11758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4" name="object 884"/>
          <p:cNvSpPr/>
          <p:nvPr/>
        </p:nvSpPr>
        <p:spPr>
          <a:xfrm>
            <a:off x="8268064" y="3020242"/>
            <a:ext cx="137639" cy="129560"/>
          </a:xfrm>
          <a:custGeom>
            <a:avLst/>
            <a:gdLst/>
            <a:ahLst/>
            <a:cxnLst/>
            <a:rect l="l" t="t" r="r" b="b"/>
            <a:pathLst>
              <a:path w="117836" h="117584">
                <a:moveTo>
                  <a:pt x="117836" y="0"/>
                </a:moveTo>
                <a:lnTo>
                  <a:pt x="0" y="117584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5" name="object 885"/>
          <p:cNvSpPr/>
          <p:nvPr/>
        </p:nvSpPr>
        <p:spPr>
          <a:xfrm>
            <a:off x="8263733" y="3020242"/>
            <a:ext cx="31838" cy="29977"/>
          </a:xfrm>
          <a:custGeom>
            <a:avLst/>
            <a:gdLst/>
            <a:ahLst/>
            <a:cxnLst/>
            <a:rect l="l" t="t" r="r" b="b"/>
            <a:pathLst>
              <a:path w="27257" h="27206">
                <a:moveTo>
                  <a:pt x="27257" y="0"/>
                </a:moveTo>
                <a:lnTo>
                  <a:pt x="0" y="27206"/>
                </a:lnTo>
              </a:path>
            </a:pathLst>
          </a:custGeom>
          <a:ln w="58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6" name="object 886"/>
          <p:cNvSpPr/>
          <p:nvPr/>
        </p:nvSpPr>
        <p:spPr>
          <a:xfrm>
            <a:off x="8263732" y="3085018"/>
            <a:ext cx="317966" cy="0"/>
          </a:xfrm>
          <a:custGeom>
            <a:avLst/>
            <a:gdLst/>
            <a:ahLst/>
            <a:cxnLst/>
            <a:rect l="l" t="t" r="r" b="b"/>
            <a:pathLst>
              <a:path w="272218">
                <a:moveTo>
                  <a:pt x="0" y="0"/>
                </a:moveTo>
                <a:lnTo>
                  <a:pt x="272218" y="0"/>
                </a:lnTo>
              </a:path>
            </a:pathLst>
          </a:custGeom>
          <a:ln w="58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7" name="object 887"/>
          <p:cNvSpPr/>
          <p:nvPr/>
        </p:nvSpPr>
        <p:spPr>
          <a:xfrm>
            <a:off x="8390576" y="3055038"/>
            <a:ext cx="64108" cy="59788"/>
          </a:xfrm>
          <a:custGeom>
            <a:avLst/>
            <a:gdLst/>
            <a:ahLst/>
            <a:cxnLst/>
            <a:rect l="l" t="t" r="r" b="b"/>
            <a:pathLst>
              <a:path w="54884" h="54261">
                <a:moveTo>
                  <a:pt x="31935" y="0"/>
                </a:moveTo>
                <a:lnTo>
                  <a:pt x="20591" y="473"/>
                </a:lnTo>
                <a:lnTo>
                  <a:pt x="10319" y="5166"/>
                </a:lnTo>
                <a:lnTo>
                  <a:pt x="2871" y="14078"/>
                </a:lnTo>
                <a:lnTo>
                  <a:pt x="0" y="27209"/>
                </a:lnTo>
                <a:lnTo>
                  <a:pt x="561" y="33374"/>
                </a:lnTo>
                <a:lnTo>
                  <a:pt x="5403" y="44398"/>
                </a:lnTo>
                <a:lnTo>
                  <a:pt x="13891" y="51377"/>
                </a:lnTo>
                <a:lnTo>
                  <a:pt x="24421" y="54261"/>
                </a:lnTo>
                <a:lnTo>
                  <a:pt x="35390" y="53004"/>
                </a:lnTo>
                <a:lnTo>
                  <a:pt x="45192" y="47556"/>
                </a:lnTo>
                <a:lnTo>
                  <a:pt x="52225" y="37869"/>
                </a:lnTo>
                <a:lnTo>
                  <a:pt x="54884" y="23896"/>
                </a:lnTo>
                <a:lnTo>
                  <a:pt x="50833" y="11711"/>
                </a:lnTo>
                <a:lnTo>
                  <a:pt x="42600" y="3746"/>
                </a:lnTo>
                <a:lnTo>
                  <a:pt x="319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8" name="object 888"/>
          <p:cNvSpPr txBox="1"/>
          <p:nvPr/>
        </p:nvSpPr>
        <p:spPr>
          <a:xfrm>
            <a:off x="8248899" y="3175211"/>
            <a:ext cx="916018" cy="205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>
              <a:tabLst>
                <a:tab pos="324156" algn="l"/>
              </a:tabLst>
            </a:pPr>
            <a:r>
              <a:rPr sz="1300" u="sng" baseline="44444" dirty="0">
                <a:solidFill>
                  <a:prstClr val="black"/>
                </a:solidFill>
                <a:latin typeface="Arial"/>
                <a:cs typeface="Arial"/>
              </a:rPr>
              <a:t> 	</a:t>
            </a:r>
            <a:r>
              <a:rPr sz="1300" baseline="4444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spc="23" dirty="0">
                <a:solidFill>
                  <a:prstClr val="black"/>
                </a:solidFill>
                <a:latin typeface="Arial"/>
                <a:cs typeface="Arial"/>
              </a:rPr>
              <a:t>MCFM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89" name="object 889"/>
          <p:cNvSpPr txBox="1"/>
          <p:nvPr/>
        </p:nvSpPr>
        <p:spPr>
          <a:xfrm>
            <a:off x="8628373" y="2978031"/>
            <a:ext cx="1234956" cy="205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1300" spc="11" dirty="0">
                <a:solidFill>
                  <a:prstClr val="black"/>
                </a:solidFill>
                <a:latin typeface="Arial"/>
                <a:cs typeface="Arial"/>
              </a:rPr>
              <a:t> ( </a:t>
            </a:r>
            <a:r>
              <a:rPr sz="1300" spc="-9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spc="-17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=7</a:t>
            </a:r>
            <a:r>
              <a:rPr sz="1300" spc="-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spc="-11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eV)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90" name="object 890"/>
          <p:cNvSpPr/>
          <p:nvPr/>
        </p:nvSpPr>
        <p:spPr>
          <a:xfrm>
            <a:off x="8263735" y="3205325"/>
            <a:ext cx="317966" cy="129560"/>
          </a:xfrm>
          <a:custGeom>
            <a:avLst/>
            <a:gdLst/>
            <a:ahLst/>
            <a:cxnLst/>
            <a:rect l="l" t="t" r="r" b="b"/>
            <a:pathLst>
              <a:path w="272218" h="117584">
                <a:moveTo>
                  <a:pt x="0" y="117584"/>
                </a:moveTo>
                <a:lnTo>
                  <a:pt x="272218" y="117584"/>
                </a:lnTo>
                <a:lnTo>
                  <a:pt x="272218" y="0"/>
                </a:lnTo>
                <a:lnTo>
                  <a:pt x="0" y="0"/>
                </a:lnTo>
                <a:lnTo>
                  <a:pt x="0" y="117584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1" name="object 891"/>
          <p:cNvSpPr/>
          <p:nvPr/>
        </p:nvSpPr>
        <p:spPr>
          <a:xfrm>
            <a:off x="8263732" y="3270108"/>
            <a:ext cx="317966" cy="0"/>
          </a:xfrm>
          <a:custGeom>
            <a:avLst/>
            <a:gdLst/>
            <a:ahLst/>
            <a:cxnLst/>
            <a:rect l="l" t="t" r="r" b="b"/>
            <a:pathLst>
              <a:path w="272218">
                <a:moveTo>
                  <a:pt x="0" y="0"/>
                </a:moveTo>
                <a:lnTo>
                  <a:pt x="272218" y="0"/>
                </a:lnTo>
              </a:path>
            </a:pathLst>
          </a:custGeom>
          <a:ln w="5881">
            <a:solidFill>
              <a:srgbClr val="0000C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2" name="object 892"/>
          <p:cNvSpPr/>
          <p:nvPr/>
        </p:nvSpPr>
        <p:spPr>
          <a:xfrm>
            <a:off x="8390576" y="3239770"/>
            <a:ext cx="64290" cy="60670"/>
          </a:xfrm>
          <a:custGeom>
            <a:avLst/>
            <a:gdLst/>
            <a:ahLst/>
            <a:cxnLst/>
            <a:rect l="l" t="t" r="r" b="b"/>
            <a:pathLst>
              <a:path w="55040" h="55062">
                <a:moveTo>
                  <a:pt x="55040" y="0"/>
                </a:moveTo>
                <a:lnTo>
                  <a:pt x="0" y="0"/>
                </a:lnTo>
                <a:lnTo>
                  <a:pt x="27515" y="55062"/>
                </a:lnTo>
                <a:lnTo>
                  <a:pt x="55040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3" name="object 893"/>
          <p:cNvSpPr txBox="1"/>
          <p:nvPr/>
        </p:nvSpPr>
        <p:spPr>
          <a:xfrm>
            <a:off x="8628372" y="3357216"/>
            <a:ext cx="715014" cy="205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spc="23" dirty="0">
                <a:solidFill>
                  <a:prstClr val="black"/>
                </a:solidFill>
                <a:latin typeface="Arial"/>
                <a:cs typeface="Arial"/>
              </a:rPr>
              <a:t>ALPGEN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94" name="object 894"/>
          <p:cNvSpPr/>
          <p:nvPr/>
        </p:nvSpPr>
        <p:spPr>
          <a:xfrm>
            <a:off x="8390578" y="3455187"/>
            <a:ext cx="64289" cy="0"/>
          </a:xfrm>
          <a:custGeom>
            <a:avLst/>
            <a:gdLst/>
            <a:ahLst/>
            <a:cxnLst/>
            <a:rect l="l" t="t" r="r" b="b"/>
            <a:pathLst>
              <a:path w="55039">
                <a:moveTo>
                  <a:pt x="0" y="0"/>
                </a:moveTo>
                <a:lnTo>
                  <a:pt x="55039" y="0"/>
                </a:lnTo>
              </a:path>
            </a:pathLst>
          </a:custGeom>
          <a:ln w="56331">
            <a:solidFill>
              <a:srgbClr val="99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5" name="object 895"/>
          <p:cNvSpPr txBox="1"/>
          <p:nvPr/>
        </p:nvSpPr>
        <p:spPr>
          <a:xfrm>
            <a:off x="6362177" y="4267260"/>
            <a:ext cx="1126666" cy="216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300" spc="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1300" spc="-9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spc="6" dirty="0">
                <a:solidFill>
                  <a:prstClr val="black"/>
                </a:solidFill>
                <a:latin typeface="Times New Roman"/>
                <a:cs typeface="Times New Roman"/>
              </a:rPr>
              <a:t>µ</a:t>
            </a:r>
            <a:r>
              <a:rPr sz="1300" spc="6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300" spc="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NJet</a:t>
            </a:r>
            <a:r>
              <a:rPr sz="1300" spc="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300" spc="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00" spc="17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99" name="object 899"/>
          <p:cNvSpPr/>
          <p:nvPr/>
        </p:nvSpPr>
        <p:spPr>
          <a:xfrm>
            <a:off x="534035" y="1"/>
            <a:ext cx="9612630" cy="1259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0" name="object 900"/>
          <p:cNvSpPr txBox="1"/>
          <p:nvPr/>
        </p:nvSpPr>
        <p:spPr>
          <a:xfrm>
            <a:off x="462832" y="1283337"/>
            <a:ext cx="9476896" cy="9984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05195" marR="14472" indent="-390724" defTabSz="520965">
              <a:lnSpc>
                <a:spcPts val="3691"/>
              </a:lnSpc>
              <a:buClr>
                <a:srgbClr val="A36B29"/>
              </a:buClr>
              <a:buFont typeface="Arial"/>
              <a:buChar char="•"/>
              <a:tabLst>
                <a:tab pos="404471" algn="l"/>
              </a:tabLst>
            </a:pPr>
            <a:r>
              <a:rPr sz="3400" spc="-23" dirty="0">
                <a:solidFill>
                  <a:srgbClr val="A36B29"/>
                </a:solidFill>
                <a:latin typeface="Times New Roman"/>
                <a:cs typeface="Times New Roman"/>
              </a:rPr>
              <a:t>Good</a:t>
            </a:r>
            <a:r>
              <a:rPr sz="34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400" spc="-23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400" spc="-17" dirty="0">
                <a:solidFill>
                  <a:srgbClr val="A36B29"/>
                </a:solidFill>
                <a:latin typeface="Times New Roman"/>
                <a:cs typeface="Times New Roman"/>
              </a:rPr>
              <a:t>gr</a:t>
            </a:r>
            <a:r>
              <a:rPr sz="3400" spc="-23" dirty="0">
                <a:solidFill>
                  <a:srgbClr val="A36B29"/>
                </a:solidFill>
                <a:latin typeface="Times New Roman"/>
                <a:cs typeface="Times New Roman"/>
              </a:rPr>
              <a:t>ee</a:t>
            </a:r>
            <a:r>
              <a:rPr sz="3400" spc="-28" dirty="0">
                <a:solidFill>
                  <a:srgbClr val="A36B29"/>
                </a:solidFill>
                <a:latin typeface="Times New Roman"/>
                <a:cs typeface="Times New Roman"/>
              </a:rPr>
              <a:t>m</a:t>
            </a:r>
            <a:r>
              <a:rPr sz="3400" spc="-23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400" spc="-17" dirty="0">
                <a:solidFill>
                  <a:srgbClr val="A36B29"/>
                </a:solidFill>
                <a:latin typeface="Times New Roman"/>
                <a:cs typeface="Times New Roman"/>
              </a:rPr>
              <a:t>nt</a:t>
            </a:r>
            <a:r>
              <a:rPr sz="34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400" spc="-17" dirty="0">
                <a:solidFill>
                  <a:srgbClr val="A36B29"/>
                </a:solidFill>
                <a:latin typeface="Times New Roman"/>
                <a:cs typeface="Times New Roman"/>
              </a:rPr>
              <a:t>b</a:t>
            </a:r>
            <a:r>
              <a:rPr sz="3400" spc="-23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400" dirty="0">
                <a:solidFill>
                  <a:srgbClr val="A36B29"/>
                </a:solidFill>
                <a:latin typeface="Times New Roman"/>
                <a:cs typeface="Times New Roman"/>
              </a:rPr>
              <a:t>t</a:t>
            </a:r>
            <a:r>
              <a:rPr sz="3400" spc="-28" dirty="0">
                <a:solidFill>
                  <a:srgbClr val="A36B29"/>
                </a:solidFill>
                <a:latin typeface="Times New Roman"/>
                <a:cs typeface="Times New Roman"/>
              </a:rPr>
              <a:t>w</a:t>
            </a:r>
            <a:r>
              <a:rPr sz="3400" spc="-23" dirty="0">
                <a:solidFill>
                  <a:srgbClr val="A36B29"/>
                </a:solidFill>
                <a:latin typeface="Times New Roman"/>
                <a:cs typeface="Times New Roman"/>
              </a:rPr>
              <a:t>ee</a:t>
            </a:r>
            <a:r>
              <a:rPr sz="3400" spc="-17" dirty="0">
                <a:solidFill>
                  <a:srgbClr val="A36B29"/>
                </a:solidFill>
                <a:latin typeface="Times New Roman"/>
                <a:cs typeface="Times New Roman"/>
              </a:rPr>
              <a:t>n</a:t>
            </a:r>
            <a:r>
              <a:rPr sz="34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400" spc="-28" dirty="0">
                <a:solidFill>
                  <a:srgbClr val="A36B29"/>
                </a:solidFill>
                <a:latin typeface="Times New Roman"/>
                <a:cs typeface="Times New Roman"/>
              </a:rPr>
              <a:t>LO</a:t>
            </a:r>
            <a:r>
              <a:rPr sz="34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400" spc="-23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400" spc="-17" dirty="0">
                <a:solidFill>
                  <a:srgbClr val="A36B29"/>
                </a:solidFill>
                <a:latin typeface="Times New Roman"/>
                <a:cs typeface="Times New Roman"/>
              </a:rPr>
              <a:t>nd</a:t>
            </a:r>
            <a:r>
              <a:rPr sz="34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400" spc="-28" dirty="0">
                <a:solidFill>
                  <a:srgbClr val="A36B29"/>
                </a:solidFill>
                <a:latin typeface="Times New Roman"/>
                <a:cs typeface="Times New Roman"/>
              </a:rPr>
              <a:t>NLO</a:t>
            </a:r>
            <a:r>
              <a:rPr sz="34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400" spc="-17" dirty="0">
                <a:solidFill>
                  <a:srgbClr val="A36B29"/>
                </a:solidFill>
                <a:latin typeface="Times New Roman"/>
                <a:cs typeface="Times New Roman"/>
              </a:rPr>
              <a:t>s</a:t>
            </a:r>
            <a:r>
              <a:rPr sz="3400" spc="-23" dirty="0">
                <a:solidFill>
                  <a:srgbClr val="A36B29"/>
                </a:solidFill>
                <a:latin typeface="Times New Roman"/>
                <a:cs typeface="Times New Roman"/>
              </a:rPr>
              <a:t>ee</a:t>
            </a:r>
            <a:r>
              <a:rPr sz="3400" spc="-17" dirty="0">
                <a:solidFill>
                  <a:srgbClr val="A36B29"/>
                </a:solidFill>
                <a:latin typeface="Times New Roman"/>
                <a:cs typeface="Times New Roman"/>
              </a:rPr>
              <a:t>n</a:t>
            </a:r>
            <a:r>
              <a:rPr sz="34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400" spc="-17" dirty="0">
                <a:solidFill>
                  <a:srgbClr val="A36B29"/>
                </a:solidFill>
                <a:latin typeface="Times New Roman"/>
                <a:cs typeface="Times New Roman"/>
              </a:rPr>
              <a:t>for</a:t>
            </a:r>
            <a:r>
              <a:rPr sz="34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A36B29"/>
                </a:solidFill>
                <a:latin typeface="Times New Roman"/>
                <a:cs typeface="Times New Roman"/>
              </a:rPr>
              <a:t>t</a:t>
            </a:r>
            <a:r>
              <a:rPr sz="3400" spc="-17" dirty="0">
                <a:solidFill>
                  <a:srgbClr val="A36B29"/>
                </a:solidFill>
                <a:latin typeface="Times New Roman"/>
                <a:cs typeface="Times New Roman"/>
              </a:rPr>
              <a:t>he</a:t>
            </a:r>
            <a:r>
              <a:rPr sz="3400" spc="-11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400" spc="-17" dirty="0">
                <a:solidFill>
                  <a:srgbClr val="A36B29"/>
                </a:solidFill>
                <a:latin typeface="Times New Roman"/>
                <a:cs typeface="Times New Roman"/>
              </a:rPr>
              <a:t>b-j</a:t>
            </a:r>
            <a:r>
              <a:rPr sz="3400" spc="-23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400" dirty="0">
                <a:solidFill>
                  <a:srgbClr val="A36B29"/>
                </a:solidFill>
                <a:latin typeface="Times New Roman"/>
                <a:cs typeface="Times New Roman"/>
              </a:rPr>
              <a:t>t</a:t>
            </a:r>
            <a:r>
              <a:rPr sz="34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400" spc="-17" dirty="0">
                <a:solidFill>
                  <a:srgbClr val="A36B29"/>
                </a:solidFill>
                <a:latin typeface="Times New Roman"/>
                <a:cs typeface="Times New Roman"/>
              </a:rPr>
              <a:t>p</a:t>
            </a:r>
            <a:r>
              <a:rPr sz="3300" spc="-25" baseline="-22792" dirty="0">
                <a:solidFill>
                  <a:srgbClr val="A36B29"/>
                </a:solidFill>
                <a:latin typeface="Times New Roman"/>
                <a:cs typeface="Times New Roman"/>
              </a:rPr>
              <a:t>T </a:t>
            </a:r>
            <a:r>
              <a:rPr sz="3300" spc="-409" baseline="-22792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400" spc="-17" dirty="0">
                <a:solidFill>
                  <a:srgbClr val="A36B29"/>
                </a:solidFill>
                <a:latin typeface="Times New Roman"/>
                <a:cs typeface="Times New Roman"/>
              </a:rPr>
              <a:t>dist</a:t>
            </a:r>
            <a:r>
              <a:rPr sz="3400" spc="-11" dirty="0">
                <a:solidFill>
                  <a:srgbClr val="A36B29"/>
                </a:solidFill>
                <a:latin typeface="Times New Roman"/>
                <a:cs typeface="Times New Roman"/>
              </a:rPr>
              <a:t>r</a:t>
            </a:r>
            <a:r>
              <a:rPr sz="3400" spc="-17" dirty="0">
                <a:solidFill>
                  <a:srgbClr val="A36B29"/>
                </a:solidFill>
                <a:latin typeface="Times New Roman"/>
                <a:cs typeface="Times New Roman"/>
              </a:rPr>
              <a:t>ibution,</a:t>
            </a:r>
            <a:r>
              <a:rPr sz="34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400" spc="-23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400" dirty="0">
                <a:solidFill>
                  <a:srgbClr val="A36B29"/>
                </a:solidFill>
                <a:latin typeface="Times New Roman"/>
                <a:cs typeface="Times New Roman"/>
              </a:rPr>
              <a:t>lt</a:t>
            </a:r>
            <a:r>
              <a:rPr sz="3400" spc="-17" dirty="0">
                <a:solidFill>
                  <a:srgbClr val="A36B29"/>
                </a:solidFill>
                <a:latin typeface="Times New Roman"/>
                <a:cs typeface="Times New Roman"/>
              </a:rPr>
              <a:t>hough</a:t>
            </a:r>
            <a:r>
              <a:rPr sz="34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400" spc="-17" dirty="0">
                <a:solidFill>
                  <a:srgbClr val="A36B29"/>
                </a:solidFill>
                <a:latin typeface="Times New Roman"/>
                <a:cs typeface="Times New Roman"/>
              </a:rPr>
              <a:t>pr</a:t>
            </a:r>
            <a:r>
              <a:rPr sz="3400" spc="-23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400" spc="-17" dirty="0">
                <a:solidFill>
                  <a:srgbClr val="A36B29"/>
                </a:solidFill>
                <a:latin typeface="Times New Roman"/>
                <a:cs typeface="Times New Roman"/>
              </a:rPr>
              <a:t>di</a:t>
            </a:r>
            <a:r>
              <a:rPr sz="3400" spc="-23" dirty="0">
                <a:solidFill>
                  <a:srgbClr val="A36B29"/>
                </a:solidFill>
                <a:latin typeface="Times New Roman"/>
                <a:cs typeface="Times New Roman"/>
              </a:rPr>
              <a:t>c</a:t>
            </a:r>
            <a:r>
              <a:rPr sz="3400" dirty="0">
                <a:solidFill>
                  <a:srgbClr val="A36B29"/>
                </a:solidFill>
                <a:latin typeface="Times New Roman"/>
                <a:cs typeface="Times New Roman"/>
              </a:rPr>
              <a:t>ti</a:t>
            </a:r>
            <a:r>
              <a:rPr sz="3400" spc="-17" dirty="0">
                <a:solidFill>
                  <a:srgbClr val="A36B29"/>
                </a:solidFill>
                <a:latin typeface="Times New Roman"/>
                <a:cs typeface="Times New Roman"/>
              </a:rPr>
              <a:t>ons</a:t>
            </a:r>
            <a:r>
              <a:rPr sz="34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400" spc="-17" dirty="0">
                <a:solidFill>
                  <a:srgbClr val="A36B29"/>
                </a:solidFill>
                <a:latin typeface="Times New Roman"/>
                <a:cs typeface="Times New Roman"/>
              </a:rPr>
              <a:t>slightly</a:t>
            </a:r>
            <a:endParaRPr sz="3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03" name="object 90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/>
            <a:r>
              <a:rPr lang="en-US" sz="1400">
                <a:solidFill>
                  <a:srgbClr val="9B9B9B"/>
                </a:solidFill>
                <a:latin typeface="Calibri"/>
                <a:cs typeface="Calibri"/>
              </a:rPr>
              <a:t>December 9, 2012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04" name="object 90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/>
            <a:r>
              <a:rPr lang="en-US" sz="1400">
                <a:solidFill>
                  <a:srgbClr val="B28553"/>
                </a:solidFill>
                <a:latin typeface="Calibri"/>
                <a:cs typeface="Calibri"/>
              </a:rPr>
              <a:t>Larry Sulak – Boston University             IX Latin American Symposium on HEP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05" name="object 90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942"/>
            <a:fld id="{81D60167-4931-47E6-BA6A-407CBD079E47}" type="slidenum">
              <a:rPr sz="1400" dirty="0">
                <a:solidFill>
                  <a:srgbClr val="B28553"/>
                </a:solidFill>
                <a:latin typeface="Calibri"/>
                <a:cs typeface="Calibri"/>
              </a:rPr>
              <a:pPr marL="28942"/>
              <a:t>42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901" name="object 901"/>
          <p:cNvSpPr txBox="1"/>
          <p:nvPr/>
        </p:nvSpPr>
        <p:spPr>
          <a:xfrm>
            <a:off x="863358" y="2231968"/>
            <a:ext cx="3243521" cy="507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3400" dirty="0">
                <a:solidFill>
                  <a:srgbClr val="A36B29"/>
                </a:solidFill>
                <a:latin typeface="Times New Roman"/>
                <a:cs typeface="Times New Roman"/>
              </a:rPr>
              <a:t>l</a:t>
            </a:r>
            <a:r>
              <a:rPr sz="3400" spc="-23" dirty="0">
                <a:solidFill>
                  <a:srgbClr val="A36B29"/>
                </a:solidFill>
                <a:latin typeface="Times New Roman"/>
                <a:cs typeface="Times New Roman"/>
              </a:rPr>
              <a:t>owe</a:t>
            </a:r>
            <a:r>
              <a:rPr sz="3400" spc="-11" dirty="0">
                <a:solidFill>
                  <a:srgbClr val="A36B29"/>
                </a:solidFill>
                <a:latin typeface="Times New Roman"/>
                <a:cs typeface="Times New Roman"/>
              </a:rPr>
              <a:t>r</a:t>
            </a:r>
            <a:r>
              <a:rPr sz="34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A36B29"/>
                </a:solidFill>
                <a:latin typeface="Times New Roman"/>
                <a:cs typeface="Times New Roman"/>
              </a:rPr>
              <a:t>i</a:t>
            </a:r>
            <a:r>
              <a:rPr sz="3400" spc="-17" dirty="0">
                <a:solidFill>
                  <a:srgbClr val="A36B29"/>
                </a:solidFill>
                <a:latin typeface="Times New Roman"/>
                <a:cs typeface="Times New Roman"/>
              </a:rPr>
              <a:t>n</a:t>
            </a:r>
            <a:r>
              <a:rPr sz="34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400" spc="-17" dirty="0">
                <a:solidFill>
                  <a:srgbClr val="A36B29"/>
                </a:solidFill>
                <a:latin typeface="Times New Roman"/>
                <a:cs typeface="Times New Roman"/>
              </a:rPr>
              <a:t>1-j</a:t>
            </a:r>
            <a:r>
              <a:rPr sz="3400" spc="-23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400" dirty="0">
                <a:solidFill>
                  <a:srgbClr val="A36B29"/>
                </a:solidFill>
                <a:latin typeface="Times New Roman"/>
                <a:cs typeface="Times New Roman"/>
              </a:rPr>
              <a:t>t</a:t>
            </a:r>
            <a:r>
              <a:rPr sz="34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400" spc="-23" dirty="0">
                <a:solidFill>
                  <a:srgbClr val="A36B29"/>
                </a:solidFill>
                <a:latin typeface="Times New Roman"/>
                <a:cs typeface="Times New Roman"/>
              </a:rPr>
              <a:t>ca</a:t>
            </a:r>
            <a:r>
              <a:rPr sz="3400" spc="-17" dirty="0">
                <a:solidFill>
                  <a:srgbClr val="A36B29"/>
                </a:solidFill>
                <a:latin typeface="Times New Roman"/>
                <a:cs typeface="Times New Roman"/>
              </a:rPr>
              <a:t>se</a:t>
            </a:r>
            <a:endParaRPr sz="3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02" name="object 902"/>
          <p:cNvSpPr txBox="1"/>
          <p:nvPr/>
        </p:nvSpPr>
        <p:spPr>
          <a:xfrm>
            <a:off x="7431987" y="2434872"/>
            <a:ext cx="3008397" cy="221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400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http://cdsweb.cern.ch/record/1493495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3647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324" y="2146257"/>
            <a:ext cx="3803145" cy="4360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8072" y="2113021"/>
            <a:ext cx="4059036" cy="44079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4035" y="1"/>
            <a:ext cx="9612630" cy="1259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009" y="1275133"/>
            <a:ext cx="175787" cy="4806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•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6535" y="1306997"/>
            <a:ext cx="8741855" cy="8969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marR="14472" defTabSz="520965">
              <a:lnSpc>
                <a:spcPts val="3647"/>
              </a:lnSpc>
            </a:pP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Comp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r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d num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rous distr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i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butions 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t ‘d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t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ec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to</a:t>
            </a:r>
            <a:r>
              <a:rPr sz="3200" spc="-68" dirty="0">
                <a:solidFill>
                  <a:srgbClr val="A36B29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-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le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v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l’ with 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x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ce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ll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nt st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tisti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ca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l pr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ec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ision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6022" y="6611937"/>
            <a:ext cx="10250505" cy="447793"/>
          </a:xfrm>
          <a:custGeom>
            <a:avLst/>
            <a:gdLst/>
            <a:ahLst/>
            <a:cxnLst/>
            <a:rect l="l" t="t" r="r" b="b"/>
            <a:pathLst>
              <a:path w="8775700" h="406400">
                <a:moveTo>
                  <a:pt x="0" y="0"/>
                </a:moveTo>
                <a:lnTo>
                  <a:pt x="8775700" y="0"/>
                </a:lnTo>
                <a:lnTo>
                  <a:pt x="8775700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ln w="9525"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831" y="6653918"/>
            <a:ext cx="9737980" cy="3470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2300" dirty="0">
                <a:solidFill>
                  <a:srgbClr val="941100"/>
                </a:solidFill>
                <a:latin typeface="Arial"/>
                <a:cs typeface="Arial"/>
              </a:rPr>
              <a:t>A</a:t>
            </a:r>
            <a:r>
              <a:rPr sz="2300" spc="-125" dirty="0">
                <a:solidFill>
                  <a:srgbClr val="941100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941100"/>
                </a:solidFill>
                <a:latin typeface="Arial"/>
                <a:cs typeface="Arial"/>
              </a:rPr>
              <a:t>few di</a:t>
            </a:r>
            <a:r>
              <a:rPr sz="2300" spc="-46" dirty="0">
                <a:solidFill>
                  <a:srgbClr val="941100"/>
                </a:solidFill>
                <a:latin typeface="Arial"/>
                <a:cs typeface="Arial"/>
              </a:rPr>
              <a:t>f</a:t>
            </a:r>
            <a:r>
              <a:rPr sz="2300" dirty="0">
                <a:solidFill>
                  <a:srgbClr val="941100"/>
                </a:solidFill>
                <a:latin typeface="Arial"/>
                <a:cs typeface="Arial"/>
              </a:rPr>
              <a:t>ferences to data, possibly due to missing higher-order corrections</a:t>
            </a:r>
            <a:endParaRPr sz="2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373824" y="7190920"/>
            <a:ext cx="2207345" cy="3655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/>
            <a:r>
              <a:rPr lang="en-US" sz="1400">
                <a:solidFill>
                  <a:srgbClr val="9B9B9B"/>
                </a:solidFill>
                <a:latin typeface="Calibri"/>
                <a:cs typeface="Calibri"/>
              </a:rPr>
              <a:t>December 9, 2012</a:t>
            </a:r>
            <a:endParaRPr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/>
            <a:r>
              <a:rPr lang="en-US" sz="1400">
                <a:solidFill>
                  <a:srgbClr val="B28553"/>
                </a:solidFill>
                <a:latin typeface="Calibri"/>
                <a:cs typeface="Calibri"/>
              </a:rPr>
              <a:t>Larry Sulak – Boston University             IX Latin American Symposium on HEP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942"/>
            <a:fld id="{81D60167-4931-47E6-BA6A-407CBD079E47}" type="slidenum">
              <a:rPr sz="1400" dirty="0">
                <a:solidFill>
                  <a:srgbClr val="B28553"/>
                </a:solidFill>
                <a:latin typeface="Calibri"/>
                <a:cs typeface="Calibri"/>
              </a:rPr>
              <a:pPr marL="28942"/>
              <a:t>43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26077" y="41980"/>
            <a:ext cx="2829644" cy="1973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dirty="0">
                <a:solidFill>
                  <a:prstClr val="black"/>
                </a:solidFill>
                <a:latin typeface="Arial"/>
                <a:cs typeface="Arial"/>
              </a:rPr>
              <a:t>https://cdsweb.cern.ch/record/1428</a:t>
            </a:r>
            <a:r>
              <a:rPr sz="1300" spc="-97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300" dirty="0">
                <a:solidFill>
                  <a:prstClr val="black"/>
                </a:solidFill>
                <a:latin typeface="Arial"/>
                <a:cs typeface="Arial"/>
              </a:rPr>
              <a:t>17</a:t>
            </a:r>
            <a:endParaRPr sz="13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47838" y="3792244"/>
            <a:ext cx="1662926" cy="3141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LO Madgraph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751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73859" y="1453578"/>
            <a:ext cx="5117835" cy="5697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4035" y="1"/>
            <a:ext cx="9612630" cy="125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990" y="1443301"/>
            <a:ext cx="3713027" cy="5338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05195" indent="-390724" defTabSz="520965">
              <a:lnSpc>
                <a:spcPts val="4342"/>
              </a:lnSpc>
              <a:buClr>
                <a:srgbClr val="A36B29"/>
              </a:buClr>
              <a:buFont typeface="Arial"/>
              <a:buChar char="•"/>
              <a:tabLst>
                <a:tab pos="404471" algn="l"/>
              </a:tabLst>
            </a:pP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M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ea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sur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eme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n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t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s of</a:t>
            </a:r>
            <a:endParaRPr sz="3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/>
            <a:r>
              <a:rPr lang="en-US" sz="1400">
                <a:solidFill>
                  <a:srgbClr val="9B9B9B"/>
                </a:solidFill>
                <a:latin typeface="Calibri"/>
                <a:cs typeface="Calibri"/>
              </a:rPr>
              <a:t>December 9, 2012</a:t>
            </a:r>
            <a:endParaRPr sz="1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/>
            <a:r>
              <a:rPr lang="en-US" sz="1400">
                <a:solidFill>
                  <a:srgbClr val="B28553"/>
                </a:solidFill>
                <a:latin typeface="Calibri"/>
                <a:cs typeface="Calibri"/>
              </a:rPr>
              <a:t>Larry Sulak – Boston University             IX Latin American Symposium on HEP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942"/>
            <a:fld id="{81D60167-4931-47E6-BA6A-407CBD079E47}" type="slidenum">
              <a:rPr sz="1400" dirty="0">
                <a:solidFill>
                  <a:srgbClr val="B28553"/>
                </a:solidFill>
                <a:latin typeface="Calibri"/>
                <a:cs typeface="Calibri"/>
              </a:rPr>
              <a:pPr marL="28942"/>
              <a:t>44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8660" y="2043055"/>
            <a:ext cx="5234285" cy="45702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32097" indent="-325603" defTabSz="520965">
              <a:buClr>
                <a:srgbClr val="D38F0D"/>
              </a:buClr>
              <a:buFont typeface="Arial"/>
              <a:buChar char="–"/>
              <a:tabLst>
                <a:tab pos="832097" algn="l"/>
              </a:tabLst>
            </a:pP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Lea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ding j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t p</a:t>
            </a:r>
            <a:r>
              <a:rPr sz="3200" spc="17" baseline="-22522" dirty="0">
                <a:solidFill>
                  <a:srgbClr val="D38F0D"/>
                </a:solidFill>
                <a:latin typeface="Times New Roman"/>
                <a:cs typeface="Times New Roman"/>
              </a:rPr>
              <a:t>T</a:t>
            </a:r>
            <a:r>
              <a:rPr sz="3200" spc="11" dirty="0">
                <a:solidFill>
                  <a:srgbClr val="D38F0D"/>
                </a:solidFill>
                <a:latin typeface="Times New Roman"/>
                <a:cs typeface="Times New Roman"/>
              </a:rPr>
              <a:t>s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20965">
              <a:lnSpc>
                <a:spcPts val="1140"/>
              </a:lnSpc>
              <a:spcBef>
                <a:spcPts val="59"/>
              </a:spcBef>
              <a:buClr>
                <a:srgbClr val="D38F0D"/>
              </a:buClr>
              <a:buFont typeface="Arial"/>
              <a:buChar char="–"/>
            </a:pPr>
            <a:endParaRPr sz="1100">
              <a:solidFill>
                <a:prstClr val="black"/>
              </a:solidFill>
              <a:latin typeface="Calibri"/>
            </a:endParaRPr>
          </a:p>
          <a:p>
            <a:pPr marL="832097" indent="-325603" defTabSz="520965">
              <a:buClr>
                <a:srgbClr val="D38F0D"/>
              </a:buClr>
              <a:buFont typeface="Arial"/>
              <a:buChar char="–"/>
              <a:tabLst>
                <a:tab pos="832097" algn="l"/>
              </a:tabLst>
            </a:pP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J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t multipli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c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ity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32097" indent="-325603" defTabSz="520965">
              <a:spcBef>
                <a:spcPts val="500"/>
              </a:spcBef>
              <a:buClr>
                <a:srgbClr val="D38F0D"/>
              </a:buClr>
              <a:buFont typeface="Arial"/>
              <a:buChar char="–"/>
              <a:tabLst>
                <a:tab pos="832097" algn="l"/>
              </a:tabLst>
            </a:pP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Δϕ of 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Z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, bb-syst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m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20965">
              <a:lnSpc>
                <a:spcPts val="570"/>
              </a:lnSpc>
              <a:spcBef>
                <a:spcPts val="31"/>
              </a:spcBef>
              <a:buClr>
                <a:srgbClr val="D38F0D"/>
              </a:buClr>
              <a:buFont typeface="Arial"/>
              <a:buChar char="–"/>
            </a:pPr>
            <a:endParaRPr sz="600">
              <a:solidFill>
                <a:prstClr val="black"/>
              </a:solidFill>
              <a:latin typeface="Calibri"/>
            </a:endParaRPr>
          </a:p>
          <a:p>
            <a:pPr marL="832097" indent="-325603" defTabSz="520965">
              <a:buClr>
                <a:srgbClr val="D38F0D"/>
              </a:buClr>
              <a:buFont typeface="Arial"/>
              <a:buChar char="–"/>
              <a:tabLst>
                <a:tab pos="832097" algn="l"/>
              </a:tabLst>
            </a:pP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p</a:t>
            </a:r>
            <a:r>
              <a:rPr sz="3200" spc="17" baseline="-22522" dirty="0">
                <a:solidFill>
                  <a:srgbClr val="D38F0D"/>
                </a:solidFill>
                <a:latin typeface="Times New Roman"/>
                <a:cs typeface="Times New Roman"/>
              </a:rPr>
              <a:t>T </a:t>
            </a:r>
            <a:r>
              <a:rPr sz="3200" spc="-384" baseline="-22522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of b-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je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t p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ir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520965">
              <a:lnSpc>
                <a:spcPts val="1140"/>
              </a:lnSpc>
            </a:pPr>
            <a:endParaRPr sz="1100">
              <a:solidFill>
                <a:prstClr val="black"/>
              </a:solidFill>
              <a:latin typeface="Calibri"/>
            </a:endParaRPr>
          </a:p>
          <a:p>
            <a:pPr defTabSz="520965">
              <a:lnSpc>
                <a:spcPts val="1140"/>
              </a:lnSpc>
            </a:pPr>
            <a:endParaRPr sz="1100">
              <a:solidFill>
                <a:prstClr val="black"/>
              </a:solidFill>
              <a:latin typeface="Calibri"/>
            </a:endParaRPr>
          </a:p>
          <a:p>
            <a:pPr defTabSz="520965">
              <a:lnSpc>
                <a:spcPts val="1480"/>
              </a:lnSpc>
              <a:spcBef>
                <a:spcPts val="67"/>
              </a:spcBef>
            </a:pPr>
            <a:endParaRPr sz="1500">
              <a:solidFill>
                <a:prstClr val="black"/>
              </a:solidFill>
              <a:latin typeface="Calibri"/>
            </a:endParaRPr>
          </a:p>
          <a:p>
            <a:pPr marL="434139" marR="907347" defTabSz="520965">
              <a:lnSpc>
                <a:spcPts val="3533"/>
              </a:lnSpc>
            </a:pPr>
            <a:r>
              <a:rPr sz="3000" dirty="0">
                <a:solidFill>
                  <a:srgbClr val="561029"/>
                </a:solidFill>
                <a:latin typeface="Arial"/>
                <a:cs typeface="Arial"/>
              </a:rPr>
              <a:t>Shows signs of stress with LO Madgraph MC</a:t>
            </a:r>
            <a:endParaRPr sz="3000">
              <a:solidFill>
                <a:prstClr val="black"/>
              </a:solidFill>
              <a:latin typeface="Arial"/>
              <a:cs typeface="Arial"/>
            </a:endParaRPr>
          </a:p>
          <a:p>
            <a:pPr defTabSz="520965">
              <a:lnSpc>
                <a:spcPts val="1140"/>
              </a:lnSpc>
            </a:pPr>
            <a:endParaRPr sz="1100">
              <a:solidFill>
                <a:prstClr val="black"/>
              </a:solidFill>
              <a:latin typeface="Calibri"/>
            </a:endParaRPr>
          </a:p>
          <a:p>
            <a:pPr defTabSz="520965">
              <a:lnSpc>
                <a:spcPts val="1254"/>
              </a:lnSpc>
              <a:spcBef>
                <a:spcPts val="46"/>
              </a:spcBef>
            </a:pPr>
            <a:endParaRPr sz="1300">
              <a:solidFill>
                <a:prstClr val="black"/>
              </a:solidFill>
              <a:latin typeface="Calibri"/>
            </a:endParaRPr>
          </a:p>
          <a:p>
            <a:pPr marL="14472" marR="14472" defTabSz="520965">
              <a:lnSpc>
                <a:spcPts val="3191"/>
              </a:lnSpc>
            </a:pPr>
            <a:r>
              <a:rPr sz="2700" dirty="0">
                <a:solidFill>
                  <a:srgbClr val="008F00"/>
                </a:solidFill>
                <a:latin typeface="Arial"/>
                <a:cs typeface="Arial"/>
              </a:rPr>
              <a:t>Needs further study with comparisons to NLO calculations</a:t>
            </a:r>
            <a:endParaRPr sz="27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65498" y="6968772"/>
            <a:ext cx="1218638" cy="1973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dirty="0">
                <a:solidFill>
                  <a:prstClr val="black"/>
                </a:solidFill>
                <a:latin typeface="Arial"/>
                <a:cs typeface="Arial"/>
              </a:rPr>
              <a:t>arXiv:1204.1643</a:t>
            </a:r>
          </a:p>
        </p:txBody>
      </p:sp>
    </p:spTree>
    <p:extLst>
      <p:ext uri="{BB962C8B-B14F-4D97-AF65-F5344CB8AC3E}">
        <p14:creationId xmlns:p14="http://schemas.microsoft.com/office/powerpoint/2010/main" val="10599822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2339" y="1945099"/>
            <a:ext cx="5266178" cy="453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4035" y="1"/>
            <a:ext cx="9612630" cy="125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9986" y="1287378"/>
            <a:ext cx="9841820" cy="4806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05195" indent="-390724" defTabSz="520965">
              <a:buClr>
                <a:srgbClr val="A36B29"/>
              </a:buClr>
              <a:buFont typeface="Arial"/>
              <a:buChar char="•"/>
              <a:tabLst>
                <a:tab pos="404471" algn="l"/>
              </a:tabLst>
            </a:pP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M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sur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m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nt of 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ngul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r 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c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orr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l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tions b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tw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n B h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drons</a:t>
            </a: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/>
            <a:r>
              <a:rPr lang="en-US" sz="1400">
                <a:solidFill>
                  <a:srgbClr val="9B9B9B"/>
                </a:solidFill>
                <a:latin typeface="Calibri"/>
                <a:cs typeface="Calibri"/>
              </a:rPr>
              <a:t>December 9, 2012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/>
            <a:r>
              <a:rPr lang="en-US" sz="1400">
                <a:solidFill>
                  <a:srgbClr val="B28553"/>
                </a:solidFill>
                <a:latin typeface="Calibri"/>
                <a:cs typeface="Calibri"/>
              </a:rPr>
              <a:t>Larry Sulak – Boston University             IX Latin American Symposium on HEP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317" y="2135411"/>
            <a:ext cx="4868619" cy="4577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marR="14472" defTabSz="520965">
              <a:lnSpc>
                <a:spcPts val="3191"/>
              </a:lnSpc>
            </a:pPr>
            <a:r>
              <a:rPr sz="2700" dirty="0">
                <a:solidFill>
                  <a:prstClr val="black"/>
                </a:solidFill>
                <a:latin typeface="Arial"/>
                <a:cs typeface="Arial"/>
              </a:rPr>
              <a:t>Unlike previous Z+bb analysis, measure the B hadrons</a:t>
            </a:r>
            <a:endParaRPr sz="2700">
              <a:solidFill>
                <a:prstClr val="black"/>
              </a:solidFill>
              <a:latin typeface="Arial"/>
              <a:cs typeface="Arial"/>
            </a:endParaRPr>
          </a:p>
          <a:p>
            <a:pPr marL="617199" indent="-212728" defTabSz="520965">
              <a:lnSpc>
                <a:spcPts val="3100"/>
              </a:lnSpc>
              <a:buFont typeface="Arial"/>
              <a:buChar char="-"/>
              <a:tabLst>
                <a:tab pos="617199" algn="l"/>
              </a:tabLst>
            </a:pPr>
            <a:r>
              <a:rPr sz="2700" dirty="0">
                <a:solidFill>
                  <a:prstClr val="black"/>
                </a:solidFill>
                <a:latin typeface="Arial"/>
                <a:cs typeface="Arial"/>
              </a:rPr>
              <a:t>Use tracking information</a:t>
            </a:r>
            <a:endParaRPr sz="2700">
              <a:solidFill>
                <a:prstClr val="black"/>
              </a:solidFill>
              <a:latin typeface="Arial"/>
              <a:cs typeface="Arial"/>
            </a:endParaRPr>
          </a:p>
          <a:p>
            <a:pPr marL="617199" indent="-212728" defTabSz="520965">
              <a:lnSpc>
                <a:spcPts val="3191"/>
              </a:lnSpc>
              <a:buFont typeface="Arial"/>
              <a:buChar char="-"/>
              <a:tabLst>
                <a:tab pos="617199" algn="l"/>
              </a:tabLst>
            </a:pPr>
            <a:r>
              <a:rPr sz="2700" dirty="0">
                <a:solidFill>
                  <a:prstClr val="black"/>
                </a:solidFill>
                <a:latin typeface="Arial"/>
                <a:cs typeface="Arial"/>
              </a:rPr>
              <a:t>No jet reconstruction</a:t>
            </a:r>
            <a:endParaRPr sz="2700">
              <a:solidFill>
                <a:prstClr val="black"/>
              </a:solidFill>
              <a:latin typeface="Arial"/>
              <a:cs typeface="Arial"/>
            </a:endParaRPr>
          </a:p>
          <a:p>
            <a:pPr defTabSz="520965">
              <a:lnSpc>
                <a:spcPts val="1083"/>
              </a:lnSpc>
              <a:spcBef>
                <a:spcPts val="34"/>
              </a:spcBef>
            </a:pPr>
            <a:endParaRPr sz="1100">
              <a:solidFill>
                <a:prstClr val="black"/>
              </a:solidFill>
              <a:latin typeface="Calibri"/>
            </a:endParaRPr>
          </a:p>
          <a:p>
            <a:pPr defTabSz="520965">
              <a:lnSpc>
                <a:spcPts val="1140"/>
              </a:lnSpc>
            </a:pPr>
            <a:endParaRPr sz="1100">
              <a:solidFill>
                <a:prstClr val="black"/>
              </a:solidFill>
              <a:latin typeface="Calibri"/>
            </a:endParaRPr>
          </a:p>
          <a:p>
            <a:pPr marL="332838" marR="419667" defTabSz="520965">
              <a:lnSpc>
                <a:spcPts val="3191"/>
              </a:lnSpc>
            </a:pPr>
            <a:r>
              <a:rPr sz="2700" spc="-6" dirty="0">
                <a:solidFill>
                  <a:srgbClr val="38571A"/>
                </a:solidFill>
                <a:latin typeface="Arial"/>
                <a:cs typeface="Arial"/>
              </a:rPr>
              <a:t>W</a:t>
            </a:r>
            <a:r>
              <a:rPr sz="2700" dirty="0">
                <a:solidFill>
                  <a:srgbClr val="38571A"/>
                </a:solidFill>
                <a:latin typeface="Arial"/>
                <a:cs typeface="Arial"/>
              </a:rPr>
              <a:t>ith tracking-based measurement, can look at small opening angles</a:t>
            </a:r>
            <a:endParaRPr sz="2700">
              <a:solidFill>
                <a:prstClr val="black"/>
              </a:solidFill>
              <a:latin typeface="Arial"/>
              <a:cs typeface="Arial"/>
            </a:endParaRPr>
          </a:p>
          <a:p>
            <a:pPr defTabSz="520965">
              <a:lnSpc>
                <a:spcPts val="912"/>
              </a:lnSpc>
              <a:spcBef>
                <a:spcPts val="14"/>
              </a:spcBef>
            </a:pPr>
            <a:endParaRPr sz="900">
              <a:solidFill>
                <a:prstClr val="black"/>
              </a:solidFill>
              <a:latin typeface="Calibri"/>
            </a:endParaRPr>
          </a:p>
          <a:p>
            <a:pPr defTabSz="520965">
              <a:lnSpc>
                <a:spcPts val="1140"/>
              </a:lnSpc>
            </a:pPr>
            <a:endParaRPr sz="1100">
              <a:solidFill>
                <a:prstClr val="black"/>
              </a:solidFill>
              <a:latin typeface="Calibri"/>
            </a:endParaRPr>
          </a:p>
          <a:p>
            <a:pPr defTabSz="520965">
              <a:lnSpc>
                <a:spcPts val="1140"/>
              </a:lnSpc>
            </a:pPr>
            <a:endParaRPr sz="1100">
              <a:solidFill>
                <a:prstClr val="black"/>
              </a:solidFill>
              <a:latin typeface="Calibri"/>
            </a:endParaRPr>
          </a:p>
          <a:p>
            <a:pPr marL="217069" marR="341522" algn="just" defTabSz="520965">
              <a:lnSpc>
                <a:spcPts val="3191"/>
              </a:lnSpc>
            </a:pPr>
            <a:r>
              <a:rPr sz="2700" dirty="0">
                <a:solidFill>
                  <a:srgbClr val="941100"/>
                </a:solidFill>
                <a:latin typeface="Arial"/>
                <a:cs typeface="Arial"/>
              </a:rPr>
              <a:t>MC in agreement with data but data suggests a slightly flatter spectrum</a:t>
            </a:r>
            <a:endParaRPr sz="27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75437" y="6884813"/>
            <a:ext cx="3617913" cy="1700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300" dirty="0">
                <a:solidFill>
                  <a:prstClr val="black"/>
                </a:solidFill>
                <a:latin typeface="Arial"/>
                <a:cs typeface="Arial"/>
              </a:rPr>
              <a:t>https://cdsweb.cern.ch/record/1430694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72357"/>
            <a:fld id="{81D60167-4931-47E6-BA6A-407CBD079E47}" type="slidenum">
              <a:rPr lang="en-US" sz="1400">
                <a:solidFill>
                  <a:srgbClr val="B28553"/>
                </a:solidFill>
                <a:latin typeface="Calibri"/>
                <a:cs typeface="Calibri"/>
              </a:rPr>
              <a:pPr marL="72357"/>
              <a:t>45</a:t>
            </a:fld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63079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0205" y="1841208"/>
            <a:ext cx="7296253" cy="11075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>
              <a:buClr>
                <a:srgbClr val="A36B29"/>
              </a:buClr>
              <a:tabLst>
                <a:tab pos="403217" algn="l"/>
              </a:tabLst>
            </a:pP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M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ny n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w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r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su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lt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s for</a:t>
            </a:r>
            <a:r>
              <a:rPr sz="3200" spc="-68" dirty="0">
                <a:solidFill>
                  <a:srgbClr val="A36B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V+j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et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  <a:p>
            <a:pPr marL="14430">
              <a:lnSpc>
                <a:spcPts val="4342"/>
              </a:lnSpc>
              <a:spcBef>
                <a:spcPts val="296"/>
              </a:spcBef>
              <a:buClr>
                <a:srgbClr val="A36B29"/>
              </a:buClr>
              <a:tabLst>
                <a:tab pos="403217" algn="l"/>
              </a:tabLst>
            </a:pPr>
            <a:r>
              <a:rPr sz="3200" spc="-148" dirty="0">
                <a:solidFill>
                  <a:srgbClr val="A36B29"/>
                </a:solidFill>
                <a:latin typeface="Arial"/>
                <a:cs typeface="Arial"/>
              </a:rPr>
              <a:t>W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it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h 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la</a:t>
            </a:r>
            <a:r>
              <a:rPr sz="3200" spc="-68" dirty="0">
                <a:solidFill>
                  <a:srgbClr val="A36B29"/>
                </a:solidFill>
                <a:latin typeface="Arial"/>
                <a:cs typeface="Arial"/>
              </a:rPr>
              <a:t>r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ge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d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ata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s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et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s 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ca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n now 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xp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ore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lang="en-US" sz="1400" dirty="0">
                <a:solidFill>
                  <a:srgbClr val="9B9B9B"/>
                </a:solidFill>
                <a:latin typeface="Calibri"/>
                <a:cs typeface="Calibri"/>
              </a:rPr>
              <a:t>December 10, 2012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2749552" y="7288278"/>
            <a:ext cx="5486400" cy="4523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lang="en-US" sz="1400" dirty="0">
                <a:solidFill>
                  <a:schemeClr val="tx1">
                    <a:lumMod val="65000"/>
                  </a:schemeClr>
                </a:solidFill>
                <a:latin typeface="Calibri"/>
                <a:cs typeface="Calibri"/>
              </a:rPr>
              <a:t>Larry Sulak – Boston University - IX Latin American Symposium on HEP</a:t>
            </a:r>
            <a:endParaRPr sz="1400" dirty="0">
              <a:solidFill>
                <a:schemeClr val="tx1">
                  <a:lumMod val="6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0173" y="2974406"/>
            <a:ext cx="10351378" cy="4004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3776">
              <a:buClr>
                <a:srgbClr val="D38F0D"/>
              </a:buClr>
              <a:tabLst>
                <a:tab pos="858380" algn="l"/>
              </a:tabLst>
            </a:pP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More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kin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m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tic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distr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butions like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forw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rd j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ts</a:t>
            </a:r>
            <a:endParaRPr sz="3200" dirty="0">
              <a:latin typeface="Arial"/>
              <a:cs typeface="Arial"/>
            </a:endParaRPr>
          </a:p>
          <a:p>
            <a:pPr marL="533776">
              <a:spcBef>
                <a:spcPts val="160"/>
              </a:spcBef>
              <a:buClr>
                <a:srgbClr val="D38F0D"/>
              </a:buClr>
              <a:tabLst>
                <a:tab pos="858380" algn="l"/>
              </a:tabLst>
            </a:pP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N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w ph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se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sp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ace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s like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boost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d Z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p</a:t>
            </a:r>
            <a:r>
              <a:rPr sz="3200" spc="17" baseline="-25000" dirty="0">
                <a:solidFill>
                  <a:srgbClr val="D38F0D"/>
                </a:solidFill>
                <a:latin typeface="Arial"/>
                <a:cs typeface="Arial"/>
              </a:rPr>
              <a:t>T</a:t>
            </a:r>
            <a:r>
              <a:rPr sz="3200" spc="11" dirty="0">
                <a:solidFill>
                  <a:srgbClr val="D38F0D"/>
                </a:solidFill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  <a:p>
            <a:pPr marL="533776">
              <a:spcBef>
                <a:spcPts val="160"/>
              </a:spcBef>
              <a:buClr>
                <a:srgbClr val="D38F0D"/>
              </a:buClr>
              <a:tabLst>
                <a:tab pos="858380" algn="l"/>
              </a:tabLst>
            </a:pP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Pr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ec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ision m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ea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sur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m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nts of</a:t>
            </a:r>
            <a:r>
              <a:rPr sz="3200" spc="-63" dirty="0">
                <a:solidFill>
                  <a:srgbClr val="D38F0D"/>
                </a:solidFill>
                <a:latin typeface="Arial"/>
                <a:cs typeface="Arial"/>
              </a:rPr>
              <a:t> 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W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/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Z</a:t>
            </a:r>
            <a:r>
              <a:rPr lang="en-US" sz="3200" spc="-6" dirty="0">
                <a:solidFill>
                  <a:srgbClr val="D38F0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+</a:t>
            </a:r>
            <a:r>
              <a:rPr lang="en-US" sz="3200" dirty="0">
                <a:solidFill>
                  <a:srgbClr val="D38F0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he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vy f</a:t>
            </a:r>
            <a:r>
              <a:rPr sz="3200" spc="-6" dirty="0">
                <a:solidFill>
                  <a:srgbClr val="D38F0D"/>
                </a:solidFill>
                <a:latin typeface="Arial"/>
                <a:cs typeface="Arial"/>
              </a:rPr>
              <a:t>la</a:t>
            </a:r>
            <a:r>
              <a:rPr sz="3200" dirty="0">
                <a:solidFill>
                  <a:srgbClr val="D38F0D"/>
                </a:solidFill>
                <a:latin typeface="Arial"/>
                <a:cs typeface="Arial"/>
              </a:rPr>
              <a:t>vor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ts val="969"/>
              </a:lnSpc>
              <a:spcBef>
                <a:spcPts val="42"/>
              </a:spcBef>
            </a:pPr>
            <a:endParaRPr sz="3200" dirty="0">
              <a:latin typeface="Arial"/>
              <a:cs typeface="Arial"/>
            </a:endParaRPr>
          </a:p>
          <a:p>
            <a:pPr marL="14430" marR="14430">
              <a:lnSpc>
                <a:spcPct val="85800"/>
              </a:lnSpc>
              <a:buClr>
                <a:srgbClr val="A36B29"/>
              </a:buClr>
              <a:tabLst>
                <a:tab pos="403217" algn="l"/>
              </a:tabLst>
            </a:pP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Ov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r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al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l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good 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gr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eeme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nt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w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it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h MC, but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so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e 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te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ns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on</a:t>
            </a:r>
            <a:r>
              <a:rPr lang="en-US" sz="3200" dirty="0">
                <a:solidFill>
                  <a:srgbClr val="A36B29"/>
                </a:solidFill>
                <a:latin typeface="Arial"/>
                <a:cs typeface="Arial"/>
              </a:rPr>
              <a:t>			 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n 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ngu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la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r d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s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r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bu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ti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ons 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nd boos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te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d ph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se sp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ace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ts val="855"/>
              </a:lnSpc>
              <a:spcBef>
                <a:spcPts val="14"/>
              </a:spcBef>
              <a:buClr>
                <a:srgbClr val="A36B29"/>
              </a:buClr>
              <a:buFont typeface="Arial"/>
              <a:buChar char="•"/>
            </a:pPr>
            <a:endParaRPr sz="3200" dirty="0">
              <a:latin typeface="Arial"/>
              <a:cs typeface="Arial"/>
            </a:endParaRPr>
          </a:p>
          <a:p>
            <a:pPr marL="14430" marR="1853073">
              <a:lnSpc>
                <a:spcPts val="3862"/>
              </a:lnSpc>
              <a:buClr>
                <a:srgbClr val="A36B29"/>
              </a:buClr>
              <a:tabLst>
                <a:tab pos="403217" algn="l"/>
              </a:tabLst>
            </a:pPr>
            <a:r>
              <a:rPr lang="en-US" sz="3200" spc="-6" dirty="0">
                <a:solidFill>
                  <a:srgbClr val="A36B29"/>
                </a:solidFill>
                <a:latin typeface="Arial"/>
                <a:cs typeface="Arial"/>
              </a:rPr>
              <a:t>M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ny 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ore 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mea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sur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eme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n</a:t>
            </a:r>
            <a:r>
              <a:rPr sz="3200" spc="-6" dirty="0">
                <a:solidFill>
                  <a:srgbClr val="A36B29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s for</a:t>
            </a:r>
            <a:r>
              <a:rPr sz="3200" spc="-68" dirty="0">
                <a:solidFill>
                  <a:srgbClr val="A36B29"/>
                </a:solidFill>
                <a:latin typeface="Arial"/>
                <a:cs typeface="Arial"/>
              </a:rPr>
              <a:t> </a:t>
            </a:r>
            <a:r>
              <a:rPr sz="3200" dirty="0" err="1">
                <a:solidFill>
                  <a:srgbClr val="A36B29"/>
                </a:solidFill>
                <a:latin typeface="Arial"/>
                <a:cs typeface="Arial"/>
              </a:rPr>
              <a:t>V+j</a:t>
            </a:r>
            <a:r>
              <a:rPr sz="3200" spc="-6" dirty="0" err="1">
                <a:solidFill>
                  <a:srgbClr val="A36B29"/>
                </a:solidFill>
                <a:latin typeface="Arial"/>
                <a:cs typeface="Arial"/>
              </a:rPr>
              <a:t>et</a:t>
            </a:r>
            <a:r>
              <a:rPr sz="3200" dirty="0" err="1">
                <a:solidFill>
                  <a:srgbClr val="A36B29"/>
                </a:solidFill>
                <a:latin typeface="Arial"/>
                <a:cs typeface="Arial"/>
              </a:rPr>
              <a:t>s</a:t>
            </a:r>
            <a:r>
              <a:rPr sz="3200" dirty="0">
                <a:solidFill>
                  <a:srgbClr val="A36B29"/>
                </a:solidFill>
                <a:latin typeface="Arial"/>
                <a:cs typeface="Arial"/>
              </a:rPr>
              <a:t> </a:t>
            </a:r>
            <a:r>
              <a:rPr sz="3200" spc="-6" dirty="0" err="1">
                <a:solidFill>
                  <a:srgbClr val="A36B29"/>
                </a:solidFill>
                <a:latin typeface="Arial"/>
                <a:cs typeface="Arial"/>
              </a:rPr>
              <a:t>i</a:t>
            </a:r>
            <a:r>
              <a:rPr sz="3200" dirty="0" err="1">
                <a:solidFill>
                  <a:srgbClr val="A36B29"/>
                </a:solidFill>
                <a:latin typeface="Arial"/>
                <a:cs typeface="Arial"/>
              </a:rPr>
              <a:t>np</a:t>
            </a:r>
            <a:r>
              <a:rPr sz="3200" spc="-6" dirty="0" err="1">
                <a:solidFill>
                  <a:srgbClr val="A36B29"/>
                </a:solidFill>
                <a:latin typeface="Arial"/>
                <a:cs typeface="Arial"/>
              </a:rPr>
              <a:t>i</a:t>
            </a:r>
            <a:r>
              <a:rPr sz="3200" dirty="0" err="1">
                <a:solidFill>
                  <a:srgbClr val="A36B29"/>
                </a:solidFill>
                <a:latin typeface="Arial"/>
                <a:cs typeface="Arial"/>
              </a:rPr>
              <a:t>p</a:t>
            </a:r>
            <a:r>
              <a:rPr sz="3200" spc="-6" dirty="0" err="1">
                <a:solidFill>
                  <a:srgbClr val="A36B29"/>
                </a:solidFill>
                <a:latin typeface="Arial"/>
                <a:cs typeface="Arial"/>
              </a:rPr>
              <a:t>eli</a:t>
            </a:r>
            <a:r>
              <a:rPr sz="3200" dirty="0" err="1">
                <a:solidFill>
                  <a:srgbClr val="A36B29"/>
                </a:solidFill>
                <a:latin typeface="Arial"/>
                <a:cs typeface="Arial"/>
              </a:rPr>
              <a:t>ne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351" y="349255"/>
            <a:ext cx="8686800" cy="769441"/>
          </a:xfrm>
          <a:prstGeom prst="rect">
            <a:avLst/>
          </a:prstGeom>
          <a:noFill/>
        </p:spPr>
        <p:txBody>
          <a:bodyPr wrap="square" lIns="91181" tIns="45587" rIns="91181" bIns="45587" rtlCol="0">
            <a:spAutoFit/>
          </a:bodyPr>
          <a:lstStyle/>
          <a:p>
            <a:r>
              <a:rPr lang="en-US" sz="4400" b="1" dirty="0">
                <a:solidFill>
                  <a:srgbClr val="000080"/>
                </a:solidFill>
                <a:latin typeface="Arial"/>
                <a:cs typeface="Arial"/>
              </a:rPr>
              <a:t>Summary for W or Z + jets</a:t>
            </a:r>
          </a:p>
        </p:txBody>
      </p:sp>
    </p:spTree>
    <p:extLst>
      <p:ext uri="{BB962C8B-B14F-4D97-AF65-F5344CB8AC3E}">
        <p14:creationId xmlns:p14="http://schemas.microsoft.com/office/powerpoint/2010/main" val="38735461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0849" y="-164212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>
              <a:lnSpc>
                <a:spcPts val="5232"/>
              </a:lnSpc>
            </a:pPr>
            <a:r>
              <a:rPr lang="en-US" dirty="0"/>
              <a:t>  </a:t>
            </a:r>
            <a:r>
              <a:rPr lang="en-US" dirty="0" smtClean="0"/>
              <a:t>Overall </a:t>
            </a:r>
            <a:r>
              <a:rPr lang="en-US" spc="-35" dirty="0"/>
              <a:t>c</a:t>
            </a:r>
            <a:r>
              <a:rPr spc="-5" dirty="0"/>
              <a:t>on</a:t>
            </a:r>
            <a:r>
              <a:rPr spc="-25" dirty="0"/>
              <a:t>c</a:t>
            </a:r>
            <a:r>
              <a:rPr spc="-5" dirty="0"/>
              <a:t>lu</a:t>
            </a:r>
            <a:r>
              <a:rPr spc="-25" dirty="0"/>
              <a:t>s</a:t>
            </a:r>
            <a:r>
              <a:rPr spc="-5" dirty="0"/>
              <a:t>ion</a:t>
            </a:r>
            <a:r>
              <a:rPr spc="-25" dirty="0"/>
              <a:t>s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47</a:t>
            </a:fld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08362" y="1035050"/>
            <a:ext cx="10372338" cy="52818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31644">
              <a:lnSpc>
                <a:spcPts val="31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lang="en-US" sz="2800" spc="-15" dirty="0"/>
              <a:t>Era of p</a:t>
            </a:r>
            <a:r>
              <a:rPr sz="2800" spc="-15" dirty="0"/>
              <a:t>recision Q</a:t>
            </a:r>
            <a:r>
              <a:rPr sz="2800" spc="-25" dirty="0"/>
              <a:t>CD, </a:t>
            </a:r>
            <a:endParaRPr lang="en-US" sz="2800" spc="-25" dirty="0"/>
          </a:p>
          <a:p>
            <a:pPr marL="11079" marR="31644" lvl="1">
              <a:lnSpc>
                <a:spcPts val="31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lang="en-US" sz="2800" spc="-15" dirty="0">
                <a:latin typeface="Arial"/>
                <a:cs typeface="Arial"/>
              </a:rPr>
              <a:t>    </a:t>
            </a:r>
            <a:r>
              <a:rPr sz="2800" spc="-15" dirty="0">
                <a:latin typeface="Arial"/>
                <a:cs typeface="Arial"/>
              </a:rPr>
              <a:t>using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heory </a:t>
            </a:r>
            <a:r>
              <a:rPr sz="2800" spc="-21" dirty="0">
                <a:latin typeface="Arial"/>
                <a:cs typeface="Arial"/>
              </a:rPr>
              <a:t>and</a:t>
            </a:r>
            <a:r>
              <a:rPr sz="2800" spc="-15" dirty="0">
                <a:latin typeface="Arial"/>
                <a:cs typeface="Arial"/>
              </a:rPr>
              <a:t> experiment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develop</a:t>
            </a:r>
            <a:r>
              <a:rPr lang="en-US" sz="2800" spc="-15" dirty="0">
                <a:latin typeface="Arial"/>
                <a:cs typeface="Arial"/>
              </a:rPr>
              <a:t>ed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lang="en-US" sz="2800" spc="-15" dirty="0">
                <a:latin typeface="Arial"/>
                <a:cs typeface="Arial"/>
              </a:rPr>
              <a:t>from</a:t>
            </a:r>
            <a:r>
              <a:rPr sz="2800" spc="-15" dirty="0">
                <a:latin typeface="Arial"/>
                <a:cs typeface="Arial"/>
              </a:rPr>
              <a:t> previous colliders </a:t>
            </a:r>
            <a:r>
              <a:rPr lang="en-US" sz="2800" spc="-15" dirty="0">
                <a:latin typeface="Arial"/>
                <a:cs typeface="Arial"/>
              </a:rPr>
              <a:t>	    </a:t>
            </a:r>
            <a:r>
              <a:rPr sz="2800" spc="-15" dirty="0">
                <a:latin typeface="Arial"/>
                <a:cs typeface="Arial"/>
              </a:rPr>
              <a:t>bear</a:t>
            </a:r>
            <a:r>
              <a:rPr lang="en-US" sz="2800" spc="-15" dirty="0">
                <a:latin typeface="Arial"/>
                <a:cs typeface="Arial"/>
              </a:rPr>
              <a:t>ing</a:t>
            </a:r>
            <a:r>
              <a:rPr sz="2800" spc="-15" dirty="0">
                <a:latin typeface="Arial"/>
                <a:cs typeface="Arial"/>
              </a:rPr>
              <a:t> fruit </a:t>
            </a:r>
            <a:r>
              <a:rPr sz="2800" spc="-21" dirty="0">
                <a:latin typeface="Arial"/>
                <a:cs typeface="Arial"/>
              </a:rPr>
              <a:t>at LHC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6"/>
              </a:spcBef>
              <a:buClr>
                <a:srgbClr val="000080"/>
              </a:buClr>
            </a:pPr>
            <a:endParaRPr sz="1300" dirty="0"/>
          </a:p>
          <a:p>
            <a:pPr marL="12028" marR="12662">
              <a:lnSpc>
                <a:spcPct val="932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2800" dirty="0"/>
              <a:t>I</a:t>
            </a:r>
            <a:r>
              <a:rPr sz="2800" spc="-15" dirty="0"/>
              <a:t>mpressively precise results, </a:t>
            </a:r>
            <a:endParaRPr lang="en-US" sz="2800" spc="-15" dirty="0"/>
          </a:p>
          <a:p>
            <a:pPr marL="12028" marR="12662">
              <a:lnSpc>
                <a:spcPct val="932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lang="en-US" sz="2800" spc="-15" dirty="0"/>
              <a:t>	</a:t>
            </a:r>
            <a:r>
              <a:rPr sz="2800" spc="-15" dirty="0"/>
              <a:t>well-defined </a:t>
            </a:r>
            <a:r>
              <a:rPr lang="en-US" sz="2800" spc="-21" dirty="0"/>
              <a:t>&amp;</a:t>
            </a:r>
            <a:r>
              <a:rPr sz="2800" spc="-15" dirty="0"/>
              <a:t> underst</a:t>
            </a:r>
            <a:r>
              <a:rPr sz="2800" spc="-21" dirty="0"/>
              <a:t>ood </a:t>
            </a:r>
            <a:r>
              <a:rPr sz="2800" spc="-15" dirty="0"/>
              <a:t>jet finders </a:t>
            </a:r>
            <a:endParaRPr lang="en-US" sz="2800" spc="-21" dirty="0"/>
          </a:p>
          <a:p>
            <a:pPr marL="12028" marR="12662">
              <a:lnSpc>
                <a:spcPct val="932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lang="en-US" sz="2800" spc="-21" dirty="0"/>
              <a:t>	</a:t>
            </a:r>
            <a:r>
              <a:rPr sz="2800" spc="-15" dirty="0"/>
              <a:t>comparing </a:t>
            </a:r>
            <a:r>
              <a:rPr lang="en-US" sz="2800" spc="-15" dirty="0"/>
              <a:t>with </a:t>
            </a:r>
            <a:r>
              <a:rPr sz="2800" spc="-21" dirty="0"/>
              <a:t>stat</a:t>
            </a:r>
            <a:r>
              <a:rPr sz="2800" spc="-15" dirty="0"/>
              <a:t>e-of-</a:t>
            </a:r>
            <a:r>
              <a:rPr sz="2800" spc="-5" dirty="0"/>
              <a:t>t</a:t>
            </a:r>
            <a:r>
              <a:rPr sz="2800" spc="-15" dirty="0"/>
              <a:t>he-art </a:t>
            </a:r>
            <a:r>
              <a:rPr sz="2800" spc="-21" dirty="0" err="1"/>
              <a:t>NLO</a:t>
            </a:r>
            <a:r>
              <a:rPr sz="2800" spc="-21" dirty="0"/>
              <a:t> </a:t>
            </a:r>
            <a:r>
              <a:rPr lang="en-US" sz="2800" spc="-21" dirty="0"/>
              <a:t>&amp;</a:t>
            </a:r>
            <a:r>
              <a:rPr sz="2800" spc="-21" dirty="0"/>
              <a:t> </a:t>
            </a:r>
            <a:endParaRPr lang="en-US" sz="2800" spc="-21" dirty="0"/>
          </a:p>
          <a:p>
            <a:pPr marL="12028" marR="12662">
              <a:lnSpc>
                <a:spcPct val="932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lang="en-US" sz="2800" spc="-21" dirty="0"/>
              <a:t>		</a:t>
            </a:r>
            <a:r>
              <a:rPr sz="2800" spc="-21" dirty="0" err="1"/>
              <a:t>par</a:t>
            </a:r>
            <a:r>
              <a:rPr sz="2800" spc="-5" dirty="0" err="1"/>
              <a:t>t</a:t>
            </a:r>
            <a:r>
              <a:rPr sz="2800" spc="-21" dirty="0" err="1"/>
              <a:t>o</a:t>
            </a:r>
            <a:r>
              <a:rPr sz="2800" spc="-25" dirty="0" err="1"/>
              <a:t>n</a:t>
            </a:r>
            <a:r>
              <a:rPr sz="2800" spc="-15" dirty="0"/>
              <a:t>-shower-mat</a:t>
            </a:r>
            <a:r>
              <a:rPr sz="2800" spc="-21" dirty="0"/>
              <a:t>ched Q</a:t>
            </a:r>
            <a:r>
              <a:rPr sz="2800" spc="-25" dirty="0"/>
              <a:t>CD </a:t>
            </a:r>
            <a:r>
              <a:rPr sz="2800" spc="-15" dirty="0"/>
              <a:t>calculations</a:t>
            </a:r>
            <a:endParaRPr lang="en-US" sz="2800" spc="-15" dirty="0"/>
          </a:p>
          <a:p>
            <a:pPr marL="12028" marR="12662">
              <a:lnSpc>
                <a:spcPct val="932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lang="en-US" sz="2800" spc="-15" dirty="0"/>
              <a:t>		w</a:t>
            </a:r>
            <a:r>
              <a:rPr sz="2800" spc="-15" dirty="0"/>
              <a:t>it</a:t>
            </a:r>
            <a:r>
              <a:rPr sz="2800" spc="-21" dirty="0"/>
              <a:t>h </a:t>
            </a:r>
            <a:r>
              <a:rPr sz="2800" spc="-15" dirty="0"/>
              <a:t>realist</a:t>
            </a:r>
            <a:r>
              <a:rPr sz="2800" spc="-10" dirty="0"/>
              <a:t>ic</a:t>
            </a:r>
            <a:r>
              <a:rPr sz="2800" spc="-15" dirty="0"/>
              <a:t> hadronisation </a:t>
            </a:r>
            <a:r>
              <a:rPr sz="2800" spc="-21" dirty="0"/>
              <a:t>and </a:t>
            </a:r>
            <a:r>
              <a:rPr sz="2800" spc="-15" dirty="0"/>
              <a:t>underlying </a:t>
            </a:r>
            <a:r>
              <a:rPr sz="2800" spc="-21" dirty="0"/>
              <a:t>event</a:t>
            </a:r>
            <a:endParaRPr sz="2800" dirty="0"/>
          </a:p>
          <a:p>
            <a:pPr>
              <a:lnSpc>
                <a:spcPts val="550"/>
              </a:lnSpc>
              <a:spcBef>
                <a:spcPts val="7"/>
              </a:spcBef>
              <a:buClr>
                <a:srgbClr val="000080"/>
              </a:buClr>
            </a:pPr>
            <a:endParaRPr sz="600" dirty="0"/>
          </a:p>
          <a:p>
            <a:pPr>
              <a:lnSpc>
                <a:spcPts val="999"/>
              </a:lnSpc>
              <a:buClr>
                <a:srgbClr val="000080"/>
              </a:buClr>
            </a:pPr>
            <a:endParaRPr sz="1000" dirty="0"/>
          </a:p>
          <a:p>
            <a:pPr marL="12028" marR="92414">
              <a:lnSpc>
                <a:spcPts val="31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lang="en-US" sz="2800" dirty="0"/>
              <a:t>C</a:t>
            </a:r>
            <a:r>
              <a:rPr sz="2800" spc="-15" dirty="0"/>
              <a:t>onstraints </a:t>
            </a:r>
            <a:r>
              <a:rPr sz="2800" spc="-21" dirty="0"/>
              <a:t>on </a:t>
            </a:r>
            <a:r>
              <a:rPr sz="2800" spc="-21" dirty="0" err="1"/>
              <a:t>PD</a:t>
            </a:r>
            <a:r>
              <a:rPr sz="2800" spc="-5" dirty="0" err="1"/>
              <a:t>F</a:t>
            </a:r>
            <a:r>
              <a:rPr sz="2800" dirty="0" err="1"/>
              <a:t>s</a:t>
            </a:r>
            <a:r>
              <a:rPr lang="en-US" sz="2800" dirty="0"/>
              <a:t> &amp;</a:t>
            </a:r>
            <a:r>
              <a:rPr sz="2800" spc="-21" dirty="0"/>
              <a:t> test</a:t>
            </a:r>
            <a:r>
              <a:rPr sz="2800" spc="-15" dirty="0"/>
              <a:t>s </a:t>
            </a:r>
            <a:r>
              <a:rPr sz="2800" spc="-21" dirty="0"/>
              <a:t>of </a:t>
            </a:r>
            <a:r>
              <a:rPr sz="2800" spc="-15" dirty="0"/>
              <a:t>kinematics </a:t>
            </a:r>
            <a:r>
              <a:rPr lang="en-US" sz="2800" spc="-15" dirty="0"/>
              <a:t>						</a:t>
            </a:r>
            <a:r>
              <a:rPr sz="2800" spc="-15" dirty="0"/>
              <a:t>crucial</a:t>
            </a:r>
            <a:r>
              <a:rPr sz="2800" spc="-10" dirty="0"/>
              <a:t> t</a:t>
            </a:r>
            <a:r>
              <a:rPr sz="2800" spc="-21" dirty="0"/>
              <a:t>o </a:t>
            </a:r>
            <a:r>
              <a:rPr sz="2800" spc="-15" dirty="0"/>
              <a:t>understanding physics </a:t>
            </a:r>
            <a:r>
              <a:rPr sz="2800" spc="-21" dirty="0"/>
              <a:t>above </a:t>
            </a:r>
            <a:r>
              <a:rPr sz="2800" spc="-21" dirty="0" err="1"/>
              <a:t>E</a:t>
            </a:r>
            <a:r>
              <a:rPr sz="2800" spc="-5" dirty="0" err="1"/>
              <a:t>W</a:t>
            </a:r>
            <a:r>
              <a:rPr sz="2800" dirty="0" err="1"/>
              <a:t>SB</a:t>
            </a:r>
            <a:r>
              <a:rPr sz="2800" dirty="0"/>
              <a:t> </a:t>
            </a:r>
            <a:r>
              <a:rPr sz="2800" spc="-15" dirty="0"/>
              <a:t>scale</a:t>
            </a:r>
            <a:endParaRPr sz="2800" dirty="0"/>
          </a:p>
          <a:p>
            <a:pPr>
              <a:lnSpc>
                <a:spcPts val="1200"/>
              </a:lnSpc>
              <a:spcBef>
                <a:spcPts val="89"/>
              </a:spcBef>
              <a:buClr>
                <a:srgbClr val="000080"/>
              </a:buClr>
            </a:pPr>
            <a:endParaRPr sz="1300" dirty="0"/>
          </a:p>
          <a:p>
            <a:pPr marL="12028" marR="51271">
              <a:lnSpc>
                <a:spcPct val="937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2800" spc="-15" dirty="0"/>
              <a:t>Jet substructure</a:t>
            </a:r>
            <a:endParaRPr lang="en-US" sz="2800" spc="-15" dirty="0"/>
          </a:p>
          <a:p>
            <a:pPr marL="12028" marR="51271">
              <a:lnSpc>
                <a:spcPct val="937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lang="en-US" sz="2800" spc="-15" dirty="0"/>
              <a:t>	</a:t>
            </a:r>
            <a:r>
              <a:rPr sz="2800" spc="-15" dirty="0"/>
              <a:t>key technique for </a:t>
            </a:r>
            <a:r>
              <a:rPr sz="2800" spc="-21" dirty="0"/>
              <a:t>boosted par</a:t>
            </a:r>
            <a:r>
              <a:rPr sz="2800" spc="-5" dirty="0"/>
              <a:t>t</a:t>
            </a:r>
            <a:r>
              <a:rPr sz="2800" spc="-15" dirty="0"/>
              <a:t>icle</a:t>
            </a:r>
            <a:r>
              <a:rPr sz="2800" spc="-21" dirty="0"/>
              <a:t> measurements </a:t>
            </a:r>
            <a:r>
              <a:rPr lang="en-US" sz="2800" spc="-21" dirty="0"/>
              <a:t>		</a:t>
            </a:r>
            <a:r>
              <a:rPr sz="2800" spc="-15" dirty="0"/>
              <a:t>validat</a:t>
            </a:r>
            <a:r>
              <a:rPr sz="2800" spc="-21" dirty="0"/>
              <a:t>ed </a:t>
            </a:r>
            <a:r>
              <a:rPr sz="2800" spc="-15" dirty="0"/>
              <a:t>in Q</a:t>
            </a:r>
            <a:r>
              <a:rPr sz="2800" spc="-25" dirty="0"/>
              <a:t>CD</a:t>
            </a:r>
            <a:r>
              <a:rPr lang="en-US" sz="2800" spc="-25" dirty="0"/>
              <a:t>, </a:t>
            </a:r>
            <a:r>
              <a:rPr sz="2800" spc="-15" dirty="0"/>
              <a:t>beginning t</a:t>
            </a:r>
            <a:r>
              <a:rPr sz="2800" spc="-21" dirty="0"/>
              <a:t>o </a:t>
            </a:r>
            <a:r>
              <a:rPr sz="2800" spc="-15" dirty="0"/>
              <a:t>live </a:t>
            </a:r>
            <a:r>
              <a:rPr sz="2800" spc="-21" dirty="0"/>
              <a:t>up to</a:t>
            </a:r>
            <a:r>
              <a:rPr sz="2800" spc="-10" dirty="0"/>
              <a:t> it</a:t>
            </a:r>
            <a:r>
              <a:rPr sz="2800" spc="-15" dirty="0"/>
              <a:t>s </a:t>
            </a:r>
            <a:r>
              <a:rPr lang="en-US" sz="2800" spc="-15" dirty="0"/>
              <a:t>broad</a:t>
            </a:r>
            <a:r>
              <a:rPr sz="2800" spc="-15" dirty="0"/>
              <a:t>er </a:t>
            </a:r>
            <a:r>
              <a:rPr sz="2800" spc="-21" dirty="0"/>
              <a:t>potent</a:t>
            </a:r>
            <a:r>
              <a:rPr sz="2800" spc="-10" dirty="0"/>
              <a:t>ial</a:t>
            </a:r>
            <a:endParaRPr sz="2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6150" y="2839772"/>
            <a:ext cx="9984987" cy="5281878"/>
          </a:xfrm>
        </p:spPr>
        <p:txBody>
          <a:bodyPr/>
          <a:lstStyle/>
          <a:p>
            <a:r>
              <a:rPr lang="en-US" sz="4400" dirty="0">
                <a:solidFill>
                  <a:srgbClr val="000080"/>
                </a:solidFill>
              </a:rPr>
              <a:t>Thank you very much</a:t>
            </a:r>
            <a:endParaRPr lang="en-US" sz="4400" dirty="0">
              <a:solidFill>
                <a:srgbClr val="000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662"/>
            <a:r>
              <a:rPr lang="en-US" sz="1300" smtClean="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lang="en-US" sz="1300">
              <a:latin typeface="Times New Roman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662"/>
            <a:r>
              <a:rPr lang="en-US" sz="1300" smtClean="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lang="en-US" sz="1300"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0644"/>
            <a:fld id="{81D60167-4931-47E6-BA6A-407CBD079E47}" type="slidenum">
              <a:rPr lang="en-US" sz="1300" spc="-10" smtClean="0">
                <a:solidFill>
                  <a:srgbClr val="898989"/>
                </a:solidFill>
                <a:latin typeface="Times New Roman"/>
                <a:cs typeface="Times New Roman"/>
              </a:rPr>
              <a:pPr marL="100644"/>
              <a:t>48</a:t>
            </a:fld>
            <a:endParaRPr lang="en-US" sz="13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99108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552" y="3168650"/>
            <a:ext cx="10579198" cy="2189866"/>
          </a:xfrm>
        </p:spPr>
        <p:txBody>
          <a:bodyPr/>
          <a:lstStyle/>
          <a:p>
            <a:r>
              <a:rPr lang="en-US" dirty="0" smtClean="0"/>
              <a:t>RESERVE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662"/>
            <a:r>
              <a:rPr lang="en-US" sz="1300" smtClean="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lang="en-US" sz="1300">
              <a:latin typeface="Times New Roman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pPr marL="12662"/>
            <a:r>
              <a:rPr lang="en-US" sz="1300" smtClean="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lang="en-US" sz="1300">
              <a:latin typeface="Times New Roman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00644"/>
            <a:fld id="{81D60167-4931-47E6-BA6A-407CBD079E47}" type="slidenum">
              <a:rPr lang="en-US" sz="1300" spc="-10" smtClean="0">
                <a:solidFill>
                  <a:srgbClr val="898989"/>
                </a:solidFill>
                <a:latin typeface="Times New Roman"/>
                <a:cs typeface="Times New Roman"/>
              </a:rPr>
              <a:pPr marL="100644"/>
              <a:t>49</a:t>
            </a:fld>
            <a:endParaRPr lang="en-US" sz="13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076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0850" y="-107950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/>
            <a:r>
              <a:rPr spc="-25" dirty="0"/>
              <a:t>Jet </a:t>
            </a:r>
            <a:r>
              <a:rPr spc="-5" dirty="0"/>
              <a:t>p</a:t>
            </a:r>
            <a:r>
              <a:rPr spc="-21" dirty="0"/>
              <a:t>r</a:t>
            </a:r>
            <a:r>
              <a:rPr spc="-5" dirty="0"/>
              <a:t>odu</a:t>
            </a:r>
            <a:r>
              <a:rPr spc="-25" dirty="0"/>
              <a:t>ct</a:t>
            </a:r>
            <a:r>
              <a:rPr spc="-5" dirty="0"/>
              <a:t>io</a:t>
            </a:r>
            <a:r>
              <a:rPr dirty="0"/>
              <a:t>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 dirty="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0644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100644"/>
              <a:t>5</a:t>
            </a:fld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1" y="1111250"/>
            <a:ext cx="11055350" cy="655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>
              <a:buClr>
                <a:srgbClr val="000080"/>
              </a:buClr>
              <a:tabLst>
                <a:tab pos="442437" algn="l"/>
              </a:tabLst>
            </a:pPr>
            <a:r>
              <a:rPr sz="3200" dirty="0">
                <a:solidFill>
                  <a:srgbClr val="1E1C11"/>
                </a:solidFill>
                <a:latin typeface="Arial"/>
                <a:cs typeface="Arial"/>
              </a:rPr>
              <a:t>Se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nsi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ive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probe of 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he incoming par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on 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f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luxes</a:t>
            </a:r>
            <a:endParaRPr sz="3200" dirty="0">
              <a:solidFill>
                <a:srgbClr val="1E1C11"/>
              </a:solidFill>
              <a:latin typeface="Arial"/>
              <a:cs typeface="Arial"/>
            </a:endParaRPr>
          </a:p>
          <a:p>
            <a:pPr>
              <a:lnSpc>
                <a:spcPts val="999"/>
              </a:lnSpc>
              <a:spcBef>
                <a:spcPts val="85"/>
              </a:spcBef>
              <a:buClr>
                <a:srgbClr val="000080"/>
              </a:buClr>
            </a:pPr>
            <a:endParaRPr sz="1000" dirty="0">
              <a:solidFill>
                <a:srgbClr val="1E1C11"/>
              </a:solidFill>
            </a:endParaRPr>
          </a:p>
          <a:p>
            <a:pPr marL="303191" lvl="1">
              <a:buClr>
                <a:srgbClr val="000080"/>
              </a:buClr>
              <a:buSzPct val="89285"/>
              <a:tabLst>
                <a:tab pos="733603" algn="l"/>
              </a:tabLst>
            </a:pPr>
            <a:r>
              <a:rPr sz="2800" dirty="0">
                <a:solidFill>
                  <a:srgbClr val="800000"/>
                </a:solidFill>
                <a:latin typeface="Arial"/>
                <a:cs typeface="Arial"/>
              </a:rPr>
              <a:t>Par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800" spc="-21" dirty="0">
                <a:solidFill>
                  <a:srgbClr val="800000"/>
                </a:solidFill>
                <a:latin typeface="Arial"/>
                <a:cs typeface="Arial"/>
              </a:rPr>
              <a:t>on 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densities in t</a:t>
            </a:r>
            <a:r>
              <a:rPr sz="2800" spc="-21" dirty="0">
                <a:solidFill>
                  <a:srgbClr val="800000"/>
                </a:solidFill>
                <a:latin typeface="Arial"/>
                <a:cs typeface="Arial"/>
              </a:rPr>
              <a:t>he 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prot</a:t>
            </a:r>
            <a:r>
              <a:rPr sz="2800" spc="-21" dirty="0">
                <a:solidFill>
                  <a:srgbClr val="800000"/>
                </a:solidFill>
                <a:latin typeface="Arial"/>
                <a:cs typeface="Arial"/>
              </a:rPr>
              <a:t>on</a:t>
            </a:r>
            <a:endParaRPr sz="2800" dirty="0">
              <a:solidFill>
                <a:srgbClr val="800000"/>
              </a:solidFill>
              <a:latin typeface="Arial"/>
              <a:cs typeface="Arial"/>
            </a:endParaRPr>
          </a:p>
          <a:p>
            <a:pPr lvl="1">
              <a:lnSpc>
                <a:spcPts val="900"/>
              </a:lnSpc>
              <a:spcBef>
                <a:spcPts val="9"/>
              </a:spcBef>
              <a:buClr>
                <a:srgbClr val="000080"/>
              </a:buClr>
            </a:pPr>
            <a:endParaRPr sz="900" dirty="0">
              <a:solidFill>
                <a:srgbClr val="1E1C11"/>
              </a:solidFill>
            </a:endParaRPr>
          </a:p>
          <a:p>
            <a:pPr marL="12028">
              <a:buClr>
                <a:srgbClr val="000080"/>
              </a:buClr>
              <a:tabLst>
                <a:tab pos="442437" algn="l"/>
              </a:tabLst>
            </a:pPr>
            <a:r>
              <a:rPr lang="en-US" sz="3200" spc="-21" dirty="0">
                <a:solidFill>
                  <a:srgbClr val="1E1C11"/>
                </a:solidFill>
                <a:latin typeface="Arial"/>
                <a:cs typeface="Arial"/>
              </a:rPr>
              <a:t>Total c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ross sec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ion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depends on 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coupling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E1C11"/>
                </a:solidFill>
                <a:latin typeface="Symbol"/>
                <a:cs typeface="Symbol"/>
              </a:rPr>
              <a:t>α</a:t>
            </a:r>
            <a:r>
              <a:rPr sz="3200" spc="15" baseline="-21164" dirty="0">
                <a:solidFill>
                  <a:srgbClr val="1E1C11"/>
                </a:solidFill>
                <a:latin typeface="Arial"/>
                <a:cs typeface="Arial"/>
              </a:rPr>
              <a:t>s</a:t>
            </a:r>
            <a:endParaRPr sz="3200" baseline="-21164" dirty="0">
              <a:solidFill>
                <a:srgbClr val="1E1C11"/>
              </a:solidFill>
              <a:latin typeface="Arial"/>
              <a:cs typeface="Arial"/>
            </a:endParaRPr>
          </a:p>
          <a:p>
            <a:pPr>
              <a:lnSpc>
                <a:spcPts val="1398"/>
              </a:lnSpc>
              <a:spcBef>
                <a:spcPts val="77"/>
              </a:spcBef>
              <a:buClr>
                <a:srgbClr val="000080"/>
              </a:buClr>
            </a:pPr>
            <a:endParaRPr sz="1400" dirty="0">
              <a:solidFill>
                <a:srgbClr val="1E1C11"/>
              </a:solidFill>
            </a:endParaRPr>
          </a:p>
          <a:p>
            <a:pPr marL="12028" marR="12662">
              <a:lnSpc>
                <a:spcPts val="36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Di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ff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eren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ial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cross sec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ions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depend upon </a:t>
            </a:r>
            <a:r>
              <a:rPr sz="3200" spc="-5" dirty="0" smtClean="0">
                <a:solidFill>
                  <a:srgbClr val="1E1C11"/>
                </a:solidFill>
                <a:latin typeface="Arial"/>
                <a:cs typeface="Arial"/>
              </a:rPr>
              <a:t>Q</a:t>
            </a:r>
            <a:r>
              <a:rPr sz="3200" spc="-25" dirty="0" smtClean="0">
                <a:solidFill>
                  <a:srgbClr val="1E1C11"/>
                </a:solidFill>
                <a:latin typeface="Arial"/>
                <a:cs typeface="Arial"/>
              </a:rPr>
              <a:t>CD</a:t>
            </a:r>
            <a:endParaRPr sz="3200" dirty="0">
              <a:solidFill>
                <a:srgbClr val="1E1C11"/>
              </a:solidFill>
              <a:latin typeface="Arial"/>
              <a:cs typeface="Arial"/>
            </a:endParaRPr>
          </a:p>
          <a:p>
            <a:pPr>
              <a:lnSpc>
                <a:spcPts val="1398"/>
              </a:lnSpc>
              <a:spcBef>
                <a:spcPts val="25"/>
              </a:spcBef>
              <a:buClr>
                <a:srgbClr val="000080"/>
              </a:buClr>
            </a:pPr>
            <a:endParaRPr sz="1400" dirty="0">
              <a:solidFill>
                <a:srgbClr val="1E1C11"/>
              </a:solidFill>
            </a:endParaRPr>
          </a:p>
          <a:p>
            <a:pPr marL="303191" marR="1088691" lvl="1">
              <a:lnSpc>
                <a:spcPts val="3100"/>
              </a:lnSpc>
              <a:buClr>
                <a:srgbClr val="000080"/>
              </a:buClr>
              <a:buSzPct val="89285"/>
              <a:tabLst>
                <a:tab pos="733603" algn="l"/>
              </a:tabLst>
            </a:pPr>
            <a:r>
              <a:rPr sz="2800" dirty="0">
                <a:solidFill>
                  <a:srgbClr val="800000"/>
                </a:solidFill>
                <a:latin typeface="Arial"/>
                <a:cs typeface="Arial"/>
              </a:rPr>
              <a:t>Q</a:t>
            </a:r>
            <a:r>
              <a:rPr sz="2800" spc="-25" dirty="0">
                <a:solidFill>
                  <a:srgbClr val="800000"/>
                </a:solidFill>
                <a:latin typeface="Arial"/>
                <a:cs typeface="Arial"/>
              </a:rPr>
              <a:t>CD 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radiation </a:t>
            </a:r>
            <a:endParaRPr lang="en-US" sz="2800" spc="-15" dirty="0">
              <a:solidFill>
                <a:srgbClr val="800000"/>
              </a:solidFill>
              <a:latin typeface="Arial"/>
              <a:cs typeface="Arial"/>
            </a:endParaRPr>
          </a:p>
          <a:p>
            <a:pPr marL="303191" marR="1088691" lvl="1">
              <a:lnSpc>
                <a:spcPts val="3100"/>
              </a:lnSpc>
              <a:buClr>
                <a:srgbClr val="000080"/>
              </a:buClr>
              <a:buSzPct val="89285"/>
              <a:tabLst>
                <a:tab pos="733603" algn="l"/>
              </a:tabLst>
            </a:pP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high order </a:t>
            </a:r>
            <a:r>
              <a:rPr sz="2800" spc="-21" dirty="0">
                <a:solidFill>
                  <a:srgbClr val="800000"/>
                </a:solidFill>
                <a:latin typeface="Arial"/>
                <a:cs typeface="Arial"/>
              </a:rPr>
              <a:t>mat</a:t>
            </a:r>
            <a:r>
              <a:rPr sz="2800" spc="-10" dirty="0">
                <a:solidFill>
                  <a:srgbClr val="800000"/>
                </a:solidFill>
                <a:latin typeface="Arial"/>
                <a:cs typeface="Arial"/>
              </a:rPr>
              <a:t>rix </a:t>
            </a:r>
            <a:r>
              <a:rPr sz="2800" spc="-21" dirty="0">
                <a:solidFill>
                  <a:srgbClr val="800000"/>
                </a:solidFill>
                <a:latin typeface="Arial"/>
                <a:cs typeface="Arial"/>
              </a:rPr>
              <a:t>elements </a:t>
            </a:r>
            <a:endParaRPr lang="en-US" sz="2800" spc="-2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303191" marR="1088691" lvl="1">
              <a:lnSpc>
                <a:spcPts val="3100"/>
              </a:lnSpc>
              <a:buClr>
                <a:srgbClr val="000080"/>
              </a:buClr>
              <a:buSzPct val="89285"/>
              <a:tabLst>
                <a:tab pos="733603" algn="l"/>
              </a:tabLst>
            </a:pPr>
            <a:r>
              <a:rPr lang="en-US" sz="2800" spc="-21" dirty="0">
                <a:solidFill>
                  <a:srgbClr val="800000"/>
                </a:solidFill>
                <a:latin typeface="Arial"/>
                <a:cs typeface="Arial"/>
              </a:rPr>
              <a:t>dominant term </a:t>
            </a:r>
            <a:r>
              <a:rPr sz="2800" spc="-21" dirty="0" err="1">
                <a:solidFill>
                  <a:srgbClr val="800000"/>
                </a:solidFill>
                <a:latin typeface="Arial"/>
                <a:cs typeface="Arial"/>
              </a:rPr>
              <a:t>resummat</a:t>
            </a:r>
            <a:r>
              <a:rPr sz="2800" spc="-15" dirty="0" err="1">
                <a:solidFill>
                  <a:srgbClr val="800000"/>
                </a:solidFill>
                <a:latin typeface="Arial"/>
                <a:cs typeface="Arial"/>
              </a:rPr>
              <a:t>ion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												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 in different kinemat</a:t>
            </a:r>
            <a:r>
              <a:rPr sz="2800" spc="-10" dirty="0">
                <a:solidFill>
                  <a:srgbClr val="800000"/>
                </a:solidFill>
                <a:latin typeface="Arial"/>
                <a:cs typeface="Arial"/>
              </a:rPr>
              <a:t>ic</a:t>
            </a:r>
            <a:r>
              <a:rPr lang="en-US" sz="2800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configurations</a:t>
            </a:r>
            <a:endParaRPr sz="2800" dirty="0">
              <a:solidFill>
                <a:srgbClr val="800000"/>
              </a:solidFill>
              <a:latin typeface="Arial"/>
              <a:cs typeface="Arial"/>
            </a:endParaRPr>
          </a:p>
          <a:p>
            <a:pPr lvl="1">
              <a:lnSpc>
                <a:spcPts val="1100"/>
              </a:lnSpc>
              <a:spcBef>
                <a:spcPts val="70"/>
              </a:spcBef>
              <a:buClr>
                <a:srgbClr val="000080"/>
              </a:buClr>
            </a:pPr>
            <a:endParaRPr sz="1100" dirty="0">
              <a:solidFill>
                <a:srgbClr val="1E1C11"/>
              </a:solidFill>
            </a:endParaRPr>
          </a:p>
          <a:p>
            <a:pPr marL="12028" marR="12662">
              <a:lnSpc>
                <a:spcPts val="3600"/>
              </a:lnSpc>
              <a:spcAft>
                <a:spcPts val="3000"/>
              </a:spcAft>
              <a:buClr>
                <a:srgbClr val="000080"/>
              </a:buClr>
              <a:tabLst>
                <a:tab pos="442437" algn="l"/>
              </a:tabLst>
            </a:pP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1E1C11"/>
                </a:solidFill>
                <a:latin typeface="Arial"/>
                <a:cs typeface="Arial"/>
              </a:rPr>
              <a:t>f </a:t>
            </a:r>
            <a:r>
              <a:rPr sz="3200" spc="-25" dirty="0">
                <a:solidFill>
                  <a:srgbClr val="1E1C11"/>
                </a:solidFill>
                <a:latin typeface="Arial"/>
                <a:cs typeface="Arial"/>
              </a:rPr>
              <a:t>S</a:t>
            </a:r>
            <a:r>
              <a:rPr lang="en-US" sz="3200" spc="-25" dirty="0">
                <a:solidFill>
                  <a:srgbClr val="1E1C11"/>
                </a:solidFill>
                <a:latin typeface="Arial"/>
                <a:cs typeface="Arial"/>
              </a:rPr>
              <a:t>td </a:t>
            </a:r>
            <a:r>
              <a:rPr sz="3200" spc="-25" dirty="0">
                <a:solidFill>
                  <a:srgbClr val="1E1C11"/>
                </a:solidFill>
                <a:latin typeface="Arial"/>
                <a:cs typeface="Arial"/>
              </a:rPr>
              <a:t>M</a:t>
            </a:r>
            <a:r>
              <a:rPr lang="en-US" sz="3200" spc="-25" dirty="0">
                <a:solidFill>
                  <a:srgbClr val="1E1C11"/>
                </a:solidFill>
                <a:latin typeface="Arial"/>
                <a:cs typeface="Arial"/>
              </a:rPr>
              <a:t>odel</a:t>
            </a:r>
            <a:r>
              <a:rPr sz="3200" spc="-2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lang="en-US" sz="3200" spc="-21" dirty="0">
                <a:solidFill>
                  <a:srgbClr val="1E1C11"/>
                </a:solidFill>
                <a:latin typeface="Arial"/>
                <a:cs typeface="Arial"/>
              </a:rPr>
              <a:t>fails to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describe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what </a:t>
            </a:r>
            <a:r>
              <a:rPr sz="3200" spc="-25" dirty="0">
                <a:solidFill>
                  <a:srgbClr val="1E1C11"/>
                </a:solidFill>
                <a:latin typeface="Arial"/>
                <a:cs typeface="Arial"/>
              </a:rPr>
              <a:t>we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see</a:t>
            </a:r>
            <a:r>
              <a:rPr lang="en-US" sz="3200" spc="-21" dirty="0">
                <a:solidFill>
                  <a:srgbClr val="1E1C11"/>
                </a:solidFill>
                <a:latin typeface="Arial"/>
                <a:cs typeface="Arial"/>
              </a:rPr>
              <a:t>,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new </a:t>
            </a:r>
            <a:r>
              <a:rPr sz="3200" spc="-21" dirty="0" smtClean="0">
                <a:solidFill>
                  <a:srgbClr val="1E1C11"/>
                </a:solidFill>
                <a:latin typeface="Arial"/>
                <a:cs typeface="Arial"/>
              </a:rPr>
              <a:t>physics</a:t>
            </a:r>
            <a:endParaRPr lang="en-US" sz="3200" spc="-21" dirty="0" smtClean="0">
              <a:solidFill>
                <a:srgbClr val="1E1C11"/>
              </a:solidFill>
              <a:latin typeface="Arial"/>
              <a:cs typeface="Arial"/>
            </a:endParaRPr>
          </a:p>
          <a:p>
            <a:pPr marL="12028" marR="12662">
              <a:lnSpc>
                <a:spcPts val="3600"/>
              </a:lnSpc>
              <a:spcAft>
                <a:spcPts val="3000"/>
              </a:spcAft>
              <a:buClr>
                <a:srgbClr val="000080"/>
              </a:buClr>
              <a:tabLst>
                <a:tab pos="442437" algn="l"/>
              </a:tabLst>
            </a:pPr>
            <a:r>
              <a:rPr lang="en-US" sz="2400" spc="-21" dirty="0" smtClean="0">
                <a:solidFill>
                  <a:srgbClr val="1E1C11"/>
                </a:solidFill>
                <a:latin typeface="Arial"/>
                <a:cs typeface="Arial"/>
              </a:rPr>
              <a:t>             (</a:t>
            </a:r>
            <a:r>
              <a:rPr lang="en-US" sz="2400" spc="-21" dirty="0" smtClean="0">
                <a:solidFill>
                  <a:srgbClr val="1E1C11"/>
                </a:solidFill>
                <a:latin typeface="Arial"/>
                <a:cs typeface="Arial"/>
              </a:rPr>
              <a:t>ATLAS: "</a:t>
            </a:r>
            <a:r>
              <a:rPr lang="en-US" sz="2400" spc="-21" dirty="0">
                <a:solidFill>
                  <a:srgbClr val="1E1C11"/>
                </a:solidFill>
                <a:latin typeface="Arial"/>
                <a:cs typeface="Arial"/>
              </a:rPr>
              <a:t>particle </a:t>
            </a:r>
            <a:r>
              <a:rPr lang="en-US" sz="2400" spc="-21" dirty="0" smtClean="0">
                <a:solidFill>
                  <a:srgbClr val="1E1C11"/>
                </a:solidFill>
                <a:latin typeface="Arial"/>
                <a:cs typeface="Arial"/>
              </a:rPr>
              <a:t>jets” = "</a:t>
            </a:r>
            <a:r>
              <a:rPr lang="en-US" sz="2400" spc="-21" dirty="0">
                <a:solidFill>
                  <a:srgbClr val="1E1C11"/>
                </a:solidFill>
                <a:latin typeface="Arial"/>
                <a:cs typeface="Arial"/>
              </a:rPr>
              <a:t>truth </a:t>
            </a:r>
            <a:r>
              <a:rPr lang="en-US" sz="2400" spc="-21" dirty="0" smtClean="0">
                <a:solidFill>
                  <a:srgbClr val="1E1C11"/>
                </a:solidFill>
                <a:latin typeface="Arial"/>
                <a:cs typeface="Arial"/>
              </a:rPr>
              <a:t>jets,” constructed </a:t>
            </a:r>
            <a:r>
              <a:rPr lang="en-US" sz="2400" spc="-21" dirty="0">
                <a:solidFill>
                  <a:srgbClr val="1E1C11"/>
                </a:solidFill>
                <a:latin typeface="Arial"/>
                <a:cs typeface="Arial"/>
              </a:rPr>
              <a:t>using </a:t>
            </a:r>
            <a:r>
              <a:rPr lang="en-US" sz="2400" spc="-21" dirty="0" smtClean="0">
                <a:solidFill>
                  <a:srgbClr val="1E1C11"/>
                </a:solidFill>
                <a:latin typeface="Arial"/>
                <a:cs typeface="Arial"/>
              </a:rPr>
              <a:t>								stable particles</a:t>
            </a:r>
            <a:r>
              <a:rPr lang="en-US" sz="2400" spc="-21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lang="en-US" sz="2400" spc="-21" dirty="0" smtClean="0">
                <a:solidFill>
                  <a:srgbClr val="1E1C11"/>
                </a:solidFill>
                <a:latin typeface="Arial"/>
                <a:cs typeface="Arial"/>
              </a:rPr>
              <a:t>(</a:t>
            </a:r>
            <a:r>
              <a:rPr lang="en-US" sz="2400" spc="-21" dirty="0" err="1" smtClean="0">
                <a:solidFill>
                  <a:srgbClr val="1E1C11"/>
                </a:solidFill>
                <a:latin typeface="Arial"/>
                <a:cs typeface="Arial"/>
              </a:rPr>
              <a:t>c</a:t>
            </a:r>
            <a:r>
              <a:rPr lang="en-US" sz="2400" spc="-21" dirty="0" err="1" smtClean="0">
                <a:solidFill>
                  <a:srgbClr val="1E1C11"/>
                </a:solidFill>
                <a:latin typeface="Symbol" charset="2"/>
                <a:cs typeface="Symbol" charset="2"/>
              </a:rPr>
              <a:t>t</a:t>
            </a:r>
            <a:r>
              <a:rPr lang="en-US" sz="2400" spc="-21" dirty="0" smtClean="0">
                <a:solidFill>
                  <a:srgbClr val="1E1C11"/>
                </a:solidFill>
                <a:latin typeface="Arial"/>
                <a:cs typeface="Arial"/>
              </a:rPr>
              <a:t> &gt; </a:t>
            </a:r>
            <a:r>
              <a:rPr lang="en-US" sz="2400" spc="-21" dirty="0" err="1">
                <a:solidFill>
                  <a:srgbClr val="1E1C11"/>
                </a:solidFill>
                <a:latin typeface="Arial"/>
                <a:cs typeface="Arial"/>
              </a:rPr>
              <a:t>10mm</a:t>
            </a:r>
            <a:r>
              <a:rPr lang="en-US" sz="2400" spc="-21" dirty="0" smtClean="0">
                <a:solidFill>
                  <a:srgbClr val="1E1C11"/>
                </a:solidFill>
                <a:latin typeface="Arial"/>
                <a:cs typeface="Arial"/>
              </a:rPr>
              <a:t>), including </a:t>
            </a:r>
            <a:r>
              <a:rPr lang="en-US" sz="2400" spc="-21" dirty="0">
                <a:solidFill>
                  <a:srgbClr val="1E1C11"/>
                </a:solidFill>
                <a:latin typeface="Symbol" charset="2"/>
                <a:cs typeface="Symbol" charset="2"/>
              </a:rPr>
              <a:t>m</a:t>
            </a:r>
            <a:r>
              <a:rPr lang="en-US" sz="2400" spc="-21" dirty="0" smtClean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lang="en-US" sz="2400" spc="-21" dirty="0">
                <a:solidFill>
                  <a:srgbClr val="1E1C11"/>
                </a:solidFill>
                <a:latin typeface="Arial"/>
                <a:cs typeface="Arial"/>
              </a:rPr>
              <a:t>&amp;</a:t>
            </a:r>
            <a:r>
              <a:rPr lang="en-US" sz="2400" spc="-21" dirty="0" smtClean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lang="en-US" sz="2400" spc="-21" dirty="0" smtClean="0">
                <a:solidFill>
                  <a:srgbClr val="1E1C11"/>
                </a:solidFill>
                <a:latin typeface="Symbol" charset="2"/>
                <a:cs typeface="Symbol" charset="2"/>
              </a:rPr>
              <a:t>n</a:t>
            </a:r>
            <a:r>
              <a:rPr lang="en-US" sz="2400" spc="-21" dirty="0" smtClean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lang="en-US" sz="2400" spc="-21" dirty="0">
                <a:solidFill>
                  <a:srgbClr val="1E1C11"/>
                </a:solidFill>
                <a:latin typeface="Arial"/>
                <a:cs typeface="Arial"/>
              </a:rPr>
              <a:t>from decay </a:t>
            </a:r>
            <a:r>
              <a:rPr lang="en-US" sz="2400" spc="-21" dirty="0" smtClean="0">
                <a:solidFill>
                  <a:srgbClr val="1E1C11"/>
                </a:solidFill>
                <a:latin typeface="Arial"/>
                <a:cs typeface="Arial"/>
              </a:rPr>
              <a:t>hadrons)</a:t>
            </a:r>
            <a:endParaRPr lang="en-US" sz="2400" spc="-21" dirty="0">
              <a:solidFill>
                <a:srgbClr val="1E1C11"/>
              </a:solidFill>
              <a:latin typeface="Arial"/>
              <a:cs typeface="Arial"/>
            </a:endParaRPr>
          </a:p>
          <a:p>
            <a:pPr marL="12028" marR="12662">
              <a:lnSpc>
                <a:spcPts val="3600"/>
              </a:lnSpc>
              <a:buClr>
                <a:srgbClr val="000080"/>
              </a:buClr>
              <a:tabLst>
                <a:tab pos="442437" algn="l"/>
              </a:tabLst>
            </a:pPr>
            <a:endParaRPr sz="3200" dirty="0">
              <a:solidFill>
                <a:srgbClr val="1E1C1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0849" y="-88016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/>
            <a:r>
              <a:rPr sz="4000" spc="-35" dirty="0"/>
              <a:t>C</a:t>
            </a:r>
            <a:r>
              <a:rPr sz="4000" spc="-5" dirty="0"/>
              <a:t>h</a:t>
            </a:r>
            <a:r>
              <a:rPr sz="4000" spc="-25" dirty="0"/>
              <a:t>ar</a:t>
            </a:r>
            <a:r>
              <a:rPr sz="4000" spc="-5" dirty="0"/>
              <a:t>g</a:t>
            </a:r>
            <a:r>
              <a:rPr sz="4000" spc="-25" dirty="0"/>
              <a:t>e</a:t>
            </a:r>
            <a:r>
              <a:rPr sz="4000" spc="-5" dirty="0"/>
              <a:t>d</a:t>
            </a:r>
            <a:r>
              <a:rPr sz="4000" dirty="0"/>
              <a:t>-</a:t>
            </a:r>
            <a:r>
              <a:rPr sz="4000" spc="-5" dirty="0"/>
              <a:t>p</a:t>
            </a:r>
            <a:r>
              <a:rPr sz="4000" spc="-25" dirty="0"/>
              <a:t>art</a:t>
            </a:r>
            <a:r>
              <a:rPr sz="4000" spc="-5" dirty="0"/>
              <a:t>i</a:t>
            </a:r>
            <a:r>
              <a:rPr sz="4000" spc="-25" dirty="0"/>
              <a:t>c</a:t>
            </a:r>
            <a:r>
              <a:rPr sz="4000" spc="-5" dirty="0"/>
              <a:t>l</a:t>
            </a:r>
            <a:r>
              <a:rPr sz="4000" spc="-25" dirty="0"/>
              <a:t>e c</a:t>
            </a:r>
            <a:r>
              <a:rPr sz="4000" spc="-5" dirty="0"/>
              <a:t>on</a:t>
            </a:r>
            <a:r>
              <a:rPr sz="4000" spc="-21" dirty="0"/>
              <a:t>te</a:t>
            </a:r>
            <a:r>
              <a:rPr sz="4000" spc="-5" dirty="0"/>
              <a:t>n</a:t>
            </a:r>
            <a:r>
              <a:rPr sz="4000" spc="-15" dirty="0"/>
              <a:t>t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58750" y="2721006"/>
            <a:ext cx="2940050" cy="1819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12662">
              <a:lnSpc>
                <a:spcPct val="928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3200" spc="-25" dirty="0">
                <a:solidFill>
                  <a:srgbClr val="800000"/>
                </a:solidFill>
                <a:latin typeface="Arial"/>
                <a:cs typeface="Arial"/>
              </a:rPr>
              <a:t>How </a:t>
            </a:r>
            <a:r>
              <a:rPr sz="3200" spc="-15" dirty="0">
                <a:solidFill>
                  <a:srgbClr val="800000"/>
                </a:solidFill>
                <a:latin typeface="Arial"/>
                <a:cs typeface="Arial"/>
              </a:rPr>
              <a:t>well </a:t>
            </a: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do we unders</a:t>
            </a:r>
            <a:r>
              <a:rPr sz="3200" spc="-1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and</a:t>
            </a:r>
            <a:r>
              <a:rPr sz="3200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ragmen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800000"/>
                </a:solidFill>
                <a:latin typeface="Arial"/>
                <a:cs typeface="Arial"/>
              </a:rPr>
              <a:t>ion</a:t>
            </a:r>
            <a:r>
              <a:rPr lang="en-US" sz="3200" spc="-15" dirty="0">
                <a:solidFill>
                  <a:srgbClr val="800000"/>
                </a:solidFill>
                <a:latin typeface="Arial"/>
                <a:cs typeface="Arial"/>
              </a:rPr>
              <a:t>?</a:t>
            </a:r>
            <a:endParaRPr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9351" y="6673854"/>
            <a:ext cx="212090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>
              <a:tabLst>
                <a:tab pos="442437" algn="l"/>
              </a:tabLst>
            </a:pPr>
            <a:r>
              <a:rPr sz="1400" i="1" spc="5" dirty="0">
                <a:solidFill>
                  <a:srgbClr val="800000"/>
                </a:solidFill>
                <a:latin typeface="Arial"/>
                <a:cs typeface="Arial"/>
              </a:rPr>
              <a:t>arXiv:1109.5816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>
            <a:spLocks noChangeAspect="1"/>
          </p:cNvSpPr>
          <p:nvPr/>
        </p:nvSpPr>
        <p:spPr>
          <a:xfrm>
            <a:off x="6559553" y="93907"/>
            <a:ext cx="4267200" cy="7507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>
            <a:spLocks noChangeAspect="1"/>
          </p:cNvSpPr>
          <p:nvPr/>
        </p:nvSpPr>
        <p:spPr>
          <a:xfrm>
            <a:off x="2597150" y="958850"/>
            <a:ext cx="4098511" cy="6374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693150" y="7317199"/>
            <a:ext cx="203080" cy="1948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50</a:t>
            </a:fld>
            <a:endParaRPr sz="13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2671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46050" y="-88016"/>
            <a:ext cx="10579198" cy="2189866"/>
          </a:xfrm>
          <a:prstGeom prst="rect">
            <a:avLst/>
          </a:prstGeom>
        </p:spPr>
        <p:txBody>
          <a:bodyPr vert="horz" wrap="square" lIns="0" tIns="267491" rIns="0" bIns="0" rtlCol="0">
            <a:noAutofit/>
          </a:bodyPr>
          <a:lstStyle/>
          <a:p>
            <a:pPr marL="481679">
              <a:lnSpc>
                <a:spcPts val="5232"/>
              </a:lnSpc>
            </a:pPr>
            <a:r>
              <a:rPr spc="-25" dirty="0"/>
              <a:t>Jet S</a:t>
            </a:r>
            <a:r>
              <a:rPr spc="-5" dirty="0"/>
              <a:t>h</a:t>
            </a:r>
            <a:r>
              <a:rPr spc="-25" dirty="0"/>
              <a:t>a</a:t>
            </a:r>
            <a:r>
              <a:rPr spc="-5" dirty="0"/>
              <a:t>p</a:t>
            </a:r>
            <a:r>
              <a:rPr spc="-25" dirty="0"/>
              <a:t>es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178583" y="92482"/>
            <a:ext cx="3460697" cy="3076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4584149" y="2940081"/>
            <a:ext cx="6255331" cy="42322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>
            <a:spLocks noChangeAspect="1"/>
          </p:cNvSpPr>
          <p:nvPr/>
        </p:nvSpPr>
        <p:spPr>
          <a:xfrm>
            <a:off x="6351" y="1857403"/>
            <a:ext cx="4798146" cy="54086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8782" y="1187480"/>
            <a:ext cx="6830059" cy="1765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12662">
              <a:lnSpc>
                <a:spcPts val="35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3200" dirty="0">
                <a:solidFill>
                  <a:srgbClr val="1E1C11"/>
                </a:solidFill>
                <a:latin typeface="Arial"/>
                <a:cs typeface="Arial"/>
              </a:rPr>
              <a:t>St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udy 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he 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dis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ribu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ion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of energy </a:t>
            </a:r>
            <a:r>
              <a:rPr lang="en-US" sz="3200" spc="-21" dirty="0">
                <a:solidFill>
                  <a:srgbClr val="1E1C11"/>
                </a:solidFill>
                <a:latin typeface="Arial"/>
                <a:cs typeface="Arial"/>
              </a:rPr>
              <a:t>&amp;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p</a:t>
            </a:r>
            <a:r>
              <a:rPr sz="3200" spc="15" baseline="-21164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lang="en-US" sz="3200" spc="-21" dirty="0">
                <a:solidFill>
                  <a:srgbClr val="1E1C11"/>
                </a:solidFill>
                <a:latin typeface="Arial"/>
                <a:cs typeface="Arial"/>
              </a:rPr>
              <a:t>	              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around 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he 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jet axis</a:t>
            </a:r>
            <a:r>
              <a:rPr lang="en-US" sz="3200" spc="-15" dirty="0">
                <a:solidFill>
                  <a:srgbClr val="1E1C11"/>
                </a:solidFill>
                <a:latin typeface="Arial"/>
                <a:cs typeface="Arial"/>
              </a:rPr>
              <a:t>:</a:t>
            </a:r>
            <a:endParaRPr sz="3200" dirty="0">
              <a:solidFill>
                <a:srgbClr val="1E1C11"/>
              </a:solidFill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4"/>
              </a:spcBef>
            </a:pPr>
            <a:endParaRPr sz="800" dirty="0">
              <a:solidFill>
                <a:srgbClr val="1E1C11"/>
              </a:solidFill>
            </a:endParaRPr>
          </a:p>
          <a:p>
            <a:pPr>
              <a:lnSpc>
                <a:spcPts val="999"/>
              </a:lnSpc>
            </a:pPr>
            <a:endParaRPr sz="1000" dirty="0">
              <a:solidFill>
                <a:srgbClr val="1E1C11"/>
              </a:solidFill>
            </a:endParaRPr>
          </a:p>
          <a:p>
            <a:pPr>
              <a:lnSpc>
                <a:spcPts val="999"/>
              </a:lnSpc>
            </a:pPr>
            <a:endParaRPr sz="1000" dirty="0">
              <a:solidFill>
                <a:srgbClr val="1E1C11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3359150" y="7669282"/>
            <a:ext cx="4952999" cy="4523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 dirty="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51</a:t>
            </a:fld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7350" y="7217731"/>
            <a:ext cx="4343401" cy="522919"/>
          </a:xfrm>
          <a:prstGeom prst="rect">
            <a:avLst/>
          </a:prstGeom>
          <a:noFill/>
        </p:spPr>
        <p:txBody>
          <a:bodyPr wrap="square" lIns="91150" tIns="45571" rIns="91150" bIns="45571" rtlCol="0">
            <a:spAutoFit/>
          </a:bodyPr>
          <a:lstStyle/>
          <a:p>
            <a:r>
              <a:rPr lang="en-US" sz="1400" i="1" dirty="0" err="1">
                <a:solidFill>
                  <a:srgbClr val="1E1C11"/>
                </a:solidFill>
                <a:latin typeface="Arial"/>
                <a:cs typeface="Arial"/>
              </a:rPr>
              <a:t>arXiv:1204.3170</a:t>
            </a:r>
            <a:r>
              <a:rPr lang="en-US" sz="1400" i="1" dirty="0">
                <a:solidFill>
                  <a:srgbClr val="1E1C11"/>
                </a:solidFill>
                <a:latin typeface="Arial"/>
                <a:cs typeface="Arial"/>
              </a:rPr>
              <a:t>; </a:t>
            </a:r>
            <a:r>
              <a:rPr lang="en-US" sz="1400" i="1" dirty="0" err="1">
                <a:solidFill>
                  <a:srgbClr val="1E1C11"/>
                </a:solidFill>
                <a:latin typeface="Arial"/>
                <a:cs typeface="Arial"/>
              </a:rPr>
              <a:t>arXiv:</a:t>
            </a:r>
            <a:r>
              <a:rPr lang="en-US" sz="1400" i="1" spc="-134" dirty="0" err="1">
                <a:solidFill>
                  <a:srgbClr val="1E1C11"/>
                </a:solidFill>
                <a:latin typeface="Arial"/>
                <a:cs typeface="Arial"/>
              </a:rPr>
              <a:t>1</a:t>
            </a:r>
            <a:r>
              <a:rPr lang="en-US" sz="1400" i="1" dirty="0" err="1">
                <a:solidFill>
                  <a:srgbClr val="1E1C11"/>
                </a:solidFill>
                <a:latin typeface="Arial"/>
                <a:cs typeface="Arial"/>
              </a:rPr>
              <a:t>101.0070</a:t>
            </a:r>
            <a:endParaRPr lang="en-US" sz="1400" dirty="0">
              <a:solidFill>
                <a:srgbClr val="1E1C11"/>
              </a:solidFill>
              <a:latin typeface="Arial"/>
              <a:cs typeface="Arial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48647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52" y="0"/>
            <a:ext cx="10579198" cy="2189866"/>
          </a:xfrm>
          <a:prstGeom prst="rect">
            <a:avLst/>
          </a:prstGeom>
        </p:spPr>
        <p:txBody>
          <a:bodyPr vert="horz" wrap="square" lIns="0" tIns="73894" rIns="0" bIns="0" rtlCol="0">
            <a:noAutofit/>
          </a:bodyPr>
          <a:lstStyle/>
          <a:p>
            <a:pPr marL="607644" marR="12662" indent="-354458">
              <a:lnSpc>
                <a:spcPts val="4898"/>
              </a:lnSpc>
            </a:pPr>
            <a:r>
              <a:rPr sz="4000" spc="-5" dirty="0"/>
              <a:t>Fo</a:t>
            </a:r>
            <a:r>
              <a:rPr sz="4000" spc="-21" dirty="0"/>
              <a:t>r</a:t>
            </a:r>
            <a:r>
              <a:rPr sz="4000" spc="-5" dirty="0"/>
              <a:t>w</a:t>
            </a:r>
            <a:r>
              <a:rPr sz="4000" spc="-25" dirty="0"/>
              <a:t>ar</a:t>
            </a:r>
            <a:r>
              <a:rPr sz="4000" spc="-5" dirty="0"/>
              <a:t>d/</a:t>
            </a:r>
            <a:r>
              <a:rPr sz="4000" dirty="0"/>
              <a:t>f</a:t>
            </a:r>
            <a:r>
              <a:rPr sz="4000" spc="-5" dirty="0"/>
              <a:t>o</a:t>
            </a:r>
            <a:r>
              <a:rPr sz="4000" spc="-21" dirty="0"/>
              <a:t>r</a:t>
            </a:r>
            <a:r>
              <a:rPr sz="4000" spc="-5" dirty="0"/>
              <a:t>w</a:t>
            </a:r>
            <a:r>
              <a:rPr sz="4000" spc="-25" dirty="0"/>
              <a:t>ard vs ce</a:t>
            </a:r>
            <a:r>
              <a:rPr sz="4000" spc="-5" dirty="0"/>
              <a:t>n</a:t>
            </a:r>
            <a:r>
              <a:rPr sz="4000" spc="-21" dirty="0"/>
              <a:t>tra</a:t>
            </a:r>
            <a:r>
              <a:rPr sz="4000" spc="-5" dirty="0"/>
              <a:t>l/</a:t>
            </a:r>
            <a:r>
              <a:rPr sz="4000" dirty="0"/>
              <a:t>f</a:t>
            </a:r>
            <a:r>
              <a:rPr sz="4000" spc="-5" dirty="0"/>
              <a:t>o</a:t>
            </a:r>
            <a:r>
              <a:rPr sz="4000" spc="-21" dirty="0"/>
              <a:t>r</a:t>
            </a:r>
            <a:r>
              <a:rPr sz="4000" spc="-5" dirty="0"/>
              <a:t>w</a:t>
            </a:r>
            <a:r>
              <a:rPr sz="4000" spc="-25" dirty="0"/>
              <a:t>ard </a:t>
            </a:r>
            <a:r>
              <a:rPr sz="4000" spc="-5" dirty="0"/>
              <a:t>dij</a:t>
            </a:r>
            <a:r>
              <a:rPr sz="4000" spc="-25" dirty="0"/>
              <a:t>ets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82554" y="3397250"/>
            <a:ext cx="5029200" cy="2553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12662">
              <a:lnSpc>
                <a:spcPts val="31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2800" spc="-15" dirty="0">
                <a:solidFill>
                  <a:srgbClr val="1E1C11"/>
                </a:solidFill>
                <a:latin typeface="Arial"/>
                <a:cs typeface="Arial"/>
              </a:rPr>
              <a:t>Herwig variants </a:t>
            </a:r>
            <a:endParaRPr lang="en-US" sz="2800" spc="-15" dirty="0">
              <a:solidFill>
                <a:srgbClr val="1E1C11"/>
              </a:solidFill>
              <a:latin typeface="Arial"/>
              <a:cs typeface="Arial"/>
            </a:endParaRPr>
          </a:p>
          <a:p>
            <a:pPr marL="12028" marR="12662">
              <a:lnSpc>
                <a:spcPts val="31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2800" spc="-15" dirty="0">
                <a:solidFill>
                  <a:srgbClr val="1E1C11"/>
                </a:solidFill>
                <a:latin typeface="Arial"/>
                <a:cs typeface="Arial"/>
              </a:rPr>
              <a:t>(angular-order </a:t>
            </a:r>
            <a:r>
              <a:rPr sz="2800" spc="-21" dirty="0">
                <a:solidFill>
                  <a:srgbClr val="1E1C11"/>
                </a:solidFill>
                <a:latin typeface="Arial"/>
                <a:cs typeface="Arial"/>
              </a:rPr>
              <a:t>par</a:t>
            </a:r>
            <a:r>
              <a:rPr sz="28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2800" spc="-21" dirty="0">
                <a:solidFill>
                  <a:srgbClr val="1E1C11"/>
                </a:solidFill>
                <a:latin typeface="Arial"/>
                <a:cs typeface="Arial"/>
              </a:rPr>
              <a:t>on</a:t>
            </a:r>
            <a:r>
              <a:rPr lang="en-US" sz="2800" spc="-1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1E1C11"/>
                </a:solidFill>
                <a:latin typeface="Arial"/>
                <a:cs typeface="Arial"/>
              </a:rPr>
              <a:t>showers) describ</a:t>
            </a:r>
            <a:r>
              <a:rPr lang="en-US" sz="2800" spc="-15" dirty="0">
                <a:solidFill>
                  <a:srgbClr val="1E1C11"/>
                </a:solidFill>
                <a:latin typeface="Arial"/>
                <a:cs typeface="Arial"/>
              </a:rPr>
              <a:t>e</a:t>
            </a:r>
            <a:r>
              <a:rPr sz="2800" spc="-15" dirty="0">
                <a:solidFill>
                  <a:srgbClr val="1E1C11"/>
                </a:solidFill>
                <a:latin typeface="Arial"/>
                <a:cs typeface="Arial"/>
              </a:rPr>
              <a:t> shape well</a:t>
            </a:r>
            <a:endParaRPr sz="2800" dirty="0">
              <a:solidFill>
                <a:srgbClr val="1E1C11"/>
              </a:solidFill>
              <a:latin typeface="Arial"/>
              <a:cs typeface="Arial"/>
            </a:endParaRPr>
          </a:p>
          <a:p>
            <a:pPr>
              <a:lnSpc>
                <a:spcPts val="1398"/>
              </a:lnSpc>
              <a:spcBef>
                <a:spcPts val="97"/>
              </a:spcBef>
              <a:buClr>
                <a:srgbClr val="000080"/>
              </a:buClr>
              <a:buFont typeface="Arial"/>
              <a:buChar char="•"/>
            </a:pPr>
            <a:endParaRPr sz="1400" dirty="0">
              <a:solidFill>
                <a:srgbClr val="1E1C11"/>
              </a:solidFill>
            </a:endParaRPr>
          </a:p>
          <a:p>
            <a:pPr marL="12028" marR="269008">
              <a:lnSpc>
                <a:spcPts val="31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2800" spc="-15" dirty="0">
                <a:solidFill>
                  <a:srgbClr val="1E1C11"/>
                </a:solidFill>
                <a:latin typeface="Arial"/>
                <a:cs typeface="Arial"/>
              </a:rPr>
              <a:t>Problems for Pythia </a:t>
            </a:r>
            <a:endParaRPr lang="en-US" sz="2800" spc="-15" dirty="0">
              <a:solidFill>
                <a:srgbClr val="1E1C11"/>
              </a:solidFill>
              <a:latin typeface="Arial"/>
              <a:cs typeface="Arial"/>
            </a:endParaRPr>
          </a:p>
          <a:p>
            <a:pPr marL="12028" marR="269008">
              <a:lnSpc>
                <a:spcPts val="31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lang="en-US" sz="2800" spc="-15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2800" spc="-15" dirty="0">
                <a:solidFill>
                  <a:srgbClr val="1E1C11"/>
                </a:solidFill>
                <a:latin typeface="Arial"/>
                <a:cs typeface="Arial"/>
              </a:rPr>
              <a:t>variants</a:t>
            </a:r>
            <a:endParaRPr sz="2800" dirty="0">
              <a:solidFill>
                <a:srgbClr val="1E1C1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6218" y="7283450"/>
            <a:ext cx="16897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sz="1400" i="1" dirty="0">
                <a:solidFill>
                  <a:srgbClr val="800000"/>
                </a:solidFill>
                <a:latin typeface="Arial"/>
                <a:cs typeface="Arial"/>
              </a:rPr>
              <a:t>arXiv:1202.0704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6351" y="806454"/>
            <a:ext cx="6934200" cy="6601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692150" y="7603531"/>
            <a:ext cx="1602910" cy="2441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 dirty="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359150" y="7565674"/>
            <a:ext cx="4952999" cy="4523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 dirty="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0395070" y="7283450"/>
            <a:ext cx="203080" cy="1948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52</a:t>
            </a:fld>
            <a:endParaRPr sz="13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14505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03250" y="216784"/>
            <a:ext cx="11353800" cy="2189866"/>
          </a:xfrm>
          <a:prstGeom prst="rect">
            <a:avLst/>
          </a:prstGeom>
        </p:spPr>
        <p:txBody>
          <a:bodyPr vert="horz" wrap="square" lIns="0" tIns="73894" rIns="0" bIns="0" rtlCol="0">
            <a:noAutofit/>
          </a:bodyPr>
          <a:lstStyle/>
          <a:p>
            <a:pPr marL="1086158" marR="12662" indent="-354458">
              <a:lnSpc>
                <a:spcPts val="4898"/>
              </a:lnSpc>
            </a:pPr>
            <a:r>
              <a:rPr spc="-5" dirty="0"/>
              <a:t>Fo</a:t>
            </a:r>
            <a:r>
              <a:rPr spc="-21" dirty="0"/>
              <a:t>r</a:t>
            </a:r>
            <a:r>
              <a:rPr spc="-5" dirty="0"/>
              <a:t>w</a:t>
            </a:r>
            <a:r>
              <a:rPr spc="-25" dirty="0"/>
              <a:t>ar</a:t>
            </a:r>
            <a:r>
              <a:rPr spc="-5" dirty="0"/>
              <a:t>d/</a:t>
            </a:r>
            <a:r>
              <a:rPr spc="-25" dirty="0"/>
              <a:t>ce</a:t>
            </a:r>
            <a:r>
              <a:rPr spc="-5" dirty="0"/>
              <a:t>n</a:t>
            </a:r>
            <a:r>
              <a:rPr spc="-21" dirty="0"/>
              <a:t>tral </a:t>
            </a:r>
            <a:r>
              <a:rPr spc="-25" dirty="0"/>
              <a:t>vs ce</a:t>
            </a:r>
            <a:r>
              <a:rPr spc="-5" dirty="0"/>
              <a:t>n</a:t>
            </a:r>
            <a:r>
              <a:rPr spc="-21" dirty="0"/>
              <a:t>tra</a:t>
            </a:r>
            <a:r>
              <a:rPr spc="-5" dirty="0"/>
              <a:t>l/</a:t>
            </a:r>
            <a:r>
              <a:rPr spc="-25" dirty="0"/>
              <a:t>ce</a:t>
            </a:r>
            <a:r>
              <a:rPr spc="-5" dirty="0"/>
              <a:t>n</a:t>
            </a:r>
            <a:r>
              <a:rPr spc="-21" dirty="0"/>
              <a:t>tral </a:t>
            </a:r>
            <a:r>
              <a:rPr spc="-5" dirty="0"/>
              <a:t>dij</a:t>
            </a:r>
            <a:r>
              <a:rPr spc="-25" dirty="0"/>
              <a:t>ets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11150" y="1015371"/>
            <a:ext cx="7789545" cy="1086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sz="2800" spc="-25" dirty="0">
                <a:solidFill>
                  <a:srgbClr val="1E1C11"/>
                </a:solidFill>
                <a:latin typeface="Arial"/>
                <a:cs typeface="Arial"/>
              </a:rPr>
              <a:t>Ra</a:t>
            </a:r>
            <a:r>
              <a:rPr sz="28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1E1C11"/>
                </a:solidFill>
                <a:latin typeface="Arial"/>
                <a:cs typeface="Arial"/>
              </a:rPr>
              <a:t>io </a:t>
            </a:r>
            <a:r>
              <a:rPr sz="2800" spc="-21" dirty="0">
                <a:solidFill>
                  <a:srgbClr val="1E1C11"/>
                </a:solidFill>
                <a:latin typeface="Arial"/>
                <a:cs typeface="Arial"/>
              </a:rPr>
              <a:t>of </a:t>
            </a:r>
            <a:r>
              <a:rPr sz="2800" spc="-15" dirty="0">
                <a:solidFill>
                  <a:srgbClr val="1E1C11"/>
                </a:solidFill>
                <a:latin typeface="Arial"/>
                <a:cs typeface="Arial"/>
              </a:rPr>
              <a:t>“all jet pairs” </a:t>
            </a:r>
            <a:r>
              <a:rPr sz="28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2800" spc="-21" dirty="0">
                <a:solidFill>
                  <a:srgbClr val="1E1C11"/>
                </a:solidFill>
                <a:latin typeface="Arial"/>
                <a:cs typeface="Arial"/>
              </a:rPr>
              <a:t>o </a:t>
            </a:r>
            <a:r>
              <a:rPr sz="2800" spc="-15" dirty="0">
                <a:solidFill>
                  <a:srgbClr val="1E1C11"/>
                </a:solidFill>
                <a:latin typeface="Arial"/>
                <a:cs typeface="Arial"/>
              </a:rPr>
              <a:t>“exclusive jet pairs”</a:t>
            </a:r>
            <a:endParaRPr sz="2800" dirty="0">
              <a:solidFill>
                <a:srgbClr val="1E1C11"/>
              </a:solidFill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7"/>
              </a:spcBef>
            </a:pPr>
            <a:endParaRPr sz="2800" dirty="0">
              <a:solidFill>
                <a:srgbClr val="1E1C11"/>
              </a:solidFill>
            </a:endParaRPr>
          </a:p>
          <a:p>
            <a:pPr>
              <a:lnSpc>
                <a:spcPts val="999"/>
              </a:lnSpc>
            </a:pPr>
            <a:endParaRPr sz="2800" dirty="0">
              <a:solidFill>
                <a:srgbClr val="1E1C11"/>
              </a:solidFill>
            </a:endParaRPr>
          </a:p>
          <a:p>
            <a:pPr marL="396867">
              <a:lnSpc>
                <a:spcPts val="2855"/>
              </a:lnSpc>
            </a:pPr>
            <a:r>
              <a:rPr sz="2800" spc="-15" dirty="0">
                <a:solidFill>
                  <a:srgbClr val="1E1C11"/>
                </a:solidFill>
                <a:latin typeface="Arial"/>
                <a:cs typeface="Arial"/>
              </a:rPr>
              <a:t>Disfavours non-DGLAP dynamics?</a:t>
            </a:r>
            <a:endParaRPr sz="2800" dirty="0">
              <a:solidFill>
                <a:srgbClr val="1E1C1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4754" y="6922135"/>
            <a:ext cx="168973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sz="1400" i="1" dirty="0">
                <a:solidFill>
                  <a:srgbClr val="800000"/>
                </a:solidFill>
                <a:latin typeface="Arial"/>
                <a:cs typeface="Arial"/>
              </a:rPr>
              <a:t>arXiv:1204.0696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>
            <a:spLocks noChangeAspect="1"/>
          </p:cNvSpPr>
          <p:nvPr/>
        </p:nvSpPr>
        <p:spPr>
          <a:xfrm>
            <a:off x="370239" y="2254250"/>
            <a:ext cx="10380312" cy="4830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53</a:t>
            </a:fld>
            <a:endParaRPr sz="13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21771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27050" y="-260350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>
              <a:lnSpc>
                <a:spcPts val="5232"/>
              </a:lnSpc>
            </a:pPr>
            <a:r>
              <a:rPr spc="-35" dirty="0"/>
              <a:t>A </a:t>
            </a:r>
            <a:r>
              <a:rPr spc="-5" dirty="0"/>
              <a:t>wo</a:t>
            </a:r>
            <a:r>
              <a:rPr spc="-21" dirty="0"/>
              <a:t>rd </a:t>
            </a:r>
            <a:r>
              <a:rPr spc="-5" dirty="0"/>
              <a:t>o</a:t>
            </a:r>
            <a:r>
              <a:rPr dirty="0"/>
              <a:t>n P</a:t>
            </a:r>
            <a:r>
              <a:rPr spc="-5" dirty="0"/>
              <a:t>ho</a:t>
            </a:r>
            <a:r>
              <a:rPr dirty="0"/>
              <a:t>t</a:t>
            </a:r>
            <a:r>
              <a:rPr spc="-5" dirty="0"/>
              <a:t>on</a:t>
            </a:r>
            <a:r>
              <a:rPr spc="-25" dirty="0"/>
              <a:t>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1988" y="1697500"/>
            <a:ext cx="5204595" cy="19824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12662">
              <a:lnSpc>
                <a:spcPct val="924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3200" dirty="0">
                <a:solidFill>
                  <a:srgbClr val="1E1C11"/>
                </a:solidFill>
                <a:latin typeface="Arial"/>
                <a:cs typeface="Arial"/>
              </a:rPr>
              <a:t>Si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milar physics,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 complemen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ary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sys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25" dirty="0">
                <a:solidFill>
                  <a:srgbClr val="1E1C11"/>
                </a:solidFill>
                <a:latin typeface="Arial"/>
                <a:cs typeface="Arial"/>
              </a:rPr>
              <a:t>ema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ics</a:t>
            </a:r>
            <a:r>
              <a:rPr sz="3200" spc="-10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lang="en-US" sz="3200" spc="-10" dirty="0">
                <a:solidFill>
                  <a:srgbClr val="1E1C11"/>
                </a:solidFill>
                <a:latin typeface="Arial"/>
                <a:cs typeface="Arial"/>
              </a:rPr>
              <a:t>	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o 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jet s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udies</a:t>
            </a:r>
            <a:endParaRPr sz="3200" dirty="0">
              <a:solidFill>
                <a:srgbClr val="1E1C11"/>
              </a:solidFill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57"/>
              </a:spcBef>
              <a:buClr>
                <a:srgbClr val="000080"/>
              </a:buClr>
              <a:buFont typeface="Arial"/>
              <a:buChar char="•"/>
            </a:pPr>
            <a:endParaRPr sz="1100" dirty="0">
              <a:solidFill>
                <a:srgbClr val="1E1C11"/>
              </a:solidFill>
            </a:endParaRPr>
          </a:p>
          <a:p>
            <a:pPr marL="12028">
              <a:lnSpc>
                <a:spcPts val="3804"/>
              </a:lnSpc>
              <a:buClr>
                <a:srgbClr val="000080"/>
              </a:buClr>
              <a:tabLst>
                <a:tab pos="442437" algn="l"/>
              </a:tabLst>
            </a:pPr>
            <a:endParaRPr lang="en-US" sz="3200" dirty="0">
              <a:solidFill>
                <a:srgbClr val="1E1C11"/>
              </a:solidFill>
              <a:latin typeface="Arial"/>
              <a:cs typeface="Arial"/>
            </a:endParaRPr>
          </a:p>
          <a:p>
            <a:pPr marL="12028">
              <a:lnSpc>
                <a:spcPts val="3804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3200" dirty="0">
                <a:solidFill>
                  <a:srgbClr val="1E1C11"/>
                </a:solidFill>
                <a:latin typeface="Arial"/>
                <a:cs typeface="Arial"/>
              </a:rPr>
              <a:t>Ke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y background 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f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or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Higgs</a:t>
            </a:r>
            <a:endParaRPr sz="3200" dirty="0">
              <a:solidFill>
                <a:srgbClr val="1E1C1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5264183" y="279329"/>
            <a:ext cx="5540103" cy="7156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82782" y="6826281"/>
            <a:ext cx="3821367" cy="522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 marR="12662">
              <a:lnSpc>
                <a:spcPts val="2000"/>
              </a:lnSpc>
            </a:pPr>
            <a:r>
              <a:rPr sz="1400" i="1" dirty="0">
                <a:solidFill>
                  <a:srgbClr val="800000"/>
                </a:solidFill>
                <a:latin typeface="Arial"/>
                <a:cs typeface="Arial"/>
              </a:rPr>
              <a:t>arXiv:12</a:t>
            </a:r>
            <a:r>
              <a:rPr sz="1400" i="1" spc="-134" dirty="0">
                <a:solidFill>
                  <a:srgbClr val="800000"/>
                </a:solidFill>
                <a:latin typeface="Arial"/>
                <a:cs typeface="Arial"/>
              </a:rPr>
              <a:t>1</a:t>
            </a:r>
            <a:r>
              <a:rPr sz="1400" i="1" dirty="0">
                <a:solidFill>
                  <a:srgbClr val="800000"/>
                </a:solidFill>
                <a:latin typeface="Arial"/>
                <a:cs typeface="Arial"/>
              </a:rPr>
              <a:t>1.1913 arXiv:1210.5033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54</a:t>
            </a:fld>
            <a:endParaRPr sz="13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7416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0849" y="-88016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>
              <a:lnSpc>
                <a:spcPts val="5232"/>
              </a:lnSpc>
            </a:pPr>
            <a:r>
              <a:rPr sz="4000" spc="-35" dirty="0"/>
              <a:t>A </a:t>
            </a:r>
            <a:r>
              <a:rPr sz="4000" spc="-5" dirty="0"/>
              <a:t>wo</a:t>
            </a:r>
            <a:r>
              <a:rPr sz="4000" spc="-21" dirty="0"/>
              <a:t>rd </a:t>
            </a:r>
            <a:r>
              <a:rPr sz="4000" spc="-5" dirty="0"/>
              <a:t>o</a:t>
            </a:r>
            <a:r>
              <a:rPr sz="4000" dirty="0"/>
              <a:t>n P</a:t>
            </a:r>
            <a:r>
              <a:rPr sz="4000" spc="-5" dirty="0"/>
              <a:t>ho</a:t>
            </a:r>
            <a:r>
              <a:rPr sz="4000" dirty="0"/>
              <a:t>t</a:t>
            </a:r>
            <a:r>
              <a:rPr sz="4000" spc="-5" dirty="0"/>
              <a:t>on</a:t>
            </a:r>
            <a:r>
              <a:rPr sz="4000" spc="-25" dirty="0"/>
              <a:t>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211955" y="2330450"/>
            <a:ext cx="5772785" cy="30740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398"/>
              </a:lnSpc>
              <a:spcBef>
                <a:spcPts val="77"/>
              </a:spcBef>
              <a:buClr>
                <a:srgbClr val="000080"/>
              </a:buClr>
              <a:buFont typeface="Arial"/>
              <a:buChar char="•"/>
            </a:pPr>
            <a:endParaRPr sz="1400" dirty="0">
              <a:solidFill>
                <a:srgbClr val="1E1C11"/>
              </a:solidFill>
            </a:endParaRPr>
          </a:p>
          <a:p>
            <a:pPr marL="12028" marR="12662">
              <a:lnSpc>
                <a:spcPts val="36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Diphoton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1E1C11"/>
                </a:solidFill>
                <a:latin typeface="Arial"/>
                <a:cs typeface="Arial"/>
              </a:rPr>
              <a:t>+ 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jet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measuremen</a:t>
            </a:r>
            <a:r>
              <a:rPr sz="3200" spc="-5" dirty="0">
                <a:solidFill>
                  <a:srgbClr val="1E1C11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s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 </a:t>
            </a:r>
            <a:r>
              <a:rPr lang="en-US" sz="3200" spc="-15" dirty="0">
                <a:solidFill>
                  <a:srgbClr val="1E1C11"/>
                </a:solidFill>
                <a:latin typeface="Arial"/>
                <a:cs typeface="Arial"/>
              </a:rPr>
              <a:t>   </a:t>
            </a:r>
          </a:p>
          <a:p>
            <a:pPr marL="12028" marR="12662">
              <a:lnSpc>
                <a:spcPts val="3600"/>
              </a:lnSpc>
              <a:buClr>
                <a:srgbClr val="000080"/>
              </a:buClr>
              <a:tabLst>
                <a:tab pos="442437" algn="l"/>
              </a:tabLst>
            </a:pPr>
            <a:endParaRPr lang="en-US" sz="3200" spc="-15" dirty="0">
              <a:solidFill>
                <a:srgbClr val="1E1C11"/>
              </a:solidFill>
              <a:latin typeface="Arial"/>
              <a:cs typeface="Arial"/>
            </a:endParaRPr>
          </a:p>
          <a:p>
            <a:pPr marL="12028" marR="12662">
              <a:lnSpc>
                <a:spcPts val="36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lang="en-US" sz="3200" spc="-15" dirty="0">
                <a:solidFill>
                  <a:srgbClr val="1E1C11"/>
                </a:solidFill>
                <a:latin typeface="Arial"/>
                <a:cs typeface="Arial"/>
              </a:rPr>
              <a:t>			</a:t>
            </a:r>
            <a:r>
              <a:rPr sz="3200" spc="-15" dirty="0">
                <a:solidFill>
                  <a:srgbClr val="1E1C11"/>
                </a:solidFill>
                <a:latin typeface="Arial"/>
                <a:cs typeface="Arial"/>
              </a:rPr>
              <a:t>badly </a:t>
            </a:r>
            <a:r>
              <a:rPr sz="3200" spc="-21" dirty="0">
                <a:solidFill>
                  <a:srgbClr val="1E1C11"/>
                </a:solidFill>
                <a:latin typeface="Arial"/>
                <a:cs typeface="Arial"/>
              </a:rPr>
              <a:t>needed!</a:t>
            </a:r>
            <a:endParaRPr sz="3200" dirty="0">
              <a:solidFill>
                <a:srgbClr val="1E1C11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5105401" y="44063"/>
            <a:ext cx="5721349" cy="7391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88150" y="7218045"/>
            <a:ext cx="3657600" cy="522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 marR="12662">
              <a:lnSpc>
                <a:spcPts val="2000"/>
              </a:lnSpc>
            </a:pPr>
            <a:r>
              <a:rPr sz="1400" i="1" dirty="0">
                <a:solidFill>
                  <a:srgbClr val="000000"/>
                </a:solidFill>
                <a:latin typeface="Arial"/>
                <a:cs typeface="Arial"/>
              </a:rPr>
              <a:t>arXiv:12</a:t>
            </a:r>
            <a:r>
              <a:rPr sz="1400" i="1" spc="-134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sz="1400" i="1" dirty="0">
                <a:solidFill>
                  <a:srgbClr val="000000"/>
                </a:solidFill>
                <a:latin typeface="Arial"/>
                <a:cs typeface="Arial"/>
              </a:rPr>
              <a:t>1.1913 arXiv:1210.5033</a:t>
            </a:r>
            <a:endParaRPr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55</a:t>
            </a:fld>
            <a:endParaRPr sz="13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565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98450" y="-184150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>
              <a:lnSpc>
                <a:spcPts val="5232"/>
              </a:lnSpc>
            </a:pPr>
            <a:r>
              <a:rPr spc="-35" dirty="0"/>
              <a:t>A </a:t>
            </a:r>
            <a:r>
              <a:rPr spc="-5" dirty="0"/>
              <a:t>wo</a:t>
            </a:r>
            <a:r>
              <a:rPr spc="-21" dirty="0"/>
              <a:t>rd </a:t>
            </a:r>
            <a:r>
              <a:rPr spc="-5" dirty="0"/>
              <a:t>o</a:t>
            </a:r>
            <a:r>
              <a:rPr dirty="0"/>
              <a:t>n P</a:t>
            </a:r>
            <a:r>
              <a:rPr spc="-5" dirty="0"/>
              <a:t>ho</a:t>
            </a:r>
            <a:r>
              <a:rPr dirty="0"/>
              <a:t>t</a:t>
            </a:r>
            <a:r>
              <a:rPr spc="-5" dirty="0"/>
              <a:t>on</a:t>
            </a:r>
            <a:r>
              <a:rPr spc="-25" dirty="0"/>
              <a:t>s</a:t>
            </a:r>
            <a:endParaRPr dirty="0"/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3139888" y="1035050"/>
            <a:ext cx="7504737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1986" y="6001444"/>
            <a:ext cx="167641" cy="496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2150" y="6684676"/>
            <a:ext cx="3429000" cy="522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 marR="12662">
              <a:lnSpc>
                <a:spcPts val="2000"/>
              </a:lnSpc>
            </a:pPr>
            <a:r>
              <a:rPr sz="1400" i="1" dirty="0">
                <a:solidFill>
                  <a:srgbClr val="800000"/>
                </a:solidFill>
                <a:latin typeface="Arial"/>
                <a:cs typeface="Arial"/>
              </a:rPr>
              <a:t>arXiv:12</a:t>
            </a:r>
            <a:r>
              <a:rPr sz="1400" i="1" spc="-134" dirty="0">
                <a:solidFill>
                  <a:srgbClr val="800000"/>
                </a:solidFill>
                <a:latin typeface="Arial"/>
                <a:cs typeface="Arial"/>
              </a:rPr>
              <a:t>1</a:t>
            </a:r>
            <a:r>
              <a:rPr sz="1400" i="1" dirty="0">
                <a:solidFill>
                  <a:srgbClr val="800000"/>
                </a:solidFill>
                <a:latin typeface="Arial"/>
                <a:cs typeface="Arial"/>
              </a:rPr>
              <a:t>1.1913 arXiv:1210.5033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56</a:t>
            </a:fld>
            <a:endParaRPr sz="13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467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739" y="3778252"/>
            <a:ext cx="3892150" cy="2658769"/>
          </a:xfrm>
          <a:custGeom>
            <a:avLst/>
            <a:gdLst/>
            <a:ahLst/>
            <a:cxnLst/>
            <a:rect l="l" t="t" r="r" b="b"/>
            <a:pathLst>
              <a:path w="3332162" h="2413000">
                <a:moveTo>
                  <a:pt x="0" y="0"/>
                </a:moveTo>
                <a:lnTo>
                  <a:pt x="3332162" y="0"/>
                </a:lnTo>
                <a:lnTo>
                  <a:pt x="3332162" y="2413000"/>
                </a:lnTo>
                <a:lnTo>
                  <a:pt x="0" y="2413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7739" y="3778252"/>
            <a:ext cx="3892150" cy="2658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8085" y="1310361"/>
            <a:ext cx="5270629" cy="17750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03939" indent="-389511">
              <a:buClr>
                <a:srgbClr val="A36B29"/>
              </a:buClr>
              <a:buFont typeface="Arial"/>
              <a:buChar char="•"/>
              <a:tabLst>
                <a:tab pos="403217" algn="l"/>
              </a:tabLst>
            </a:pP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W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+j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et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s</a:t>
            </a:r>
            <a:endParaRPr sz="3200" dirty="0">
              <a:latin typeface="Times New Roman"/>
              <a:cs typeface="Times New Roman"/>
            </a:endParaRPr>
          </a:p>
          <a:p>
            <a:pPr marL="858380" lvl="1" indent="-324595">
              <a:spcBef>
                <a:spcPts val="507"/>
              </a:spcBef>
              <a:buClr>
                <a:srgbClr val="D38F0D"/>
              </a:buClr>
              <a:buFont typeface="Arial"/>
              <a:buChar char="–"/>
              <a:tabLst>
                <a:tab pos="858380" algn="l"/>
              </a:tabLst>
            </a:pP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1 high p</a:t>
            </a:r>
            <a:r>
              <a:rPr sz="3200" spc="17" baseline="-22522" dirty="0">
                <a:solidFill>
                  <a:srgbClr val="D38F0D"/>
                </a:solidFill>
                <a:latin typeface="Times New Roman"/>
                <a:cs typeface="Times New Roman"/>
              </a:rPr>
              <a:t>T </a:t>
            </a:r>
            <a:r>
              <a:rPr sz="3200" spc="-384" baseline="-22522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l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pton</a:t>
            </a:r>
            <a:endParaRPr sz="3200" dirty="0">
              <a:latin typeface="Times New Roman"/>
              <a:cs typeface="Times New Roman"/>
            </a:endParaRPr>
          </a:p>
          <a:p>
            <a:pPr lvl="1">
              <a:lnSpc>
                <a:spcPts val="1140"/>
              </a:lnSpc>
              <a:spcBef>
                <a:spcPts val="44"/>
              </a:spcBef>
              <a:buClr>
                <a:srgbClr val="D38F0D"/>
              </a:buClr>
              <a:buFont typeface="Arial"/>
              <a:buChar char="–"/>
            </a:pPr>
            <a:endParaRPr sz="3200" dirty="0"/>
          </a:p>
          <a:p>
            <a:pPr marL="858380" lvl="1" indent="-324595">
              <a:buClr>
                <a:srgbClr val="D38F0D"/>
              </a:buClr>
              <a:buFont typeface="Arial"/>
              <a:buChar char="–"/>
              <a:tabLst>
                <a:tab pos="858380" algn="l"/>
              </a:tabLst>
            </a:pP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Missing 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n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spc="-63" dirty="0">
                <a:solidFill>
                  <a:srgbClr val="D38F0D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gy 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nd/or M</a:t>
            </a:r>
            <a:r>
              <a:rPr sz="3200" spc="17" baseline="-22522" dirty="0">
                <a:solidFill>
                  <a:srgbClr val="D38F0D"/>
                </a:solidFill>
                <a:latin typeface="Times New Roman"/>
                <a:cs typeface="Times New Roman"/>
              </a:rPr>
              <a:t>T</a:t>
            </a:r>
            <a:endParaRPr sz="3200" baseline="-22522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-1691111" y="-251884"/>
            <a:ext cx="9612630" cy="12594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60663" y="1261415"/>
            <a:ext cx="1647350" cy="5338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03939" indent="-389511">
              <a:lnSpc>
                <a:spcPts val="4342"/>
              </a:lnSpc>
              <a:buClr>
                <a:srgbClr val="A36B29"/>
              </a:buClr>
              <a:buFont typeface="Arial"/>
              <a:buChar char="•"/>
              <a:tabLst>
                <a:tab pos="403217" algn="l"/>
              </a:tabLst>
            </a:pP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Z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+j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et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s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94700" y="1861138"/>
            <a:ext cx="3696709" cy="10844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9017" indent="-324595">
              <a:buClr>
                <a:srgbClr val="D38F0D"/>
              </a:buClr>
              <a:buFont typeface="Arial"/>
              <a:buChar char="–"/>
              <a:tabLst>
                <a:tab pos="339017" algn="l"/>
              </a:tabLst>
            </a:pP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2 high p</a:t>
            </a:r>
            <a:r>
              <a:rPr sz="3200" spc="17" baseline="-22522" dirty="0">
                <a:solidFill>
                  <a:srgbClr val="D38F0D"/>
                </a:solidFill>
                <a:latin typeface="Times New Roman"/>
                <a:cs typeface="Times New Roman"/>
              </a:rPr>
              <a:t>T </a:t>
            </a:r>
            <a:r>
              <a:rPr sz="3200" spc="-384" baseline="-22522" dirty="0">
                <a:solidFill>
                  <a:srgbClr val="D38F0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l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ptons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ts val="1140"/>
              </a:lnSpc>
              <a:spcBef>
                <a:spcPts val="59"/>
              </a:spcBef>
              <a:buClr>
                <a:srgbClr val="D38F0D"/>
              </a:buClr>
              <a:buFont typeface="Arial"/>
              <a:buChar char="–"/>
            </a:pPr>
            <a:endParaRPr sz="1100" dirty="0"/>
          </a:p>
          <a:p>
            <a:pPr marL="339017" indent="-324595">
              <a:lnSpc>
                <a:spcPts val="3801"/>
              </a:lnSpc>
              <a:buClr>
                <a:srgbClr val="D38F0D"/>
              </a:buClr>
              <a:buFont typeface="Arial"/>
              <a:buChar char="–"/>
              <a:tabLst>
                <a:tab pos="339017" algn="l"/>
              </a:tabLst>
            </a:pP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Z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-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ma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ss r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quir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m</a:t>
            </a:r>
            <a:r>
              <a:rPr sz="3200" spc="-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D38F0D"/>
                </a:solidFill>
                <a:latin typeface="Times New Roman"/>
                <a:cs typeface="Times New Roman"/>
              </a:rPr>
              <a:t>nt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7050" y="6458010"/>
            <a:ext cx="10132913" cy="489773"/>
          </a:xfrm>
          <a:custGeom>
            <a:avLst/>
            <a:gdLst/>
            <a:ahLst/>
            <a:cxnLst/>
            <a:rect l="l" t="t" r="r" b="b"/>
            <a:pathLst>
              <a:path w="8675027" h="444500">
                <a:moveTo>
                  <a:pt x="0" y="0"/>
                </a:moveTo>
                <a:lnTo>
                  <a:pt x="8675027" y="0"/>
                </a:lnTo>
                <a:lnTo>
                  <a:pt x="8675027" y="444500"/>
                </a:lnTo>
                <a:lnTo>
                  <a:pt x="0" y="444500"/>
                </a:lnTo>
                <a:lnTo>
                  <a:pt x="0" y="0"/>
                </a:lnTo>
                <a:close/>
              </a:path>
            </a:pathLst>
          </a:custGeom>
          <a:ln w="9525">
            <a:noFill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86493" y="6504187"/>
            <a:ext cx="9952336" cy="3806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lang="en-US" sz="3200" dirty="0">
                <a:solidFill>
                  <a:srgbClr val="941100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94110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>
                <a:solidFill>
                  <a:srgbClr val="941100"/>
                </a:solidFill>
                <a:latin typeface="Times New Roman"/>
                <a:cs typeface="Times New Roman"/>
              </a:rPr>
              <a:t>minimal</a:t>
            </a:r>
            <a:r>
              <a:rPr sz="3200" dirty="0">
                <a:solidFill>
                  <a:srgbClr val="941100"/>
                </a:solidFill>
                <a:latin typeface="Times New Roman"/>
                <a:cs typeface="Times New Roman"/>
              </a:rPr>
              <a:t> selection </a:t>
            </a:r>
            <a:r>
              <a:rPr lang="en-US" sz="3200" dirty="0">
                <a:solidFill>
                  <a:srgbClr val="941100"/>
                </a:solidFill>
                <a:latin typeface="Times New Roman"/>
                <a:cs typeface="Times New Roman"/>
              </a:rPr>
              <a:t>bias, only</a:t>
            </a:r>
            <a:r>
              <a:rPr sz="3200" dirty="0">
                <a:solidFill>
                  <a:srgbClr val="941100"/>
                </a:solidFill>
                <a:latin typeface="Times New Roman"/>
                <a:cs typeface="Times New Roman"/>
              </a:rPr>
              <a:t> topological cuts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16100" y="3806238"/>
            <a:ext cx="3604736" cy="23649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864847" y="3806237"/>
            <a:ext cx="312979" cy="349838"/>
          </a:xfrm>
          <a:custGeom>
            <a:avLst/>
            <a:gdLst/>
            <a:ahLst/>
            <a:cxnLst/>
            <a:rect l="l" t="t" r="r" b="b"/>
            <a:pathLst>
              <a:path w="267949" h="317500">
                <a:moveTo>
                  <a:pt x="0" y="0"/>
                </a:moveTo>
                <a:lnTo>
                  <a:pt x="267949" y="0"/>
                </a:lnTo>
                <a:lnTo>
                  <a:pt x="267949" y="317500"/>
                </a:lnTo>
                <a:lnTo>
                  <a:pt x="0" y="317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64847" y="4175316"/>
            <a:ext cx="312979" cy="349838"/>
          </a:xfrm>
          <a:custGeom>
            <a:avLst/>
            <a:gdLst/>
            <a:ahLst/>
            <a:cxnLst/>
            <a:rect l="l" t="t" r="r" b="b"/>
            <a:pathLst>
              <a:path w="267949" h="317500">
                <a:moveTo>
                  <a:pt x="0" y="0"/>
                </a:moveTo>
                <a:lnTo>
                  <a:pt x="267949" y="0"/>
                </a:lnTo>
                <a:lnTo>
                  <a:pt x="267949" y="317500"/>
                </a:lnTo>
                <a:lnTo>
                  <a:pt x="0" y="317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956786" y="3733739"/>
            <a:ext cx="161694" cy="7500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 marR="14430">
              <a:lnSpc>
                <a:spcPct val="137400"/>
              </a:lnSpc>
            </a:pPr>
            <a:r>
              <a:rPr i="1" dirty="0">
                <a:latin typeface="Arial"/>
                <a:cs typeface="Arial"/>
              </a:rPr>
              <a:t>e e</a:t>
            </a:r>
            <a:endParaRPr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lang="en-US" sz="1400">
                <a:solidFill>
                  <a:srgbClr val="9B9B9B"/>
                </a:solidFill>
                <a:latin typeface="Calibri"/>
                <a:cs typeface="Calibri"/>
              </a:rPr>
              <a:t>December 9, 2012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9455150" y="7283450"/>
            <a:ext cx="632883" cy="1948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2141"/>
            <a:fld id="{81D60167-4931-47E6-BA6A-407CBD079E47}" type="slidenum">
              <a:rPr sz="1400" dirty="0">
                <a:solidFill>
                  <a:srgbClr val="B28553"/>
                </a:solidFill>
                <a:latin typeface="Calibri"/>
                <a:cs typeface="Calibri"/>
              </a:rPr>
              <a:pPr marL="72141"/>
              <a:t>57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71129" y="839611"/>
            <a:ext cx="3660365" cy="5597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lang="en-US" sz="3200" dirty="0">
                <a:solidFill>
                  <a:srgbClr val="AD3E00"/>
                </a:solidFill>
                <a:latin typeface="Times New Roman"/>
                <a:cs typeface="Times New Roman"/>
              </a:rPr>
              <a:t>V + h</a:t>
            </a:r>
            <a:r>
              <a:rPr sz="3200" dirty="0">
                <a:solidFill>
                  <a:srgbClr val="AD3E00"/>
                </a:solidFill>
                <a:latin typeface="Times New Roman"/>
                <a:cs typeface="Times New Roman"/>
              </a:rPr>
              <a:t>igh </a:t>
            </a:r>
            <a:r>
              <a:rPr sz="3200" dirty="0" err="1">
                <a:solidFill>
                  <a:srgbClr val="AD3E00"/>
                </a:solidFill>
                <a:latin typeface="Times New Roman"/>
                <a:cs typeface="Times New Roman"/>
              </a:rPr>
              <a:t>p</a:t>
            </a:r>
            <a:r>
              <a:rPr sz="3200" spc="17" baseline="-22522" dirty="0" err="1">
                <a:solidFill>
                  <a:srgbClr val="AD3E00"/>
                </a:solidFill>
                <a:latin typeface="Times New Roman"/>
                <a:cs typeface="Times New Roman"/>
              </a:rPr>
              <a:t>T</a:t>
            </a:r>
            <a:r>
              <a:rPr sz="3200" spc="17" baseline="-22522" dirty="0">
                <a:solidFill>
                  <a:srgbClr val="AD3E00"/>
                </a:solidFill>
                <a:latin typeface="Times New Roman"/>
                <a:cs typeface="Times New Roman"/>
              </a:rPr>
              <a:t> </a:t>
            </a:r>
            <a:r>
              <a:rPr sz="3200" spc="-384" baseline="-22522" dirty="0">
                <a:solidFill>
                  <a:srgbClr val="AD3E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AD3E00"/>
                </a:solidFill>
                <a:latin typeface="Times New Roman"/>
                <a:cs typeface="Times New Roman"/>
              </a:rPr>
              <a:t>j</a:t>
            </a:r>
            <a:r>
              <a:rPr sz="3200" spc="-6" dirty="0">
                <a:solidFill>
                  <a:srgbClr val="AD3E0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D3E00"/>
                </a:solidFill>
                <a:latin typeface="Times New Roman"/>
                <a:cs typeface="Times New Roman"/>
              </a:rPr>
              <a:t>t</a:t>
            </a:r>
            <a:r>
              <a:rPr lang="en-US" sz="3200" dirty="0">
                <a:solidFill>
                  <a:srgbClr val="AD3E00"/>
                </a:solidFill>
                <a:latin typeface="Times New Roman"/>
                <a:cs typeface="Times New Roman"/>
              </a:rPr>
              <a:t>(s):  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82459" y="3274485"/>
            <a:ext cx="1476755" cy="5912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 marR="14430">
              <a:lnSpc>
                <a:spcPts val="2393"/>
              </a:lnSpc>
            </a:pPr>
            <a:r>
              <a:rPr sz="2100" dirty="0">
                <a:solidFill>
                  <a:srgbClr val="38571A"/>
                </a:solidFill>
                <a:latin typeface="Arial"/>
                <a:cs typeface="Arial"/>
              </a:rPr>
              <a:t>NLO W+jets 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00821" y="3358445"/>
            <a:ext cx="1387749" cy="5912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 marR="14430">
              <a:lnSpc>
                <a:spcPts val="2393"/>
              </a:lnSpc>
            </a:pPr>
            <a:r>
              <a:rPr sz="2100" dirty="0">
                <a:solidFill>
                  <a:srgbClr val="38571A"/>
                </a:solidFill>
                <a:latin typeface="Arial"/>
                <a:cs typeface="Arial"/>
              </a:rPr>
              <a:t>NLO Z+jets </a:t>
            </a:r>
            <a:endParaRPr sz="2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0469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1670050" y="-31750"/>
            <a:ext cx="9612630" cy="1259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648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86958" y="2602794"/>
            <a:ext cx="3515730" cy="2504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648"/>
            <a:endParaRPr dirty="0">
              <a:solidFill>
                <a:prstClr val="black"/>
              </a:solidFill>
              <a:latin typeface="Wingdings" charset="2"/>
              <a:cs typeface="Wingdings" charset="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65126" y="4265225"/>
            <a:ext cx="2210312" cy="1735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648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59350" y="2655270"/>
            <a:ext cx="1217155" cy="4142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8" defTabSz="519648"/>
            <a:r>
              <a:rPr sz="2300" spc="-6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p </a:t>
            </a:r>
            <a:r>
              <a:rPr sz="2300" spc="-6" dirty="0">
                <a:solidFill>
                  <a:prstClr val="black"/>
                </a:solidFill>
                <a:latin typeface="Arial"/>
                <a:cs typeface="Arial"/>
              </a:rPr>
              <a:t>pair</a:t>
            </a:r>
            <a:endParaRPr sz="23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61286" y="5832498"/>
            <a:ext cx="1896566" cy="3806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8" defTabSz="519648"/>
            <a:r>
              <a:rPr sz="2300" spc="-6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300" spc="-142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2300" spc="-6" dirty="0">
                <a:solidFill>
                  <a:prstClr val="black"/>
                </a:solidFill>
                <a:latin typeface="Arial"/>
                <a:cs typeface="Arial"/>
              </a:rPr>
              <a:t>WZ</a:t>
            </a:r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2300" spc="-6" dirty="0">
                <a:solidFill>
                  <a:prstClr val="black"/>
                </a:solidFill>
                <a:latin typeface="Arial"/>
                <a:cs typeface="Arial"/>
              </a:rPr>
              <a:t>ZZ</a:t>
            </a:r>
            <a:endParaRPr sz="23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60067" y="5863284"/>
            <a:ext cx="2388323" cy="14413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648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3852" y="1374889"/>
            <a:ext cx="3816125" cy="4806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8" defTabSz="519648"/>
            <a:r>
              <a:rPr sz="3200" dirty="0">
                <a:solidFill>
                  <a:srgbClr val="FF2600"/>
                </a:solidFill>
                <a:latin typeface="Arial"/>
                <a:cs typeface="Arial"/>
              </a:rPr>
              <a:t>Low Jet multiplicities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42684" y="1931105"/>
            <a:ext cx="3308050" cy="2099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648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06315" y="1511326"/>
            <a:ext cx="1390857" cy="5509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648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89997" y="1999349"/>
            <a:ext cx="1885440" cy="3001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8" defTabSz="519648">
              <a:lnSpc>
                <a:spcPts val="2439"/>
              </a:lnSpc>
            </a:pPr>
            <a:r>
              <a:rPr dirty="0">
                <a:solidFill>
                  <a:srgbClr val="008F00"/>
                </a:solidFill>
                <a:latin typeface="Arial"/>
                <a:cs typeface="Arial"/>
              </a:rPr>
              <a:t>“e” or leptonic b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8012" y="2602799"/>
            <a:ext cx="2058260" cy="3470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8" defTabSz="519648"/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Multi-jet: qq, bb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530064" y="1371365"/>
            <a:ext cx="3908098" cy="4666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8" defTabSz="519648">
              <a:lnSpc>
                <a:spcPts val="3794"/>
              </a:lnSpc>
            </a:pPr>
            <a:r>
              <a:rPr sz="3200" dirty="0">
                <a:solidFill>
                  <a:srgbClr val="FF2600"/>
                </a:solidFill>
                <a:latin typeface="Arial"/>
                <a:cs typeface="Arial"/>
              </a:rPr>
              <a:t>High Jet multiplicities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5203" y="6984495"/>
            <a:ext cx="1573920" cy="4142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noAutofit/>
          </a:bodyPr>
          <a:lstStyle/>
          <a:p>
            <a:pPr marL="14438" defTabSz="519648"/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single-top</a:t>
            </a:r>
          </a:p>
        </p:txBody>
      </p:sp>
      <p:sp>
        <p:nvSpPr>
          <p:cNvPr id="18" name="object 18"/>
          <p:cNvSpPr/>
          <p:nvPr/>
        </p:nvSpPr>
        <p:spPr>
          <a:xfrm>
            <a:off x="178012" y="3694289"/>
            <a:ext cx="2833352" cy="15672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648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7680" y="3722282"/>
            <a:ext cx="712047" cy="218648"/>
          </a:xfrm>
          <a:custGeom>
            <a:avLst/>
            <a:gdLst/>
            <a:ahLst/>
            <a:cxnLst/>
            <a:rect l="l" t="t" r="r" b="b"/>
            <a:pathLst>
              <a:path w="609600" h="198437">
                <a:moveTo>
                  <a:pt x="0" y="0"/>
                </a:moveTo>
                <a:lnTo>
                  <a:pt x="609600" y="0"/>
                </a:lnTo>
                <a:lnTo>
                  <a:pt x="609600" y="198437"/>
                </a:lnTo>
                <a:lnTo>
                  <a:pt x="0" y="1984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19648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669" y="4897732"/>
            <a:ext cx="890058" cy="218648"/>
          </a:xfrm>
          <a:custGeom>
            <a:avLst/>
            <a:gdLst/>
            <a:ahLst/>
            <a:cxnLst/>
            <a:rect l="l" t="t" r="r" b="b"/>
            <a:pathLst>
              <a:path w="762000" h="198437">
                <a:moveTo>
                  <a:pt x="0" y="0"/>
                </a:moveTo>
                <a:lnTo>
                  <a:pt x="762000" y="0"/>
                </a:lnTo>
                <a:lnTo>
                  <a:pt x="762000" y="198437"/>
                </a:lnTo>
                <a:lnTo>
                  <a:pt x="0" y="1984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19648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36798" y="3818481"/>
            <a:ext cx="469682" cy="335844"/>
          </a:xfrm>
          <a:custGeom>
            <a:avLst/>
            <a:gdLst/>
            <a:ahLst/>
            <a:cxnLst/>
            <a:rect l="l" t="t" r="r" b="b"/>
            <a:pathLst>
              <a:path w="402106" h="304800">
                <a:moveTo>
                  <a:pt x="0" y="0"/>
                </a:moveTo>
                <a:lnTo>
                  <a:pt x="402106" y="0"/>
                </a:lnTo>
                <a:lnTo>
                  <a:pt x="402106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519648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28769" y="3860467"/>
            <a:ext cx="318938" cy="247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8" defTabSz="519648"/>
            <a:r>
              <a:rPr sz="1600" spc="-6" dirty="0">
                <a:solidFill>
                  <a:prstClr val="black"/>
                </a:solidFill>
                <a:latin typeface="Arial"/>
                <a:cs typeface="Arial"/>
              </a:rPr>
              <a:t>tau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73360" y="6569983"/>
            <a:ext cx="5222417" cy="4806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8" defTabSz="519648"/>
            <a:r>
              <a:rPr lang="en-US" sz="3200" kern="0" dirty="0">
                <a:solidFill>
                  <a:srgbClr val="E32400"/>
                </a:solidFill>
                <a:latin typeface="Arial"/>
                <a:cs typeface="Arial"/>
              </a:rPr>
              <a:t>+ a</a:t>
            </a:r>
            <a:r>
              <a:rPr sz="3200" kern="0" dirty="0">
                <a:solidFill>
                  <a:srgbClr val="E32400"/>
                </a:solidFill>
                <a:latin typeface="Arial"/>
                <a:cs typeface="Arial"/>
              </a:rPr>
              <a:t>dditional W Bkgs:</a:t>
            </a:r>
            <a:r>
              <a:rPr lang="en-US" sz="3200" kern="0" dirty="0">
                <a:solidFill>
                  <a:srgbClr val="E32400"/>
                </a:solidFill>
                <a:latin typeface="Arial"/>
                <a:cs typeface="Arial"/>
              </a:rPr>
              <a:t> Z → ll</a:t>
            </a:r>
            <a:endParaRPr sz="3200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2181"/>
            <a:fld id="{81D60167-4931-47E6-BA6A-407CBD079E47}" type="slidenum">
              <a:rPr sz="1400" dirty="0">
                <a:solidFill>
                  <a:srgbClr val="B28553"/>
                </a:solidFill>
                <a:latin typeface="Calibri"/>
                <a:cs typeface="Calibri"/>
              </a:rPr>
              <a:pPr marL="72181"/>
              <a:t>58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8015" y="5143324"/>
            <a:ext cx="2452111" cy="3141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8" defTabSz="519648"/>
            <a:r>
              <a:rPr sz="230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lang="en-US" sz="2300" dirty="0">
                <a:solidFill>
                  <a:prstClr val="black"/>
                </a:solidFill>
                <a:latin typeface="Arial"/>
                <a:cs typeface="Arial"/>
              </a:rPr>
              <a:t>→ tau+v or l+v </a:t>
            </a:r>
            <a:r>
              <a:rPr lang="en-US" sz="2300" spc="-1009" dirty="0">
                <a:solidFill>
                  <a:prstClr val="black"/>
                </a:solidFill>
                <a:latin typeface="Arial"/>
                <a:cs typeface="Arial"/>
              </a:rPr>
              <a:t>                        </a:t>
            </a:r>
            <a:endParaRPr sz="23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3088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7148" y="2590756"/>
            <a:ext cx="4651902" cy="2977399"/>
          </a:xfrm>
          <a:custGeom>
            <a:avLst/>
            <a:gdLst/>
            <a:ahLst/>
            <a:cxnLst/>
            <a:rect l="l" t="t" r="r" b="b"/>
            <a:pathLst>
              <a:path w="3982603" h="2702177">
                <a:moveTo>
                  <a:pt x="0" y="2702177"/>
                </a:moveTo>
                <a:lnTo>
                  <a:pt x="3982603" y="2702177"/>
                </a:lnTo>
                <a:lnTo>
                  <a:pt x="3982603" y="0"/>
                </a:lnTo>
                <a:lnTo>
                  <a:pt x="0" y="0"/>
                </a:lnTo>
                <a:lnTo>
                  <a:pt x="0" y="2702177"/>
                </a:lnTo>
                <a:close/>
              </a:path>
            </a:pathLst>
          </a:custGeom>
          <a:ln w="66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32339" y="2749599"/>
            <a:ext cx="198758" cy="0"/>
          </a:xfrm>
          <a:custGeom>
            <a:avLst/>
            <a:gdLst/>
            <a:ahLst/>
            <a:cxnLst/>
            <a:rect l="l" t="t" r="r" b="b"/>
            <a:pathLst>
              <a:path w="170161">
                <a:moveTo>
                  <a:pt x="0" y="0"/>
                </a:moveTo>
                <a:lnTo>
                  <a:pt x="170161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98774" y="2749599"/>
            <a:ext cx="198748" cy="0"/>
          </a:xfrm>
          <a:custGeom>
            <a:avLst/>
            <a:gdLst/>
            <a:ahLst/>
            <a:cxnLst/>
            <a:rect l="l" t="t" r="r" b="b"/>
            <a:pathLst>
              <a:path w="170153">
                <a:moveTo>
                  <a:pt x="0" y="0"/>
                </a:moveTo>
                <a:lnTo>
                  <a:pt x="170153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24325" y="2711627"/>
            <a:ext cx="81175" cy="75846"/>
          </a:xfrm>
          <a:custGeom>
            <a:avLst/>
            <a:gdLst/>
            <a:ahLst/>
            <a:cxnLst/>
            <a:rect l="l" t="t" r="r" b="b"/>
            <a:pathLst>
              <a:path w="69496" h="68835">
                <a:moveTo>
                  <a:pt x="39735" y="0"/>
                </a:moveTo>
                <a:lnTo>
                  <a:pt x="2320" y="20893"/>
                </a:lnTo>
                <a:lnTo>
                  <a:pt x="0" y="34466"/>
                </a:lnTo>
                <a:lnTo>
                  <a:pt x="151" y="38149"/>
                </a:lnTo>
                <a:lnTo>
                  <a:pt x="3474" y="50739"/>
                </a:lnTo>
                <a:lnTo>
                  <a:pt x="10352" y="60059"/>
                </a:lnTo>
                <a:lnTo>
                  <a:pt x="19730" y="66096"/>
                </a:lnTo>
                <a:lnTo>
                  <a:pt x="30556" y="68835"/>
                </a:lnTo>
                <a:lnTo>
                  <a:pt x="41774" y="68260"/>
                </a:lnTo>
                <a:lnTo>
                  <a:pt x="52331" y="64358"/>
                </a:lnTo>
                <a:lnTo>
                  <a:pt x="61174" y="57114"/>
                </a:lnTo>
                <a:lnTo>
                  <a:pt x="67247" y="46513"/>
                </a:lnTo>
                <a:lnTo>
                  <a:pt x="69496" y="32540"/>
                </a:lnTo>
                <a:lnTo>
                  <a:pt x="66613" y="19396"/>
                </a:lnTo>
                <a:lnTo>
                  <a:pt x="59961" y="9591"/>
                </a:lnTo>
                <a:lnTo>
                  <a:pt x="50635" y="3125"/>
                </a:lnTo>
                <a:lnTo>
                  <a:pt x="39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97523" y="3900206"/>
            <a:ext cx="198758" cy="0"/>
          </a:xfrm>
          <a:custGeom>
            <a:avLst/>
            <a:gdLst/>
            <a:ahLst/>
            <a:cxnLst/>
            <a:rect l="l" t="t" r="r" b="b"/>
            <a:pathLst>
              <a:path w="170161">
                <a:moveTo>
                  <a:pt x="0" y="0"/>
                </a:moveTo>
                <a:lnTo>
                  <a:pt x="170161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63961" y="3900206"/>
            <a:ext cx="198758" cy="0"/>
          </a:xfrm>
          <a:custGeom>
            <a:avLst/>
            <a:gdLst/>
            <a:ahLst/>
            <a:cxnLst/>
            <a:rect l="l" t="t" r="r" b="b"/>
            <a:pathLst>
              <a:path w="170161">
                <a:moveTo>
                  <a:pt x="0" y="0"/>
                </a:moveTo>
                <a:lnTo>
                  <a:pt x="170161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89510" y="3862221"/>
            <a:ext cx="81173" cy="75854"/>
          </a:xfrm>
          <a:custGeom>
            <a:avLst/>
            <a:gdLst/>
            <a:ahLst/>
            <a:cxnLst/>
            <a:rect l="l" t="t" r="r" b="b"/>
            <a:pathLst>
              <a:path w="69494" h="68842">
                <a:moveTo>
                  <a:pt x="39727" y="0"/>
                </a:moveTo>
                <a:lnTo>
                  <a:pt x="2320" y="20899"/>
                </a:lnTo>
                <a:lnTo>
                  <a:pt x="0" y="34473"/>
                </a:lnTo>
                <a:lnTo>
                  <a:pt x="153" y="38172"/>
                </a:lnTo>
                <a:lnTo>
                  <a:pt x="3479" y="50757"/>
                </a:lnTo>
                <a:lnTo>
                  <a:pt x="10358" y="60074"/>
                </a:lnTo>
                <a:lnTo>
                  <a:pt x="19737" y="66107"/>
                </a:lnTo>
                <a:lnTo>
                  <a:pt x="30562" y="68842"/>
                </a:lnTo>
                <a:lnTo>
                  <a:pt x="41779" y="68264"/>
                </a:lnTo>
                <a:lnTo>
                  <a:pt x="52334" y="64359"/>
                </a:lnTo>
                <a:lnTo>
                  <a:pt x="61174" y="57112"/>
                </a:lnTo>
                <a:lnTo>
                  <a:pt x="67245" y="46508"/>
                </a:lnTo>
                <a:lnTo>
                  <a:pt x="69494" y="32532"/>
                </a:lnTo>
                <a:lnTo>
                  <a:pt x="66607" y="19389"/>
                </a:lnTo>
                <a:lnTo>
                  <a:pt x="59953" y="9587"/>
                </a:lnTo>
                <a:lnTo>
                  <a:pt x="50627" y="3123"/>
                </a:lnTo>
                <a:lnTo>
                  <a:pt x="397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62720" y="4575352"/>
            <a:ext cx="198748" cy="0"/>
          </a:xfrm>
          <a:custGeom>
            <a:avLst/>
            <a:gdLst/>
            <a:ahLst/>
            <a:cxnLst/>
            <a:rect l="l" t="t" r="r" b="b"/>
            <a:pathLst>
              <a:path w="170153">
                <a:moveTo>
                  <a:pt x="0" y="0"/>
                </a:moveTo>
                <a:lnTo>
                  <a:pt x="170153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29157" y="4575352"/>
            <a:ext cx="198748" cy="0"/>
          </a:xfrm>
          <a:custGeom>
            <a:avLst/>
            <a:gdLst/>
            <a:ahLst/>
            <a:cxnLst/>
            <a:rect l="l" t="t" r="r" b="b"/>
            <a:pathLst>
              <a:path w="170153">
                <a:moveTo>
                  <a:pt x="0" y="0"/>
                </a:moveTo>
                <a:lnTo>
                  <a:pt x="170153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54738" y="4537375"/>
            <a:ext cx="81165" cy="75845"/>
          </a:xfrm>
          <a:custGeom>
            <a:avLst/>
            <a:gdLst/>
            <a:ahLst/>
            <a:cxnLst/>
            <a:rect l="l" t="t" r="r" b="b"/>
            <a:pathLst>
              <a:path w="69487" h="68834">
                <a:moveTo>
                  <a:pt x="39732" y="0"/>
                </a:moveTo>
                <a:lnTo>
                  <a:pt x="2320" y="20892"/>
                </a:lnTo>
                <a:lnTo>
                  <a:pt x="0" y="34465"/>
                </a:lnTo>
                <a:lnTo>
                  <a:pt x="150" y="38135"/>
                </a:lnTo>
                <a:lnTo>
                  <a:pt x="3469" y="50729"/>
                </a:lnTo>
                <a:lnTo>
                  <a:pt x="10344" y="60054"/>
                </a:lnTo>
                <a:lnTo>
                  <a:pt x="19721" y="66093"/>
                </a:lnTo>
                <a:lnTo>
                  <a:pt x="30546" y="68834"/>
                </a:lnTo>
                <a:lnTo>
                  <a:pt x="41764" y="68262"/>
                </a:lnTo>
                <a:lnTo>
                  <a:pt x="52321" y="64361"/>
                </a:lnTo>
                <a:lnTo>
                  <a:pt x="61163" y="57118"/>
                </a:lnTo>
                <a:lnTo>
                  <a:pt x="67237" y="46518"/>
                </a:lnTo>
                <a:lnTo>
                  <a:pt x="69487" y="32547"/>
                </a:lnTo>
                <a:lnTo>
                  <a:pt x="66606" y="19400"/>
                </a:lnTo>
                <a:lnTo>
                  <a:pt x="59955" y="9593"/>
                </a:lnTo>
                <a:lnTo>
                  <a:pt x="50631" y="3126"/>
                </a:lnTo>
                <a:lnTo>
                  <a:pt x="39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27906" y="5024896"/>
            <a:ext cx="198758" cy="0"/>
          </a:xfrm>
          <a:custGeom>
            <a:avLst/>
            <a:gdLst/>
            <a:ahLst/>
            <a:cxnLst/>
            <a:rect l="l" t="t" r="r" b="b"/>
            <a:pathLst>
              <a:path w="170161">
                <a:moveTo>
                  <a:pt x="0" y="0"/>
                </a:moveTo>
                <a:lnTo>
                  <a:pt x="170161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94341" y="5024896"/>
            <a:ext cx="198759" cy="0"/>
          </a:xfrm>
          <a:custGeom>
            <a:avLst/>
            <a:gdLst/>
            <a:ahLst/>
            <a:cxnLst/>
            <a:rect l="l" t="t" r="r" b="b"/>
            <a:pathLst>
              <a:path w="170162">
                <a:moveTo>
                  <a:pt x="0" y="0"/>
                </a:moveTo>
                <a:lnTo>
                  <a:pt x="170162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19892" y="4986919"/>
            <a:ext cx="81175" cy="75846"/>
          </a:xfrm>
          <a:custGeom>
            <a:avLst/>
            <a:gdLst/>
            <a:ahLst/>
            <a:cxnLst/>
            <a:rect l="l" t="t" r="r" b="b"/>
            <a:pathLst>
              <a:path w="69496" h="68835">
                <a:moveTo>
                  <a:pt x="39735" y="0"/>
                </a:moveTo>
                <a:lnTo>
                  <a:pt x="2320" y="20893"/>
                </a:lnTo>
                <a:lnTo>
                  <a:pt x="0" y="34466"/>
                </a:lnTo>
                <a:lnTo>
                  <a:pt x="151" y="38149"/>
                </a:lnTo>
                <a:lnTo>
                  <a:pt x="3474" y="50739"/>
                </a:lnTo>
                <a:lnTo>
                  <a:pt x="10352" y="60059"/>
                </a:lnTo>
                <a:lnTo>
                  <a:pt x="19730" y="66096"/>
                </a:lnTo>
                <a:lnTo>
                  <a:pt x="30556" y="68835"/>
                </a:lnTo>
                <a:lnTo>
                  <a:pt x="41774" y="68260"/>
                </a:lnTo>
                <a:lnTo>
                  <a:pt x="52331" y="64358"/>
                </a:lnTo>
                <a:lnTo>
                  <a:pt x="61174" y="57114"/>
                </a:lnTo>
                <a:lnTo>
                  <a:pt x="67247" y="46513"/>
                </a:lnTo>
                <a:lnTo>
                  <a:pt x="69496" y="32540"/>
                </a:lnTo>
                <a:lnTo>
                  <a:pt x="66613" y="19396"/>
                </a:lnTo>
                <a:lnTo>
                  <a:pt x="59961" y="9591"/>
                </a:lnTo>
                <a:lnTo>
                  <a:pt x="50635" y="3125"/>
                </a:lnTo>
                <a:lnTo>
                  <a:pt x="39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93105" y="5373404"/>
            <a:ext cx="198747" cy="0"/>
          </a:xfrm>
          <a:custGeom>
            <a:avLst/>
            <a:gdLst/>
            <a:ahLst/>
            <a:cxnLst/>
            <a:rect l="l" t="t" r="r" b="b"/>
            <a:pathLst>
              <a:path w="170152">
                <a:moveTo>
                  <a:pt x="0" y="0"/>
                </a:moveTo>
                <a:lnTo>
                  <a:pt x="170152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59539" y="5373404"/>
            <a:ext cx="198748" cy="0"/>
          </a:xfrm>
          <a:custGeom>
            <a:avLst/>
            <a:gdLst/>
            <a:ahLst/>
            <a:cxnLst/>
            <a:rect l="l" t="t" r="r" b="b"/>
            <a:pathLst>
              <a:path w="170153">
                <a:moveTo>
                  <a:pt x="0" y="0"/>
                </a:moveTo>
                <a:lnTo>
                  <a:pt x="170153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85087" y="5335426"/>
            <a:ext cx="81164" cy="75848"/>
          </a:xfrm>
          <a:custGeom>
            <a:avLst/>
            <a:gdLst/>
            <a:ahLst/>
            <a:cxnLst/>
            <a:rect l="l" t="t" r="r" b="b"/>
            <a:pathLst>
              <a:path w="69486" h="68837">
                <a:moveTo>
                  <a:pt x="39730" y="0"/>
                </a:moveTo>
                <a:lnTo>
                  <a:pt x="2320" y="20894"/>
                </a:lnTo>
                <a:lnTo>
                  <a:pt x="0" y="34467"/>
                </a:lnTo>
                <a:lnTo>
                  <a:pt x="151" y="38144"/>
                </a:lnTo>
                <a:lnTo>
                  <a:pt x="3471" y="50737"/>
                </a:lnTo>
                <a:lnTo>
                  <a:pt x="10347" y="60059"/>
                </a:lnTo>
                <a:lnTo>
                  <a:pt x="19724" y="66098"/>
                </a:lnTo>
                <a:lnTo>
                  <a:pt x="30548" y="68837"/>
                </a:lnTo>
                <a:lnTo>
                  <a:pt x="41766" y="68264"/>
                </a:lnTo>
                <a:lnTo>
                  <a:pt x="52322" y="64362"/>
                </a:lnTo>
                <a:lnTo>
                  <a:pt x="61164" y="57118"/>
                </a:lnTo>
                <a:lnTo>
                  <a:pt x="67237" y="46517"/>
                </a:lnTo>
                <a:lnTo>
                  <a:pt x="69486" y="32544"/>
                </a:lnTo>
                <a:lnTo>
                  <a:pt x="66604" y="19398"/>
                </a:lnTo>
                <a:lnTo>
                  <a:pt x="59953" y="9592"/>
                </a:lnTo>
                <a:lnTo>
                  <a:pt x="50629" y="3126"/>
                </a:lnTo>
                <a:lnTo>
                  <a:pt x="397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58288" y="5507397"/>
            <a:ext cx="198758" cy="0"/>
          </a:xfrm>
          <a:custGeom>
            <a:avLst/>
            <a:gdLst/>
            <a:ahLst/>
            <a:cxnLst/>
            <a:rect l="l" t="t" r="r" b="b"/>
            <a:pathLst>
              <a:path w="170161">
                <a:moveTo>
                  <a:pt x="0" y="0"/>
                </a:moveTo>
                <a:lnTo>
                  <a:pt x="170161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24727" y="5507397"/>
            <a:ext cx="198747" cy="0"/>
          </a:xfrm>
          <a:custGeom>
            <a:avLst/>
            <a:gdLst/>
            <a:ahLst/>
            <a:cxnLst/>
            <a:rect l="l" t="t" r="r" b="b"/>
            <a:pathLst>
              <a:path w="170152">
                <a:moveTo>
                  <a:pt x="0" y="0"/>
                </a:moveTo>
                <a:lnTo>
                  <a:pt x="170152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50273" y="5469423"/>
            <a:ext cx="81175" cy="75849"/>
          </a:xfrm>
          <a:custGeom>
            <a:avLst/>
            <a:gdLst/>
            <a:ahLst/>
            <a:cxnLst/>
            <a:rect l="l" t="t" r="r" b="b"/>
            <a:pathLst>
              <a:path w="69496" h="68838">
                <a:moveTo>
                  <a:pt x="39734" y="0"/>
                </a:moveTo>
                <a:lnTo>
                  <a:pt x="2320" y="20894"/>
                </a:lnTo>
                <a:lnTo>
                  <a:pt x="0" y="34467"/>
                </a:lnTo>
                <a:lnTo>
                  <a:pt x="152" y="38157"/>
                </a:lnTo>
                <a:lnTo>
                  <a:pt x="3476" y="50745"/>
                </a:lnTo>
                <a:lnTo>
                  <a:pt x="10355" y="60065"/>
                </a:lnTo>
                <a:lnTo>
                  <a:pt x="19733" y="66100"/>
                </a:lnTo>
                <a:lnTo>
                  <a:pt x="30559" y="68838"/>
                </a:lnTo>
                <a:lnTo>
                  <a:pt x="41776" y="68262"/>
                </a:lnTo>
                <a:lnTo>
                  <a:pt x="52333" y="64359"/>
                </a:lnTo>
                <a:lnTo>
                  <a:pt x="61174" y="57114"/>
                </a:lnTo>
                <a:lnTo>
                  <a:pt x="67247" y="46512"/>
                </a:lnTo>
                <a:lnTo>
                  <a:pt x="69496" y="32539"/>
                </a:lnTo>
                <a:lnTo>
                  <a:pt x="66613" y="19395"/>
                </a:lnTo>
                <a:lnTo>
                  <a:pt x="59960" y="9590"/>
                </a:lnTo>
                <a:lnTo>
                  <a:pt x="50634" y="3125"/>
                </a:lnTo>
                <a:lnTo>
                  <a:pt x="397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23475" y="5549471"/>
            <a:ext cx="198759" cy="0"/>
          </a:xfrm>
          <a:custGeom>
            <a:avLst/>
            <a:gdLst/>
            <a:ahLst/>
            <a:cxnLst/>
            <a:rect l="l" t="t" r="r" b="b"/>
            <a:pathLst>
              <a:path w="170162">
                <a:moveTo>
                  <a:pt x="0" y="0"/>
                </a:moveTo>
                <a:lnTo>
                  <a:pt x="170162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89943" y="5556984"/>
            <a:ext cx="397507" cy="0"/>
          </a:xfrm>
          <a:custGeom>
            <a:avLst/>
            <a:gdLst/>
            <a:ahLst/>
            <a:cxnLst/>
            <a:rect l="l" t="t" r="r" b="b"/>
            <a:pathLst>
              <a:path w="340315">
                <a:moveTo>
                  <a:pt x="0" y="0"/>
                </a:moveTo>
                <a:lnTo>
                  <a:pt x="340315" y="0"/>
                </a:lnTo>
              </a:path>
            </a:pathLst>
          </a:custGeom>
          <a:ln w="269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15458" y="5511493"/>
            <a:ext cx="81175" cy="75848"/>
          </a:xfrm>
          <a:custGeom>
            <a:avLst/>
            <a:gdLst/>
            <a:ahLst/>
            <a:cxnLst/>
            <a:rect l="l" t="t" r="r" b="b"/>
            <a:pathLst>
              <a:path w="69496" h="68837">
                <a:moveTo>
                  <a:pt x="39734" y="0"/>
                </a:moveTo>
                <a:lnTo>
                  <a:pt x="2320" y="20894"/>
                </a:lnTo>
                <a:lnTo>
                  <a:pt x="0" y="34467"/>
                </a:lnTo>
                <a:lnTo>
                  <a:pt x="152" y="38154"/>
                </a:lnTo>
                <a:lnTo>
                  <a:pt x="3475" y="50743"/>
                </a:lnTo>
                <a:lnTo>
                  <a:pt x="10354" y="60063"/>
                </a:lnTo>
                <a:lnTo>
                  <a:pt x="19732" y="66099"/>
                </a:lnTo>
                <a:lnTo>
                  <a:pt x="30558" y="68837"/>
                </a:lnTo>
                <a:lnTo>
                  <a:pt x="41776" y="68261"/>
                </a:lnTo>
                <a:lnTo>
                  <a:pt x="52332" y="64358"/>
                </a:lnTo>
                <a:lnTo>
                  <a:pt x="61174" y="57114"/>
                </a:lnTo>
                <a:lnTo>
                  <a:pt x="67247" y="46512"/>
                </a:lnTo>
                <a:lnTo>
                  <a:pt x="69496" y="32539"/>
                </a:lnTo>
                <a:lnTo>
                  <a:pt x="66613" y="19395"/>
                </a:lnTo>
                <a:lnTo>
                  <a:pt x="59960" y="9590"/>
                </a:lnTo>
                <a:lnTo>
                  <a:pt x="50634" y="3125"/>
                </a:lnTo>
                <a:lnTo>
                  <a:pt x="397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855141" y="5565637"/>
            <a:ext cx="397507" cy="0"/>
          </a:xfrm>
          <a:custGeom>
            <a:avLst/>
            <a:gdLst/>
            <a:ahLst/>
            <a:cxnLst/>
            <a:rect l="l" t="t" r="r" b="b"/>
            <a:pathLst>
              <a:path w="340315">
                <a:moveTo>
                  <a:pt x="0" y="0"/>
                </a:moveTo>
                <a:lnTo>
                  <a:pt x="340315" y="0"/>
                </a:lnTo>
              </a:path>
            </a:pathLst>
          </a:custGeom>
          <a:ln w="15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780688" y="5526520"/>
            <a:ext cx="81167" cy="75848"/>
          </a:xfrm>
          <a:custGeom>
            <a:avLst/>
            <a:gdLst/>
            <a:ahLst/>
            <a:cxnLst/>
            <a:rect l="l" t="t" r="r" b="b"/>
            <a:pathLst>
              <a:path w="69489" h="68837">
                <a:moveTo>
                  <a:pt x="39731" y="0"/>
                </a:moveTo>
                <a:lnTo>
                  <a:pt x="2320" y="20893"/>
                </a:lnTo>
                <a:lnTo>
                  <a:pt x="0" y="34466"/>
                </a:lnTo>
                <a:lnTo>
                  <a:pt x="151" y="38147"/>
                </a:lnTo>
                <a:lnTo>
                  <a:pt x="3472" y="50738"/>
                </a:lnTo>
                <a:lnTo>
                  <a:pt x="10349" y="60060"/>
                </a:lnTo>
                <a:lnTo>
                  <a:pt x="19727" y="66098"/>
                </a:lnTo>
                <a:lnTo>
                  <a:pt x="30551" y="68837"/>
                </a:lnTo>
                <a:lnTo>
                  <a:pt x="41769" y="68263"/>
                </a:lnTo>
                <a:lnTo>
                  <a:pt x="52325" y="64362"/>
                </a:lnTo>
                <a:lnTo>
                  <a:pt x="61167" y="57117"/>
                </a:lnTo>
                <a:lnTo>
                  <a:pt x="67239" y="46516"/>
                </a:lnTo>
                <a:lnTo>
                  <a:pt x="69489" y="32544"/>
                </a:lnTo>
                <a:lnTo>
                  <a:pt x="66607" y="19398"/>
                </a:lnTo>
                <a:lnTo>
                  <a:pt x="59955" y="9592"/>
                </a:lnTo>
                <a:lnTo>
                  <a:pt x="50631" y="3126"/>
                </a:lnTo>
                <a:lnTo>
                  <a:pt x="397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320293" y="5566777"/>
            <a:ext cx="198758" cy="0"/>
          </a:xfrm>
          <a:custGeom>
            <a:avLst/>
            <a:gdLst/>
            <a:ahLst/>
            <a:cxnLst/>
            <a:rect l="l" t="t" r="r" b="b"/>
            <a:pathLst>
              <a:path w="170161">
                <a:moveTo>
                  <a:pt x="0" y="0"/>
                </a:moveTo>
                <a:lnTo>
                  <a:pt x="170161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45842" y="5528805"/>
            <a:ext cx="81175" cy="75847"/>
          </a:xfrm>
          <a:custGeom>
            <a:avLst/>
            <a:gdLst/>
            <a:ahLst/>
            <a:cxnLst/>
            <a:rect l="l" t="t" r="r" b="b"/>
            <a:pathLst>
              <a:path w="69496" h="68836">
                <a:moveTo>
                  <a:pt x="39735" y="0"/>
                </a:moveTo>
                <a:lnTo>
                  <a:pt x="2320" y="20893"/>
                </a:lnTo>
                <a:lnTo>
                  <a:pt x="0" y="34466"/>
                </a:lnTo>
                <a:lnTo>
                  <a:pt x="151" y="38151"/>
                </a:lnTo>
                <a:lnTo>
                  <a:pt x="3475" y="50741"/>
                </a:lnTo>
                <a:lnTo>
                  <a:pt x="10353" y="60061"/>
                </a:lnTo>
                <a:lnTo>
                  <a:pt x="19731" y="66097"/>
                </a:lnTo>
                <a:lnTo>
                  <a:pt x="30557" y="68836"/>
                </a:lnTo>
                <a:lnTo>
                  <a:pt x="41775" y="68261"/>
                </a:lnTo>
                <a:lnTo>
                  <a:pt x="52332" y="64358"/>
                </a:lnTo>
                <a:lnTo>
                  <a:pt x="61174" y="57114"/>
                </a:lnTo>
                <a:lnTo>
                  <a:pt x="67247" y="46513"/>
                </a:lnTo>
                <a:lnTo>
                  <a:pt x="69496" y="32540"/>
                </a:lnTo>
                <a:lnTo>
                  <a:pt x="66613" y="19396"/>
                </a:lnTo>
                <a:lnTo>
                  <a:pt x="59961" y="9591"/>
                </a:lnTo>
                <a:lnTo>
                  <a:pt x="50635" y="3125"/>
                </a:lnTo>
                <a:lnTo>
                  <a:pt x="39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67149" y="5561819"/>
            <a:ext cx="4651905" cy="0"/>
          </a:xfrm>
          <a:custGeom>
            <a:avLst/>
            <a:gdLst/>
            <a:ahLst/>
            <a:cxnLst/>
            <a:rect l="l" t="t" r="r" b="b"/>
            <a:pathLst>
              <a:path w="3982606">
                <a:moveTo>
                  <a:pt x="0" y="0"/>
                </a:moveTo>
                <a:lnTo>
                  <a:pt x="3982606" y="0"/>
                </a:lnTo>
              </a:path>
            </a:pathLst>
          </a:custGeom>
          <a:ln w="181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67147" y="2590756"/>
            <a:ext cx="0" cy="2977399"/>
          </a:xfrm>
          <a:custGeom>
            <a:avLst/>
            <a:gdLst/>
            <a:ahLst/>
            <a:cxnLst/>
            <a:rect l="l" t="t" r="r" b="b"/>
            <a:pathLst>
              <a:path h="2702177">
                <a:moveTo>
                  <a:pt x="0" y="0"/>
                </a:moveTo>
                <a:lnTo>
                  <a:pt x="0" y="2702177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60183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53226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46259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39303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32336" y="5478802"/>
            <a:ext cx="0" cy="89322"/>
          </a:xfrm>
          <a:custGeom>
            <a:avLst/>
            <a:gdLst/>
            <a:ahLst/>
            <a:cxnLst/>
            <a:rect l="l" t="t" r="r" b="b"/>
            <a:pathLst>
              <a:path h="81065">
                <a:moveTo>
                  <a:pt x="0" y="0"/>
                </a:moveTo>
                <a:lnTo>
                  <a:pt x="0" y="81065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25379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18412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11446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04489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97521" y="5478802"/>
            <a:ext cx="0" cy="89322"/>
          </a:xfrm>
          <a:custGeom>
            <a:avLst/>
            <a:gdLst/>
            <a:ahLst/>
            <a:cxnLst/>
            <a:rect l="l" t="t" r="r" b="b"/>
            <a:pathLst>
              <a:path h="81065">
                <a:moveTo>
                  <a:pt x="0" y="0"/>
                </a:moveTo>
                <a:lnTo>
                  <a:pt x="0" y="81065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90565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83599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76641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69675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62718" y="5478802"/>
            <a:ext cx="0" cy="89322"/>
          </a:xfrm>
          <a:custGeom>
            <a:avLst/>
            <a:gdLst/>
            <a:ahLst/>
            <a:cxnLst/>
            <a:rect l="l" t="t" r="r" b="b"/>
            <a:pathLst>
              <a:path h="81065">
                <a:moveTo>
                  <a:pt x="0" y="0"/>
                </a:moveTo>
                <a:lnTo>
                  <a:pt x="0" y="81065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55752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48795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41829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34871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27905" y="5478802"/>
            <a:ext cx="0" cy="89322"/>
          </a:xfrm>
          <a:custGeom>
            <a:avLst/>
            <a:gdLst/>
            <a:ahLst/>
            <a:cxnLst/>
            <a:rect l="l" t="t" r="r" b="b"/>
            <a:pathLst>
              <a:path h="81065">
                <a:moveTo>
                  <a:pt x="0" y="0"/>
                </a:moveTo>
                <a:lnTo>
                  <a:pt x="0" y="81065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20948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13981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07024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00058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93103" y="5478802"/>
            <a:ext cx="0" cy="89322"/>
          </a:xfrm>
          <a:custGeom>
            <a:avLst/>
            <a:gdLst/>
            <a:ahLst/>
            <a:cxnLst/>
            <a:rect l="l" t="t" r="r" b="b"/>
            <a:pathLst>
              <a:path h="81065">
                <a:moveTo>
                  <a:pt x="0" y="0"/>
                </a:moveTo>
                <a:lnTo>
                  <a:pt x="0" y="81065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86135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79177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72211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65253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58287" y="5478802"/>
            <a:ext cx="0" cy="89322"/>
          </a:xfrm>
          <a:custGeom>
            <a:avLst/>
            <a:gdLst/>
            <a:ahLst/>
            <a:cxnLst/>
            <a:rect l="l" t="t" r="r" b="b"/>
            <a:pathLst>
              <a:path h="81065">
                <a:moveTo>
                  <a:pt x="0" y="0"/>
                </a:moveTo>
                <a:lnTo>
                  <a:pt x="0" y="81065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751330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844364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37406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030440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123472" y="5478802"/>
            <a:ext cx="0" cy="89322"/>
          </a:xfrm>
          <a:custGeom>
            <a:avLst/>
            <a:gdLst/>
            <a:ahLst/>
            <a:cxnLst/>
            <a:rect l="l" t="t" r="r" b="b"/>
            <a:pathLst>
              <a:path h="81065">
                <a:moveTo>
                  <a:pt x="0" y="0"/>
                </a:moveTo>
                <a:lnTo>
                  <a:pt x="0" y="81065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216517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309549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402594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495626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588670" y="5478802"/>
            <a:ext cx="0" cy="89322"/>
          </a:xfrm>
          <a:custGeom>
            <a:avLst/>
            <a:gdLst/>
            <a:ahLst/>
            <a:cxnLst/>
            <a:rect l="l" t="t" r="r" b="b"/>
            <a:pathLst>
              <a:path h="81065">
                <a:moveTo>
                  <a:pt x="0" y="0"/>
                </a:moveTo>
                <a:lnTo>
                  <a:pt x="0" y="81065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681703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774746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867778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960823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053856" y="5478802"/>
            <a:ext cx="0" cy="89322"/>
          </a:xfrm>
          <a:custGeom>
            <a:avLst/>
            <a:gdLst/>
            <a:ahLst/>
            <a:cxnLst/>
            <a:rect l="l" t="t" r="r" b="b"/>
            <a:pathLst>
              <a:path h="81065">
                <a:moveTo>
                  <a:pt x="0" y="0"/>
                </a:moveTo>
                <a:lnTo>
                  <a:pt x="0" y="81065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46899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239932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332975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426008" y="5523463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519052" y="2590756"/>
            <a:ext cx="0" cy="2977399"/>
          </a:xfrm>
          <a:custGeom>
            <a:avLst/>
            <a:gdLst/>
            <a:ahLst/>
            <a:cxnLst/>
            <a:rect l="l" t="t" r="r" b="b"/>
            <a:pathLst>
              <a:path h="2702177">
                <a:moveTo>
                  <a:pt x="0" y="0"/>
                </a:moveTo>
                <a:lnTo>
                  <a:pt x="0" y="2702177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67147" y="2590726"/>
            <a:ext cx="4651904" cy="0"/>
          </a:xfrm>
          <a:custGeom>
            <a:avLst/>
            <a:gdLst/>
            <a:ahLst/>
            <a:cxnLst/>
            <a:rect l="l" t="t" r="r" b="b"/>
            <a:pathLst>
              <a:path w="3982605">
                <a:moveTo>
                  <a:pt x="0" y="0"/>
                </a:moveTo>
                <a:lnTo>
                  <a:pt x="3982605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960183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53226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46259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239303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32336" y="2590726"/>
            <a:ext cx="0" cy="89322"/>
          </a:xfrm>
          <a:custGeom>
            <a:avLst/>
            <a:gdLst/>
            <a:ahLst/>
            <a:cxnLst/>
            <a:rect l="l" t="t" r="r" b="b"/>
            <a:pathLst>
              <a:path h="81065">
                <a:moveTo>
                  <a:pt x="0" y="0"/>
                </a:moveTo>
                <a:lnTo>
                  <a:pt x="0" y="81065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425379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518412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11446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704489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797521" y="2590726"/>
            <a:ext cx="0" cy="89322"/>
          </a:xfrm>
          <a:custGeom>
            <a:avLst/>
            <a:gdLst/>
            <a:ahLst/>
            <a:cxnLst/>
            <a:rect l="l" t="t" r="r" b="b"/>
            <a:pathLst>
              <a:path h="81065">
                <a:moveTo>
                  <a:pt x="0" y="0"/>
                </a:moveTo>
                <a:lnTo>
                  <a:pt x="0" y="81065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90565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83599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076641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169675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262718" y="2590726"/>
            <a:ext cx="0" cy="89322"/>
          </a:xfrm>
          <a:custGeom>
            <a:avLst/>
            <a:gdLst/>
            <a:ahLst/>
            <a:cxnLst/>
            <a:rect l="l" t="t" r="r" b="b"/>
            <a:pathLst>
              <a:path h="81065">
                <a:moveTo>
                  <a:pt x="0" y="0"/>
                </a:moveTo>
                <a:lnTo>
                  <a:pt x="0" y="81065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355752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48795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41829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634871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727905" y="2590726"/>
            <a:ext cx="0" cy="89322"/>
          </a:xfrm>
          <a:custGeom>
            <a:avLst/>
            <a:gdLst/>
            <a:ahLst/>
            <a:cxnLst/>
            <a:rect l="l" t="t" r="r" b="b"/>
            <a:pathLst>
              <a:path h="81065">
                <a:moveTo>
                  <a:pt x="0" y="0"/>
                </a:moveTo>
                <a:lnTo>
                  <a:pt x="0" y="81065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820948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913981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007024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100058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193103" y="2590726"/>
            <a:ext cx="0" cy="89322"/>
          </a:xfrm>
          <a:custGeom>
            <a:avLst/>
            <a:gdLst/>
            <a:ahLst/>
            <a:cxnLst/>
            <a:rect l="l" t="t" r="r" b="b"/>
            <a:pathLst>
              <a:path h="81065">
                <a:moveTo>
                  <a:pt x="0" y="0"/>
                </a:moveTo>
                <a:lnTo>
                  <a:pt x="0" y="81065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286135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379177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472211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65253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58287" y="2590726"/>
            <a:ext cx="0" cy="89322"/>
          </a:xfrm>
          <a:custGeom>
            <a:avLst/>
            <a:gdLst/>
            <a:ahLst/>
            <a:cxnLst/>
            <a:rect l="l" t="t" r="r" b="b"/>
            <a:pathLst>
              <a:path h="81065">
                <a:moveTo>
                  <a:pt x="0" y="0"/>
                </a:moveTo>
                <a:lnTo>
                  <a:pt x="0" y="81065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751330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844364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937406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030440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123472" y="2590726"/>
            <a:ext cx="0" cy="89322"/>
          </a:xfrm>
          <a:custGeom>
            <a:avLst/>
            <a:gdLst/>
            <a:ahLst/>
            <a:cxnLst/>
            <a:rect l="l" t="t" r="r" b="b"/>
            <a:pathLst>
              <a:path h="81065">
                <a:moveTo>
                  <a:pt x="0" y="0"/>
                </a:moveTo>
                <a:lnTo>
                  <a:pt x="0" y="81065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216517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309549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402594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495626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588670" y="2590726"/>
            <a:ext cx="0" cy="89322"/>
          </a:xfrm>
          <a:custGeom>
            <a:avLst/>
            <a:gdLst/>
            <a:ahLst/>
            <a:cxnLst/>
            <a:rect l="l" t="t" r="r" b="b"/>
            <a:pathLst>
              <a:path h="81065">
                <a:moveTo>
                  <a:pt x="0" y="0"/>
                </a:moveTo>
                <a:lnTo>
                  <a:pt x="0" y="81065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681703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774746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867778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960823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053856" y="2590726"/>
            <a:ext cx="0" cy="89322"/>
          </a:xfrm>
          <a:custGeom>
            <a:avLst/>
            <a:gdLst/>
            <a:ahLst/>
            <a:cxnLst/>
            <a:rect l="l" t="t" r="r" b="b"/>
            <a:pathLst>
              <a:path h="81065">
                <a:moveTo>
                  <a:pt x="0" y="0"/>
                </a:moveTo>
                <a:lnTo>
                  <a:pt x="0" y="81065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146899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239932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332975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426008" y="2590726"/>
            <a:ext cx="0" cy="44660"/>
          </a:xfrm>
          <a:custGeom>
            <a:avLst/>
            <a:gdLst/>
            <a:ahLst/>
            <a:cxnLst/>
            <a:rect l="l" t="t" r="r" b="b"/>
            <a:pathLst>
              <a:path h="40532">
                <a:moveTo>
                  <a:pt x="0" y="0"/>
                </a:moveTo>
                <a:lnTo>
                  <a:pt x="0" y="40532"/>
                </a:lnTo>
              </a:path>
            </a:pathLst>
          </a:custGeom>
          <a:ln w="6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67149" y="5464494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67149" y="5360864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67149" y="5257235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67149" y="5153606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867150" y="5049971"/>
            <a:ext cx="139557" cy="0"/>
          </a:xfrm>
          <a:custGeom>
            <a:avLst/>
            <a:gdLst/>
            <a:ahLst/>
            <a:cxnLst/>
            <a:rect l="l" t="t" r="r" b="b"/>
            <a:pathLst>
              <a:path w="119478">
                <a:moveTo>
                  <a:pt x="0" y="0"/>
                </a:moveTo>
                <a:lnTo>
                  <a:pt x="11947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867149" y="4946346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867149" y="4842712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67149" y="4739087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67149" y="4635452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867150" y="4531827"/>
            <a:ext cx="139557" cy="0"/>
          </a:xfrm>
          <a:custGeom>
            <a:avLst/>
            <a:gdLst/>
            <a:ahLst/>
            <a:cxnLst/>
            <a:rect l="l" t="t" r="r" b="b"/>
            <a:pathLst>
              <a:path w="119478">
                <a:moveTo>
                  <a:pt x="0" y="0"/>
                </a:moveTo>
                <a:lnTo>
                  <a:pt x="11947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867149" y="4428192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867149" y="4324568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867149" y="4220933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867149" y="4117307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867150" y="4013673"/>
            <a:ext cx="139557" cy="0"/>
          </a:xfrm>
          <a:custGeom>
            <a:avLst/>
            <a:gdLst/>
            <a:ahLst/>
            <a:cxnLst/>
            <a:rect l="l" t="t" r="r" b="b"/>
            <a:pathLst>
              <a:path w="119478">
                <a:moveTo>
                  <a:pt x="0" y="0"/>
                </a:moveTo>
                <a:lnTo>
                  <a:pt x="11947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867149" y="3910048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867149" y="3806413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867149" y="3702789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867149" y="3599154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867150" y="3495529"/>
            <a:ext cx="139557" cy="0"/>
          </a:xfrm>
          <a:custGeom>
            <a:avLst/>
            <a:gdLst/>
            <a:ahLst/>
            <a:cxnLst/>
            <a:rect l="l" t="t" r="r" b="b"/>
            <a:pathLst>
              <a:path w="119478">
                <a:moveTo>
                  <a:pt x="0" y="0"/>
                </a:moveTo>
                <a:lnTo>
                  <a:pt x="11947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867149" y="3391894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867149" y="3288270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867149" y="3184635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867149" y="3081010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867147" y="2977376"/>
            <a:ext cx="139558" cy="0"/>
          </a:xfrm>
          <a:custGeom>
            <a:avLst/>
            <a:gdLst/>
            <a:ahLst/>
            <a:cxnLst/>
            <a:rect l="l" t="t" r="r" b="b"/>
            <a:pathLst>
              <a:path w="119479">
                <a:moveTo>
                  <a:pt x="0" y="0"/>
                </a:moveTo>
                <a:lnTo>
                  <a:pt x="119479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867149" y="2873751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867149" y="2770116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867149" y="2666491"/>
            <a:ext cx="69777" cy="0"/>
          </a:xfrm>
          <a:custGeom>
            <a:avLst/>
            <a:gdLst/>
            <a:ahLst/>
            <a:cxnLst/>
            <a:rect l="l" t="t" r="r" b="b"/>
            <a:pathLst>
              <a:path w="59738">
                <a:moveTo>
                  <a:pt x="0" y="0"/>
                </a:moveTo>
                <a:lnTo>
                  <a:pt x="59738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0449275" y="5464494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449275" y="5360864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0449275" y="5257235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449275" y="5153606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0379488" y="5049971"/>
            <a:ext cx="139564" cy="0"/>
          </a:xfrm>
          <a:custGeom>
            <a:avLst/>
            <a:gdLst/>
            <a:ahLst/>
            <a:cxnLst/>
            <a:rect l="l" t="t" r="r" b="b"/>
            <a:pathLst>
              <a:path w="119484">
                <a:moveTo>
                  <a:pt x="0" y="0"/>
                </a:moveTo>
                <a:lnTo>
                  <a:pt x="119484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449275" y="4946346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449275" y="4842712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449275" y="4739087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449275" y="4635452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0379488" y="4531827"/>
            <a:ext cx="139564" cy="0"/>
          </a:xfrm>
          <a:custGeom>
            <a:avLst/>
            <a:gdLst/>
            <a:ahLst/>
            <a:cxnLst/>
            <a:rect l="l" t="t" r="r" b="b"/>
            <a:pathLst>
              <a:path w="119484">
                <a:moveTo>
                  <a:pt x="0" y="0"/>
                </a:moveTo>
                <a:lnTo>
                  <a:pt x="119484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0449275" y="4428192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449275" y="4324568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449275" y="4220933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449275" y="4117307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379488" y="4013673"/>
            <a:ext cx="139564" cy="0"/>
          </a:xfrm>
          <a:custGeom>
            <a:avLst/>
            <a:gdLst/>
            <a:ahLst/>
            <a:cxnLst/>
            <a:rect l="l" t="t" r="r" b="b"/>
            <a:pathLst>
              <a:path w="119484">
                <a:moveTo>
                  <a:pt x="0" y="0"/>
                </a:moveTo>
                <a:lnTo>
                  <a:pt x="119484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449275" y="3910048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449275" y="3806413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449275" y="3702789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0449275" y="3599154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0379488" y="3495529"/>
            <a:ext cx="139564" cy="0"/>
          </a:xfrm>
          <a:custGeom>
            <a:avLst/>
            <a:gdLst/>
            <a:ahLst/>
            <a:cxnLst/>
            <a:rect l="l" t="t" r="r" b="b"/>
            <a:pathLst>
              <a:path w="119484">
                <a:moveTo>
                  <a:pt x="0" y="0"/>
                </a:moveTo>
                <a:lnTo>
                  <a:pt x="119484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0449275" y="3391894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0449275" y="3288270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0449275" y="3184635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0449275" y="3081010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0379488" y="2977376"/>
            <a:ext cx="139564" cy="0"/>
          </a:xfrm>
          <a:custGeom>
            <a:avLst/>
            <a:gdLst/>
            <a:ahLst/>
            <a:cxnLst/>
            <a:rect l="l" t="t" r="r" b="b"/>
            <a:pathLst>
              <a:path w="119484">
                <a:moveTo>
                  <a:pt x="0" y="0"/>
                </a:moveTo>
                <a:lnTo>
                  <a:pt x="119484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449275" y="2873751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449275" y="2770116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449275" y="2666491"/>
            <a:ext cx="69775" cy="0"/>
          </a:xfrm>
          <a:custGeom>
            <a:avLst/>
            <a:gdLst/>
            <a:ahLst/>
            <a:cxnLst/>
            <a:rect l="l" t="t" r="r" b="b"/>
            <a:pathLst>
              <a:path w="59736">
                <a:moveTo>
                  <a:pt x="0" y="0"/>
                </a:moveTo>
                <a:lnTo>
                  <a:pt x="59736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332335" y="5567321"/>
            <a:ext cx="4186715" cy="0"/>
          </a:xfrm>
          <a:custGeom>
            <a:avLst/>
            <a:gdLst/>
            <a:ahLst/>
            <a:cxnLst/>
            <a:rect l="l" t="t" r="r" b="b"/>
            <a:pathLst>
              <a:path w="3584346">
                <a:moveTo>
                  <a:pt x="0" y="0"/>
                </a:moveTo>
                <a:lnTo>
                  <a:pt x="3584346" y="0"/>
                </a:lnTo>
              </a:path>
            </a:pathLst>
          </a:custGeom>
          <a:ln w="3175">
            <a:solidFill>
              <a:srgbClr val="6699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332335" y="5565222"/>
            <a:ext cx="3721518" cy="0"/>
          </a:xfrm>
          <a:custGeom>
            <a:avLst/>
            <a:gdLst/>
            <a:ahLst/>
            <a:cxnLst/>
            <a:rect l="l" t="t" r="r" b="b"/>
            <a:pathLst>
              <a:path w="3186080">
                <a:moveTo>
                  <a:pt x="0" y="0"/>
                </a:moveTo>
                <a:lnTo>
                  <a:pt x="3186080" y="0"/>
                </a:lnTo>
              </a:path>
            </a:pathLst>
          </a:custGeom>
          <a:ln w="3809">
            <a:solidFill>
              <a:srgbClr val="6699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332337" y="5557525"/>
            <a:ext cx="3256332" cy="0"/>
          </a:xfrm>
          <a:custGeom>
            <a:avLst/>
            <a:gdLst/>
            <a:ahLst/>
            <a:cxnLst/>
            <a:rect l="l" t="t" r="r" b="b"/>
            <a:pathLst>
              <a:path w="2787823">
                <a:moveTo>
                  <a:pt x="0" y="0"/>
                </a:moveTo>
                <a:lnTo>
                  <a:pt x="2787823" y="0"/>
                </a:lnTo>
              </a:path>
            </a:pathLst>
          </a:custGeom>
          <a:ln w="12700">
            <a:solidFill>
              <a:srgbClr val="6699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332335" y="5502951"/>
            <a:ext cx="2791136" cy="48977"/>
          </a:xfrm>
          <a:custGeom>
            <a:avLst/>
            <a:gdLst/>
            <a:ahLst/>
            <a:cxnLst/>
            <a:rect l="l" t="t" r="r" b="b"/>
            <a:pathLst>
              <a:path w="2389558" h="44450">
                <a:moveTo>
                  <a:pt x="0" y="44450"/>
                </a:moveTo>
                <a:lnTo>
                  <a:pt x="2389558" y="44450"/>
                </a:lnTo>
                <a:lnTo>
                  <a:pt x="2389558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669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727903" y="5367945"/>
            <a:ext cx="930382" cy="8395"/>
          </a:xfrm>
          <a:custGeom>
            <a:avLst/>
            <a:gdLst/>
            <a:ahLst/>
            <a:cxnLst/>
            <a:rect l="l" t="t" r="r" b="b"/>
            <a:pathLst>
              <a:path w="796522" h="7619">
                <a:moveTo>
                  <a:pt x="0" y="7619"/>
                </a:moveTo>
                <a:lnTo>
                  <a:pt x="796522" y="7619"/>
                </a:lnTo>
                <a:lnTo>
                  <a:pt x="79652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669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727905" y="5040465"/>
            <a:ext cx="465196" cy="39182"/>
          </a:xfrm>
          <a:custGeom>
            <a:avLst/>
            <a:gdLst/>
            <a:ahLst/>
            <a:cxnLst/>
            <a:rect l="l" t="t" r="r" b="b"/>
            <a:pathLst>
              <a:path w="398265" h="35560">
                <a:moveTo>
                  <a:pt x="0" y="35560"/>
                </a:moveTo>
                <a:lnTo>
                  <a:pt x="398265" y="35560"/>
                </a:lnTo>
                <a:lnTo>
                  <a:pt x="398265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669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262718" y="4567483"/>
            <a:ext cx="465185" cy="113348"/>
          </a:xfrm>
          <a:custGeom>
            <a:avLst/>
            <a:gdLst/>
            <a:ahLst/>
            <a:cxnLst/>
            <a:rect l="l" t="t" r="r" b="b"/>
            <a:pathLst>
              <a:path w="398256" h="102870">
                <a:moveTo>
                  <a:pt x="0" y="102870"/>
                </a:moveTo>
                <a:lnTo>
                  <a:pt x="398256" y="102870"/>
                </a:lnTo>
                <a:lnTo>
                  <a:pt x="398256" y="0"/>
                </a:lnTo>
                <a:lnTo>
                  <a:pt x="0" y="0"/>
                </a:lnTo>
                <a:lnTo>
                  <a:pt x="0" y="102870"/>
                </a:lnTo>
                <a:close/>
              </a:path>
            </a:pathLst>
          </a:custGeom>
          <a:solidFill>
            <a:srgbClr val="669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797523" y="3901392"/>
            <a:ext cx="465196" cy="214100"/>
          </a:xfrm>
          <a:custGeom>
            <a:avLst/>
            <a:gdLst/>
            <a:ahLst/>
            <a:cxnLst/>
            <a:rect l="l" t="t" r="r" b="b"/>
            <a:pathLst>
              <a:path w="398265" h="194309">
                <a:moveTo>
                  <a:pt x="0" y="194309"/>
                </a:moveTo>
                <a:lnTo>
                  <a:pt x="398265" y="194309"/>
                </a:lnTo>
                <a:lnTo>
                  <a:pt x="398265" y="0"/>
                </a:lnTo>
                <a:lnTo>
                  <a:pt x="0" y="0"/>
                </a:lnTo>
                <a:lnTo>
                  <a:pt x="0" y="194309"/>
                </a:lnTo>
                <a:close/>
              </a:path>
            </a:pathLst>
          </a:custGeom>
          <a:solidFill>
            <a:srgbClr val="669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332335" y="2749728"/>
            <a:ext cx="465185" cy="179116"/>
          </a:xfrm>
          <a:custGeom>
            <a:avLst/>
            <a:gdLst/>
            <a:ahLst/>
            <a:cxnLst/>
            <a:rect l="l" t="t" r="r" b="b"/>
            <a:pathLst>
              <a:path w="398256" h="162559">
                <a:moveTo>
                  <a:pt x="0" y="162559"/>
                </a:moveTo>
                <a:lnTo>
                  <a:pt x="398256" y="162559"/>
                </a:lnTo>
                <a:lnTo>
                  <a:pt x="398256" y="0"/>
                </a:lnTo>
                <a:lnTo>
                  <a:pt x="0" y="0"/>
                </a:lnTo>
                <a:lnTo>
                  <a:pt x="0" y="162559"/>
                </a:lnTo>
                <a:close/>
              </a:path>
            </a:pathLst>
          </a:custGeom>
          <a:solidFill>
            <a:srgbClr val="669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867147" y="2749689"/>
            <a:ext cx="4651904" cy="2818465"/>
          </a:xfrm>
          <a:custGeom>
            <a:avLst/>
            <a:gdLst/>
            <a:ahLst/>
            <a:cxnLst/>
            <a:rect l="l" t="t" r="r" b="b"/>
            <a:pathLst>
              <a:path w="3982605" h="2557935">
                <a:moveTo>
                  <a:pt x="0" y="2557935"/>
                </a:moveTo>
                <a:lnTo>
                  <a:pt x="398259" y="2557935"/>
                </a:lnTo>
                <a:lnTo>
                  <a:pt x="398259" y="0"/>
                </a:lnTo>
                <a:lnTo>
                  <a:pt x="796516" y="0"/>
                </a:lnTo>
                <a:lnTo>
                  <a:pt x="796516" y="1045289"/>
                </a:lnTo>
                <a:lnTo>
                  <a:pt x="1194782" y="1045289"/>
                </a:lnTo>
                <a:lnTo>
                  <a:pt x="1194782" y="1649236"/>
                </a:lnTo>
                <a:lnTo>
                  <a:pt x="1593038" y="1649236"/>
                </a:lnTo>
                <a:lnTo>
                  <a:pt x="1593038" y="2079494"/>
                </a:lnTo>
                <a:lnTo>
                  <a:pt x="1991305" y="2079494"/>
                </a:lnTo>
                <a:lnTo>
                  <a:pt x="1991305" y="2376210"/>
                </a:lnTo>
                <a:lnTo>
                  <a:pt x="2389561" y="2376210"/>
                </a:lnTo>
                <a:lnTo>
                  <a:pt x="2389561" y="2499189"/>
                </a:lnTo>
                <a:lnTo>
                  <a:pt x="2787817" y="2499189"/>
                </a:lnTo>
                <a:lnTo>
                  <a:pt x="2787817" y="2542466"/>
                </a:lnTo>
                <a:lnTo>
                  <a:pt x="3186083" y="2542466"/>
                </a:lnTo>
                <a:lnTo>
                  <a:pt x="3186083" y="2553697"/>
                </a:lnTo>
                <a:lnTo>
                  <a:pt x="3584340" y="2553697"/>
                </a:lnTo>
                <a:lnTo>
                  <a:pt x="3584340" y="2556811"/>
                </a:lnTo>
                <a:lnTo>
                  <a:pt x="3982605" y="2556811"/>
                </a:lnTo>
              </a:path>
            </a:pathLst>
          </a:custGeom>
          <a:ln w="133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332335" y="5566621"/>
            <a:ext cx="4186715" cy="0"/>
          </a:xfrm>
          <a:custGeom>
            <a:avLst/>
            <a:gdLst/>
            <a:ahLst/>
            <a:cxnLst/>
            <a:rect l="l" t="t" r="r" b="b"/>
            <a:pathLst>
              <a:path w="3584346">
                <a:moveTo>
                  <a:pt x="0" y="0"/>
                </a:moveTo>
                <a:lnTo>
                  <a:pt x="3584346" y="0"/>
                </a:lnTo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32335" y="5564522"/>
            <a:ext cx="3721518" cy="0"/>
          </a:xfrm>
          <a:custGeom>
            <a:avLst/>
            <a:gdLst/>
            <a:ahLst/>
            <a:cxnLst/>
            <a:rect l="l" t="t" r="r" b="b"/>
            <a:pathLst>
              <a:path w="3186080">
                <a:moveTo>
                  <a:pt x="0" y="0"/>
                </a:moveTo>
                <a:lnTo>
                  <a:pt x="3186080" y="0"/>
                </a:lnTo>
              </a:path>
            </a:pathLst>
          </a:custGeom>
          <a:ln w="507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332337" y="5557525"/>
            <a:ext cx="3256332" cy="0"/>
          </a:xfrm>
          <a:custGeom>
            <a:avLst/>
            <a:gdLst/>
            <a:ahLst/>
            <a:cxnLst/>
            <a:rect l="l" t="t" r="r" b="b"/>
            <a:pathLst>
              <a:path w="2787823">
                <a:moveTo>
                  <a:pt x="0" y="0"/>
                </a:moveTo>
                <a:lnTo>
                  <a:pt x="2787823" y="0"/>
                </a:lnTo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332335" y="5504382"/>
            <a:ext cx="2791136" cy="47577"/>
          </a:xfrm>
          <a:custGeom>
            <a:avLst/>
            <a:gdLst/>
            <a:ahLst/>
            <a:cxnLst/>
            <a:rect l="l" t="t" r="r" b="b"/>
            <a:pathLst>
              <a:path w="2389558" h="43179">
                <a:moveTo>
                  <a:pt x="0" y="43179"/>
                </a:moveTo>
                <a:lnTo>
                  <a:pt x="2389558" y="43179"/>
                </a:lnTo>
                <a:lnTo>
                  <a:pt x="2389558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332335" y="5376310"/>
            <a:ext cx="0" cy="128740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116840"/>
                </a:move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332335" y="2928844"/>
            <a:ext cx="0" cy="1186650"/>
          </a:xfrm>
          <a:custGeom>
            <a:avLst/>
            <a:gdLst/>
            <a:ahLst/>
            <a:cxnLst/>
            <a:rect l="l" t="t" r="r" b="b"/>
            <a:pathLst>
              <a:path h="1076960">
                <a:moveTo>
                  <a:pt x="0" y="1076960"/>
                </a:moveTo>
                <a:lnTo>
                  <a:pt x="0" y="0"/>
                </a:lnTo>
                <a:lnTo>
                  <a:pt x="0" y="1076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867147" y="2929327"/>
            <a:ext cx="4651904" cy="2638801"/>
          </a:xfrm>
          <a:custGeom>
            <a:avLst/>
            <a:gdLst/>
            <a:ahLst/>
            <a:cxnLst/>
            <a:rect l="l" t="t" r="r" b="b"/>
            <a:pathLst>
              <a:path w="3982605" h="2394878">
                <a:moveTo>
                  <a:pt x="0" y="2394878"/>
                </a:moveTo>
                <a:lnTo>
                  <a:pt x="398259" y="2394878"/>
                </a:lnTo>
                <a:lnTo>
                  <a:pt x="398259" y="0"/>
                </a:lnTo>
                <a:lnTo>
                  <a:pt x="796516" y="0"/>
                </a:lnTo>
                <a:lnTo>
                  <a:pt x="796516" y="1076205"/>
                </a:lnTo>
                <a:lnTo>
                  <a:pt x="1194782" y="1076205"/>
                </a:lnTo>
                <a:lnTo>
                  <a:pt x="1194782" y="1589095"/>
                </a:lnTo>
                <a:lnTo>
                  <a:pt x="1593038" y="1589095"/>
                </a:lnTo>
                <a:lnTo>
                  <a:pt x="1593038" y="1951730"/>
                </a:lnTo>
                <a:lnTo>
                  <a:pt x="1991305" y="1951730"/>
                </a:lnTo>
                <a:lnTo>
                  <a:pt x="1991305" y="2221396"/>
                </a:lnTo>
                <a:lnTo>
                  <a:pt x="2389561" y="2221396"/>
                </a:lnTo>
                <a:lnTo>
                  <a:pt x="2389561" y="2337832"/>
                </a:lnTo>
                <a:lnTo>
                  <a:pt x="2787817" y="2337832"/>
                </a:lnTo>
                <a:lnTo>
                  <a:pt x="2787817" y="2379726"/>
                </a:lnTo>
                <a:lnTo>
                  <a:pt x="3186083" y="2379726"/>
                </a:lnTo>
                <a:lnTo>
                  <a:pt x="3186083" y="2390684"/>
                </a:lnTo>
                <a:lnTo>
                  <a:pt x="3584340" y="2390684"/>
                </a:lnTo>
                <a:lnTo>
                  <a:pt x="3584340" y="2393754"/>
                </a:lnTo>
                <a:lnTo>
                  <a:pt x="3982605" y="2393754"/>
                </a:lnTo>
              </a:path>
            </a:pathLst>
          </a:custGeom>
          <a:ln w="133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867147" y="2929327"/>
            <a:ext cx="4651904" cy="2638801"/>
          </a:xfrm>
          <a:custGeom>
            <a:avLst/>
            <a:gdLst/>
            <a:ahLst/>
            <a:cxnLst/>
            <a:rect l="l" t="t" r="r" b="b"/>
            <a:pathLst>
              <a:path w="3982605" h="2394878">
                <a:moveTo>
                  <a:pt x="0" y="2394878"/>
                </a:moveTo>
                <a:lnTo>
                  <a:pt x="398259" y="2394878"/>
                </a:lnTo>
                <a:lnTo>
                  <a:pt x="398259" y="0"/>
                </a:lnTo>
                <a:lnTo>
                  <a:pt x="796516" y="0"/>
                </a:lnTo>
                <a:lnTo>
                  <a:pt x="796516" y="1076205"/>
                </a:lnTo>
                <a:lnTo>
                  <a:pt x="1194782" y="1076205"/>
                </a:lnTo>
                <a:lnTo>
                  <a:pt x="1194782" y="1589095"/>
                </a:lnTo>
                <a:lnTo>
                  <a:pt x="1593038" y="1589095"/>
                </a:lnTo>
                <a:lnTo>
                  <a:pt x="1593038" y="1951730"/>
                </a:lnTo>
                <a:lnTo>
                  <a:pt x="1991305" y="1951730"/>
                </a:lnTo>
                <a:lnTo>
                  <a:pt x="1991305" y="2221396"/>
                </a:lnTo>
                <a:lnTo>
                  <a:pt x="2389561" y="2221396"/>
                </a:lnTo>
                <a:lnTo>
                  <a:pt x="2389561" y="2337832"/>
                </a:lnTo>
                <a:lnTo>
                  <a:pt x="2787817" y="2337832"/>
                </a:lnTo>
                <a:lnTo>
                  <a:pt x="2787817" y="2379726"/>
                </a:lnTo>
                <a:lnTo>
                  <a:pt x="3186083" y="2379726"/>
                </a:lnTo>
                <a:lnTo>
                  <a:pt x="3186083" y="2390684"/>
                </a:lnTo>
                <a:lnTo>
                  <a:pt x="3584340" y="2390684"/>
                </a:lnTo>
                <a:lnTo>
                  <a:pt x="3584340" y="2393754"/>
                </a:lnTo>
                <a:lnTo>
                  <a:pt x="3982605" y="2393754"/>
                </a:lnTo>
              </a:path>
            </a:pathLst>
          </a:custGeom>
          <a:ln w="133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332335" y="5567321"/>
            <a:ext cx="4186715" cy="0"/>
          </a:xfrm>
          <a:custGeom>
            <a:avLst/>
            <a:gdLst/>
            <a:ahLst/>
            <a:cxnLst/>
            <a:rect l="l" t="t" r="r" b="b"/>
            <a:pathLst>
              <a:path w="3584346">
                <a:moveTo>
                  <a:pt x="0" y="0"/>
                </a:moveTo>
                <a:lnTo>
                  <a:pt x="3584346" y="0"/>
                </a:lnTo>
              </a:path>
            </a:pathLst>
          </a:custGeom>
          <a:ln w="3175">
            <a:solidFill>
              <a:srgbClr val="00C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332335" y="5565222"/>
            <a:ext cx="3721518" cy="0"/>
          </a:xfrm>
          <a:custGeom>
            <a:avLst/>
            <a:gdLst/>
            <a:ahLst/>
            <a:cxnLst/>
            <a:rect l="l" t="t" r="r" b="b"/>
            <a:pathLst>
              <a:path w="3186080">
                <a:moveTo>
                  <a:pt x="0" y="0"/>
                </a:moveTo>
                <a:lnTo>
                  <a:pt x="3186080" y="0"/>
                </a:lnTo>
              </a:path>
            </a:pathLst>
          </a:custGeom>
          <a:ln w="3809">
            <a:solidFill>
              <a:srgbClr val="00C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332337" y="5557525"/>
            <a:ext cx="3256332" cy="0"/>
          </a:xfrm>
          <a:custGeom>
            <a:avLst/>
            <a:gdLst/>
            <a:ahLst/>
            <a:cxnLst/>
            <a:rect l="l" t="t" r="r" b="b"/>
            <a:pathLst>
              <a:path w="2787823">
                <a:moveTo>
                  <a:pt x="0" y="0"/>
                </a:moveTo>
                <a:lnTo>
                  <a:pt x="2787823" y="0"/>
                </a:lnTo>
              </a:path>
            </a:pathLst>
          </a:custGeom>
          <a:ln w="12700">
            <a:solidFill>
              <a:srgbClr val="00C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332335" y="5504382"/>
            <a:ext cx="2791136" cy="47577"/>
          </a:xfrm>
          <a:custGeom>
            <a:avLst/>
            <a:gdLst/>
            <a:ahLst/>
            <a:cxnLst/>
            <a:rect l="l" t="t" r="r" b="b"/>
            <a:pathLst>
              <a:path w="2389558" h="43179">
                <a:moveTo>
                  <a:pt x="0" y="43179"/>
                </a:moveTo>
                <a:lnTo>
                  <a:pt x="2389558" y="43179"/>
                </a:lnTo>
                <a:lnTo>
                  <a:pt x="2389558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332337" y="5376310"/>
            <a:ext cx="2325950" cy="128740"/>
          </a:xfrm>
          <a:custGeom>
            <a:avLst/>
            <a:gdLst/>
            <a:ahLst/>
            <a:cxnLst/>
            <a:rect l="l" t="t" r="r" b="b"/>
            <a:pathLst>
              <a:path w="1991301" h="116840">
                <a:moveTo>
                  <a:pt x="0" y="116840"/>
                </a:moveTo>
                <a:lnTo>
                  <a:pt x="1991301" y="116840"/>
                </a:lnTo>
                <a:lnTo>
                  <a:pt x="1991301" y="0"/>
                </a:ln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332335" y="5079679"/>
            <a:ext cx="1860764" cy="296661"/>
          </a:xfrm>
          <a:custGeom>
            <a:avLst/>
            <a:gdLst/>
            <a:ahLst/>
            <a:cxnLst/>
            <a:rect l="l" t="t" r="r" b="b"/>
            <a:pathLst>
              <a:path w="1593044" h="269239">
                <a:moveTo>
                  <a:pt x="0" y="269239"/>
                </a:moveTo>
                <a:lnTo>
                  <a:pt x="1593044" y="269239"/>
                </a:lnTo>
                <a:lnTo>
                  <a:pt x="1593044" y="0"/>
                </a:lnTo>
                <a:lnTo>
                  <a:pt x="0" y="0"/>
                </a:lnTo>
                <a:lnTo>
                  <a:pt x="0" y="269239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262718" y="4680832"/>
            <a:ext cx="465185" cy="398815"/>
          </a:xfrm>
          <a:custGeom>
            <a:avLst/>
            <a:gdLst/>
            <a:ahLst/>
            <a:cxnLst/>
            <a:rect l="l" t="t" r="r" b="b"/>
            <a:pathLst>
              <a:path w="398256" h="361950">
                <a:moveTo>
                  <a:pt x="0" y="361950"/>
                </a:moveTo>
                <a:lnTo>
                  <a:pt x="398256" y="361950"/>
                </a:lnTo>
                <a:lnTo>
                  <a:pt x="398256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797523" y="4115500"/>
            <a:ext cx="465196" cy="415606"/>
          </a:xfrm>
          <a:custGeom>
            <a:avLst/>
            <a:gdLst/>
            <a:ahLst/>
            <a:cxnLst/>
            <a:rect l="l" t="t" r="r" b="b"/>
            <a:pathLst>
              <a:path w="398265" h="377189">
                <a:moveTo>
                  <a:pt x="0" y="377189"/>
                </a:moveTo>
                <a:lnTo>
                  <a:pt x="398265" y="377189"/>
                </a:lnTo>
                <a:lnTo>
                  <a:pt x="398265" y="0"/>
                </a:lnTo>
                <a:lnTo>
                  <a:pt x="0" y="0"/>
                </a:lnTo>
                <a:lnTo>
                  <a:pt x="0" y="377189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332335" y="2928843"/>
            <a:ext cx="465185" cy="123143"/>
          </a:xfrm>
          <a:custGeom>
            <a:avLst/>
            <a:gdLst/>
            <a:ahLst/>
            <a:cxnLst/>
            <a:rect l="l" t="t" r="r" b="b"/>
            <a:pathLst>
              <a:path w="398256" h="111760">
                <a:moveTo>
                  <a:pt x="0" y="111760"/>
                </a:moveTo>
                <a:lnTo>
                  <a:pt x="398256" y="111760"/>
                </a:lnTo>
                <a:lnTo>
                  <a:pt x="398256" y="0"/>
                </a:lnTo>
                <a:lnTo>
                  <a:pt x="0" y="0"/>
                </a:lnTo>
                <a:lnTo>
                  <a:pt x="0" y="11176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867147" y="2929327"/>
            <a:ext cx="4651904" cy="2638801"/>
          </a:xfrm>
          <a:custGeom>
            <a:avLst/>
            <a:gdLst/>
            <a:ahLst/>
            <a:cxnLst/>
            <a:rect l="l" t="t" r="r" b="b"/>
            <a:pathLst>
              <a:path w="3982605" h="2394878">
                <a:moveTo>
                  <a:pt x="0" y="2394878"/>
                </a:moveTo>
                <a:lnTo>
                  <a:pt x="398259" y="2394878"/>
                </a:lnTo>
                <a:lnTo>
                  <a:pt x="398259" y="0"/>
                </a:lnTo>
                <a:lnTo>
                  <a:pt x="796516" y="0"/>
                </a:lnTo>
                <a:lnTo>
                  <a:pt x="796516" y="1076205"/>
                </a:lnTo>
                <a:lnTo>
                  <a:pt x="1194782" y="1076205"/>
                </a:lnTo>
                <a:lnTo>
                  <a:pt x="1194782" y="1589095"/>
                </a:lnTo>
                <a:lnTo>
                  <a:pt x="1593038" y="1589095"/>
                </a:lnTo>
                <a:lnTo>
                  <a:pt x="1593038" y="1951730"/>
                </a:lnTo>
                <a:lnTo>
                  <a:pt x="1991305" y="1951730"/>
                </a:lnTo>
                <a:lnTo>
                  <a:pt x="1991305" y="2221396"/>
                </a:lnTo>
                <a:lnTo>
                  <a:pt x="2389561" y="2221396"/>
                </a:lnTo>
                <a:lnTo>
                  <a:pt x="2389561" y="2337832"/>
                </a:lnTo>
                <a:lnTo>
                  <a:pt x="2787817" y="2337832"/>
                </a:lnTo>
                <a:lnTo>
                  <a:pt x="2787817" y="2379726"/>
                </a:lnTo>
                <a:lnTo>
                  <a:pt x="3186083" y="2379726"/>
                </a:lnTo>
                <a:lnTo>
                  <a:pt x="3186083" y="2390684"/>
                </a:lnTo>
                <a:lnTo>
                  <a:pt x="3584340" y="2390684"/>
                </a:lnTo>
                <a:lnTo>
                  <a:pt x="3584340" y="2393754"/>
                </a:lnTo>
                <a:lnTo>
                  <a:pt x="3982605" y="2393754"/>
                </a:lnTo>
              </a:path>
            </a:pathLst>
          </a:custGeom>
          <a:ln w="133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332335" y="5490357"/>
            <a:ext cx="1860764" cy="60172"/>
          </a:xfrm>
          <a:custGeom>
            <a:avLst/>
            <a:gdLst/>
            <a:ahLst/>
            <a:cxnLst/>
            <a:rect l="l" t="t" r="r" b="b"/>
            <a:pathLst>
              <a:path w="1593044" h="54610">
                <a:moveTo>
                  <a:pt x="0" y="54609"/>
                </a:moveTo>
                <a:lnTo>
                  <a:pt x="1593044" y="54609"/>
                </a:lnTo>
                <a:lnTo>
                  <a:pt x="1593044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332335" y="5271359"/>
            <a:ext cx="0" cy="219698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199390"/>
                </a:moveTo>
                <a:lnTo>
                  <a:pt x="0" y="0"/>
                </a:lnTo>
                <a:lnTo>
                  <a:pt x="0" y="199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332335" y="3051986"/>
            <a:ext cx="0" cy="1479115"/>
          </a:xfrm>
          <a:custGeom>
            <a:avLst/>
            <a:gdLst/>
            <a:ahLst/>
            <a:cxnLst/>
            <a:rect l="l" t="t" r="r" b="b"/>
            <a:pathLst>
              <a:path h="1342390">
                <a:moveTo>
                  <a:pt x="0" y="1342390"/>
                </a:moveTo>
                <a:lnTo>
                  <a:pt x="0" y="0"/>
                </a:lnTo>
                <a:lnTo>
                  <a:pt x="0" y="1342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867147" y="3051710"/>
            <a:ext cx="4651904" cy="2516414"/>
          </a:xfrm>
          <a:custGeom>
            <a:avLst/>
            <a:gdLst/>
            <a:ahLst/>
            <a:cxnLst/>
            <a:rect l="l" t="t" r="r" b="b"/>
            <a:pathLst>
              <a:path w="3982605" h="2283804">
                <a:moveTo>
                  <a:pt x="0" y="2283804"/>
                </a:moveTo>
                <a:lnTo>
                  <a:pt x="398259" y="2283804"/>
                </a:lnTo>
                <a:lnTo>
                  <a:pt x="398259" y="0"/>
                </a:lnTo>
                <a:lnTo>
                  <a:pt x="796516" y="0"/>
                </a:lnTo>
                <a:lnTo>
                  <a:pt x="796516" y="1342072"/>
                </a:lnTo>
                <a:lnTo>
                  <a:pt x="1194782" y="1342072"/>
                </a:lnTo>
                <a:lnTo>
                  <a:pt x="1194782" y="2014157"/>
                </a:lnTo>
                <a:lnTo>
                  <a:pt x="1593038" y="2014157"/>
                </a:lnTo>
                <a:lnTo>
                  <a:pt x="1593038" y="2214010"/>
                </a:lnTo>
                <a:lnTo>
                  <a:pt x="1991305" y="2214010"/>
                </a:lnTo>
                <a:lnTo>
                  <a:pt x="1991305" y="2267427"/>
                </a:lnTo>
                <a:lnTo>
                  <a:pt x="2389561" y="2267427"/>
                </a:lnTo>
                <a:lnTo>
                  <a:pt x="2389561" y="2280821"/>
                </a:lnTo>
                <a:lnTo>
                  <a:pt x="2787817" y="2280821"/>
                </a:lnTo>
                <a:lnTo>
                  <a:pt x="2787817" y="2283160"/>
                </a:lnTo>
                <a:lnTo>
                  <a:pt x="3186083" y="2283160"/>
                </a:lnTo>
                <a:lnTo>
                  <a:pt x="3186083" y="2283804"/>
                </a:lnTo>
                <a:lnTo>
                  <a:pt x="3584340" y="2283804"/>
                </a:lnTo>
                <a:lnTo>
                  <a:pt x="3982605" y="2283804"/>
                </a:lnTo>
              </a:path>
            </a:pathLst>
          </a:custGeom>
          <a:ln w="133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867147" y="3051710"/>
            <a:ext cx="4651904" cy="2516414"/>
          </a:xfrm>
          <a:custGeom>
            <a:avLst/>
            <a:gdLst/>
            <a:ahLst/>
            <a:cxnLst/>
            <a:rect l="l" t="t" r="r" b="b"/>
            <a:pathLst>
              <a:path w="3982605" h="2283804">
                <a:moveTo>
                  <a:pt x="0" y="2283804"/>
                </a:moveTo>
                <a:lnTo>
                  <a:pt x="398259" y="2283804"/>
                </a:lnTo>
                <a:lnTo>
                  <a:pt x="398259" y="0"/>
                </a:lnTo>
                <a:lnTo>
                  <a:pt x="796516" y="0"/>
                </a:lnTo>
                <a:lnTo>
                  <a:pt x="796516" y="1342072"/>
                </a:lnTo>
                <a:lnTo>
                  <a:pt x="1194782" y="1342072"/>
                </a:lnTo>
                <a:lnTo>
                  <a:pt x="1194782" y="2014157"/>
                </a:lnTo>
                <a:lnTo>
                  <a:pt x="1593038" y="2014157"/>
                </a:lnTo>
                <a:lnTo>
                  <a:pt x="1593038" y="2214010"/>
                </a:lnTo>
                <a:lnTo>
                  <a:pt x="1991305" y="2214010"/>
                </a:lnTo>
                <a:lnTo>
                  <a:pt x="1991305" y="2267427"/>
                </a:lnTo>
                <a:lnTo>
                  <a:pt x="2389561" y="2267427"/>
                </a:lnTo>
                <a:lnTo>
                  <a:pt x="2389561" y="2280821"/>
                </a:lnTo>
                <a:lnTo>
                  <a:pt x="2787817" y="2280821"/>
                </a:lnTo>
                <a:lnTo>
                  <a:pt x="2787817" y="2283160"/>
                </a:lnTo>
                <a:lnTo>
                  <a:pt x="3186083" y="2283160"/>
                </a:lnTo>
                <a:lnTo>
                  <a:pt x="3186083" y="2283804"/>
                </a:lnTo>
                <a:lnTo>
                  <a:pt x="3584340" y="2283804"/>
                </a:lnTo>
                <a:lnTo>
                  <a:pt x="3982605" y="2283804"/>
                </a:lnTo>
              </a:path>
            </a:pathLst>
          </a:custGeom>
          <a:ln w="133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332335" y="5566621"/>
            <a:ext cx="2791136" cy="0"/>
          </a:xfrm>
          <a:custGeom>
            <a:avLst/>
            <a:gdLst/>
            <a:ahLst/>
            <a:cxnLst/>
            <a:rect l="l" t="t" r="r" b="b"/>
            <a:pathLst>
              <a:path w="2389558">
                <a:moveTo>
                  <a:pt x="0" y="0"/>
                </a:moveTo>
                <a:lnTo>
                  <a:pt x="2389558" y="0"/>
                </a:lnTo>
              </a:path>
            </a:pathLst>
          </a:custGeom>
          <a:ln w="381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332337" y="5557525"/>
            <a:ext cx="2325950" cy="0"/>
          </a:xfrm>
          <a:custGeom>
            <a:avLst/>
            <a:gdLst/>
            <a:ahLst/>
            <a:cxnLst/>
            <a:rect l="l" t="t" r="r" b="b"/>
            <a:pathLst>
              <a:path w="1991301">
                <a:moveTo>
                  <a:pt x="0" y="0"/>
                </a:moveTo>
                <a:lnTo>
                  <a:pt x="1991301" y="0"/>
                </a:lnTo>
              </a:path>
            </a:pathLst>
          </a:custGeom>
          <a:ln w="1523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332335" y="5490357"/>
            <a:ext cx="1860764" cy="60172"/>
          </a:xfrm>
          <a:custGeom>
            <a:avLst/>
            <a:gdLst/>
            <a:ahLst/>
            <a:cxnLst/>
            <a:rect l="l" t="t" r="r" b="b"/>
            <a:pathLst>
              <a:path w="1593044" h="54610">
                <a:moveTo>
                  <a:pt x="0" y="54609"/>
                </a:moveTo>
                <a:lnTo>
                  <a:pt x="1593044" y="54609"/>
                </a:lnTo>
                <a:lnTo>
                  <a:pt x="1593044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262718" y="5271360"/>
            <a:ext cx="465185" cy="36382"/>
          </a:xfrm>
          <a:custGeom>
            <a:avLst/>
            <a:gdLst/>
            <a:ahLst/>
            <a:cxnLst/>
            <a:rect l="l" t="t" r="r" b="b"/>
            <a:pathLst>
              <a:path w="398256" h="33019">
                <a:moveTo>
                  <a:pt x="0" y="33019"/>
                </a:moveTo>
                <a:lnTo>
                  <a:pt x="398256" y="33019"/>
                </a:lnTo>
                <a:lnTo>
                  <a:pt x="398256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797523" y="4531132"/>
            <a:ext cx="465196" cy="155327"/>
          </a:xfrm>
          <a:custGeom>
            <a:avLst/>
            <a:gdLst/>
            <a:ahLst/>
            <a:cxnLst/>
            <a:rect l="l" t="t" r="r" b="b"/>
            <a:pathLst>
              <a:path w="398265" h="140969">
                <a:moveTo>
                  <a:pt x="0" y="140969"/>
                </a:moveTo>
                <a:lnTo>
                  <a:pt x="398265" y="140969"/>
                </a:lnTo>
                <a:lnTo>
                  <a:pt x="398265" y="0"/>
                </a:lnTo>
                <a:lnTo>
                  <a:pt x="0" y="0"/>
                </a:lnTo>
                <a:lnTo>
                  <a:pt x="0" y="14096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332335" y="3051986"/>
            <a:ext cx="465185" cy="358234"/>
          </a:xfrm>
          <a:custGeom>
            <a:avLst/>
            <a:gdLst/>
            <a:ahLst/>
            <a:cxnLst/>
            <a:rect l="l" t="t" r="r" b="b"/>
            <a:pathLst>
              <a:path w="398256" h="325120">
                <a:moveTo>
                  <a:pt x="0" y="325120"/>
                </a:moveTo>
                <a:lnTo>
                  <a:pt x="398256" y="325120"/>
                </a:lnTo>
                <a:lnTo>
                  <a:pt x="398256" y="0"/>
                </a:lnTo>
                <a:lnTo>
                  <a:pt x="0" y="0"/>
                </a:lnTo>
                <a:lnTo>
                  <a:pt x="0" y="3251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867147" y="3051710"/>
            <a:ext cx="4651904" cy="2516414"/>
          </a:xfrm>
          <a:custGeom>
            <a:avLst/>
            <a:gdLst/>
            <a:ahLst/>
            <a:cxnLst/>
            <a:rect l="l" t="t" r="r" b="b"/>
            <a:pathLst>
              <a:path w="3982605" h="2283804">
                <a:moveTo>
                  <a:pt x="0" y="2283804"/>
                </a:moveTo>
                <a:lnTo>
                  <a:pt x="398259" y="2283804"/>
                </a:lnTo>
                <a:lnTo>
                  <a:pt x="398259" y="0"/>
                </a:lnTo>
                <a:lnTo>
                  <a:pt x="796516" y="0"/>
                </a:lnTo>
                <a:lnTo>
                  <a:pt x="796516" y="1342072"/>
                </a:lnTo>
                <a:lnTo>
                  <a:pt x="1194782" y="1342072"/>
                </a:lnTo>
                <a:lnTo>
                  <a:pt x="1194782" y="2014157"/>
                </a:lnTo>
                <a:lnTo>
                  <a:pt x="1593038" y="2014157"/>
                </a:lnTo>
                <a:lnTo>
                  <a:pt x="1593038" y="2214010"/>
                </a:lnTo>
                <a:lnTo>
                  <a:pt x="1991305" y="2214010"/>
                </a:lnTo>
                <a:lnTo>
                  <a:pt x="1991305" y="2267427"/>
                </a:lnTo>
                <a:lnTo>
                  <a:pt x="2389561" y="2267427"/>
                </a:lnTo>
                <a:lnTo>
                  <a:pt x="2389561" y="2280821"/>
                </a:lnTo>
                <a:lnTo>
                  <a:pt x="2787817" y="2280821"/>
                </a:lnTo>
                <a:lnTo>
                  <a:pt x="2787817" y="2283160"/>
                </a:lnTo>
                <a:lnTo>
                  <a:pt x="3186083" y="2283160"/>
                </a:lnTo>
                <a:lnTo>
                  <a:pt x="3186083" y="2283804"/>
                </a:lnTo>
                <a:lnTo>
                  <a:pt x="3584340" y="2283804"/>
                </a:lnTo>
                <a:lnTo>
                  <a:pt x="3982605" y="2283804"/>
                </a:lnTo>
              </a:path>
            </a:pathLst>
          </a:custGeom>
          <a:ln w="133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332335" y="5498753"/>
            <a:ext cx="1860764" cy="53175"/>
          </a:xfrm>
          <a:custGeom>
            <a:avLst/>
            <a:gdLst/>
            <a:ahLst/>
            <a:cxnLst/>
            <a:rect l="l" t="t" r="r" b="b"/>
            <a:pathLst>
              <a:path w="1593044" h="48260">
                <a:moveTo>
                  <a:pt x="0" y="48260"/>
                </a:moveTo>
                <a:lnTo>
                  <a:pt x="1593044" y="48260"/>
                </a:lnTo>
                <a:lnTo>
                  <a:pt x="1593044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332335" y="5307745"/>
            <a:ext cx="0" cy="191711"/>
          </a:xfrm>
          <a:custGeom>
            <a:avLst/>
            <a:gdLst/>
            <a:ahLst/>
            <a:cxnLst/>
            <a:rect l="l" t="t" r="r" b="b"/>
            <a:pathLst>
              <a:path h="173990">
                <a:moveTo>
                  <a:pt x="0" y="173990"/>
                </a:moveTo>
                <a:lnTo>
                  <a:pt x="0" y="0"/>
                </a:lnTo>
                <a:lnTo>
                  <a:pt x="0" y="1739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867147" y="3410758"/>
            <a:ext cx="4651904" cy="2157369"/>
          </a:xfrm>
          <a:custGeom>
            <a:avLst/>
            <a:gdLst/>
            <a:ahLst/>
            <a:cxnLst/>
            <a:rect l="l" t="t" r="r" b="b"/>
            <a:pathLst>
              <a:path w="3982605" h="1957948">
                <a:moveTo>
                  <a:pt x="0" y="1957948"/>
                </a:moveTo>
                <a:lnTo>
                  <a:pt x="398259" y="1957948"/>
                </a:lnTo>
                <a:lnTo>
                  <a:pt x="398259" y="0"/>
                </a:lnTo>
                <a:lnTo>
                  <a:pt x="796516" y="0"/>
                </a:lnTo>
                <a:lnTo>
                  <a:pt x="796516" y="1157494"/>
                </a:lnTo>
                <a:lnTo>
                  <a:pt x="1194782" y="1157494"/>
                </a:lnTo>
                <a:lnTo>
                  <a:pt x="1194782" y="1721333"/>
                </a:lnTo>
                <a:lnTo>
                  <a:pt x="1593038" y="1721333"/>
                </a:lnTo>
                <a:lnTo>
                  <a:pt x="1593038" y="1895586"/>
                </a:lnTo>
                <a:lnTo>
                  <a:pt x="1991305" y="1895586"/>
                </a:lnTo>
                <a:lnTo>
                  <a:pt x="1991305" y="1943221"/>
                </a:lnTo>
                <a:lnTo>
                  <a:pt x="2389561" y="1943221"/>
                </a:lnTo>
                <a:lnTo>
                  <a:pt x="2389561" y="1955242"/>
                </a:lnTo>
                <a:lnTo>
                  <a:pt x="2787817" y="1955242"/>
                </a:lnTo>
                <a:lnTo>
                  <a:pt x="2787817" y="1957304"/>
                </a:lnTo>
                <a:lnTo>
                  <a:pt x="3186083" y="1957304"/>
                </a:lnTo>
                <a:lnTo>
                  <a:pt x="3186083" y="1957948"/>
                </a:lnTo>
                <a:lnTo>
                  <a:pt x="3584340" y="1957948"/>
                </a:lnTo>
                <a:lnTo>
                  <a:pt x="3982605" y="1957948"/>
                </a:lnTo>
              </a:path>
            </a:pathLst>
          </a:custGeom>
          <a:ln w="133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867147" y="3410758"/>
            <a:ext cx="4651904" cy="2157369"/>
          </a:xfrm>
          <a:custGeom>
            <a:avLst/>
            <a:gdLst/>
            <a:ahLst/>
            <a:cxnLst/>
            <a:rect l="l" t="t" r="r" b="b"/>
            <a:pathLst>
              <a:path w="3982605" h="1957948">
                <a:moveTo>
                  <a:pt x="0" y="1957948"/>
                </a:moveTo>
                <a:lnTo>
                  <a:pt x="398259" y="1957948"/>
                </a:lnTo>
                <a:lnTo>
                  <a:pt x="398259" y="0"/>
                </a:lnTo>
                <a:lnTo>
                  <a:pt x="796516" y="0"/>
                </a:lnTo>
                <a:lnTo>
                  <a:pt x="796516" y="1157494"/>
                </a:lnTo>
                <a:lnTo>
                  <a:pt x="1194782" y="1157494"/>
                </a:lnTo>
                <a:lnTo>
                  <a:pt x="1194782" y="1721333"/>
                </a:lnTo>
                <a:lnTo>
                  <a:pt x="1593038" y="1721333"/>
                </a:lnTo>
                <a:lnTo>
                  <a:pt x="1593038" y="1895586"/>
                </a:lnTo>
                <a:lnTo>
                  <a:pt x="1991305" y="1895586"/>
                </a:lnTo>
                <a:lnTo>
                  <a:pt x="1991305" y="1943221"/>
                </a:lnTo>
                <a:lnTo>
                  <a:pt x="2389561" y="1943221"/>
                </a:lnTo>
                <a:lnTo>
                  <a:pt x="2389561" y="1955242"/>
                </a:lnTo>
                <a:lnTo>
                  <a:pt x="2787817" y="1955242"/>
                </a:lnTo>
                <a:lnTo>
                  <a:pt x="2787817" y="1957304"/>
                </a:lnTo>
                <a:lnTo>
                  <a:pt x="3186083" y="1957304"/>
                </a:lnTo>
                <a:lnTo>
                  <a:pt x="3186083" y="1957948"/>
                </a:lnTo>
                <a:lnTo>
                  <a:pt x="3584340" y="1957948"/>
                </a:lnTo>
                <a:lnTo>
                  <a:pt x="3982605" y="1957948"/>
                </a:lnTo>
              </a:path>
            </a:pathLst>
          </a:custGeom>
          <a:ln w="133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332335" y="5566621"/>
            <a:ext cx="2791136" cy="0"/>
          </a:xfrm>
          <a:custGeom>
            <a:avLst/>
            <a:gdLst/>
            <a:ahLst/>
            <a:cxnLst/>
            <a:rect l="l" t="t" r="r" b="b"/>
            <a:pathLst>
              <a:path w="2389558">
                <a:moveTo>
                  <a:pt x="0" y="0"/>
                </a:moveTo>
                <a:lnTo>
                  <a:pt x="2389558" y="0"/>
                </a:lnTo>
              </a:path>
            </a:pathLst>
          </a:custGeom>
          <a:ln w="3810">
            <a:solidFill>
              <a:srgbClr val="66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332337" y="5558226"/>
            <a:ext cx="2325950" cy="0"/>
          </a:xfrm>
          <a:custGeom>
            <a:avLst/>
            <a:gdLst/>
            <a:ahLst/>
            <a:cxnLst/>
            <a:rect l="l" t="t" r="r" b="b"/>
            <a:pathLst>
              <a:path w="1991301">
                <a:moveTo>
                  <a:pt x="0" y="0"/>
                </a:moveTo>
                <a:lnTo>
                  <a:pt x="1991301" y="0"/>
                </a:lnTo>
              </a:path>
            </a:pathLst>
          </a:custGeom>
          <a:ln w="13970">
            <a:solidFill>
              <a:srgbClr val="6666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332335" y="5498753"/>
            <a:ext cx="1860764" cy="53175"/>
          </a:xfrm>
          <a:custGeom>
            <a:avLst/>
            <a:gdLst/>
            <a:ahLst/>
            <a:cxnLst/>
            <a:rect l="l" t="t" r="r" b="b"/>
            <a:pathLst>
              <a:path w="1593044" h="48260">
                <a:moveTo>
                  <a:pt x="0" y="48260"/>
                </a:moveTo>
                <a:lnTo>
                  <a:pt x="1593044" y="48260"/>
                </a:lnTo>
                <a:lnTo>
                  <a:pt x="1593044" y="0"/>
                </a:lnTo>
                <a:lnTo>
                  <a:pt x="0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262718" y="5307741"/>
            <a:ext cx="465185" cy="85360"/>
          </a:xfrm>
          <a:custGeom>
            <a:avLst/>
            <a:gdLst/>
            <a:ahLst/>
            <a:cxnLst/>
            <a:rect l="l" t="t" r="r" b="b"/>
            <a:pathLst>
              <a:path w="398256" h="77470">
                <a:moveTo>
                  <a:pt x="0" y="77470"/>
                </a:moveTo>
                <a:lnTo>
                  <a:pt x="398256" y="77470"/>
                </a:lnTo>
                <a:lnTo>
                  <a:pt x="398256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332335" y="4686428"/>
            <a:ext cx="930382" cy="477179"/>
          </a:xfrm>
          <a:custGeom>
            <a:avLst/>
            <a:gdLst/>
            <a:ahLst/>
            <a:cxnLst/>
            <a:rect l="l" t="t" r="r" b="b"/>
            <a:pathLst>
              <a:path w="796522" h="433070">
                <a:moveTo>
                  <a:pt x="0" y="433070"/>
                </a:moveTo>
                <a:lnTo>
                  <a:pt x="796522" y="433070"/>
                </a:lnTo>
                <a:lnTo>
                  <a:pt x="796522" y="0"/>
                </a:lnTo>
                <a:lnTo>
                  <a:pt x="0" y="0"/>
                </a:lnTo>
                <a:lnTo>
                  <a:pt x="0" y="433070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332335" y="3410222"/>
            <a:ext cx="465185" cy="1276208"/>
          </a:xfrm>
          <a:custGeom>
            <a:avLst/>
            <a:gdLst/>
            <a:ahLst/>
            <a:cxnLst/>
            <a:rect l="l" t="t" r="r" b="b"/>
            <a:pathLst>
              <a:path w="398256" h="1158239">
                <a:moveTo>
                  <a:pt x="0" y="1158239"/>
                </a:moveTo>
                <a:lnTo>
                  <a:pt x="398256" y="1158239"/>
                </a:lnTo>
                <a:lnTo>
                  <a:pt x="398256" y="0"/>
                </a:lnTo>
                <a:lnTo>
                  <a:pt x="0" y="0"/>
                </a:lnTo>
                <a:lnTo>
                  <a:pt x="0" y="1158239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867147" y="3410758"/>
            <a:ext cx="4651904" cy="2157369"/>
          </a:xfrm>
          <a:custGeom>
            <a:avLst/>
            <a:gdLst/>
            <a:ahLst/>
            <a:cxnLst/>
            <a:rect l="l" t="t" r="r" b="b"/>
            <a:pathLst>
              <a:path w="3982605" h="1957948">
                <a:moveTo>
                  <a:pt x="0" y="1957948"/>
                </a:moveTo>
                <a:lnTo>
                  <a:pt x="398259" y="1957948"/>
                </a:lnTo>
                <a:lnTo>
                  <a:pt x="398259" y="0"/>
                </a:lnTo>
                <a:lnTo>
                  <a:pt x="796516" y="0"/>
                </a:lnTo>
                <a:lnTo>
                  <a:pt x="796516" y="1157494"/>
                </a:lnTo>
                <a:lnTo>
                  <a:pt x="1194782" y="1157494"/>
                </a:lnTo>
                <a:lnTo>
                  <a:pt x="1194782" y="1721333"/>
                </a:lnTo>
                <a:lnTo>
                  <a:pt x="1593038" y="1721333"/>
                </a:lnTo>
                <a:lnTo>
                  <a:pt x="1593038" y="1895586"/>
                </a:lnTo>
                <a:lnTo>
                  <a:pt x="1991305" y="1895586"/>
                </a:lnTo>
                <a:lnTo>
                  <a:pt x="1991305" y="1943221"/>
                </a:lnTo>
                <a:lnTo>
                  <a:pt x="2389561" y="1943221"/>
                </a:lnTo>
                <a:lnTo>
                  <a:pt x="2389561" y="1955242"/>
                </a:lnTo>
                <a:lnTo>
                  <a:pt x="2787817" y="1955242"/>
                </a:lnTo>
                <a:lnTo>
                  <a:pt x="2787817" y="1957304"/>
                </a:lnTo>
                <a:lnTo>
                  <a:pt x="3186083" y="1957304"/>
                </a:lnTo>
                <a:lnTo>
                  <a:pt x="3186083" y="1957948"/>
                </a:lnTo>
                <a:lnTo>
                  <a:pt x="3584340" y="1957948"/>
                </a:lnTo>
                <a:lnTo>
                  <a:pt x="3982605" y="1957948"/>
                </a:lnTo>
              </a:path>
            </a:pathLst>
          </a:custGeom>
          <a:ln w="133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332337" y="5560325"/>
            <a:ext cx="2325950" cy="0"/>
          </a:xfrm>
          <a:custGeom>
            <a:avLst/>
            <a:gdLst/>
            <a:ahLst/>
            <a:cxnLst/>
            <a:rect l="l" t="t" r="r" b="b"/>
            <a:pathLst>
              <a:path w="1991301">
                <a:moveTo>
                  <a:pt x="0" y="0"/>
                </a:moveTo>
                <a:lnTo>
                  <a:pt x="1991301" y="0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332335" y="5515544"/>
            <a:ext cx="1860764" cy="40581"/>
          </a:xfrm>
          <a:custGeom>
            <a:avLst/>
            <a:gdLst/>
            <a:ahLst/>
            <a:cxnLst/>
            <a:rect l="l" t="t" r="r" b="b"/>
            <a:pathLst>
              <a:path w="1593044" h="36830">
                <a:moveTo>
                  <a:pt x="0" y="36830"/>
                </a:moveTo>
                <a:lnTo>
                  <a:pt x="1593044" y="36830"/>
                </a:lnTo>
                <a:lnTo>
                  <a:pt x="1593044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867147" y="5088086"/>
            <a:ext cx="4651904" cy="480069"/>
          </a:xfrm>
          <a:custGeom>
            <a:avLst/>
            <a:gdLst/>
            <a:ahLst/>
            <a:cxnLst/>
            <a:rect l="l" t="t" r="r" b="b"/>
            <a:pathLst>
              <a:path w="3982605" h="435693">
                <a:moveTo>
                  <a:pt x="0" y="435693"/>
                </a:moveTo>
                <a:lnTo>
                  <a:pt x="398259" y="435693"/>
                </a:lnTo>
                <a:lnTo>
                  <a:pt x="398259" y="68477"/>
                </a:lnTo>
                <a:lnTo>
                  <a:pt x="796516" y="68477"/>
                </a:lnTo>
                <a:lnTo>
                  <a:pt x="796516" y="0"/>
                </a:lnTo>
                <a:lnTo>
                  <a:pt x="1194782" y="0"/>
                </a:lnTo>
                <a:lnTo>
                  <a:pt x="1194782" y="277153"/>
                </a:lnTo>
                <a:lnTo>
                  <a:pt x="1593038" y="277153"/>
                </a:lnTo>
                <a:lnTo>
                  <a:pt x="1593038" y="388850"/>
                </a:lnTo>
                <a:lnTo>
                  <a:pt x="1991305" y="388850"/>
                </a:lnTo>
                <a:lnTo>
                  <a:pt x="1991305" y="424091"/>
                </a:lnTo>
                <a:lnTo>
                  <a:pt x="2389561" y="424091"/>
                </a:lnTo>
                <a:lnTo>
                  <a:pt x="2389561" y="433252"/>
                </a:lnTo>
                <a:lnTo>
                  <a:pt x="2787817" y="433252"/>
                </a:lnTo>
                <a:lnTo>
                  <a:pt x="2787817" y="435120"/>
                </a:lnTo>
                <a:lnTo>
                  <a:pt x="3186083" y="435120"/>
                </a:lnTo>
                <a:lnTo>
                  <a:pt x="3186083" y="435693"/>
                </a:lnTo>
                <a:lnTo>
                  <a:pt x="3584340" y="435693"/>
                </a:lnTo>
                <a:lnTo>
                  <a:pt x="3982605" y="435693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867147" y="5088086"/>
            <a:ext cx="4651904" cy="480069"/>
          </a:xfrm>
          <a:custGeom>
            <a:avLst/>
            <a:gdLst/>
            <a:ahLst/>
            <a:cxnLst/>
            <a:rect l="l" t="t" r="r" b="b"/>
            <a:pathLst>
              <a:path w="3982605" h="435693">
                <a:moveTo>
                  <a:pt x="0" y="435693"/>
                </a:moveTo>
                <a:lnTo>
                  <a:pt x="398259" y="435693"/>
                </a:lnTo>
                <a:lnTo>
                  <a:pt x="398259" y="68477"/>
                </a:lnTo>
                <a:lnTo>
                  <a:pt x="796516" y="68477"/>
                </a:lnTo>
                <a:lnTo>
                  <a:pt x="796516" y="0"/>
                </a:lnTo>
                <a:lnTo>
                  <a:pt x="1194782" y="0"/>
                </a:lnTo>
                <a:lnTo>
                  <a:pt x="1194782" y="277153"/>
                </a:lnTo>
                <a:lnTo>
                  <a:pt x="1593038" y="277153"/>
                </a:lnTo>
                <a:lnTo>
                  <a:pt x="1593038" y="388850"/>
                </a:lnTo>
                <a:lnTo>
                  <a:pt x="1991305" y="388850"/>
                </a:lnTo>
                <a:lnTo>
                  <a:pt x="1991305" y="424091"/>
                </a:lnTo>
                <a:lnTo>
                  <a:pt x="2389561" y="424091"/>
                </a:lnTo>
                <a:lnTo>
                  <a:pt x="2389561" y="433252"/>
                </a:lnTo>
                <a:lnTo>
                  <a:pt x="2787817" y="433252"/>
                </a:lnTo>
                <a:lnTo>
                  <a:pt x="2787817" y="435120"/>
                </a:lnTo>
                <a:lnTo>
                  <a:pt x="3186083" y="435120"/>
                </a:lnTo>
                <a:lnTo>
                  <a:pt x="3186083" y="435693"/>
                </a:lnTo>
                <a:lnTo>
                  <a:pt x="3584340" y="435693"/>
                </a:lnTo>
                <a:lnTo>
                  <a:pt x="3982605" y="435693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332335" y="5566621"/>
            <a:ext cx="2791136" cy="0"/>
          </a:xfrm>
          <a:custGeom>
            <a:avLst/>
            <a:gdLst/>
            <a:ahLst/>
            <a:cxnLst/>
            <a:rect l="l" t="t" r="r" b="b"/>
            <a:pathLst>
              <a:path w="2389558">
                <a:moveTo>
                  <a:pt x="0" y="0"/>
                </a:moveTo>
                <a:lnTo>
                  <a:pt x="2389558" y="0"/>
                </a:lnTo>
              </a:path>
            </a:pathLst>
          </a:custGeom>
          <a:ln w="3810">
            <a:solidFill>
              <a:srgbClr val="99CC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332337" y="5560325"/>
            <a:ext cx="2325950" cy="0"/>
          </a:xfrm>
          <a:custGeom>
            <a:avLst/>
            <a:gdLst/>
            <a:ahLst/>
            <a:cxnLst/>
            <a:rect l="l" t="t" r="r" b="b"/>
            <a:pathLst>
              <a:path w="1991301">
                <a:moveTo>
                  <a:pt x="0" y="0"/>
                </a:moveTo>
                <a:lnTo>
                  <a:pt x="1991301" y="0"/>
                </a:lnTo>
              </a:path>
            </a:pathLst>
          </a:custGeom>
          <a:ln w="10159">
            <a:solidFill>
              <a:srgbClr val="99CC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332335" y="5515544"/>
            <a:ext cx="1860764" cy="40581"/>
          </a:xfrm>
          <a:custGeom>
            <a:avLst/>
            <a:gdLst/>
            <a:ahLst/>
            <a:cxnLst/>
            <a:rect l="l" t="t" r="r" b="b"/>
            <a:pathLst>
              <a:path w="1593044" h="36830">
                <a:moveTo>
                  <a:pt x="0" y="36830"/>
                </a:moveTo>
                <a:lnTo>
                  <a:pt x="1593044" y="36830"/>
                </a:lnTo>
                <a:lnTo>
                  <a:pt x="1593044" y="0"/>
                </a:lnTo>
                <a:lnTo>
                  <a:pt x="0" y="0"/>
                </a:lnTo>
                <a:lnTo>
                  <a:pt x="0" y="3683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332337" y="5393102"/>
            <a:ext cx="1395568" cy="123143"/>
          </a:xfrm>
          <a:custGeom>
            <a:avLst/>
            <a:gdLst/>
            <a:ahLst/>
            <a:cxnLst/>
            <a:rect l="l" t="t" r="r" b="b"/>
            <a:pathLst>
              <a:path w="1194779" h="111760">
                <a:moveTo>
                  <a:pt x="0" y="111760"/>
                </a:moveTo>
                <a:lnTo>
                  <a:pt x="1194779" y="111760"/>
                </a:lnTo>
                <a:lnTo>
                  <a:pt x="1194779" y="0"/>
                </a:lnTo>
                <a:lnTo>
                  <a:pt x="0" y="0"/>
                </a:lnTo>
                <a:lnTo>
                  <a:pt x="0" y="11176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332335" y="5163640"/>
            <a:ext cx="930382" cy="229493"/>
          </a:xfrm>
          <a:custGeom>
            <a:avLst/>
            <a:gdLst/>
            <a:ahLst/>
            <a:cxnLst/>
            <a:rect l="l" t="t" r="r" b="b"/>
            <a:pathLst>
              <a:path w="796522" h="208279">
                <a:moveTo>
                  <a:pt x="0" y="208279"/>
                </a:moveTo>
                <a:lnTo>
                  <a:pt x="796522" y="208279"/>
                </a:lnTo>
                <a:lnTo>
                  <a:pt x="796522" y="0"/>
                </a:lnTo>
                <a:lnTo>
                  <a:pt x="0" y="0"/>
                </a:lnTo>
                <a:lnTo>
                  <a:pt x="0" y="208279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797523" y="5088043"/>
            <a:ext cx="465196" cy="75565"/>
          </a:xfrm>
          <a:custGeom>
            <a:avLst/>
            <a:gdLst/>
            <a:ahLst/>
            <a:cxnLst/>
            <a:rect l="l" t="t" r="r" b="b"/>
            <a:pathLst>
              <a:path w="398265" h="68579">
                <a:moveTo>
                  <a:pt x="0" y="68579"/>
                </a:moveTo>
                <a:lnTo>
                  <a:pt x="398265" y="68579"/>
                </a:lnTo>
                <a:lnTo>
                  <a:pt x="398265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867147" y="5088086"/>
            <a:ext cx="4651904" cy="480069"/>
          </a:xfrm>
          <a:custGeom>
            <a:avLst/>
            <a:gdLst/>
            <a:ahLst/>
            <a:cxnLst/>
            <a:rect l="l" t="t" r="r" b="b"/>
            <a:pathLst>
              <a:path w="3982605" h="435693">
                <a:moveTo>
                  <a:pt x="0" y="435693"/>
                </a:moveTo>
                <a:lnTo>
                  <a:pt x="398259" y="435693"/>
                </a:lnTo>
                <a:lnTo>
                  <a:pt x="398259" y="68477"/>
                </a:lnTo>
                <a:lnTo>
                  <a:pt x="796516" y="68477"/>
                </a:lnTo>
                <a:lnTo>
                  <a:pt x="796516" y="0"/>
                </a:lnTo>
                <a:lnTo>
                  <a:pt x="1194782" y="0"/>
                </a:lnTo>
                <a:lnTo>
                  <a:pt x="1194782" y="277153"/>
                </a:lnTo>
                <a:lnTo>
                  <a:pt x="1593038" y="277153"/>
                </a:lnTo>
                <a:lnTo>
                  <a:pt x="1593038" y="388850"/>
                </a:lnTo>
                <a:lnTo>
                  <a:pt x="1991305" y="388850"/>
                </a:lnTo>
                <a:lnTo>
                  <a:pt x="1991305" y="424091"/>
                </a:lnTo>
                <a:lnTo>
                  <a:pt x="2389561" y="424091"/>
                </a:lnTo>
                <a:lnTo>
                  <a:pt x="2389561" y="433252"/>
                </a:lnTo>
                <a:lnTo>
                  <a:pt x="2787817" y="433252"/>
                </a:lnTo>
                <a:lnTo>
                  <a:pt x="2787817" y="435120"/>
                </a:lnTo>
                <a:lnTo>
                  <a:pt x="3186083" y="435120"/>
                </a:lnTo>
                <a:lnTo>
                  <a:pt x="3186083" y="435693"/>
                </a:lnTo>
                <a:lnTo>
                  <a:pt x="3584340" y="435693"/>
                </a:lnTo>
                <a:lnTo>
                  <a:pt x="3982605" y="435693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332335" y="5558925"/>
            <a:ext cx="1860764" cy="6997"/>
          </a:xfrm>
          <a:custGeom>
            <a:avLst/>
            <a:gdLst/>
            <a:ahLst/>
            <a:cxnLst/>
            <a:rect l="l" t="t" r="r" b="b"/>
            <a:pathLst>
              <a:path w="1593044" h="6350">
                <a:moveTo>
                  <a:pt x="0" y="6350"/>
                </a:moveTo>
                <a:lnTo>
                  <a:pt x="1593044" y="6350"/>
                </a:lnTo>
                <a:lnTo>
                  <a:pt x="159304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332337" y="5549129"/>
            <a:ext cx="1395568" cy="0"/>
          </a:xfrm>
          <a:custGeom>
            <a:avLst/>
            <a:gdLst/>
            <a:ahLst/>
            <a:cxnLst/>
            <a:rect l="l" t="t" r="r" b="b"/>
            <a:pathLst>
              <a:path w="1194779">
                <a:moveTo>
                  <a:pt x="0" y="0"/>
                </a:moveTo>
                <a:lnTo>
                  <a:pt x="1194779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332335" y="5479161"/>
            <a:ext cx="930382" cy="57373"/>
          </a:xfrm>
          <a:custGeom>
            <a:avLst/>
            <a:gdLst/>
            <a:ahLst/>
            <a:cxnLst/>
            <a:rect l="l" t="t" r="r" b="b"/>
            <a:pathLst>
              <a:path w="796522" h="52070">
                <a:moveTo>
                  <a:pt x="0" y="52070"/>
                </a:moveTo>
                <a:lnTo>
                  <a:pt x="796522" y="52070"/>
                </a:lnTo>
                <a:lnTo>
                  <a:pt x="796522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332335" y="5401498"/>
            <a:ext cx="0" cy="78364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71120"/>
                </a:move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867147" y="5400841"/>
            <a:ext cx="4651904" cy="167284"/>
          </a:xfrm>
          <a:custGeom>
            <a:avLst/>
            <a:gdLst/>
            <a:ahLst/>
            <a:cxnLst/>
            <a:rect l="l" t="t" r="r" b="b"/>
            <a:pathLst>
              <a:path w="3982605" h="151821">
                <a:moveTo>
                  <a:pt x="0" y="151821"/>
                </a:moveTo>
                <a:lnTo>
                  <a:pt x="398259" y="151821"/>
                </a:lnTo>
                <a:lnTo>
                  <a:pt x="398259" y="0"/>
                </a:lnTo>
                <a:lnTo>
                  <a:pt x="796516" y="0"/>
                </a:lnTo>
                <a:lnTo>
                  <a:pt x="796516" y="71285"/>
                </a:lnTo>
                <a:lnTo>
                  <a:pt x="1194782" y="71285"/>
                </a:lnTo>
                <a:lnTo>
                  <a:pt x="1194782" y="122998"/>
                </a:lnTo>
                <a:lnTo>
                  <a:pt x="1593038" y="122998"/>
                </a:lnTo>
                <a:lnTo>
                  <a:pt x="1593038" y="144305"/>
                </a:lnTo>
                <a:lnTo>
                  <a:pt x="1991305" y="144305"/>
                </a:lnTo>
                <a:lnTo>
                  <a:pt x="1991305" y="149639"/>
                </a:lnTo>
                <a:lnTo>
                  <a:pt x="2389561" y="149639"/>
                </a:lnTo>
                <a:lnTo>
                  <a:pt x="2389561" y="151482"/>
                </a:lnTo>
                <a:lnTo>
                  <a:pt x="2787817" y="151482"/>
                </a:lnTo>
                <a:lnTo>
                  <a:pt x="2787817" y="151821"/>
                </a:lnTo>
                <a:lnTo>
                  <a:pt x="3186083" y="151821"/>
                </a:lnTo>
                <a:lnTo>
                  <a:pt x="3584340" y="151821"/>
                </a:lnTo>
                <a:lnTo>
                  <a:pt x="3982605" y="151821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867147" y="5400841"/>
            <a:ext cx="4651904" cy="167284"/>
          </a:xfrm>
          <a:custGeom>
            <a:avLst/>
            <a:gdLst/>
            <a:ahLst/>
            <a:cxnLst/>
            <a:rect l="l" t="t" r="r" b="b"/>
            <a:pathLst>
              <a:path w="3982605" h="151821">
                <a:moveTo>
                  <a:pt x="0" y="151821"/>
                </a:moveTo>
                <a:lnTo>
                  <a:pt x="398259" y="151821"/>
                </a:lnTo>
                <a:lnTo>
                  <a:pt x="398259" y="0"/>
                </a:lnTo>
                <a:lnTo>
                  <a:pt x="796516" y="0"/>
                </a:lnTo>
                <a:lnTo>
                  <a:pt x="796516" y="71285"/>
                </a:lnTo>
                <a:lnTo>
                  <a:pt x="1194782" y="71285"/>
                </a:lnTo>
                <a:lnTo>
                  <a:pt x="1194782" y="122998"/>
                </a:lnTo>
                <a:lnTo>
                  <a:pt x="1593038" y="122998"/>
                </a:lnTo>
                <a:lnTo>
                  <a:pt x="1593038" y="144305"/>
                </a:lnTo>
                <a:lnTo>
                  <a:pt x="1991305" y="144305"/>
                </a:lnTo>
                <a:lnTo>
                  <a:pt x="1991305" y="149639"/>
                </a:lnTo>
                <a:lnTo>
                  <a:pt x="2389561" y="149639"/>
                </a:lnTo>
                <a:lnTo>
                  <a:pt x="2389561" y="151482"/>
                </a:lnTo>
                <a:lnTo>
                  <a:pt x="2787817" y="151482"/>
                </a:lnTo>
                <a:lnTo>
                  <a:pt x="2787817" y="151821"/>
                </a:lnTo>
                <a:lnTo>
                  <a:pt x="3186083" y="151821"/>
                </a:lnTo>
                <a:lnTo>
                  <a:pt x="3584340" y="151821"/>
                </a:lnTo>
                <a:lnTo>
                  <a:pt x="3982605" y="151821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332337" y="5566621"/>
            <a:ext cx="2325950" cy="0"/>
          </a:xfrm>
          <a:custGeom>
            <a:avLst/>
            <a:gdLst/>
            <a:ahLst/>
            <a:cxnLst/>
            <a:rect l="l" t="t" r="r" b="b"/>
            <a:pathLst>
              <a:path w="1991301">
                <a:moveTo>
                  <a:pt x="0" y="0"/>
                </a:moveTo>
                <a:lnTo>
                  <a:pt x="1991301" y="0"/>
                </a:lnTo>
              </a:path>
            </a:pathLst>
          </a:custGeom>
          <a:ln w="3810">
            <a:solidFill>
              <a:srgbClr val="FFFF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332335" y="5558925"/>
            <a:ext cx="1860764" cy="6997"/>
          </a:xfrm>
          <a:custGeom>
            <a:avLst/>
            <a:gdLst/>
            <a:ahLst/>
            <a:cxnLst/>
            <a:rect l="l" t="t" r="r" b="b"/>
            <a:pathLst>
              <a:path w="1593044" h="6350">
                <a:moveTo>
                  <a:pt x="0" y="6350"/>
                </a:moveTo>
                <a:lnTo>
                  <a:pt x="1593044" y="6350"/>
                </a:lnTo>
                <a:lnTo>
                  <a:pt x="1593044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332337" y="5547730"/>
            <a:ext cx="1395568" cy="0"/>
          </a:xfrm>
          <a:custGeom>
            <a:avLst/>
            <a:gdLst/>
            <a:ahLst/>
            <a:cxnLst/>
            <a:rect l="l" t="t" r="r" b="b"/>
            <a:pathLst>
              <a:path w="1194779">
                <a:moveTo>
                  <a:pt x="0" y="0"/>
                </a:moveTo>
                <a:lnTo>
                  <a:pt x="1194779" y="0"/>
                </a:lnTo>
              </a:path>
            </a:pathLst>
          </a:custGeom>
          <a:ln w="22859">
            <a:solidFill>
              <a:srgbClr val="FFFF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332335" y="5479161"/>
            <a:ext cx="930382" cy="57373"/>
          </a:xfrm>
          <a:custGeom>
            <a:avLst/>
            <a:gdLst/>
            <a:ahLst/>
            <a:cxnLst/>
            <a:rect l="l" t="t" r="r" b="b"/>
            <a:pathLst>
              <a:path w="796522" h="52070">
                <a:moveTo>
                  <a:pt x="0" y="52070"/>
                </a:moveTo>
                <a:lnTo>
                  <a:pt x="796522" y="52070"/>
                </a:lnTo>
                <a:lnTo>
                  <a:pt x="796522" y="0"/>
                </a:lnTo>
                <a:lnTo>
                  <a:pt x="0" y="0"/>
                </a:lnTo>
                <a:lnTo>
                  <a:pt x="0" y="5207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332335" y="5401529"/>
            <a:ext cx="465185" cy="78363"/>
          </a:xfrm>
          <a:custGeom>
            <a:avLst/>
            <a:gdLst/>
            <a:ahLst/>
            <a:cxnLst/>
            <a:rect l="l" t="t" r="r" b="b"/>
            <a:pathLst>
              <a:path w="398256" h="71120">
                <a:moveTo>
                  <a:pt x="0" y="71119"/>
                </a:moveTo>
                <a:lnTo>
                  <a:pt x="398256" y="71119"/>
                </a:lnTo>
                <a:lnTo>
                  <a:pt x="398256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867147" y="5400841"/>
            <a:ext cx="4651904" cy="167284"/>
          </a:xfrm>
          <a:custGeom>
            <a:avLst/>
            <a:gdLst/>
            <a:ahLst/>
            <a:cxnLst/>
            <a:rect l="l" t="t" r="r" b="b"/>
            <a:pathLst>
              <a:path w="3982605" h="151821">
                <a:moveTo>
                  <a:pt x="0" y="151821"/>
                </a:moveTo>
                <a:lnTo>
                  <a:pt x="398259" y="151821"/>
                </a:lnTo>
                <a:lnTo>
                  <a:pt x="398259" y="0"/>
                </a:lnTo>
                <a:lnTo>
                  <a:pt x="796516" y="0"/>
                </a:lnTo>
                <a:lnTo>
                  <a:pt x="796516" y="71285"/>
                </a:lnTo>
                <a:lnTo>
                  <a:pt x="1194782" y="71285"/>
                </a:lnTo>
                <a:lnTo>
                  <a:pt x="1194782" y="122998"/>
                </a:lnTo>
                <a:lnTo>
                  <a:pt x="1593038" y="122998"/>
                </a:lnTo>
                <a:lnTo>
                  <a:pt x="1593038" y="144305"/>
                </a:lnTo>
                <a:lnTo>
                  <a:pt x="1991305" y="144305"/>
                </a:lnTo>
                <a:lnTo>
                  <a:pt x="1991305" y="149639"/>
                </a:lnTo>
                <a:lnTo>
                  <a:pt x="2389561" y="149639"/>
                </a:lnTo>
                <a:lnTo>
                  <a:pt x="2389561" y="151482"/>
                </a:lnTo>
                <a:lnTo>
                  <a:pt x="2787817" y="151482"/>
                </a:lnTo>
                <a:lnTo>
                  <a:pt x="2787817" y="151821"/>
                </a:lnTo>
                <a:lnTo>
                  <a:pt x="3186083" y="151821"/>
                </a:lnTo>
                <a:lnTo>
                  <a:pt x="3584340" y="151821"/>
                </a:lnTo>
                <a:lnTo>
                  <a:pt x="3982605" y="151821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332335" y="5507148"/>
            <a:ext cx="930382" cy="39182"/>
          </a:xfrm>
          <a:custGeom>
            <a:avLst/>
            <a:gdLst/>
            <a:ahLst/>
            <a:cxnLst/>
            <a:rect l="l" t="t" r="r" b="b"/>
            <a:pathLst>
              <a:path w="796522" h="35560">
                <a:moveTo>
                  <a:pt x="0" y="35560"/>
                </a:moveTo>
                <a:lnTo>
                  <a:pt x="796522" y="35560"/>
                </a:lnTo>
                <a:lnTo>
                  <a:pt x="796522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332335" y="5469367"/>
            <a:ext cx="465185" cy="39182"/>
          </a:xfrm>
          <a:custGeom>
            <a:avLst/>
            <a:gdLst/>
            <a:ahLst/>
            <a:cxnLst/>
            <a:rect l="l" t="t" r="r" b="b"/>
            <a:pathLst>
              <a:path w="398256" h="35560">
                <a:moveTo>
                  <a:pt x="0" y="35559"/>
                </a:moveTo>
                <a:lnTo>
                  <a:pt x="398256" y="35559"/>
                </a:lnTo>
                <a:lnTo>
                  <a:pt x="398256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867147" y="5469739"/>
            <a:ext cx="4651904" cy="98384"/>
          </a:xfrm>
          <a:custGeom>
            <a:avLst/>
            <a:gdLst/>
            <a:ahLst/>
            <a:cxnLst/>
            <a:rect l="l" t="t" r="r" b="b"/>
            <a:pathLst>
              <a:path w="3982605" h="89290">
                <a:moveTo>
                  <a:pt x="0" y="89290"/>
                </a:moveTo>
                <a:lnTo>
                  <a:pt x="398259" y="89290"/>
                </a:lnTo>
                <a:lnTo>
                  <a:pt x="398259" y="0"/>
                </a:lnTo>
                <a:lnTo>
                  <a:pt x="796516" y="0"/>
                </a:lnTo>
                <a:lnTo>
                  <a:pt x="796516" y="34564"/>
                </a:lnTo>
                <a:lnTo>
                  <a:pt x="1194782" y="34564"/>
                </a:lnTo>
                <a:lnTo>
                  <a:pt x="1194782" y="69280"/>
                </a:lnTo>
                <a:lnTo>
                  <a:pt x="1593038" y="69280"/>
                </a:lnTo>
                <a:lnTo>
                  <a:pt x="1593038" y="83702"/>
                </a:lnTo>
                <a:lnTo>
                  <a:pt x="1991305" y="83702"/>
                </a:lnTo>
                <a:lnTo>
                  <a:pt x="1991305" y="88346"/>
                </a:lnTo>
                <a:lnTo>
                  <a:pt x="2389561" y="88346"/>
                </a:lnTo>
                <a:lnTo>
                  <a:pt x="2389561" y="88951"/>
                </a:lnTo>
                <a:lnTo>
                  <a:pt x="2787817" y="88951"/>
                </a:lnTo>
                <a:lnTo>
                  <a:pt x="2787817" y="89290"/>
                </a:lnTo>
                <a:lnTo>
                  <a:pt x="3186083" y="89290"/>
                </a:lnTo>
                <a:lnTo>
                  <a:pt x="3584340" y="89290"/>
                </a:lnTo>
                <a:lnTo>
                  <a:pt x="3982605" y="8929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867147" y="5469739"/>
            <a:ext cx="4651904" cy="98384"/>
          </a:xfrm>
          <a:custGeom>
            <a:avLst/>
            <a:gdLst/>
            <a:ahLst/>
            <a:cxnLst/>
            <a:rect l="l" t="t" r="r" b="b"/>
            <a:pathLst>
              <a:path w="3982605" h="89290">
                <a:moveTo>
                  <a:pt x="0" y="89290"/>
                </a:moveTo>
                <a:lnTo>
                  <a:pt x="398259" y="89290"/>
                </a:lnTo>
                <a:lnTo>
                  <a:pt x="398259" y="0"/>
                </a:lnTo>
                <a:lnTo>
                  <a:pt x="796516" y="0"/>
                </a:lnTo>
                <a:lnTo>
                  <a:pt x="796516" y="34564"/>
                </a:lnTo>
                <a:lnTo>
                  <a:pt x="1194782" y="34564"/>
                </a:lnTo>
                <a:lnTo>
                  <a:pt x="1194782" y="69280"/>
                </a:lnTo>
                <a:lnTo>
                  <a:pt x="1593038" y="69280"/>
                </a:lnTo>
                <a:lnTo>
                  <a:pt x="1593038" y="83702"/>
                </a:lnTo>
                <a:lnTo>
                  <a:pt x="1991305" y="83702"/>
                </a:lnTo>
                <a:lnTo>
                  <a:pt x="1991305" y="88346"/>
                </a:lnTo>
                <a:lnTo>
                  <a:pt x="2389561" y="88346"/>
                </a:lnTo>
                <a:lnTo>
                  <a:pt x="2389561" y="88951"/>
                </a:lnTo>
                <a:lnTo>
                  <a:pt x="2787817" y="88951"/>
                </a:lnTo>
                <a:lnTo>
                  <a:pt x="2787817" y="89290"/>
                </a:lnTo>
                <a:lnTo>
                  <a:pt x="3186083" y="89290"/>
                </a:lnTo>
                <a:lnTo>
                  <a:pt x="3584340" y="89290"/>
                </a:lnTo>
                <a:lnTo>
                  <a:pt x="3982605" y="8929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332337" y="5567321"/>
            <a:ext cx="2325950" cy="0"/>
          </a:xfrm>
          <a:custGeom>
            <a:avLst/>
            <a:gdLst/>
            <a:ahLst/>
            <a:cxnLst/>
            <a:rect l="l" t="t" r="r" b="b"/>
            <a:pathLst>
              <a:path w="1991301">
                <a:moveTo>
                  <a:pt x="0" y="0"/>
                </a:moveTo>
                <a:lnTo>
                  <a:pt x="1991301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332335" y="5561729"/>
            <a:ext cx="1860764" cy="5596"/>
          </a:xfrm>
          <a:custGeom>
            <a:avLst/>
            <a:gdLst/>
            <a:ahLst/>
            <a:cxnLst/>
            <a:rect l="l" t="t" r="r" b="b"/>
            <a:pathLst>
              <a:path w="1593044" h="5079">
                <a:moveTo>
                  <a:pt x="0" y="5079"/>
                </a:moveTo>
                <a:lnTo>
                  <a:pt x="1593044" y="5079"/>
                </a:lnTo>
                <a:lnTo>
                  <a:pt x="1593044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332337" y="5554026"/>
            <a:ext cx="1395568" cy="0"/>
          </a:xfrm>
          <a:custGeom>
            <a:avLst/>
            <a:gdLst/>
            <a:ahLst/>
            <a:cxnLst/>
            <a:rect l="l" t="t" r="r" b="b"/>
            <a:pathLst>
              <a:path w="1194779">
                <a:moveTo>
                  <a:pt x="0" y="0"/>
                </a:moveTo>
                <a:lnTo>
                  <a:pt x="1194779" y="0"/>
                </a:lnTo>
              </a:path>
            </a:pathLst>
          </a:custGeom>
          <a:ln w="16510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332335" y="5507148"/>
            <a:ext cx="930382" cy="39182"/>
          </a:xfrm>
          <a:custGeom>
            <a:avLst/>
            <a:gdLst/>
            <a:ahLst/>
            <a:cxnLst/>
            <a:rect l="l" t="t" r="r" b="b"/>
            <a:pathLst>
              <a:path w="796522" h="35560">
                <a:moveTo>
                  <a:pt x="0" y="35560"/>
                </a:moveTo>
                <a:lnTo>
                  <a:pt x="796522" y="35560"/>
                </a:lnTo>
                <a:lnTo>
                  <a:pt x="796522" y="0"/>
                </a:lnTo>
                <a:lnTo>
                  <a:pt x="0" y="0"/>
                </a:lnTo>
                <a:lnTo>
                  <a:pt x="0" y="3556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332335" y="5469367"/>
            <a:ext cx="465185" cy="39182"/>
          </a:xfrm>
          <a:custGeom>
            <a:avLst/>
            <a:gdLst/>
            <a:ahLst/>
            <a:cxnLst/>
            <a:rect l="l" t="t" r="r" b="b"/>
            <a:pathLst>
              <a:path w="398256" h="35560">
                <a:moveTo>
                  <a:pt x="0" y="35559"/>
                </a:moveTo>
                <a:lnTo>
                  <a:pt x="398256" y="35559"/>
                </a:lnTo>
                <a:lnTo>
                  <a:pt x="398256" y="0"/>
                </a:lnTo>
                <a:lnTo>
                  <a:pt x="0" y="0"/>
                </a:lnTo>
                <a:lnTo>
                  <a:pt x="0" y="3555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867147" y="5469739"/>
            <a:ext cx="4651904" cy="98384"/>
          </a:xfrm>
          <a:custGeom>
            <a:avLst/>
            <a:gdLst/>
            <a:ahLst/>
            <a:cxnLst/>
            <a:rect l="l" t="t" r="r" b="b"/>
            <a:pathLst>
              <a:path w="3982605" h="89290">
                <a:moveTo>
                  <a:pt x="0" y="89290"/>
                </a:moveTo>
                <a:lnTo>
                  <a:pt x="398259" y="89290"/>
                </a:lnTo>
                <a:lnTo>
                  <a:pt x="398259" y="0"/>
                </a:lnTo>
                <a:lnTo>
                  <a:pt x="796516" y="0"/>
                </a:lnTo>
                <a:lnTo>
                  <a:pt x="796516" y="34564"/>
                </a:lnTo>
                <a:lnTo>
                  <a:pt x="1194782" y="34564"/>
                </a:lnTo>
                <a:lnTo>
                  <a:pt x="1194782" y="69280"/>
                </a:lnTo>
                <a:lnTo>
                  <a:pt x="1593038" y="69280"/>
                </a:lnTo>
                <a:lnTo>
                  <a:pt x="1593038" y="83702"/>
                </a:lnTo>
                <a:lnTo>
                  <a:pt x="1991305" y="83702"/>
                </a:lnTo>
                <a:lnTo>
                  <a:pt x="1991305" y="88346"/>
                </a:lnTo>
                <a:lnTo>
                  <a:pt x="2389561" y="88346"/>
                </a:lnTo>
                <a:lnTo>
                  <a:pt x="2389561" y="88951"/>
                </a:lnTo>
                <a:lnTo>
                  <a:pt x="2787817" y="88951"/>
                </a:lnTo>
                <a:lnTo>
                  <a:pt x="2787817" y="89290"/>
                </a:lnTo>
                <a:lnTo>
                  <a:pt x="3186083" y="89290"/>
                </a:lnTo>
                <a:lnTo>
                  <a:pt x="3584340" y="89290"/>
                </a:lnTo>
                <a:lnTo>
                  <a:pt x="3982605" y="8929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797523" y="5549129"/>
            <a:ext cx="465196" cy="0"/>
          </a:xfrm>
          <a:custGeom>
            <a:avLst/>
            <a:gdLst/>
            <a:ahLst/>
            <a:cxnLst/>
            <a:rect l="l" t="t" r="r" b="b"/>
            <a:pathLst>
              <a:path w="398265">
                <a:moveTo>
                  <a:pt x="0" y="0"/>
                </a:moveTo>
                <a:lnTo>
                  <a:pt x="39826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332335" y="5567321"/>
            <a:ext cx="1860764" cy="0"/>
          </a:xfrm>
          <a:custGeom>
            <a:avLst/>
            <a:gdLst/>
            <a:ahLst/>
            <a:cxnLst/>
            <a:rect l="l" t="t" r="r" b="b"/>
            <a:pathLst>
              <a:path w="1593044">
                <a:moveTo>
                  <a:pt x="0" y="0"/>
                </a:moveTo>
                <a:lnTo>
                  <a:pt x="1593044" y="0"/>
                </a:lnTo>
              </a:path>
            </a:pathLst>
          </a:custGeom>
          <a:ln w="3175">
            <a:solidFill>
              <a:srgbClr val="3399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332337" y="5564522"/>
            <a:ext cx="1395568" cy="0"/>
          </a:xfrm>
          <a:custGeom>
            <a:avLst/>
            <a:gdLst/>
            <a:ahLst/>
            <a:cxnLst/>
            <a:rect l="l" t="t" r="r" b="b"/>
            <a:pathLst>
              <a:path w="1194779">
                <a:moveTo>
                  <a:pt x="0" y="0"/>
                </a:moveTo>
                <a:lnTo>
                  <a:pt x="1194779" y="0"/>
                </a:lnTo>
              </a:path>
            </a:pathLst>
          </a:custGeom>
          <a:ln w="5079">
            <a:solidFill>
              <a:srgbClr val="3399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332335" y="5549128"/>
            <a:ext cx="930382" cy="13994"/>
          </a:xfrm>
          <a:custGeom>
            <a:avLst/>
            <a:gdLst/>
            <a:ahLst/>
            <a:cxnLst/>
            <a:rect l="l" t="t" r="r" b="b"/>
            <a:pathLst>
              <a:path w="796522" h="12700">
                <a:moveTo>
                  <a:pt x="0" y="12700"/>
                </a:moveTo>
                <a:lnTo>
                  <a:pt x="796522" y="12700"/>
                </a:lnTo>
                <a:lnTo>
                  <a:pt x="79652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797523" y="5549129"/>
            <a:ext cx="465196" cy="0"/>
          </a:xfrm>
          <a:custGeom>
            <a:avLst/>
            <a:gdLst/>
            <a:ahLst/>
            <a:cxnLst/>
            <a:rect l="l" t="t" r="r" b="b"/>
            <a:pathLst>
              <a:path w="398265">
                <a:moveTo>
                  <a:pt x="0" y="0"/>
                </a:moveTo>
                <a:lnTo>
                  <a:pt x="398265" y="0"/>
                </a:lnTo>
              </a:path>
            </a:pathLst>
          </a:custGeom>
          <a:ln w="3175">
            <a:solidFill>
              <a:srgbClr val="3399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524325" y="2711627"/>
            <a:ext cx="81175" cy="75846"/>
          </a:xfrm>
          <a:custGeom>
            <a:avLst/>
            <a:gdLst/>
            <a:ahLst/>
            <a:cxnLst/>
            <a:rect l="l" t="t" r="r" b="b"/>
            <a:pathLst>
              <a:path w="69496" h="68835">
                <a:moveTo>
                  <a:pt x="39735" y="0"/>
                </a:moveTo>
                <a:lnTo>
                  <a:pt x="2320" y="20893"/>
                </a:lnTo>
                <a:lnTo>
                  <a:pt x="0" y="34466"/>
                </a:lnTo>
                <a:lnTo>
                  <a:pt x="151" y="38149"/>
                </a:lnTo>
                <a:lnTo>
                  <a:pt x="3474" y="50739"/>
                </a:lnTo>
                <a:lnTo>
                  <a:pt x="10352" y="60059"/>
                </a:lnTo>
                <a:lnTo>
                  <a:pt x="19730" y="66096"/>
                </a:lnTo>
                <a:lnTo>
                  <a:pt x="30556" y="68835"/>
                </a:lnTo>
                <a:lnTo>
                  <a:pt x="41774" y="68260"/>
                </a:lnTo>
                <a:lnTo>
                  <a:pt x="52331" y="64358"/>
                </a:lnTo>
                <a:lnTo>
                  <a:pt x="61174" y="57114"/>
                </a:lnTo>
                <a:lnTo>
                  <a:pt x="67247" y="46513"/>
                </a:lnTo>
                <a:lnTo>
                  <a:pt x="69496" y="32540"/>
                </a:lnTo>
                <a:lnTo>
                  <a:pt x="66613" y="19396"/>
                </a:lnTo>
                <a:lnTo>
                  <a:pt x="59961" y="9591"/>
                </a:lnTo>
                <a:lnTo>
                  <a:pt x="50635" y="3125"/>
                </a:lnTo>
                <a:lnTo>
                  <a:pt x="39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989510" y="3862221"/>
            <a:ext cx="81173" cy="75854"/>
          </a:xfrm>
          <a:custGeom>
            <a:avLst/>
            <a:gdLst/>
            <a:ahLst/>
            <a:cxnLst/>
            <a:rect l="l" t="t" r="r" b="b"/>
            <a:pathLst>
              <a:path w="69494" h="68842">
                <a:moveTo>
                  <a:pt x="39727" y="0"/>
                </a:moveTo>
                <a:lnTo>
                  <a:pt x="2320" y="20899"/>
                </a:lnTo>
                <a:lnTo>
                  <a:pt x="0" y="34473"/>
                </a:lnTo>
                <a:lnTo>
                  <a:pt x="153" y="38172"/>
                </a:lnTo>
                <a:lnTo>
                  <a:pt x="3479" y="50757"/>
                </a:lnTo>
                <a:lnTo>
                  <a:pt x="10358" y="60074"/>
                </a:lnTo>
                <a:lnTo>
                  <a:pt x="19737" y="66107"/>
                </a:lnTo>
                <a:lnTo>
                  <a:pt x="30562" y="68842"/>
                </a:lnTo>
                <a:lnTo>
                  <a:pt x="41779" y="68264"/>
                </a:lnTo>
                <a:lnTo>
                  <a:pt x="52334" y="64359"/>
                </a:lnTo>
                <a:lnTo>
                  <a:pt x="61174" y="57112"/>
                </a:lnTo>
                <a:lnTo>
                  <a:pt x="67245" y="46508"/>
                </a:lnTo>
                <a:lnTo>
                  <a:pt x="69494" y="32532"/>
                </a:lnTo>
                <a:lnTo>
                  <a:pt x="66607" y="19389"/>
                </a:lnTo>
                <a:lnTo>
                  <a:pt x="59953" y="9587"/>
                </a:lnTo>
                <a:lnTo>
                  <a:pt x="50627" y="3123"/>
                </a:lnTo>
                <a:lnTo>
                  <a:pt x="397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454738" y="4537375"/>
            <a:ext cx="81165" cy="75845"/>
          </a:xfrm>
          <a:custGeom>
            <a:avLst/>
            <a:gdLst/>
            <a:ahLst/>
            <a:cxnLst/>
            <a:rect l="l" t="t" r="r" b="b"/>
            <a:pathLst>
              <a:path w="69487" h="68834">
                <a:moveTo>
                  <a:pt x="39732" y="0"/>
                </a:moveTo>
                <a:lnTo>
                  <a:pt x="2320" y="20892"/>
                </a:lnTo>
                <a:lnTo>
                  <a:pt x="0" y="34465"/>
                </a:lnTo>
                <a:lnTo>
                  <a:pt x="150" y="38135"/>
                </a:lnTo>
                <a:lnTo>
                  <a:pt x="3469" y="50729"/>
                </a:lnTo>
                <a:lnTo>
                  <a:pt x="10344" y="60054"/>
                </a:lnTo>
                <a:lnTo>
                  <a:pt x="19721" y="66093"/>
                </a:lnTo>
                <a:lnTo>
                  <a:pt x="30546" y="68834"/>
                </a:lnTo>
                <a:lnTo>
                  <a:pt x="41764" y="68262"/>
                </a:lnTo>
                <a:lnTo>
                  <a:pt x="52321" y="64361"/>
                </a:lnTo>
                <a:lnTo>
                  <a:pt x="61163" y="57118"/>
                </a:lnTo>
                <a:lnTo>
                  <a:pt x="67237" y="46518"/>
                </a:lnTo>
                <a:lnTo>
                  <a:pt x="69487" y="32547"/>
                </a:lnTo>
                <a:lnTo>
                  <a:pt x="66606" y="19400"/>
                </a:lnTo>
                <a:lnTo>
                  <a:pt x="59955" y="9593"/>
                </a:lnTo>
                <a:lnTo>
                  <a:pt x="50631" y="3126"/>
                </a:lnTo>
                <a:lnTo>
                  <a:pt x="39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919892" y="4986919"/>
            <a:ext cx="81175" cy="75846"/>
          </a:xfrm>
          <a:custGeom>
            <a:avLst/>
            <a:gdLst/>
            <a:ahLst/>
            <a:cxnLst/>
            <a:rect l="l" t="t" r="r" b="b"/>
            <a:pathLst>
              <a:path w="69496" h="68835">
                <a:moveTo>
                  <a:pt x="39735" y="0"/>
                </a:moveTo>
                <a:lnTo>
                  <a:pt x="2320" y="20893"/>
                </a:lnTo>
                <a:lnTo>
                  <a:pt x="0" y="34466"/>
                </a:lnTo>
                <a:lnTo>
                  <a:pt x="151" y="38149"/>
                </a:lnTo>
                <a:lnTo>
                  <a:pt x="3474" y="50739"/>
                </a:lnTo>
                <a:lnTo>
                  <a:pt x="10352" y="60059"/>
                </a:lnTo>
                <a:lnTo>
                  <a:pt x="19730" y="66096"/>
                </a:lnTo>
                <a:lnTo>
                  <a:pt x="30556" y="68835"/>
                </a:lnTo>
                <a:lnTo>
                  <a:pt x="41774" y="68260"/>
                </a:lnTo>
                <a:lnTo>
                  <a:pt x="52331" y="64358"/>
                </a:lnTo>
                <a:lnTo>
                  <a:pt x="61174" y="57114"/>
                </a:lnTo>
                <a:lnTo>
                  <a:pt x="67247" y="46513"/>
                </a:lnTo>
                <a:lnTo>
                  <a:pt x="69496" y="32540"/>
                </a:lnTo>
                <a:lnTo>
                  <a:pt x="66613" y="19396"/>
                </a:lnTo>
                <a:lnTo>
                  <a:pt x="59961" y="9591"/>
                </a:lnTo>
                <a:lnTo>
                  <a:pt x="50635" y="3125"/>
                </a:lnTo>
                <a:lnTo>
                  <a:pt x="39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385087" y="5335426"/>
            <a:ext cx="81164" cy="75848"/>
          </a:xfrm>
          <a:custGeom>
            <a:avLst/>
            <a:gdLst/>
            <a:ahLst/>
            <a:cxnLst/>
            <a:rect l="l" t="t" r="r" b="b"/>
            <a:pathLst>
              <a:path w="69486" h="68837">
                <a:moveTo>
                  <a:pt x="39730" y="0"/>
                </a:moveTo>
                <a:lnTo>
                  <a:pt x="2320" y="20894"/>
                </a:lnTo>
                <a:lnTo>
                  <a:pt x="0" y="34467"/>
                </a:lnTo>
                <a:lnTo>
                  <a:pt x="151" y="38144"/>
                </a:lnTo>
                <a:lnTo>
                  <a:pt x="3471" y="50737"/>
                </a:lnTo>
                <a:lnTo>
                  <a:pt x="10347" y="60059"/>
                </a:lnTo>
                <a:lnTo>
                  <a:pt x="19724" y="66098"/>
                </a:lnTo>
                <a:lnTo>
                  <a:pt x="30548" y="68837"/>
                </a:lnTo>
                <a:lnTo>
                  <a:pt x="41766" y="68264"/>
                </a:lnTo>
                <a:lnTo>
                  <a:pt x="52322" y="64362"/>
                </a:lnTo>
                <a:lnTo>
                  <a:pt x="61164" y="57118"/>
                </a:lnTo>
                <a:lnTo>
                  <a:pt x="67237" y="46517"/>
                </a:lnTo>
                <a:lnTo>
                  <a:pt x="69486" y="32544"/>
                </a:lnTo>
                <a:lnTo>
                  <a:pt x="66604" y="19398"/>
                </a:lnTo>
                <a:lnTo>
                  <a:pt x="59953" y="9592"/>
                </a:lnTo>
                <a:lnTo>
                  <a:pt x="50629" y="3126"/>
                </a:lnTo>
                <a:lnTo>
                  <a:pt x="397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850273" y="5469423"/>
            <a:ext cx="81175" cy="75849"/>
          </a:xfrm>
          <a:custGeom>
            <a:avLst/>
            <a:gdLst/>
            <a:ahLst/>
            <a:cxnLst/>
            <a:rect l="l" t="t" r="r" b="b"/>
            <a:pathLst>
              <a:path w="69496" h="68838">
                <a:moveTo>
                  <a:pt x="39734" y="0"/>
                </a:moveTo>
                <a:lnTo>
                  <a:pt x="2320" y="20894"/>
                </a:lnTo>
                <a:lnTo>
                  <a:pt x="0" y="34467"/>
                </a:lnTo>
                <a:lnTo>
                  <a:pt x="152" y="38157"/>
                </a:lnTo>
                <a:lnTo>
                  <a:pt x="3476" y="50745"/>
                </a:lnTo>
                <a:lnTo>
                  <a:pt x="10355" y="60065"/>
                </a:lnTo>
                <a:lnTo>
                  <a:pt x="19733" y="66100"/>
                </a:lnTo>
                <a:lnTo>
                  <a:pt x="30559" y="68838"/>
                </a:lnTo>
                <a:lnTo>
                  <a:pt x="41776" y="68262"/>
                </a:lnTo>
                <a:lnTo>
                  <a:pt x="52333" y="64359"/>
                </a:lnTo>
                <a:lnTo>
                  <a:pt x="61174" y="57114"/>
                </a:lnTo>
                <a:lnTo>
                  <a:pt x="67247" y="46512"/>
                </a:lnTo>
                <a:lnTo>
                  <a:pt x="69496" y="32539"/>
                </a:lnTo>
                <a:lnTo>
                  <a:pt x="66613" y="19395"/>
                </a:lnTo>
                <a:lnTo>
                  <a:pt x="59960" y="9590"/>
                </a:lnTo>
                <a:lnTo>
                  <a:pt x="50634" y="3125"/>
                </a:lnTo>
                <a:lnTo>
                  <a:pt x="397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9389943" y="5556984"/>
            <a:ext cx="397507" cy="0"/>
          </a:xfrm>
          <a:custGeom>
            <a:avLst/>
            <a:gdLst/>
            <a:ahLst/>
            <a:cxnLst/>
            <a:rect l="l" t="t" r="r" b="b"/>
            <a:pathLst>
              <a:path w="340315">
                <a:moveTo>
                  <a:pt x="0" y="0"/>
                </a:moveTo>
                <a:lnTo>
                  <a:pt x="340315" y="0"/>
                </a:lnTo>
              </a:path>
            </a:pathLst>
          </a:custGeom>
          <a:ln w="269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9315458" y="5511493"/>
            <a:ext cx="81175" cy="75848"/>
          </a:xfrm>
          <a:custGeom>
            <a:avLst/>
            <a:gdLst/>
            <a:ahLst/>
            <a:cxnLst/>
            <a:rect l="l" t="t" r="r" b="b"/>
            <a:pathLst>
              <a:path w="69496" h="68837">
                <a:moveTo>
                  <a:pt x="39734" y="0"/>
                </a:moveTo>
                <a:lnTo>
                  <a:pt x="2320" y="20894"/>
                </a:lnTo>
                <a:lnTo>
                  <a:pt x="0" y="34467"/>
                </a:lnTo>
                <a:lnTo>
                  <a:pt x="152" y="38154"/>
                </a:lnTo>
                <a:lnTo>
                  <a:pt x="3475" y="50743"/>
                </a:lnTo>
                <a:lnTo>
                  <a:pt x="10354" y="60063"/>
                </a:lnTo>
                <a:lnTo>
                  <a:pt x="19732" y="66099"/>
                </a:lnTo>
                <a:lnTo>
                  <a:pt x="30558" y="68837"/>
                </a:lnTo>
                <a:lnTo>
                  <a:pt x="41776" y="68261"/>
                </a:lnTo>
                <a:lnTo>
                  <a:pt x="52332" y="64358"/>
                </a:lnTo>
                <a:lnTo>
                  <a:pt x="61174" y="57114"/>
                </a:lnTo>
                <a:lnTo>
                  <a:pt x="67247" y="46512"/>
                </a:lnTo>
                <a:lnTo>
                  <a:pt x="69496" y="32539"/>
                </a:lnTo>
                <a:lnTo>
                  <a:pt x="66613" y="19395"/>
                </a:lnTo>
                <a:lnTo>
                  <a:pt x="59960" y="9590"/>
                </a:lnTo>
                <a:lnTo>
                  <a:pt x="50634" y="3125"/>
                </a:lnTo>
                <a:lnTo>
                  <a:pt x="397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9780688" y="5526520"/>
            <a:ext cx="81167" cy="75848"/>
          </a:xfrm>
          <a:custGeom>
            <a:avLst/>
            <a:gdLst/>
            <a:ahLst/>
            <a:cxnLst/>
            <a:rect l="l" t="t" r="r" b="b"/>
            <a:pathLst>
              <a:path w="69489" h="68837">
                <a:moveTo>
                  <a:pt x="39731" y="0"/>
                </a:moveTo>
                <a:lnTo>
                  <a:pt x="2320" y="20893"/>
                </a:lnTo>
                <a:lnTo>
                  <a:pt x="0" y="34466"/>
                </a:lnTo>
                <a:lnTo>
                  <a:pt x="151" y="38147"/>
                </a:lnTo>
                <a:lnTo>
                  <a:pt x="3472" y="50738"/>
                </a:lnTo>
                <a:lnTo>
                  <a:pt x="10349" y="60060"/>
                </a:lnTo>
                <a:lnTo>
                  <a:pt x="19727" y="66098"/>
                </a:lnTo>
                <a:lnTo>
                  <a:pt x="30551" y="68837"/>
                </a:lnTo>
                <a:lnTo>
                  <a:pt x="41769" y="68263"/>
                </a:lnTo>
                <a:lnTo>
                  <a:pt x="52325" y="64362"/>
                </a:lnTo>
                <a:lnTo>
                  <a:pt x="61167" y="57117"/>
                </a:lnTo>
                <a:lnTo>
                  <a:pt x="67239" y="46516"/>
                </a:lnTo>
                <a:lnTo>
                  <a:pt x="69489" y="32544"/>
                </a:lnTo>
                <a:lnTo>
                  <a:pt x="66607" y="19398"/>
                </a:lnTo>
                <a:lnTo>
                  <a:pt x="59955" y="9592"/>
                </a:lnTo>
                <a:lnTo>
                  <a:pt x="50631" y="3126"/>
                </a:lnTo>
                <a:lnTo>
                  <a:pt x="397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0245842" y="5528805"/>
            <a:ext cx="81175" cy="75847"/>
          </a:xfrm>
          <a:custGeom>
            <a:avLst/>
            <a:gdLst/>
            <a:ahLst/>
            <a:cxnLst/>
            <a:rect l="l" t="t" r="r" b="b"/>
            <a:pathLst>
              <a:path w="69496" h="68836">
                <a:moveTo>
                  <a:pt x="39735" y="0"/>
                </a:moveTo>
                <a:lnTo>
                  <a:pt x="2320" y="20893"/>
                </a:lnTo>
                <a:lnTo>
                  <a:pt x="0" y="34466"/>
                </a:lnTo>
                <a:lnTo>
                  <a:pt x="151" y="38151"/>
                </a:lnTo>
                <a:lnTo>
                  <a:pt x="3475" y="50741"/>
                </a:lnTo>
                <a:lnTo>
                  <a:pt x="10353" y="60061"/>
                </a:lnTo>
                <a:lnTo>
                  <a:pt x="19731" y="66097"/>
                </a:lnTo>
                <a:lnTo>
                  <a:pt x="30557" y="68836"/>
                </a:lnTo>
                <a:lnTo>
                  <a:pt x="41775" y="68261"/>
                </a:lnTo>
                <a:lnTo>
                  <a:pt x="52332" y="64358"/>
                </a:lnTo>
                <a:lnTo>
                  <a:pt x="61174" y="57114"/>
                </a:lnTo>
                <a:lnTo>
                  <a:pt x="67247" y="46513"/>
                </a:lnTo>
                <a:lnTo>
                  <a:pt x="69496" y="32540"/>
                </a:lnTo>
                <a:lnTo>
                  <a:pt x="66613" y="19396"/>
                </a:lnTo>
                <a:lnTo>
                  <a:pt x="59961" y="9591"/>
                </a:lnTo>
                <a:lnTo>
                  <a:pt x="50635" y="3125"/>
                </a:lnTo>
                <a:lnTo>
                  <a:pt x="39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267743" y="2820003"/>
            <a:ext cx="206101" cy="0"/>
          </a:xfrm>
          <a:custGeom>
            <a:avLst/>
            <a:gdLst/>
            <a:ahLst/>
            <a:cxnLst/>
            <a:rect l="l" t="t" r="r" b="b"/>
            <a:pathLst>
              <a:path w="176448">
                <a:moveTo>
                  <a:pt x="0" y="0"/>
                </a:moveTo>
                <a:lnTo>
                  <a:pt x="176448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9330187" y="2782031"/>
            <a:ext cx="81166" cy="75846"/>
          </a:xfrm>
          <a:custGeom>
            <a:avLst/>
            <a:gdLst/>
            <a:ahLst/>
            <a:cxnLst/>
            <a:rect l="l" t="t" r="r" b="b"/>
            <a:pathLst>
              <a:path w="69488" h="68835">
                <a:moveTo>
                  <a:pt x="39732" y="0"/>
                </a:moveTo>
                <a:lnTo>
                  <a:pt x="2320" y="20892"/>
                </a:lnTo>
                <a:lnTo>
                  <a:pt x="0" y="34465"/>
                </a:lnTo>
                <a:lnTo>
                  <a:pt x="150" y="38139"/>
                </a:lnTo>
                <a:lnTo>
                  <a:pt x="3470" y="50733"/>
                </a:lnTo>
                <a:lnTo>
                  <a:pt x="10346" y="60056"/>
                </a:lnTo>
                <a:lnTo>
                  <a:pt x="19723" y="66095"/>
                </a:lnTo>
                <a:lnTo>
                  <a:pt x="30548" y="68835"/>
                </a:lnTo>
                <a:lnTo>
                  <a:pt x="41766" y="68262"/>
                </a:lnTo>
                <a:lnTo>
                  <a:pt x="52323" y="64361"/>
                </a:lnTo>
                <a:lnTo>
                  <a:pt x="61165" y="57118"/>
                </a:lnTo>
                <a:lnTo>
                  <a:pt x="67238" y="46518"/>
                </a:lnTo>
                <a:lnTo>
                  <a:pt x="69488" y="32546"/>
                </a:lnTo>
                <a:lnTo>
                  <a:pt x="66607" y="19399"/>
                </a:lnTo>
                <a:lnTo>
                  <a:pt x="59956" y="9593"/>
                </a:lnTo>
                <a:lnTo>
                  <a:pt x="50632" y="3126"/>
                </a:lnTo>
                <a:lnTo>
                  <a:pt x="39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267743" y="2946575"/>
            <a:ext cx="206101" cy="136308"/>
          </a:xfrm>
          <a:custGeom>
            <a:avLst/>
            <a:gdLst/>
            <a:ahLst/>
            <a:cxnLst/>
            <a:rect l="l" t="t" r="r" b="b"/>
            <a:pathLst>
              <a:path w="176448" h="123708">
                <a:moveTo>
                  <a:pt x="0" y="123708"/>
                </a:moveTo>
                <a:lnTo>
                  <a:pt x="176448" y="123708"/>
                </a:lnTo>
                <a:lnTo>
                  <a:pt x="176448" y="0"/>
                </a:lnTo>
                <a:lnTo>
                  <a:pt x="0" y="0"/>
                </a:lnTo>
                <a:lnTo>
                  <a:pt x="0" y="123708"/>
                </a:lnTo>
                <a:close/>
              </a:path>
            </a:pathLst>
          </a:custGeom>
          <a:solidFill>
            <a:srgbClr val="6699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267743" y="2946576"/>
            <a:ext cx="206101" cy="0"/>
          </a:xfrm>
          <a:custGeom>
            <a:avLst/>
            <a:gdLst/>
            <a:ahLst/>
            <a:cxnLst/>
            <a:rect l="l" t="t" r="r" b="b"/>
            <a:pathLst>
              <a:path w="176448">
                <a:moveTo>
                  <a:pt x="0" y="0"/>
                </a:moveTo>
                <a:lnTo>
                  <a:pt x="176448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267743" y="3082883"/>
            <a:ext cx="206101" cy="0"/>
          </a:xfrm>
          <a:custGeom>
            <a:avLst/>
            <a:gdLst/>
            <a:ahLst/>
            <a:cxnLst/>
            <a:rect l="l" t="t" r="r" b="b"/>
            <a:pathLst>
              <a:path w="176448">
                <a:moveTo>
                  <a:pt x="0" y="0"/>
                </a:moveTo>
                <a:lnTo>
                  <a:pt x="176448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9473845" y="2946575"/>
            <a:ext cx="0" cy="136308"/>
          </a:xfrm>
          <a:custGeom>
            <a:avLst/>
            <a:gdLst/>
            <a:ahLst/>
            <a:cxnLst/>
            <a:rect l="l" t="t" r="r" b="b"/>
            <a:pathLst>
              <a:path h="123708">
                <a:moveTo>
                  <a:pt x="0" y="123708"/>
                </a:moveTo>
                <a:lnTo>
                  <a:pt x="0" y="0"/>
                </a:lnTo>
              </a:path>
            </a:pathLst>
          </a:custGeom>
          <a:ln w="133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9267743" y="2946575"/>
            <a:ext cx="0" cy="136308"/>
          </a:xfrm>
          <a:custGeom>
            <a:avLst/>
            <a:gdLst/>
            <a:ahLst/>
            <a:cxnLst/>
            <a:rect l="l" t="t" r="r" b="b"/>
            <a:pathLst>
              <a:path h="123708">
                <a:moveTo>
                  <a:pt x="0" y="123708"/>
                </a:moveTo>
                <a:lnTo>
                  <a:pt x="0" y="0"/>
                </a:lnTo>
              </a:path>
            </a:pathLst>
          </a:custGeom>
          <a:ln w="133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9561321" y="3168833"/>
            <a:ext cx="50770" cy="0"/>
          </a:xfrm>
          <a:custGeom>
            <a:avLst/>
            <a:gdLst/>
            <a:ahLst/>
            <a:cxnLst/>
            <a:rect l="l" t="t" r="r" b="b"/>
            <a:pathLst>
              <a:path w="43465">
                <a:moveTo>
                  <a:pt x="0" y="0"/>
                </a:moveTo>
                <a:lnTo>
                  <a:pt x="43465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267743" y="3141297"/>
            <a:ext cx="206101" cy="136308"/>
          </a:xfrm>
          <a:custGeom>
            <a:avLst/>
            <a:gdLst/>
            <a:ahLst/>
            <a:cxnLst/>
            <a:rect l="l" t="t" r="r" b="b"/>
            <a:pathLst>
              <a:path w="176448" h="123708">
                <a:moveTo>
                  <a:pt x="0" y="123708"/>
                </a:moveTo>
                <a:lnTo>
                  <a:pt x="176448" y="123708"/>
                </a:lnTo>
                <a:lnTo>
                  <a:pt x="176448" y="0"/>
                </a:lnTo>
                <a:lnTo>
                  <a:pt x="0" y="0"/>
                </a:lnTo>
                <a:lnTo>
                  <a:pt x="0" y="123708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267743" y="3141297"/>
            <a:ext cx="206101" cy="0"/>
          </a:xfrm>
          <a:custGeom>
            <a:avLst/>
            <a:gdLst/>
            <a:ahLst/>
            <a:cxnLst/>
            <a:rect l="l" t="t" r="r" b="b"/>
            <a:pathLst>
              <a:path w="176448">
                <a:moveTo>
                  <a:pt x="0" y="0"/>
                </a:moveTo>
                <a:lnTo>
                  <a:pt x="176448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9267743" y="3277604"/>
            <a:ext cx="206101" cy="0"/>
          </a:xfrm>
          <a:custGeom>
            <a:avLst/>
            <a:gdLst/>
            <a:ahLst/>
            <a:cxnLst/>
            <a:rect l="l" t="t" r="r" b="b"/>
            <a:pathLst>
              <a:path w="176448">
                <a:moveTo>
                  <a:pt x="0" y="0"/>
                </a:moveTo>
                <a:lnTo>
                  <a:pt x="176448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9473845" y="3141328"/>
            <a:ext cx="0" cy="136307"/>
          </a:xfrm>
          <a:custGeom>
            <a:avLst/>
            <a:gdLst/>
            <a:ahLst/>
            <a:cxnLst/>
            <a:rect l="l" t="t" r="r" b="b"/>
            <a:pathLst>
              <a:path h="123707">
                <a:moveTo>
                  <a:pt x="0" y="123707"/>
                </a:moveTo>
                <a:lnTo>
                  <a:pt x="0" y="0"/>
                </a:lnTo>
              </a:path>
            </a:pathLst>
          </a:custGeom>
          <a:ln w="133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9267743" y="3141328"/>
            <a:ext cx="0" cy="136307"/>
          </a:xfrm>
          <a:custGeom>
            <a:avLst/>
            <a:gdLst/>
            <a:ahLst/>
            <a:cxnLst/>
            <a:rect l="l" t="t" r="r" b="b"/>
            <a:pathLst>
              <a:path h="123707">
                <a:moveTo>
                  <a:pt x="0" y="123707"/>
                </a:moveTo>
                <a:lnTo>
                  <a:pt x="0" y="0"/>
                </a:lnTo>
              </a:path>
            </a:pathLst>
          </a:custGeom>
          <a:ln w="133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9267743" y="3336019"/>
            <a:ext cx="206101" cy="136306"/>
          </a:xfrm>
          <a:custGeom>
            <a:avLst/>
            <a:gdLst/>
            <a:ahLst/>
            <a:cxnLst/>
            <a:rect l="l" t="t" r="r" b="b"/>
            <a:pathLst>
              <a:path w="176448" h="123706">
                <a:moveTo>
                  <a:pt x="0" y="123706"/>
                </a:moveTo>
                <a:lnTo>
                  <a:pt x="176448" y="123706"/>
                </a:lnTo>
                <a:lnTo>
                  <a:pt x="176448" y="0"/>
                </a:lnTo>
                <a:lnTo>
                  <a:pt x="0" y="0"/>
                </a:lnTo>
                <a:lnTo>
                  <a:pt x="0" y="12370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9267743" y="3336018"/>
            <a:ext cx="206101" cy="0"/>
          </a:xfrm>
          <a:custGeom>
            <a:avLst/>
            <a:gdLst/>
            <a:ahLst/>
            <a:cxnLst/>
            <a:rect l="l" t="t" r="r" b="b"/>
            <a:pathLst>
              <a:path w="176448">
                <a:moveTo>
                  <a:pt x="0" y="0"/>
                </a:moveTo>
                <a:lnTo>
                  <a:pt x="176448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9267743" y="3472326"/>
            <a:ext cx="206101" cy="0"/>
          </a:xfrm>
          <a:custGeom>
            <a:avLst/>
            <a:gdLst/>
            <a:ahLst/>
            <a:cxnLst/>
            <a:rect l="l" t="t" r="r" b="b"/>
            <a:pathLst>
              <a:path w="176448">
                <a:moveTo>
                  <a:pt x="0" y="0"/>
                </a:moveTo>
                <a:lnTo>
                  <a:pt x="176448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473845" y="3336050"/>
            <a:ext cx="0" cy="136307"/>
          </a:xfrm>
          <a:custGeom>
            <a:avLst/>
            <a:gdLst/>
            <a:ahLst/>
            <a:cxnLst/>
            <a:rect l="l" t="t" r="r" b="b"/>
            <a:pathLst>
              <a:path h="123707">
                <a:moveTo>
                  <a:pt x="0" y="123707"/>
                </a:moveTo>
                <a:lnTo>
                  <a:pt x="0" y="0"/>
                </a:lnTo>
              </a:path>
            </a:pathLst>
          </a:custGeom>
          <a:ln w="133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9267743" y="3336050"/>
            <a:ext cx="0" cy="136307"/>
          </a:xfrm>
          <a:custGeom>
            <a:avLst/>
            <a:gdLst/>
            <a:ahLst/>
            <a:cxnLst/>
            <a:rect l="l" t="t" r="r" b="b"/>
            <a:pathLst>
              <a:path h="123707">
                <a:moveTo>
                  <a:pt x="0" y="123707"/>
                </a:moveTo>
                <a:lnTo>
                  <a:pt x="0" y="0"/>
                </a:lnTo>
              </a:path>
            </a:pathLst>
          </a:custGeom>
          <a:ln w="133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9267743" y="3530741"/>
            <a:ext cx="206101" cy="136306"/>
          </a:xfrm>
          <a:custGeom>
            <a:avLst/>
            <a:gdLst/>
            <a:ahLst/>
            <a:cxnLst/>
            <a:rect l="l" t="t" r="r" b="b"/>
            <a:pathLst>
              <a:path w="176448" h="123706">
                <a:moveTo>
                  <a:pt x="0" y="123706"/>
                </a:moveTo>
                <a:lnTo>
                  <a:pt x="176448" y="123706"/>
                </a:lnTo>
                <a:lnTo>
                  <a:pt x="176448" y="0"/>
                </a:lnTo>
                <a:lnTo>
                  <a:pt x="0" y="0"/>
                </a:lnTo>
                <a:lnTo>
                  <a:pt x="0" y="123706"/>
                </a:lnTo>
                <a:close/>
              </a:path>
            </a:pathLst>
          </a:custGeom>
          <a:solidFill>
            <a:srgbClr val="6666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9267743" y="3530741"/>
            <a:ext cx="206101" cy="0"/>
          </a:xfrm>
          <a:custGeom>
            <a:avLst/>
            <a:gdLst/>
            <a:ahLst/>
            <a:cxnLst/>
            <a:rect l="l" t="t" r="r" b="b"/>
            <a:pathLst>
              <a:path w="176448">
                <a:moveTo>
                  <a:pt x="0" y="0"/>
                </a:moveTo>
                <a:lnTo>
                  <a:pt x="176448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9267743" y="3667048"/>
            <a:ext cx="206101" cy="0"/>
          </a:xfrm>
          <a:custGeom>
            <a:avLst/>
            <a:gdLst/>
            <a:ahLst/>
            <a:cxnLst/>
            <a:rect l="l" t="t" r="r" b="b"/>
            <a:pathLst>
              <a:path w="176448">
                <a:moveTo>
                  <a:pt x="0" y="0"/>
                </a:moveTo>
                <a:lnTo>
                  <a:pt x="176448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9473845" y="3530772"/>
            <a:ext cx="0" cy="136307"/>
          </a:xfrm>
          <a:custGeom>
            <a:avLst/>
            <a:gdLst/>
            <a:ahLst/>
            <a:cxnLst/>
            <a:rect l="l" t="t" r="r" b="b"/>
            <a:pathLst>
              <a:path h="123707">
                <a:moveTo>
                  <a:pt x="0" y="123707"/>
                </a:moveTo>
                <a:lnTo>
                  <a:pt x="0" y="0"/>
                </a:lnTo>
              </a:path>
            </a:pathLst>
          </a:custGeom>
          <a:ln w="133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9267743" y="3530772"/>
            <a:ext cx="0" cy="136307"/>
          </a:xfrm>
          <a:custGeom>
            <a:avLst/>
            <a:gdLst/>
            <a:ahLst/>
            <a:cxnLst/>
            <a:rect l="l" t="t" r="r" b="b"/>
            <a:pathLst>
              <a:path h="123707">
                <a:moveTo>
                  <a:pt x="0" y="123707"/>
                </a:moveTo>
                <a:lnTo>
                  <a:pt x="0" y="0"/>
                </a:lnTo>
              </a:path>
            </a:pathLst>
          </a:custGeom>
          <a:ln w="133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9267743" y="3725472"/>
            <a:ext cx="206101" cy="136306"/>
          </a:xfrm>
          <a:custGeom>
            <a:avLst/>
            <a:gdLst/>
            <a:ahLst/>
            <a:cxnLst/>
            <a:rect l="l" t="t" r="r" b="b"/>
            <a:pathLst>
              <a:path w="176448" h="123706">
                <a:moveTo>
                  <a:pt x="0" y="123706"/>
                </a:moveTo>
                <a:lnTo>
                  <a:pt x="176448" y="123706"/>
                </a:lnTo>
                <a:lnTo>
                  <a:pt x="176448" y="0"/>
                </a:lnTo>
                <a:lnTo>
                  <a:pt x="0" y="0"/>
                </a:lnTo>
                <a:lnTo>
                  <a:pt x="0" y="123706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9267743" y="3725472"/>
            <a:ext cx="206101" cy="0"/>
          </a:xfrm>
          <a:custGeom>
            <a:avLst/>
            <a:gdLst/>
            <a:ahLst/>
            <a:cxnLst/>
            <a:rect l="l" t="t" r="r" b="b"/>
            <a:pathLst>
              <a:path w="176448">
                <a:moveTo>
                  <a:pt x="0" y="0"/>
                </a:moveTo>
                <a:lnTo>
                  <a:pt x="176448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267743" y="3861779"/>
            <a:ext cx="206101" cy="0"/>
          </a:xfrm>
          <a:custGeom>
            <a:avLst/>
            <a:gdLst/>
            <a:ahLst/>
            <a:cxnLst/>
            <a:rect l="l" t="t" r="r" b="b"/>
            <a:pathLst>
              <a:path w="176448">
                <a:moveTo>
                  <a:pt x="0" y="0"/>
                </a:moveTo>
                <a:lnTo>
                  <a:pt x="176448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9473845" y="3725504"/>
            <a:ext cx="0" cy="136307"/>
          </a:xfrm>
          <a:custGeom>
            <a:avLst/>
            <a:gdLst/>
            <a:ahLst/>
            <a:cxnLst/>
            <a:rect l="l" t="t" r="r" b="b"/>
            <a:pathLst>
              <a:path h="123707">
                <a:moveTo>
                  <a:pt x="0" y="123707"/>
                </a:moveTo>
                <a:lnTo>
                  <a:pt x="0" y="0"/>
                </a:lnTo>
              </a:path>
            </a:pathLst>
          </a:custGeom>
          <a:ln w="133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9267743" y="3725504"/>
            <a:ext cx="0" cy="136307"/>
          </a:xfrm>
          <a:custGeom>
            <a:avLst/>
            <a:gdLst/>
            <a:ahLst/>
            <a:cxnLst/>
            <a:rect l="l" t="t" r="r" b="b"/>
            <a:pathLst>
              <a:path h="123707">
                <a:moveTo>
                  <a:pt x="0" y="123707"/>
                </a:moveTo>
                <a:lnTo>
                  <a:pt x="0" y="0"/>
                </a:lnTo>
              </a:path>
            </a:pathLst>
          </a:custGeom>
          <a:ln w="133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9267743" y="3920194"/>
            <a:ext cx="206101" cy="136306"/>
          </a:xfrm>
          <a:custGeom>
            <a:avLst/>
            <a:gdLst/>
            <a:ahLst/>
            <a:cxnLst/>
            <a:rect l="l" t="t" r="r" b="b"/>
            <a:pathLst>
              <a:path w="176448" h="123706">
                <a:moveTo>
                  <a:pt x="0" y="123706"/>
                </a:moveTo>
                <a:lnTo>
                  <a:pt x="176448" y="123706"/>
                </a:lnTo>
                <a:lnTo>
                  <a:pt x="176448" y="0"/>
                </a:lnTo>
                <a:lnTo>
                  <a:pt x="0" y="0"/>
                </a:lnTo>
                <a:lnTo>
                  <a:pt x="0" y="123706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9267743" y="3920194"/>
            <a:ext cx="206101" cy="0"/>
          </a:xfrm>
          <a:custGeom>
            <a:avLst/>
            <a:gdLst/>
            <a:ahLst/>
            <a:cxnLst/>
            <a:rect l="l" t="t" r="r" b="b"/>
            <a:pathLst>
              <a:path w="176448">
                <a:moveTo>
                  <a:pt x="0" y="0"/>
                </a:moveTo>
                <a:lnTo>
                  <a:pt x="176448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9267743" y="4056502"/>
            <a:ext cx="206101" cy="0"/>
          </a:xfrm>
          <a:custGeom>
            <a:avLst/>
            <a:gdLst/>
            <a:ahLst/>
            <a:cxnLst/>
            <a:rect l="l" t="t" r="r" b="b"/>
            <a:pathLst>
              <a:path w="176448">
                <a:moveTo>
                  <a:pt x="0" y="0"/>
                </a:moveTo>
                <a:lnTo>
                  <a:pt x="176448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9473845" y="3920225"/>
            <a:ext cx="0" cy="136307"/>
          </a:xfrm>
          <a:custGeom>
            <a:avLst/>
            <a:gdLst/>
            <a:ahLst/>
            <a:cxnLst/>
            <a:rect l="l" t="t" r="r" b="b"/>
            <a:pathLst>
              <a:path h="123707">
                <a:moveTo>
                  <a:pt x="0" y="123707"/>
                </a:moveTo>
                <a:lnTo>
                  <a:pt x="0" y="0"/>
                </a:lnTo>
              </a:path>
            </a:pathLst>
          </a:custGeom>
          <a:ln w="133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9267743" y="3920225"/>
            <a:ext cx="0" cy="136307"/>
          </a:xfrm>
          <a:custGeom>
            <a:avLst/>
            <a:gdLst/>
            <a:ahLst/>
            <a:cxnLst/>
            <a:rect l="l" t="t" r="r" b="b"/>
            <a:pathLst>
              <a:path h="123707">
                <a:moveTo>
                  <a:pt x="0" y="123707"/>
                </a:moveTo>
                <a:lnTo>
                  <a:pt x="0" y="0"/>
                </a:lnTo>
              </a:path>
            </a:pathLst>
          </a:custGeom>
          <a:ln w="133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9267743" y="4114916"/>
            <a:ext cx="206101" cy="136306"/>
          </a:xfrm>
          <a:custGeom>
            <a:avLst/>
            <a:gdLst/>
            <a:ahLst/>
            <a:cxnLst/>
            <a:rect l="l" t="t" r="r" b="b"/>
            <a:pathLst>
              <a:path w="176448" h="123706">
                <a:moveTo>
                  <a:pt x="0" y="123706"/>
                </a:moveTo>
                <a:lnTo>
                  <a:pt x="176448" y="123706"/>
                </a:lnTo>
                <a:lnTo>
                  <a:pt x="176448" y="0"/>
                </a:lnTo>
                <a:lnTo>
                  <a:pt x="0" y="0"/>
                </a:lnTo>
                <a:lnTo>
                  <a:pt x="0" y="12370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9267743" y="4114916"/>
            <a:ext cx="206101" cy="0"/>
          </a:xfrm>
          <a:custGeom>
            <a:avLst/>
            <a:gdLst/>
            <a:ahLst/>
            <a:cxnLst/>
            <a:rect l="l" t="t" r="r" b="b"/>
            <a:pathLst>
              <a:path w="176448">
                <a:moveTo>
                  <a:pt x="0" y="0"/>
                </a:moveTo>
                <a:lnTo>
                  <a:pt x="176448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9267743" y="4251223"/>
            <a:ext cx="206101" cy="0"/>
          </a:xfrm>
          <a:custGeom>
            <a:avLst/>
            <a:gdLst/>
            <a:ahLst/>
            <a:cxnLst/>
            <a:rect l="l" t="t" r="r" b="b"/>
            <a:pathLst>
              <a:path w="176448">
                <a:moveTo>
                  <a:pt x="0" y="0"/>
                </a:moveTo>
                <a:lnTo>
                  <a:pt x="176448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9473845" y="4114948"/>
            <a:ext cx="0" cy="136307"/>
          </a:xfrm>
          <a:custGeom>
            <a:avLst/>
            <a:gdLst/>
            <a:ahLst/>
            <a:cxnLst/>
            <a:rect l="l" t="t" r="r" b="b"/>
            <a:pathLst>
              <a:path h="123707">
                <a:moveTo>
                  <a:pt x="0" y="123707"/>
                </a:moveTo>
                <a:lnTo>
                  <a:pt x="0" y="0"/>
                </a:lnTo>
              </a:path>
            </a:pathLst>
          </a:custGeom>
          <a:ln w="133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 txBox="1"/>
          <p:nvPr/>
        </p:nvSpPr>
        <p:spPr>
          <a:xfrm>
            <a:off x="980176" y="5826907"/>
            <a:ext cx="9554033" cy="9739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4430" algn="r"/>
            <a:r>
              <a:rPr sz="1400" dirty="0">
                <a:latin typeface="Arial"/>
                <a:cs typeface="Arial"/>
              </a:rPr>
              <a:t>Number of Jets</a:t>
            </a:r>
          </a:p>
          <a:p>
            <a:pPr>
              <a:lnSpc>
                <a:spcPts val="912"/>
              </a:lnSpc>
              <a:spcBef>
                <a:spcPts val="5"/>
              </a:spcBef>
            </a:pPr>
            <a:endParaRPr sz="900" dirty="0"/>
          </a:p>
          <a:p>
            <a:pPr marR="104590" algn="r"/>
            <a:r>
              <a:rPr sz="1400" dirty="0">
                <a:latin typeface="Arial"/>
                <a:cs typeface="Arial"/>
                <a:hlinkClick r:id="rId2"/>
              </a:rPr>
              <a:t>http://cdsweb.cern.ch/record/1493495</a:t>
            </a:r>
            <a:endParaRPr sz="1400" dirty="0">
              <a:latin typeface="Arial"/>
              <a:cs typeface="Arial"/>
            </a:endParaRPr>
          </a:p>
          <a:p>
            <a:pPr marL="14430">
              <a:spcBef>
                <a:spcPts val="295"/>
              </a:spcBef>
            </a:pPr>
            <a:r>
              <a:rPr sz="2700" dirty="0">
                <a:solidFill>
                  <a:srgbClr val="941100"/>
                </a:solidFill>
                <a:latin typeface="Arial"/>
                <a:cs typeface="Arial"/>
              </a:rPr>
              <a:t>top-pair control region</a:t>
            </a:r>
            <a:r>
              <a:rPr lang="en-US" sz="2700" dirty="0">
                <a:solidFill>
                  <a:srgbClr val="941100"/>
                </a:solidFill>
                <a:latin typeface="Arial"/>
                <a:cs typeface="Arial"/>
              </a:rPr>
              <a:t>: 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6026935" y="5557087"/>
            <a:ext cx="4321233" cy="2294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>
              <a:tabLst>
                <a:tab pos="474629" algn="l"/>
                <a:tab pos="918957" algn="l"/>
                <a:tab pos="1371951" algn="l"/>
                <a:tab pos="1824220" algn="l"/>
                <a:tab pos="2276488" algn="l"/>
                <a:tab pos="2729475" algn="l"/>
                <a:tab pos="3181736" algn="l"/>
                <a:tab pos="3634013" algn="l"/>
                <a:tab pos="4087001" algn="l"/>
              </a:tabLst>
            </a:pPr>
            <a:r>
              <a:rPr sz="1400" dirty="0">
                <a:latin typeface="Arial"/>
                <a:cs typeface="Arial"/>
              </a:rPr>
              <a:t>0	1	2	3	4	5	6	7	8	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5086473" y="2569897"/>
            <a:ext cx="243281" cy="565338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4430"/>
            <a:r>
              <a:rPr sz="1400" dirty="0">
                <a:latin typeface="Arial"/>
                <a:cs typeface="Arial"/>
              </a:rPr>
              <a:t>Events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5713901" y="5453283"/>
            <a:ext cx="133509" cy="2294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40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5409355" y="4934263"/>
            <a:ext cx="444287" cy="2294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400" dirty="0">
                <a:latin typeface="Arial"/>
                <a:cs typeface="Arial"/>
              </a:rPr>
              <a:t>5000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5299336" y="4415246"/>
            <a:ext cx="547386" cy="2294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400" dirty="0">
                <a:latin typeface="Arial"/>
                <a:cs typeface="Arial"/>
              </a:rPr>
              <a:t>10000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5299336" y="3896230"/>
            <a:ext cx="547386" cy="2294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400" dirty="0">
                <a:latin typeface="Arial"/>
                <a:cs typeface="Arial"/>
              </a:rPr>
              <a:t>15000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5299336" y="3377223"/>
            <a:ext cx="547386" cy="2294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400" dirty="0">
                <a:latin typeface="Arial"/>
                <a:cs typeface="Arial"/>
              </a:rPr>
              <a:t>20000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5299336" y="2866186"/>
            <a:ext cx="547386" cy="2294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400" dirty="0">
                <a:latin typeface="Arial"/>
                <a:cs typeface="Arial"/>
              </a:rPr>
              <a:t>25000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9495728" y="2740322"/>
            <a:ext cx="754324" cy="11502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 marR="14430">
              <a:lnSpc>
                <a:spcPts val="1436"/>
              </a:lnSpc>
            </a:pPr>
            <a:r>
              <a:rPr sz="1300" spc="-11" dirty="0">
                <a:latin typeface="Arial"/>
                <a:cs typeface="Arial"/>
              </a:rPr>
              <a:t>Data</a:t>
            </a:r>
            <a:r>
              <a:rPr sz="1300" spc="-6" dirty="0">
                <a:latin typeface="Arial"/>
                <a:cs typeface="Arial"/>
              </a:rPr>
              <a:t> single </a:t>
            </a:r>
            <a:r>
              <a:rPr sz="1300" spc="-11" dirty="0">
                <a:latin typeface="Arial"/>
                <a:cs typeface="Arial"/>
              </a:rPr>
              <a:t>top</a:t>
            </a:r>
            <a:endParaRPr sz="1300">
              <a:latin typeface="Arial"/>
              <a:cs typeface="Arial"/>
            </a:endParaRPr>
          </a:p>
          <a:p>
            <a:pPr marL="14430" marR="375807">
              <a:lnSpc>
                <a:spcPct val="93000"/>
              </a:lnSpc>
              <a:spcBef>
                <a:spcPts val="462"/>
              </a:spcBef>
            </a:pPr>
            <a:r>
              <a:rPr sz="1300" spc="23" dirty="0">
                <a:latin typeface="Arial"/>
                <a:cs typeface="Arial"/>
              </a:rPr>
              <a:t>t</a:t>
            </a:r>
            <a:r>
              <a:rPr sz="1300" spc="-6" dirty="0">
                <a:latin typeface="Arial"/>
                <a:cs typeface="Arial"/>
              </a:rPr>
              <a:t>t</a:t>
            </a:r>
            <a:r>
              <a:rPr sz="1300" spc="-11" dirty="0">
                <a:latin typeface="Arial"/>
                <a:cs typeface="Arial"/>
              </a:rPr>
              <a:t> W+b W+c</a:t>
            </a:r>
            <a:endParaRPr sz="1300">
              <a:latin typeface="Arial"/>
              <a:cs typeface="Arial"/>
            </a:endParaRPr>
          </a:p>
          <a:p>
            <a:pPr marL="14430">
              <a:lnSpc>
                <a:spcPts val="1493"/>
              </a:lnSpc>
            </a:pPr>
            <a:r>
              <a:rPr sz="1300" spc="-11" dirty="0">
                <a:latin typeface="Arial"/>
                <a:cs typeface="Arial"/>
              </a:rPr>
              <a:t>W+light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9495761" y="3870276"/>
            <a:ext cx="565929" cy="2120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300" spc="-6" dirty="0">
                <a:latin typeface="Arial"/>
                <a:cs typeface="Arial"/>
              </a:rPr>
              <a:t>Multijet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9267743" y="4114948"/>
            <a:ext cx="0" cy="136307"/>
          </a:xfrm>
          <a:custGeom>
            <a:avLst/>
            <a:gdLst/>
            <a:ahLst/>
            <a:cxnLst/>
            <a:rect l="l" t="t" r="r" b="b"/>
            <a:pathLst>
              <a:path h="123707">
                <a:moveTo>
                  <a:pt x="0" y="123707"/>
                </a:moveTo>
                <a:lnTo>
                  <a:pt x="0" y="0"/>
                </a:lnTo>
              </a:path>
            </a:pathLst>
          </a:custGeom>
          <a:ln w="133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 txBox="1"/>
          <p:nvPr/>
        </p:nvSpPr>
        <p:spPr>
          <a:xfrm>
            <a:off x="9495761" y="4093423"/>
            <a:ext cx="711305" cy="3960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 marR="14430">
              <a:lnSpc>
                <a:spcPts val="1561"/>
              </a:lnSpc>
            </a:pPr>
            <a:r>
              <a:rPr sz="1300" spc="-11" dirty="0">
                <a:latin typeface="Arial"/>
                <a:cs typeface="Arial"/>
              </a:rPr>
              <a:t>Z WW+WZ</a:t>
            </a:r>
            <a:endParaRPr sz="1300">
              <a:latin typeface="Arial"/>
              <a:cs typeface="Arial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9267743" y="4309638"/>
            <a:ext cx="206101" cy="136306"/>
          </a:xfrm>
          <a:custGeom>
            <a:avLst/>
            <a:gdLst/>
            <a:ahLst/>
            <a:cxnLst/>
            <a:rect l="l" t="t" r="r" b="b"/>
            <a:pathLst>
              <a:path w="176448" h="123706">
                <a:moveTo>
                  <a:pt x="0" y="123706"/>
                </a:moveTo>
                <a:lnTo>
                  <a:pt x="176448" y="123706"/>
                </a:lnTo>
                <a:lnTo>
                  <a:pt x="176448" y="0"/>
                </a:lnTo>
                <a:lnTo>
                  <a:pt x="0" y="0"/>
                </a:lnTo>
                <a:lnTo>
                  <a:pt x="0" y="123706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267743" y="4309638"/>
            <a:ext cx="206101" cy="0"/>
          </a:xfrm>
          <a:custGeom>
            <a:avLst/>
            <a:gdLst/>
            <a:ahLst/>
            <a:cxnLst/>
            <a:rect l="l" t="t" r="r" b="b"/>
            <a:pathLst>
              <a:path w="176448">
                <a:moveTo>
                  <a:pt x="0" y="0"/>
                </a:moveTo>
                <a:lnTo>
                  <a:pt x="176448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267743" y="4445945"/>
            <a:ext cx="206101" cy="0"/>
          </a:xfrm>
          <a:custGeom>
            <a:avLst/>
            <a:gdLst/>
            <a:ahLst/>
            <a:cxnLst/>
            <a:rect l="l" t="t" r="r" b="b"/>
            <a:pathLst>
              <a:path w="176448">
                <a:moveTo>
                  <a:pt x="0" y="0"/>
                </a:moveTo>
                <a:lnTo>
                  <a:pt x="176448" y="0"/>
                </a:lnTo>
              </a:path>
            </a:pathLst>
          </a:custGeom>
          <a:ln w="13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473845" y="4309669"/>
            <a:ext cx="0" cy="136307"/>
          </a:xfrm>
          <a:custGeom>
            <a:avLst/>
            <a:gdLst/>
            <a:ahLst/>
            <a:cxnLst/>
            <a:rect l="l" t="t" r="r" b="b"/>
            <a:pathLst>
              <a:path h="123707">
                <a:moveTo>
                  <a:pt x="0" y="123707"/>
                </a:moveTo>
                <a:lnTo>
                  <a:pt x="0" y="0"/>
                </a:lnTo>
              </a:path>
            </a:pathLst>
          </a:custGeom>
          <a:ln w="133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267743" y="4309669"/>
            <a:ext cx="0" cy="136307"/>
          </a:xfrm>
          <a:custGeom>
            <a:avLst/>
            <a:gdLst/>
            <a:ahLst/>
            <a:cxnLst/>
            <a:rect l="l" t="t" r="r" b="b"/>
            <a:pathLst>
              <a:path h="123707">
                <a:moveTo>
                  <a:pt x="0" y="123707"/>
                </a:moveTo>
                <a:lnTo>
                  <a:pt x="0" y="0"/>
                </a:lnTo>
              </a:path>
            </a:pathLst>
          </a:custGeom>
          <a:ln w="133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 txBox="1"/>
          <p:nvPr/>
        </p:nvSpPr>
        <p:spPr>
          <a:xfrm>
            <a:off x="7287573" y="2728441"/>
            <a:ext cx="1501973" cy="410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300" b="1" i="1" spc="-103" dirty="0">
                <a:latin typeface="Arial"/>
                <a:cs typeface="Arial"/>
              </a:rPr>
              <a:t>A</a:t>
            </a:r>
            <a:r>
              <a:rPr sz="1300" b="1" i="1" spc="-11" dirty="0">
                <a:latin typeface="Arial"/>
                <a:cs typeface="Arial"/>
              </a:rPr>
              <a:t>TLAS </a:t>
            </a:r>
            <a:r>
              <a:rPr sz="1300" b="1" i="1" spc="-177" dirty="0">
                <a:latin typeface="Arial"/>
                <a:cs typeface="Arial"/>
              </a:rPr>
              <a:t> </a:t>
            </a:r>
            <a:r>
              <a:rPr sz="1300" spc="-11" dirty="0">
                <a:latin typeface="Arial"/>
                <a:cs typeface="Arial"/>
              </a:rPr>
              <a:t>Preliminary</a:t>
            </a:r>
            <a:endParaRPr sz="1300">
              <a:latin typeface="Arial"/>
              <a:cs typeface="Arial"/>
            </a:endParaRPr>
          </a:p>
          <a:p>
            <a:pPr marL="194754">
              <a:spcBef>
                <a:spcPts val="160"/>
              </a:spcBef>
            </a:pPr>
            <a:r>
              <a:rPr sz="1100" spc="51" dirty="0">
                <a:latin typeface="Times New Roman"/>
                <a:cs typeface="Times New Roman"/>
              </a:rPr>
              <a:t>µ</a:t>
            </a:r>
            <a:r>
              <a:rPr sz="1100" spc="6" dirty="0">
                <a:latin typeface="Arial"/>
                <a:cs typeface="Arial"/>
              </a:rPr>
              <a:t>, </a:t>
            </a:r>
            <a:r>
              <a:rPr sz="1100" spc="11" dirty="0">
                <a:latin typeface="Arial"/>
                <a:cs typeface="Arial"/>
              </a:rPr>
              <a:t>NJet</a:t>
            </a:r>
            <a:r>
              <a:rPr sz="1100" spc="6" dirty="0">
                <a:latin typeface="Arial"/>
                <a:cs typeface="Arial"/>
              </a:rPr>
              <a:t> </a:t>
            </a:r>
            <a:r>
              <a:rPr sz="1100" spc="11" dirty="0">
                <a:latin typeface="Symbol"/>
                <a:cs typeface="Symbol"/>
              </a:rPr>
              <a:t>≥</a:t>
            </a:r>
            <a:r>
              <a:rPr sz="1100" spc="46" dirty="0">
                <a:latin typeface="Symbol"/>
                <a:cs typeface="Symbol"/>
              </a:rPr>
              <a:t> </a:t>
            </a:r>
            <a:r>
              <a:rPr sz="1100" spc="11" dirty="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7298478" y="3331857"/>
            <a:ext cx="796602" cy="5303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5538" marR="14430" indent="-41116">
              <a:lnSpc>
                <a:spcPct val="152200"/>
              </a:lnSpc>
            </a:pPr>
            <a:r>
              <a:rPr lang="en-US" sz="1100" spc="6" dirty="0">
                <a:latin typeface="Arial"/>
                <a:cs typeface="Arial"/>
              </a:rPr>
              <a:t>     </a:t>
            </a:r>
            <a:r>
              <a:rPr sz="1100" spc="6" dirty="0">
                <a:latin typeface="Arial"/>
                <a:cs typeface="Arial"/>
              </a:rPr>
              <a:t>4.6 fb </a:t>
            </a:r>
            <a:r>
              <a:rPr lang="en-US" sz="1100" spc="6" dirty="0">
                <a:latin typeface="Arial"/>
                <a:cs typeface="Arial"/>
              </a:rPr>
              <a:t>   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5867147" y="5568125"/>
            <a:ext cx="4651904" cy="0"/>
          </a:xfrm>
          <a:custGeom>
            <a:avLst/>
            <a:gdLst/>
            <a:ahLst/>
            <a:cxnLst/>
            <a:rect l="l" t="t" r="r" b="b"/>
            <a:pathLst>
              <a:path w="3982605">
                <a:moveTo>
                  <a:pt x="0" y="0"/>
                </a:moveTo>
                <a:lnTo>
                  <a:pt x="3982605" y="0"/>
                </a:lnTo>
              </a:path>
            </a:pathLst>
          </a:custGeom>
          <a:ln w="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 txBox="1">
            <a:spLocks noGrp="1"/>
          </p:cNvSpPr>
          <p:nvPr>
            <p:ph type="title"/>
          </p:nvPr>
        </p:nvSpPr>
        <p:spPr>
          <a:xfrm>
            <a:off x="-743048" y="31013"/>
            <a:ext cx="10579198" cy="2189866"/>
          </a:xfrm>
          <a:prstGeom prst="rect">
            <a:avLst/>
          </a:prstGeom>
        </p:spPr>
        <p:txBody>
          <a:bodyPr vert="horz" wrap="square" lIns="0" tIns="64908" rIns="0" bIns="0" rtlCol="0">
            <a:noAutofit/>
          </a:bodyPr>
          <a:lstStyle/>
          <a:p>
            <a:pPr marL="1058898"/>
            <a:r>
              <a:rPr b="0" dirty="0">
                <a:solidFill>
                  <a:srgbClr val="D38F0D"/>
                </a:solidFill>
              </a:rPr>
              <a:t>Background</a:t>
            </a:r>
            <a:r>
              <a:rPr b="0" spc="6" dirty="0">
                <a:solidFill>
                  <a:srgbClr val="D38F0D"/>
                </a:solidFill>
              </a:rPr>
              <a:t> </a:t>
            </a:r>
            <a:r>
              <a:rPr b="0" dirty="0">
                <a:solidFill>
                  <a:srgbClr val="D38F0D"/>
                </a:solidFill>
              </a:rPr>
              <a:t>Estima</a:t>
            </a:r>
            <a:r>
              <a:rPr b="0" spc="-6" dirty="0">
                <a:solidFill>
                  <a:srgbClr val="D38F0D"/>
                </a:solidFill>
              </a:rPr>
              <a:t>t</a:t>
            </a:r>
            <a:r>
              <a:rPr b="0" dirty="0">
                <a:solidFill>
                  <a:srgbClr val="D38F0D"/>
                </a:solidFill>
              </a:rPr>
              <a:t>es:</a:t>
            </a:r>
            <a:r>
              <a:rPr b="0" spc="-232" dirty="0">
                <a:solidFill>
                  <a:srgbClr val="D38F0D"/>
                </a:solidFill>
              </a:rPr>
              <a:t> </a:t>
            </a:r>
            <a:r>
              <a:rPr b="0" dirty="0">
                <a:solidFill>
                  <a:srgbClr val="D38F0D"/>
                </a:solidFill>
              </a:rPr>
              <a:t>An</a:t>
            </a:r>
            <a:r>
              <a:rPr b="0" spc="6" dirty="0">
                <a:solidFill>
                  <a:srgbClr val="D38F0D"/>
                </a:solidFill>
              </a:rPr>
              <a:t> </a:t>
            </a:r>
            <a:r>
              <a:rPr b="0" dirty="0">
                <a:solidFill>
                  <a:srgbClr val="D38F0D"/>
                </a:solidFill>
              </a:rPr>
              <a:t>example</a:t>
            </a:r>
            <a:endParaRPr b="0" dirty="0"/>
          </a:p>
        </p:txBody>
      </p:sp>
      <p:sp>
        <p:nvSpPr>
          <p:cNvPr id="352" name="object 352"/>
          <p:cNvSpPr txBox="1"/>
          <p:nvPr/>
        </p:nvSpPr>
        <p:spPr>
          <a:xfrm>
            <a:off x="267017" y="1091499"/>
            <a:ext cx="9829211" cy="17631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>
              <a:buClr>
                <a:srgbClr val="A36B29"/>
              </a:buClr>
              <a:tabLst>
                <a:tab pos="403217" algn="l"/>
              </a:tabLst>
            </a:pPr>
            <a:r>
              <a:rPr lang="en-US" sz="3000" spc="-148" dirty="0">
                <a:solidFill>
                  <a:srgbClr val="A36B29"/>
                </a:solidFill>
                <a:latin typeface="Times New Roman"/>
                <a:cs typeface="Times New Roman"/>
              </a:rPr>
              <a:t>As an example, consider </a:t>
            </a:r>
            <a:r>
              <a:rPr sz="3000" spc="-17" dirty="0">
                <a:solidFill>
                  <a:srgbClr val="A36B29"/>
                </a:solidFill>
                <a:latin typeface="Times New Roman"/>
                <a:cs typeface="Times New Roman"/>
              </a:rPr>
              <a:t>b</a:t>
            </a:r>
            <a:r>
              <a:rPr sz="3000" spc="-23" dirty="0">
                <a:solidFill>
                  <a:srgbClr val="A36B29"/>
                </a:solidFill>
                <a:latin typeface="Times New Roman"/>
                <a:cs typeface="Times New Roman"/>
              </a:rPr>
              <a:t>ac</a:t>
            </a:r>
            <a:r>
              <a:rPr sz="3000" spc="-17" dirty="0">
                <a:solidFill>
                  <a:srgbClr val="A36B29"/>
                </a:solidFill>
                <a:latin typeface="Times New Roman"/>
                <a:cs typeface="Times New Roman"/>
              </a:rPr>
              <a:t>kground</a:t>
            </a:r>
            <a:r>
              <a:rPr sz="30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000" spc="-23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000" spc="-17" dirty="0">
                <a:solidFill>
                  <a:srgbClr val="A36B29"/>
                </a:solidFill>
                <a:latin typeface="Times New Roman"/>
                <a:cs typeface="Times New Roman"/>
              </a:rPr>
              <a:t>stim</a:t>
            </a:r>
            <a:r>
              <a:rPr sz="3000" spc="-23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000" spc="-11" dirty="0">
                <a:solidFill>
                  <a:srgbClr val="A36B29"/>
                </a:solidFill>
                <a:latin typeface="Times New Roman"/>
                <a:cs typeface="Times New Roman"/>
              </a:rPr>
              <a:t>t</a:t>
            </a:r>
            <a:r>
              <a:rPr sz="3000" spc="-23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000" spc="-11" dirty="0">
                <a:solidFill>
                  <a:srgbClr val="A36B29"/>
                </a:solidFill>
                <a:latin typeface="Times New Roman"/>
                <a:cs typeface="Times New Roman"/>
              </a:rPr>
              <a:t>s</a:t>
            </a:r>
            <a:r>
              <a:rPr sz="30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000" spc="-11" dirty="0">
                <a:solidFill>
                  <a:srgbClr val="A36B29"/>
                </a:solidFill>
                <a:latin typeface="Times New Roman"/>
                <a:cs typeface="Times New Roman"/>
              </a:rPr>
              <a:t>for</a:t>
            </a:r>
            <a:r>
              <a:rPr sz="3000" spc="-57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000" spc="-34" dirty="0">
                <a:solidFill>
                  <a:srgbClr val="A36B29"/>
                </a:solidFill>
                <a:latin typeface="Times New Roman"/>
                <a:cs typeface="Times New Roman"/>
              </a:rPr>
              <a:t>W</a:t>
            </a:r>
            <a:r>
              <a:rPr sz="3000" spc="-17" dirty="0">
                <a:solidFill>
                  <a:srgbClr val="A36B29"/>
                </a:solidFill>
                <a:latin typeface="Times New Roman"/>
                <a:cs typeface="Times New Roman"/>
              </a:rPr>
              <a:t>+b</a:t>
            </a:r>
            <a:endParaRPr sz="3000" dirty="0">
              <a:latin typeface="Times New Roman"/>
              <a:cs typeface="Times New Roman"/>
            </a:endParaRPr>
          </a:p>
          <a:p>
            <a:pPr marL="14430">
              <a:spcBef>
                <a:spcPts val="547"/>
              </a:spcBef>
              <a:buClr>
                <a:srgbClr val="A36B29"/>
              </a:buClr>
              <a:tabLst>
                <a:tab pos="403217" algn="l"/>
              </a:tabLst>
            </a:pPr>
            <a:r>
              <a:rPr sz="3000" spc="-17" dirty="0">
                <a:solidFill>
                  <a:srgbClr val="A36B29"/>
                </a:solidFill>
                <a:latin typeface="Times New Roman"/>
                <a:cs typeface="Times New Roman"/>
              </a:rPr>
              <a:t>Domin</a:t>
            </a:r>
            <a:r>
              <a:rPr sz="3000" spc="-23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lang="en-US" sz="3000" spc="-23" dirty="0">
                <a:solidFill>
                  <a:srgbClr val="A36B29"/>
                </a:solidFill>
                <a:latin typeface="Times New Roman"/>
                <a:cs typeface="Times New Roman"/>
              </a:rPr>
              <a:t>n</a:t>
            </a:r>
            <a:r>
              <a:rPr sz="3000" spc="-11" dirty="0">
                <a:solidFill>
                  <a:srgbClr val="A36B29"/>
                </a:solidFill>
                <a:latin typeface="Times New Roman"/>
                <a:cs typeface="Times New Roman"/>
              </a:rPr>
              <a:t>t:</a:t>
            </a:r>
            <a:r>
              <a:rPr sz="3000" spc="-57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000" spc="-34" dirty="0">
                <a:solidFill>
                  <a:srgbClr val="A36B29"/>
                </a:solidFill>
                <a:latin typeface="Times New Roman"/>
                <a:cs typeface="Times New Roman"/>
              </a:rPr>
              <a:t>W</a:t>
            </a:r>
            <a:r>
              <a:rPr lang="en-US" sz="3000" spc="-34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000" spc="-17" dirty="0">
                <a:solidFill>
                  <a:srgbClr val="A36B29"/>
                </a:solidFill>
                <a:latin typeface="Times New Roman"/>
                <a:cs typeface="Times New Roman"/>
              </a:rPr>
              <a:t>+</a:t>
            </a:r>
            <a:r>
              <a:rPr lang="en-US" sz="3000" spc="-17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000" spc="-17" dirty="0">
                <a:solidFill>
                  <a:srgbClr val="A36B29"/>
                </a:solidFill>
                <a:latin typeface="Times New Roman"/>
                <a:cs typeface="Times New Roman"/>
              </a:rPr>
              <a:t>light</a:t>
            </a:r>
            <a:r>
              <a:rPr sz="30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000" spc="-17" dirty="0">
                <a:solidFill>
                  <a:srgbClr val="A36B29"/>
                </a:solidFill>
                <a:latin typeface="Times New Roman"/>
                <a:cs typeface="Times New Roman"/>
              </a:rPr>
              <a:t>or</a:t>
            </a:r>
            <a:r>
              <a:rPr sz="30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000" spc="-23" dirty="0">
                <a:solidFill>
                  <a:srgbClr val="A36B29"/>
                </a:solidFill>
                <a:latin typeface="Times New Roman"/>
                <a:cs typeface="Times New Roman"/>
              </a:rPr>
              <a:t>c</a:t>
            </a:r>
            <a:r>
              <a:rPr sz="3000" spc="-11" dirty="0">
                <a:solidFill>
                  <a:srgbClr val="A36B29"/>
                </a:solidFill>
                <a:latin typeface="Times New Roman"/>
                <a:cs typeface="Times New Roman"/>
              </a:rPr>
              <a:t>,</a:t>
            </a:r>
            <a:r>
              <a:rPr sz="30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000" spc="-17" dirty="0">
                <a:solidFill>
                  <a:srgbClr val="A36B29"/>
                </a:solidFill>
                <a:latin typeface="Times New Roman"/>
                <a:cs typeface="Times New Roman"/>
              </a:rPr>
              <a:t>top-p</a:t>
            </a:r>
            <a:r>
              <a:rPr sz="3000" spc="-23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000" spc="-11" dirty="0">
                <a:solidFill>
                  <a:srgbClr val="A36B29"/>
                </a:solidFill>
                <a:latin typeface="Times New Roman"/>
                <a:cs typeface="Times New Roman"/>
              </a:rPr>
              <a:t>i</a:t>
            </a:r>
            <a:r>
              <a:rPr sz="3000" spc="-130" dirty="0">
                <a:solidFill>
                  <a:srgbClr val="A36B29"/>
                </a:solidFill>
                <a:latin typeface="Times New Roman"/>
                <a:cs typeface="Times New Roman"/>
              </a:rPr>
              <a:t>r</a:t>
            </a:r>
            <a:r>
              <a:rPr sz="3000" spc="-11" dirty="0">
                <a:solidFill>
                  <a:srgbClr val="A36B29"/>
                </a:solidFill>
                <a:latin typeface="Times New Roman"/>
                <a:cs typeface="Times New Roman"/>
              </a:rPr>
              <a:t>,</a:t>
            </a:r>
            <a:r>
              <a:rPr sz="30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000" spc="-17" dirty="0">
                <a:solidFill>
                  <a:srgbClr val="A36B29"/>
                </a:solidFill>
                <a:latin typeface="Times New Roman"/>
                <a:cs typeface="Times New Roman"/>
              </a:rPr>
              <a:t>single</a:t>
            </a:r>
            <a:r>
              <a:rPr sz="30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000" spc="-17" dirty="0">
                <a:solidFill>
                  <a:srgbClr val="A36B29"/>
                </a:solidFill>
                <a:latin typeface="Times New Roman"/>
                <a:cs typeface="Times New Roman"/>
              </a:rPr>
              <a:t>top</a:t>
            </a:r>
            <a:r>
              <a:rPr lang="en-US" sz="3000" spc="-17" dirty="0">
                <a:solidFill>
                  <a:srgbClr val="A36B29"/>
                </a:solidFill>
                <a:latin typeface="Times New Roman"/>
                <a:cs typeface="Times New Roman"/>
              </a:rPr>
              <a:t>, </a:t>
            </a:r>
            <a:r>
              <a:rPr lang="en-US" sz="3000" spc="-23" dirty="0">
                <a:solidFill>
                  <a:srgbClr val="A36B29"/>
                </a:solidFill>
                <a:latin typeface="Times New Roman"/>
                <a:cs typeface="Times New Roman"/>
              </a:rPr>
              <a:t>&amp; </a:t>
            </a:r>
            <a:r>
              <a:rPr lang="en-US" sz="3000" spc="-17" dirty="0">
                <a:solidFill>
                  <a:srgbClr val="A36B29"/>
                </a:solidFill>
                <a:latin typeface="Times New Roman"/>
                <a:cs typeface="Times New Roman"/>
              </a:rPr>
              <a:t>multi-j</a:t>
            </a:r>
            <a:r>
              <a:rPr lang="en-US" sz="3000" spc="-23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lang="en-US" sz="3000" spc="-11" dirty="0">
                <a:solidFill>
                  <a:srgbClr val="A36B29"/>
                </a:solidFill>
                <a:latin typeface="Times New Roman"/>
                <a:cs typeface="Times New Roman"/>
              </a:rPr>
              <a:t>ts</a:t>
            </a:r>
            <a:endParaRPr lang="en-US" sz="3000" dirty="0">
              <a:latin typeface="Times New Roman"/>
              <a:cs typeface="Times New Roman"/>
            </a:endParaRPr>
          </a:p>
          <a:p>
            <a:pPr marL="14430">
              <a:spcBef>
                <a:spcPts val="547"/>
              </a:spcBef>
              <a:buClr>
                <a:srgbClr val="A36B29"/>
              </a:buClr>
              <a:tabLst>
                <a:tab pos="403217" algn="l"/>
              </a:tabLst>
            </a:pP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240316" y="2938639"/>
            <a:ext cx="4720276" cy="13517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26"/>
              </a:lnSpc>
              <a:spcBef>
                <a:spcPts val="46"/>
              </a:spcBef>
            </a:pPr>
            <a:endParaRPr sz="1000" dirty="0"/>
          </a:p>
          <a:p>
            <a:pPr marL="14430" marR="14430">
              <a:lnSpc>
                <a:spcPts val="3191"/>
              </a:lnSpc>
            </a:pPr>
            <a:r>
              <a:rPr sz="2700" dirty="0">
                <a:solidFill>
                  <a:srgbClr val="008F00"/>
                </a:solidFill>
                <a:latin typeface="Arial"/>
                <a:cs typeface="Arial"/>
              </a:rPr>
              <a:t>Background normalizations determined by control regions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240319" y="3918185"/>
            <a:ext cx="4922023" cy="7836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 marR="14430">
              <a:lnSpc>
                <a:spcPts val="3191"/>
              </a:lnSpc>
            </a:pPr>
            <a:r>
              <a:rPr lang="en-US" sz="2700" dirty="0">
                <a:solidFill>
                  <a:srgbClr val="008F00"/>
                </a:solidFill>
                <a:latin typeface="Arial"/>
                <a:cs typeface="Arial"/>
              </a:rPr>
              <a:t>…d</a:t>
            </a:r>
            <a:r>
              <a:rPr sz="2700" dirty="0">
                <a:solidFill>
                  <a:srgbClr val="008F00"/>
                </a:solidFill>
                <a:latin typeface="Arial"/>
                <a:cs typeface="Arial"/>
              </a:rPr>
              <a:t>i</a:t>
            </a:r>
            <a:r>
              <a:rPr sz="2700" spc="-51" dirty="0">
                <a:solidFill>
                  <a:srgbClr val="008F00"/>
                </a:solidFill>
                <a:latin typeface="Arial"/>
                <a:cs typeface="Arial"/>
              </a:rPr>
              <a:t>f</a:t>
            </a:r>
            <a:r>
              <a:rPr sz="2700" dirty="0">
                <a:solidFill>
                  <a:srgbClr val="008F00"/>
                </a:solidFill>
                <a:latin typeface="Arial"/>
                <a:cs typeface="Arial"/>
              </a:rPr>
              <a:t>ferent for multi-jets, top</a:t>
            </a:r>
            <a:r>
              <a:rPr lang="en-US" sz="2700" dirty="0">
                <a:solidFill>
                  <a:srgbClr val="008F00"/>
                </a:solidFill>
                <a:latin typeface="Arial"/>
                <a:cs typeface="Arial"/>
              </a:rPr>
              <a:t>- pair</a:t>
            </a:r>
            <a:r>
              <a:rPr sz="2700" dirty="0">
                <a:solidFill>
                  <a:srgbClr val="008F00"/>
                </a:solidFill>
                <a:latin typeface="Arial"/>
                <a:cs typeface="Arial"/>
              </a:rPr>
              <a:t> and single top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240316" y="5233576"/>
            <a:ext cx="5215742" cy="4142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2700" dirty="0">
                <a:solidFill>
                  <a:srgbClr val="008F00"/>
                </a:solidFill>
                <a:latin typeface="Arial"/>
                <a:cs typeface="Arial"/>
              </a:rPr>
              <a:t>Highlight here the top-pair region</a:t>
            </a:r>
            <a:endParaRPr sz="2700">
              <a:latin typeface="Arial"/>
              <a:cs typeface="Arial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4138771" y="5625394"/>
            <a:ext cx="3901422" cy="797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272281" y="5793348"/>
            <a:ext cx="3638727" cy="534177"/>
          </a:xfrm>
          <a:custGeom>
            <a:avLst/>
            <a:gdLst/>
            <a:ahLst/>
            <a:cxnLst/>
            <a:rect l="l" t="t" r="r" b="b"/>
            <a:pathLst>
              <a:path w="3115200" h="484799">
                <a:moveTo>
                  <a:pt x="0" y="484799"/>
                </a:moveTo>
                <a:lnTo>
                  <a:pt x="3086955" y="4395"/>
                </a:lnTo>
                <a:lnTo>
                  <a:pt x="3115200" y="0"/>
                </a:lnTo>
              </a:path>
            </a:pathLst>
          </a:custGeom>
          <a:ln w="57150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622661" y="5642933"/>
            <a:ext cx="361392" cy="321780"/>
          </a:xfrm>
          <a:custGeom>
            <a:avLst/>
            <a:gdLst/>
            <a:ahLst/>
            <a:cxnLst/>
            <a:rect l="l" t="t" r="r" b="b"/>
            <a:pathLst>
              <a:path w="309396" h="292036">
                <a:moveTo>
                  <a:pt x="32064" y="0"/>
                </a:moveTo>
                <a:lnTo>
                  <a:pt x="20240" y="2341"/>
                </a:lnTo>
                <a:lnTo>
                  <a:pt x="10074" y="8761"/>
                </a:lnTo>
                <a:lnTo>
                  <a:pt x="2762" y="18734"/>
                </a:lnTo>
                <a:lnTo>
                  <a:pt x="0" y="31670"/>
                </a:lnTo>
                <a:lnTo>
                  <a:pt x="1715" y="43711"/>
                </a:lnTo>
                <a:lnTo>
                  <a:pt x="7379" y="53955"/>
                </a:lnTo>
                <a:lnTo>
                  <a:pt x="16462" y="61498"/>
                </a:lnTo>
                <a:lnTo>
                  <a:pt x="20446" y="63370"/>
                </a:lnTo>
                <a:lnTo>
                  <a:pt x="180523" y="125976"/>
                </a:lnTo>
                <a:lnTo>
                  <a:pt x="47038" y="234263"/>
                </a:lnTo>
                <a:lnTo>
                  <a:pt x="39086" y="243686"/>
                </a:lnTo>
                <a:lnTo>
                  <a:pt x="35251" y="254951"/>
                </a:lnTo>
                <a:lnTo>
                  <a:pt x="35662" y="266808"/>
                </a:lnTo>
                <a:lnTo>
                  <a:pt x="40450" y="278005"/>
                </a:lnTo>
                <a:lnTo>
                  <a:pt x="50307" y="286946"/>
                </a:lnTo>
                <a:lnTo>
                  <a:pt x="61467" y="291606"/>
                </a:lnTo>
                <a:lnTo>
                  <a:pt x="72978" y="292036"/>
                </a:lnTo>
                <a:lnTo>
                  <a:pt x="83883" y="288288"/>
                </a:lnTo>
                <a:lnTo>
                  <a:pt x="309396" y="105921"/>
                </a:lnTo>
                <a:lnTo>
                  <a:pt x="44346" y="2260"/>
                </a:lnTo>
                <a:lnTo>
                  <a:pt x="32064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 txBox="1"/>
          <p:nvPr/>
        </p:nvSpPr>
        <p:spPr>
          <a:xfrm>
            <a:off x="980176" y="6716889"/>
            <a:ext cx="9114197" cy="4142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lang="en-US" sz="2700" dirty="0">
                <a:solidFill>
                  <a:srgbClr val="941100"/>
                </a:solidFill>
                <a:latin typeface="Arial"/>
                <a:cs typeface="Arial"/>
              </a:rPr>
              <a:t>1 </a:t>
            </a:r>
            <a:r>
              <a:rPr sz="2700" dirty="0">
                <a:solidFill>
                  <a:srgbClr val="941100"/>
                </a:solidFill>
                <a:latin typeface="Arial"/>
                <a:cs typeface="Arial"/>
              </a:rPr>
              <a:t>b-</a:t>
            </a:r>
            <a:r>
              <a:rPr sz="2700">
                <a:solidFill>
                  <a:srgbClr val="941100"/>
                </a:solidFill>
                <a:latin typeface="Arial"/>
                <a:cs typeface="Arial"/>
              </a:rPr>
              <a:t>tag </a:t>
            </a:r>
            <a:r>
              <a:rPr lang="en-US" sz="2700">
                <a:solidFill>
                  <a:srgbClr val="941100"/>
                </a:solidFill>
                <a:latin typeface="Arial"/>
                <a:cs typeface="Arial"/>
              </a:rPr>
              <a:t>&amp;</a:t>
            </a:r>
            <a:r>
              <a:rPr sz="2700">
                <a:solidFill>
                  <a:srgbClr val="941100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941100"/>
                </a:solidFill>
                <a:latin typeface="Arial"/>
                <a:cs typeface="Arial"/>
              </a:rPr>
              <a:t>4-jets, a very pure sample of top events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60" name="object 36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lang="en-US" sz="1400">
                <a:solidFill>
                  <a:srgbClr val="9B9B9B"/>
                </a:solidFill>
                <a:latin typeface="Calibri"/>
                <a:cs typeface="Calibri"/>
              </a:rPr>
              <a:t>December 9, 2012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2" name="object 362"/>
          <p:cNvSpPr txBox="1">
            <a:spLocks noGrp="1"/>
          </p:cNvSpPr>
          <p:nvPr>
            <p:ph type="sldNum" sz="quarter" idx="7"/>
          </p:nvPr>
        </p:nvSpPr>
        <p:spPr>
          <a:xfrm>
            <a:off x="9455150" y="7240999"/>
            <a:ext cx="632883" cy="3155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2141"/>
            <a:fld id="{81D60167-4931-47E6-BA6A-407CBD079E47}" type="slidenum">
              <a:rPr sz="1400" dirty="0">
                <a:solidFill>
                  <a:srgbClr val="B28553"/>
                </a:solidFill>
                <a:latin typeface="Calibri"/>
                <a:cs typeface="Calibri"/>
              </a:rPr>
              <a:pPr marL="72141"/>
              <a:t>59</a:t>
            </a:fld>
            <a:endParaRPr sz="1400" dirty="0">
              <a:latin typeface="Calibri"/>
              <a:cs typeface="Calibri"/>
            </a:endParaRPr>
          </a:p>
        </p:txBody>
      </p:sp>
      <p:sp>
        <p:nvSpPr>
          <p:cNvPr id="363" name="TextBox 362"/>
          <p:cNvSpPr txBox="1"/>
          <p:nvPr/>
        </p:nvSpPr>
        <p:spPr>
          <a:xfrm>
            <a:off x="7387495" y="3506962"/>
            <a:ext cx="581667" cy="274168"/>
          </a:xfrm>
          <a:prstGeom prst="rect">
            <a:avLst/>
          </a:prstGeom>
          <a:noFill/>
        </p:spPr>
        <p:txBody>
          <a:bodyPr wrap="none" lIns="103871" tIns="51938" rIns="103871" bIns="51938" rtlCol="0">
            <a:spAutoFit/>
          </a:bodyPr>
          <a:lstStyle/>
          <a:p>
            <a:r>
              <a:rPr lang="en-US" sz="1100" spc="11" dirty="0">
                <a:solidFill>
                  <a:prstClr val="black"/>
                </a:solidFill>
                <a:latin typeface="Arial"/>
                <a:cs typeface="Arial"/>
              </a:rPr>
              <a:t>7 </a:t>
            </a:r>
            <a:r>
              <a:rPr lang="en-US" sz="1100" spc="-11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lang="en-US" sz="1100" spc="11" dirty="0">
                <a:solidFill>
                  <a:prstClr val="black"/>
                </a:solidFill>
                <a:latin typeface="Arial"/>
                <a:cs typeface="Arial"/>
              </a:rPr>
              <a:t>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51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351" y="1492250"/>
            <a:ext cx="5333999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62048" y="-31750"/>
            <a:ext cx="10579198" cy="1219200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/>
            <a:r>
              <a:rPr spc="-25" dirty="0"/>
              <a:t>Jets </a:t>
            </a:r>
            <a:r>
              <a:rPr spc="-21" dirty="0"/>
              <a:t>at t</a:t>
            </a:r>
            <a:r>
              <a:rPr spc="-5" dirty="0"/>
              <a:t>h</a:t>
            </a:r>
            <a:r>
              <a:rPr spc="-25" dirty="0"/>
              <a:t>e </a:t>
            </a:r>
            <a:r>
              <a:rPr spc="-5" dirty="0"/>
              <a:t>high</a:t>
            </a:r>
            <a:r>
              <a:rPr spc="-25" dirty="0"/>
              <a:t>est sca</a:t>
            </a:r>
            <a:r>
              <a:rPr spc="-5" dirty="0"/>
              <a:t>l</a:t>
            </a:r>
            <a:r>
              <a:rPr spc="-25" dirty="0"/>
              <a:t>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8749" y="4540252"/>
            <a:ext cx="4343401" cy="1360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12662">
              <a:lnSpc>
                <a:spcPct val="924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3200" spc="-21" dirty="0">
                <a:latin typeface="Arial"/>
                <a:cs typeface="Arial"/>
              </a:rPr>
              <a:t>Highest </a:t>
            </a:r>
            <a:r>
              <a:rPr lang="en-US" sz="3200" spc="-5" dirty="0">
                <a:latin typeface="Arial"/>
                <a:cs typeface="Arial"/>
              </a:rPr>
              <a:t>P</a:t>
            </a:r>
            <a:r>
              <a:rPr lang="en-US" sz="3200" spc="-5" baseline="-25000" dirty="0">
                <a:latin typeface="Arial"/>
                <a:cs typeface="Arial"/>
              </a:rPr>
              <a:t>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je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s</a:t>
            </a:r>
            <a:r>
              <a:rPr lang="en-US" sz="3200" spc="-15" dirty="0">
                <a:latin typeface="Arial"/>
                <a:cs typeface="Arial"/>
              </a:rPr>
              <a:t>: ATLAS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750" y="7207250"/>
            <a:ext cx="5715000" cy="5137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12662">
              <a:lnSpc>
                <a:spcPts val="2000"/>
              </a:lnSpc>
              <a:buClr>
                <a:srgbClr val="000080"/>
              </a:buClr>
              <a:buSzPct val="88888"/>
              <a:tabLst>
                <a:tab pos="442437" algn="l"/>
              </a:tabLs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arXiv:1009.5908 (EPJC),arXiv: 1112.6297 (PRD</a:t>
            </a:r>
            <a:r>
              <a:rPr sz="1200" spc="-1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0342152" y="120650"/>
            <a:ext cx="1094198" cy="1948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0644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100644"/>
              <a:t>6</a:t>
            </a:fld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2825750" y="1339850"/>
            <a:ext cx="8305800" cy="601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4"/>
          <p:cNvSpPr txBox="1"/>
          <p:nvPr/>
        </p:nvSpPr>
        <p:spPr>
          <a:xfrm>
            <a:off x="5645150" y="7214870"/>
            <a:ext cx="5791200" cy="906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12662">
              <a:lnSpc>
                <a:spcPts val="2000"/>
              </a:lnSpc>
              <a:buClr>
                <a:srgbClr val="000080"/>
              </a:buClr>
              <a:buSzPct val="88888"/>
              <a:tabLst>
                <a:tab pos="442437" algn="l"/>
              </a:tabLs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arXiv:1009.5908 (EPJC),arXiv: 1112.6297 (PRD</a:t>
            </a:r>
            <a:r>
              <a:rPr sz="1200" spc="-1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lang="en-US" sz="1200" spc="-10" dirty="0">
                <a:solidFill>
                  <a:srgbClr val="000000"/>
                </a:solidFill>
                <a:latin typeface="Arial"/>
                <a:cs typeface="Arial"/>
              </a:rPr>
              <a:t>; </a:t>
            </a:r>
            <a:r>
              <a:rPr sz="1200" spc="5" dirty="0">
                <a:solidFill>
                  <a:srgbClr val="000000"/>
                </a:solidFill>
                <a:latin typeface="Arial"/>
                <a:cs typeface="Arial"/>
              </a:rPr>
              <a:t>arXiv:1106.0208 (PRL</a:t>
            </a:r>
            <a:r>
              <a:rPr sz="1200" spc="-1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78012" y="-224367"/>
            <a:ext cx="9612630" cy="1259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8990" y="1275173"/>
            <a:ext cx="176528" cy="4806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3043" y="923572"/>
            <a:ext cx="9370831" cy="18331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For</a:t>
            </a:r>
            <a:r>
              <a:rPr sz="3200" spc="-57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V+j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ts, j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t 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n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200" spc="-63" dirty="0">
                <a:solidFill>
                  <a:srgbClr val="A36B29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gy s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ca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le is domin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nt un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ce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r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ta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inty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ts val="684"/>
              </a:lnSpc>
              <a:spcBef>
                <a:spcPts val="21"/>
              </a:spcBef>
            </a:pPr>
            <a:endParaRPr sz="700" dirty="0"/>
          </a:p>
          <a:p>
            <a:pPr marL="468857" marR="14430" indent="-324595">
              <a:lnSpc>
                <a:spcPts val="3176"/>
              </a:lnSpc>
            </a:pPr>
            <a:r>
              <a:rPr sz="2800" dirty="0">
                <a:solidFill>
                  <a:srgbClr val="D38F0D"/>
                </a:solidFill>
                <a:latin typeface="Arial"/>
                <a:cs typeface="Arial"/>
              </a:rPr>
              <a:t>–</a:t>
            </a:r>
            <a:r>
              <a:rPr sz="2800" spc="228" dirty="0">
                <a:solidFill>
                  <a:srgbClr val="D38F0D"/>
                </a:solidFill>
                <a:latin typeface="Arial"/>
                <a:cs typeface="Arial"/>
              </a:rPr>
              <a:t> </a:t>
            </a:r>
            <a:r>
              <a:rPr sz="2800" spc="-6" dirty="0">
                <a:solidFill>
                  <a:srgbClr val="D38F0D"/>
                </a:solidFill>
                <a:latin typeface="Times New Roman"/>
                <a:cs typeface="Times New Roman"/>
              </a:rPr>
              <a:t>W</a:t>
            </a:r>
            <a:r>
              <a:rPr sz="2800" dirty="0">
                <a:solidFill>
                  <a:srgbClr val="D38F0D"/>
                </a:solidFill>
                <a:latin typeface="Times New Roman"/>
                <a:cs typeface="Times New Roman"/>
              </a:rPr>
              <a:t>+j</a:t>
            </a:r>
            <a:r>
              <a:rPr sz="2800" spc="-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D38F0D"/>
                </a:solidFill>
                <a:latin typeface="Times New Roman"/>
                <a:cs typeface="Times New Roman"/>
              </a:rPr>
              <a:t>ts </a:t>
            </a:r>
            <a:r>
              <a:rPr sz="2800" spc="-6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D38F0D"/>
                </a:solidFill>
                <a:latin typeface="Times New Roman"/>
                <a:cs typeface="Times New Roman"/>
              </a:rPr>
              <a:t>t CMS (35 pb</a:t>
            </a:r>
            <a:r>
              <a:rPr sz="2800" spc="-17" baseline="25252" dirty="0">
                <a:solidFill>
                  <a:srgbClr val="D38F0D"/>
                </a:solidFill>
                <a:latin typeface="Times New Roman"/>
                <a:cs typeface="Times New Roman"/>
              </a:rPr>
              <a:t>-1</a:t>
            </a:r>
            <a:r>
              <a:rPr sz="2800" spc="-11" dirty="0">
                <a:solidFill>
                  <a:srgbClr val="D38F0D"/>
                </a:solidFill>
                <a:latin typeface="Times New Roman"/>
                <a:cs typeface="Times New Roman"/>
              </a:rPr>
              <a:t>): 3-j</a:t>
            </a:r>
            <a:r>
              <a:rPr sz="2800" spc="-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D38F0D"/>
                </a:solidFill>
                <a:latin typeface="Times New Roman"/>
                <a:cs typeface="Times New Roman"/>
              </a:rPr>
              <a:t>t </a:t>
            </a:r>
            <a:r>
              <a:rPr sz="2800" spc="-6" dirty="0">
                <a:solidFill>
                  <a:srgbClr val="D38F0D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srgbClr val="D38F0D"/>
                </a:solidFill>
                <a:latin typeface="Times New Roman"/>
                <a:cs typeface="Times New Roman"/>
              </a:rPr>
              <a:t>ross s</a:t>
            </a:r>
            <a:r>
              <a:rPr sz="2800" spc="-6" dirty="0">
                <a:solidFill>
                  <a:srgbClr val="D38F0D"/>
                </a:solidFill>
                <a:latin typeface="Times New Roman"/>
                <a:cs typeface="Times New Roman"/>
              </a:rPr>
              <a:t>ec</a:t>
            </a:r>
            <a:r>
              <a:rPr sz="2800" dirty="0">
                <a:solidFill>
                  <a:srgbClr val="D38F0D"/>
                </a:solidFill>
                <a:latin typeface="Times New Roman"/>
                <a:cs typeface="Times New Roman"/>
              </a:rPr>
              <a:t>tion </a:t>
            </a:r>
            <a:endParaRPr lang="en-US" sz="2800" dirty="0">
              <a:solidFill>
                <a:srgbClr val="D38F0D"/>
              </a:solidFill>
              <a:latin typeface="Times New Roman"/>
              <a:cs typeface="Times New Roman"/>
            </a:endParaRPr>
          </a:p>
          <a:p>
            <a:pPr marL="468857" marR="14430" indent="-324595">
              <a:lnSpc>
                <a:spcPts val="3176"/>
              </a:lnSpc>
            </a:pPr>
            <a:r>
              <a:rPr lang="en-US" sz="2800" dirty="0">
                <a:solidFill>
                  <a:srgbClr val="D38F0D"/>
                </a:solidFill>
                <a:latin typeface="Times New Roman"/>
                <a:cs typeface="Times New Roman"/>
              </a:rPr>
              <a:t>			</a:t>
            </a:r>
            <a:r>
              <a:rPr sz="2800" dirty="0">
                <a:solidFill>
                  <a:srgbClr val="D38F0D"/>
                </a:solidFill>
                <a:latin typeface="Times New Roman"/>
                <a:cs typeface="Times New Roman"/>
              </a:rPr>
              <a:t>~15% un</a:t>
            </a:r>
            <a:r>
              <a:rPr sz="2800" spc="-6" dirty="0">
                <a:solidFill>
                  <a:srgbClr val="D38F0D"/>
                </a:solidFill>
                <a:latin typeface="Times New Roman"/>
                <a:cs typeface="Times New Roman"/>
              </a:rPr>
              <a:t>ce</a:t>
            </a:r>
            <a:r>
              <a:rPr sz="2800" dirty="0">
                <a:solidFill>
                  <a:srgbClr val="D38F0D"/>
                </a:solidFill>
                <a:latin typeface="Times New Roman"/>
                <a:cs typeface="Times New Roman"/>
              </a:rPr>
              <a:t>rt</a:t>
            </a:r>
            <a:r>
              <a:rPr sz="2800" spc="-6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D38F0D"/>
                </a:solidFill>
                <a:latin typeface="Times New Roman"/>
                <a:cs typeface="Times New Roman"/>
              </a:rPr>
              <a:t>inty due to j</a:t>
            </a:r>
            <a:r>
              <a:rPr sz="2800" spc="-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D38F0D"/>
                </a:solidFill>
                <a:latin typeface="Times New Roman"/>
                <a:cs typeface="Times New Roman"/>
              </a:rPr>
              <a:t>t </a:t>
            </a:r>
            <a:r>
              <a:rPr sz="2800" spc="-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D38F0D"/>
                </a:solidFill>
                <a:latin typeface="Times New Roman"/>
                <a:cs typeface="Times New Roman"/>
              </a:rPr>
              <a:t>n</a:t>
            </a:r>
            <a:r>
              <a:rPr sz="2800" spc="-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2800" spc="-51" dirty="0">
                <a:solidFill>
                  <a:srgbClr val="D38F0D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D38F0D"/>
                </a:solidFill>
                <a:latin typeface="Times New Roman"/>
                <a:cs typeface="Times New Roman"/>
              </a:rPr>
              <a:t>gy s</a:t>
            </a:r>
            <a:r>
              <a:rPr sz="2800" spc="-6" dirty="0">
                <a:solidFill>
                  <a:srgbClr val="D38F0D"/>
                </a:solidFill>
                <a:latin typeface="Times New Roman"/>
                <a:cs typeface="Times New Roman"/>
              </a:rPr>
              <a:t>ca</a:t>
            </a:r>
            <a:r>
              <a:rPr sz="2800" dirty="0">
                <a:solidFill>
                  <a:srgbClr val="D38F0D"/>
                </a:solidFill>
                <a:latin typeface="Times New Roman"/>
                <a:cs typeface="Times New Roman"/>
              </a:rPr>
              <a:t>l</a:t>
            </a:r>
            <a:r>
              <a:rPr sz="2800" spc="-6" dirty="0">
                <a:solidFill>
                  <a:srgbClr val="D38F0D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D38F0D"/>
                </a:solidFill>
                <a:latin typeface="Times New Roman"/>
                <a:cs typeface="Times New Roman"/>
              </a:rPr>
              <a:t>, </a:t>
            </a:r>
            <a:endParaRPr lang="en-US" sz="2800" dirty="0">
              <a:solidFill>
                <a:srgbClr val="D38F0D"/>
              </a:solidFill>
              <a:latin typeface="Times New Roman"/>
              <a:cs typeface="Times New Roman"/>
            </a:endParaRPr>
          </a:p>
          <a:p>
            <a:pPr marL="468857" marR="14430" indent="-324595">
              <a:lnSpc>
                <a:spcPts val="3176"/>
              </a:lnSpc>
            </a:pPr>
            <a:r>
              <a:rPr lang="en-US" sz="2800" dirty="0">
                <a:solidFill>
                  <a:srgbClr val="D38F0D"/>
                </a:solidFill>
                <a:latin typeface="Times New Roman"/>
                <a:cs typeface="Times New Roman"/>
              </a:rPr>
              <a:t>		          </a:t>
            </a:r>
            <a:r>
              <a:rPr sz="2800" dirty="0">
                <a:solidFill>
                  <a:srgbClr val="D38F0D"/>
                </a:solidFill>
                <a:latin typeface="Times New Roman"/>
                <a:cs typeface="Times New Roman"/>
              </a:rPr>
              <a:t>5% st</a:t>
            </a:r>
            <a:r>
              <a:rPr sz="2800" spc="-6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D38F0D"/>
                </a:solidFill>
                <a:latin typeface="Times New Roman"/>
                <a:cs typeface="Times New Roman"/>
              </a:rPr>
              <a:t>tisti</a:t>
            </a:r>
            <a:r>
              <a:rPr sz="2800" spc="-6" dirty="0">
                <a:solidFill>
                  <a:srgbClr val="D38F0D"/>
                </a:solidFill>
                <a:latin typeface="Times New Roman"/>
                <a:cs typeface="Times New Roman"/>
              </a:rPr>
              <a:t>ca</a:t>
            </a:r>
            <a:r>
              <a:rPr sz="2800" dirty="0">
                <a:solidFill>
                  <a:srgbClr val="D38F0D"/>
                </a:solidFill>
                <a:latin typeface="Times New Roman"/>
                <a:cs typeface="Times New Roman"/>
              </a:rPr>
              <a:t>l un</a:t>
            </a:r>
            <a:r>
              <a:rPr sz="2800" spc="-6" dirty="0">
                <a:solidFill>
                  <a:srgbClr val="D38F0D"/>
                </a:solidFill>
                <a:latin typeface="Times New Roman"/>
                <a:cs typeface="Times New Roman"/>
              </a:rPr>
              <a:t>ce</a:t>
            </a:r>
            <a:r>
              <a:rPr sz="2800" dirty="0">
                <a:solidFill>
                  <a:srgbClr val="D38F0D"/>
                </a:solidFill>
                <a:latin typeface="Times New Roman"/>
                <a:cs typeface="Times New Roman"/>
              </a:rPr>
              <a:t>rt</a:t>
            </a:r>
            <a:r>
              <a:rPr sz="2800" spc="-6" dirty="0">
                <a:solidFill>
                  <a:srgbClr val="D38F0D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D38F0D"/>
                </a:solidFill>
                <a:latin typeface="Times New Roman"/>
                <a:cs typeface="Times New Roman"/>
              </a:rPr>
              <a:t>inty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349" y="3073326"/>
            <a:ext cx="4253737" cy="3273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>
              <a:lnSpc>
                <a:spcPts val="2963"/>
              </a:lnSpc>
            </a:pPr>
            <a:r>
              <a:rPr sz="2500" dirty="0">
                <a:solidFill>
                  <a:srgbClr val="008F00"/>
                </a:solidFill>
                <a:latin typeface="Times New Roman"/>
                <a:cs typeface="Times New Roman"/>
              </a:rPr>
              <a:t>For central jets at </a:t>
            </a:r>
            <a:r>
              <a:rPr sz="2500" spc="-6" dirty="0">
                <a:solidFill>
                  <a:srgbClr val="008F00"/>
                </a:solidFill>
                <a:latin typeface="Times New Roman"/>
                <a:cs typeface="Times New Roman"/>
              </a:rPr>
              <a:t>p</a:t>
            </a:r>
            <a:r>
              <a:rPr sz="2500" spc="8" baseline="-19157" dirty="0">
                <a:solidFill>
                  <a:srgbClr val="008F00"/>
                </a:solidFill>
                <a:latin typeface="Times New Roman"/>
                <a:cs typeface="Times New Roman"/>
              </a:rPr>
              <a:t>T</a:t>
            </a:r>
            <a:r>
              <a:rPr lang="en-US" sz="2500" spc="8" baseline="-19157" dirty="0">
                <a:solidFill>
                  <a:srgbClr val="008F00"/>
                </a:solidFill>
                <a:latin typeface="Times New Roman"/>
                <a:cs typeface="Times New Roman"/>
              </a:rPr>
              <a:t> </a:t>
            </a:r>
            <a:r>
              <a:rPr sz="2500" spc="6" dirty="0">
                <a:solidFill>
                  <a:srgbClr val="008F00"/>
                </a:solidFill>
                <a:latin typeface="Times New Roman"/>
                <a:cs typeface="Times New Roman"/>
              </a:rPr>
              <a:t>&gt;</a:t>
            </a:r>
            <a:r>
              <a:rPr lang="en-US" sz="2500" spc="6" dirty="0">
                <a:solidFill>
                  <a:srgbClr val="008F00"/>
                </a:solidFill>
                <a:latin typeface="Times New Roman"/>
                <a:cs typeface="Times New Roman"/>
              </a:rPr>
              <a:t> </a:t>
            </a:r>
            <a:r>
              <a:rPr sz="2500" spc="6" dirty="0">
                <a:solidFill>
                  <a:srgbClr val="008F00"/>
                </a:solidFill>
                <a:latin typeface="Times New Roman"/>
                <a:cs typeface="Times New Roman"/>
              </a:rPr>
              <a:t>60 GeV</a:t>
            </a:r>
            <a:endParaRPr sz="2500" dirty="0">
              <a:latin typeface="Times New Roman"/>
              <a:cs typeface="Times New Roman"/>
            </a:endParaRPr>
          </a:p>
          <a:p>
            <a:pPr marL="403939">
              <a:spcBef>
                <a:spcPts val="410"/>
              </a:spcBef>
            </a:pPr>
            <a:r>
              <a:rPr sz="2500" dirty="0">
                <a:solidFill>
                  <a:srgbClr val="008F00"/>
                </a:solidFill>
                <a:latin typeface="Times New Roman"/>
                <a:cs typeface="Times New Roman"/>
              </a:rPr>
              <a:t>CMS: </a:t>
            </a:r>
            <a:r>
              <a:rPr lang="en-US" sz="2500" dirty="0">
                <a:solidFill>
                  <a:srgbClr val="008F00"/>
                </a:solidFill>
                <a:latin typeface="Times New Roman"/>
                <a:cs typeface="Times New Roman"/>
              </a:rPr>
              <a:t>	</a:t>
            </a:r>
            <a:r>
              <a:rPr sz="2500" dirty="0">
                <a:solidFill>
                  <a:srgbClr val="008F00"/>
                </a:solidFill>
                <a:latin typeface="Times New Roman"/>
                <a:cs typeface="Times New Roman"/>
              </a:rPr>
              <a:t>2% </a:t>
            </a:r>
            <a:r>
              <a:rPr lang="en-US" sz="2500" dirty="0">
                <a:solidFill>
                  <a:srgbClr val="008F00"/>
                </a:solidFill>
                <a:latin typeface="Times New Roman"/>
                <a:cs typeface="Times New Roman"/>
              </a:rPr>
              <a:t>	  </a:t>
            </a:r>
            <a:endParaRPr sz="2500" dirty="0">
              <a:latin typeface="Times New Roman"/>
              <a:cs typeface="Times New Roman"/>
            </a:endParaRPr>
          </a:p>
          <a:p>
            <a:pPr marL="403939">
              <a:lnSpc>
                <a:spcPts val="2963"/>
              </a:lnSpc>
            </a:pPr>
            <a:r>
              <a:rPr sz="2500" spc="-188" dirty="0">
                <a:solidFill>
                  <a:srgbClr val="008F00"/>
                </a:solidFill>
                <a:latin typeface="Times New Roman"/>
                <a:cs typeface="Times New Roman"/>
              </a:rPr>
              <a:t>A</a:t>
            </a:r>
            <a:r>
              <a:rPr sz="2500" dirty="0">
                <a:solidFill>
                  <a:srgbClr val="008F00"/>
                </a:solidFill>
                <a:latin typeface="Times New Roman"/>
                <a:cs typeface="Times New Roman"/>
              </a:rPr>
              <a:t>TLAS: 2.5% </a:t>
            </a:r>
            <a:endParaRPr sz="2500" dirty="0">
              <a:latin typeface="Times New Roman"/>
              <a:cs typeface="Times New Roman"/>
            </a:endParaRPr>
          </a:p>
          <a:p>
            <a:pPr>
              <a:lnSpc>
                <a:spcPts val="114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ts val="114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ts val="114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ts val="1254"/>
              </a:lnSpc>
              <a:spcBef>
                <a:spcPts val="6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671" marR="196918">
              <a:lnSpc>
                <a:spcPts val="3191"/>
              </a:lnSpc>
            </a:pPr>
            <a:r>
              <a:rPr sz="2700" dirty="0">
                <a:solidFill>
                  <a:srgbClr val="941100"/>
                </a:solidFill>
                <a:latin typeface="Times New Roman"/>
                <a:cs typeface="Times New Roman"/>
              </a:rPr>
              <a:t>Uncertainty larger </a:t>
            </a:r>
            <a:r>
              <a:rPr lang="en-US" sz="2700" dirty="0">
                <a:solidFill>
                  <a:srgbClr val="941100"/>
                </a:solidFill>
                <a:latin typeface="Times New Roman"/>
                <a:cs typeface="Times New Roman"/>
              </a:rPr>
              <a:t>for</a:t>
            </a:r>
            <a:r>
              <a:rPr sz="2700" dirty="0">
                <a:solidFill>
                  <a:srgbClr val="941100"/>
                </a:solidFill>
                <a:latin typeface="Times New Roman"/>
                <a:cs typeface="Times New Roman"/>
              </a:rPr>
              <a:t> </a:t>
            </a:r>
            <a:r>
              <a:rPr lang="en-US" sz="2700" dirty="0">
                <a:solidFill>
                  <a:srgbClr val="941100"/>
                </a:solidFill>
                <a:latin typeface="Times New Roman"/>
                <a:cs typeface="Times New Roman"/>
              </a:rPr>
              <a:t>	       	</a:t>
            </a:r>
            <a:r>
              <a:rPr sz="2700" dirty="0">
                <a:solidFill>
                  <a:srgbClr val="941100"/>
                </a:solidFill>
                <a:latin typeface="Times New Roman"/>
                <a:cs typeface="Times New Roman"/>
              </a:rPr>
              <a:t>forward jets for VBF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56944" y="7068857"/>
            <a:ext cx="3601768" cy="571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7516" marR="14430" indent="-23806">
              <a:lnSpc>
                <a:spcPct val="119000"/>
              </a:lnSpc>
            </a:pPr>
            <a:r>
              <a:rPr sz="1300" spc="-120" dirty="0">
                <a:latin typeface="Arial"/>
                <a:cs typeface="Arial"/>
              </a:rPr>
              <a:t>A</a:t>
            </a:r>
            <a:r>
              <a:rPr sz="1300" dirty="0">
                <a:latin typeface="Arial"/>
                <a:cs typeface="Arial"/>
                <a:hlinkClick r:id="rId3"/>
              </a:rPr>
              <a:t>TLAS: http://cdsweb.cern.ch/record/1474490</a:t>
            </a:r>
            <a:r>
              <a:rPr sz="1300" dirty="0">
                <a:latin typeface="Arial"/>
                <a:cs typeface="Arial"/>
              </a:rPr>
              <a:t> CMS: </a:t>
            </a:r>
            <a:r>
              <a:rPr sz="1300" dirty="0">
                <a:latin typeface="Arial"/>
                <a:cs typeface="Arial"/>
                <a:hlinkClick r:id="rId4"/>
              </a:rPr>
              <a:t>http://arxi</a:t>
            </a:r>
            <a:r>
              <a:rPr sz="1300" spc="-120" dirty="0">
                <a:latin typeface="Arial"/>
                <a:cs typeface="Arial"/>
                <a:hlinkClick r:id="rId4"/>
              </a:rPr>
              <a:t>v</a:t>
            </a:r>
            <a:r>
              <a:rPr sz="1300" dirty="0">
                <a:latin typeface="Arial"/>
                <a:cs typeface="Arial"/>
                <a:hlinkClick r:id="rId4"/>
              </a:rPr>
              <a:t>.org/abs/</a:t>
            </a:r>
            <a:r>
              <a:rPr sz="1300" spc="-120" dirty="0">
                <a:latin typeface="Arial"/>
                <a:cs typeface="Arial"/>
                <a:hlinkClick r:id="rId4"/>
              </a:rPr>
              <a:t>1</a:t>
            </a:r>
            <a:r>
              <a:rPr sz="1300" dirty="0">
                <a:latin typeface="Arial"/>
                <a:cs typeface="Arial"/>
                <a:hlinkClick r:id="rId4"/>
              </a:rPr>
              <a:t>107.4277v1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13469" y="3190522"/>
            <a:ext cx="6082065" cy="3778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lang="en-US" sz="1400">
                <a:solidFill>
                  <a:srgbClr val="9B9B9B"/>
                </a:solidFill>
                <a:latin typeface="Calibri"/>
                <a:cs typeface="Calibri"/>
              </a:rPr>
              <a:t>December 9, 2012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2555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-356022" y="4713718"/>
            <a:ext cx="6764443" cy="2231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44" marR="14444" defTabSz="519887">
              <a:lnSpc>
                <a:spcPts val="2621"/>
              </a:lnSpc>
            </a:pPr>
            <a:r>
              <a:rPr lang="en-US" sz="2300" dirty="0">
                <a:solidFill>
                  <a:srgbClr val="4F7A28"/>
                </a:solidFill>
                <a:latin typeface="Times New Roman"/>
                <a:cs typeface="Times New Roman"/>
              </a:rPr>
              <a:t>	</a:t>
            </a:r>
            <a:r>
              <a:rPr sz="2300" dirty="0">
                <a:solidFill>
                  <a:srgbClr val="4F7A28"/>
                </a:solidFill>
                <a:latin typeface="Times New Roman"/>
                <a:cs typeface="Times New Roman"/>
              </a:rPr>
              <a:t>Even at modest rapidity gaps, emission rate large</a:t>
            </a:r>
            <a:r>
              <a:rPr lang="en-US" sz="2300" dirty="0">
                <a:solidFill>
                  <a:srgbClr val="4F7A28"/>
                </a:solidFill>
                <a:latin typeface="Times New Roman"/>
                <a:cs typeface="Times New Roman"/>
              </a:rPr>
              <a:t>:</a:t>
            </a:r>
            <a:r>
              <a:rPr sz="2300" dirty="0">
                <a:solidFill>
                  <a:srgbClr val="4F7A28"/>
                </a:solidFill>
                <a:latin typeface="Times New Roman"/>
                <a:cs typeface="Times New Roman"/>
              </a:rPr>
              <a:t> </a:t>
            </a:r>
            <a:r>
              <a:rPr lang="en-US" sz="2300" dirty="0">
                <a:solidFill>
                  <a:srgbClr val="4F7A28"/>
                </a:solidFill>
                <a:latin typeface="Times New Roman"/>
                <a:cs typeface="Times New Roman"/>
              </a:rPr>
              <a:t>  	    </a:t>
            </a:r>
            <a:r>
              <a:rPr sz="2300" dirty="0">
                <a:solidFill>
                  <a:srgbClr val="4F7A28"/>
                </a:solidFill>
                <a:latin typeface="Times New Roman"/>
                <a:cs typeface="Times New Roman"/>
              </a:rPr>
              <a:t>important for understanding jet vetos </a:t>
            </a:r>
            <a:endParaRPr lang="en-US" sz="2300" dirty="0">
              <a:solidFill>
                <a:srgbClr val="4F7A28"/>
              </a:solidFill>
              <a:latin typeface="Times New Roman"/>
              <a:cs typeface="Times New Roman"/>
            </a:endParaRPr>
          </a:p>
          <a:p>
            <a:pPr marL="14444" marR="14444" defTabSz="519887">
              <a:lnSpc>
                <a:spcPts val="2621"/>
              </a:lnSpc>
            </a:pPr>
            <a:r>
              <a:rPr lang="en-US" sz="2300" dirty="0">
                <a:solidFill>
                  <a:srgbClr val="4F7A28"/>
                </a:solidFill>
                <a:latin typeface="Times New Roman"/>
                <a:cs typeface="Times New Roman"/>
              </a:rPr>
              <a:t>	    </a:t>
            </a:r>
            <a:r>
              <a:rPr sz="2300" dirty="0">
                <a:solidFill>
                  <a:srgbClr val="4F7A28"/>
                </a:solidFill>
                <a:latin typeface="Times New Roman"/>
                <a:cs typeface="Times New Roman"/>
              </a:rPr>
              <a:t>used in many Higgs analyses</a:t>
            </a:r>
            <a:endParaRPr sz="2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18789" marR="428191" defTabSz="519887">
              <a:lnSpc>
                <a:spcPts val="2621"/>
              </a:lnSpc>
            </a:pPr>
            <a:endParaRPr lang="en-US" sz="1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18789" marR="428191" defTabSz="519887">
              <a:lnSpc>
                <a:spcPts val="2621"/>
              </a:lnSpc>
            </a:pPr>
            <a:r>
              <a:rPr lang="en-US" sz="2300" dirty="0">
                <a:solidFill>
                  <a:srgbClr val="831000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831000"/>
                </a:solidFill>
                <a:latin typeface="Times New Roman"/>
                <a:cs typeface="Times New Roman"/>
              </a:rPr>
              <a:t>Striking di</a:t>
            </a:r>
            <a:r>
              <a:rPr sz="2300" spc="-46" dirty="0">
                <a:solidFill>
                  <a:srgbClr val="831000"/>
                </a:solidFill>
                <a:latin typeface="Times New Roman"/>
                <a:cs typeface="Times New Roman"/>
              </a:rPr>
              <a:t>f</a:t>
            </a:r>
            <a:r>
              <a:rPr sz="2300" dirty="0">
                <a:solidFill>
                  <a:srgbClr val="831000"/>
                </a:solidFill>
                <a:latin typeface="Times New Roman"/>
                <a:cs typeface="Times New Roman"/>
              </a:rPr>
              <a:t>ferences to theory: </a:t>
            </a:r>
            <a:endParaRPr lang="en-US" sz="2300" dirty="0">
              <a:solidFill>
                <a:srgbClr val="831000"/>
              </a:solidFill>
              <a:latin typeface="Times New Roman"/>
              <a:cs typeface="Times New Roman"/>
            </a:endParaRPr>
          </a:p>
          <a:p>
            <a:pPr marL="418789" marR="428191" defTabSz="519887">
              <a:lnSpc>
                <a:spcPts val="2621"/>
              </a:lnSpc>
            </a:pPr>
            <a:r>
              <a:rPr lang="en-US" sz="2300" dirty="0">
                <a:solidFill>
                  <a:srgbClr val="831000"/>
                </a:solidFill>
                <a:latin typeface="Times New Roman"/>
                <a:cs typeface="Times New Roman"/>
              </a:rPr>
              <a:t>	    </a:t>
            </a:r>
            <a:r>
              <a:rPr sz="2300" dirty="0">
                <a:solidFill>
                  <a:srgbClr val="831000"/>
                </a:solidFill>
                <a:latin typeface="Times New Roman"/>
                <a:cs typeface="Times New Roman"/>
              </a:rPr>
              <a:t>Sherpa does not model emission rate </a:t>
            </a:r>
            <a:r>
              <a:rPr lang="en-US" sz="2300" dirty="0">
                <a:solidFill>
                  <a:srgbClr val="831000"/>
                </a:solidFill>
                <a:latin typeface="Times New Roman"/>
                <a:cs typeface="Times New Roman"/>
              </a:rPr>
              <a:t>			    for</a:t>
            </a:r>
            <a:r>
              <a:rPr sz="2300" dirty="0">
                <a:solidFill>
                  <a:srgbClr val="831000"/>
                </a:solidFill>
                <a:latin typeface="Times New Roman"/>
                <a:cs typeface="Times New Roman"/>
              </a:rPr>
              <a:t> two largest rapidity jets </a:t>
            </a:r>
            <a:endParaRPr sz="23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-2136140" y="-167918"/>
            <a:ext cx="9612630" cy="1259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020" y="1355973"/>
            <a:ext cx="6764443" cy="8270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44" marR="14444" defTabSz="519887">
              <a:lnSpc>
                <a:spcPts val="3419"/>
              </a:lnSpc>
            </a:pPr>
            <a:r>
              <a:rPr sz="3000" dirty="0">
                <a:solidFill>
                  <a:srgbClr val="A36B29"/>
                </a:solidFill>
                <a:latin typeface="Times New Roman"/>
                <a:cs typeface="Times New Roman"/>
              </a:rPr>
              <a:t>Di-</a:t>
            </a:r>
            <a:r>
              <a:rPr sz="3000" spc="-6" dirty="0">
                <a:solidFill>
                  <a:srgbClr val="A36B29"/>
                </a:solidFill>
                <a:latin typeface="Times New Roman"/>
                <a:cs typeface="Times New Roman"/>
              </a:rPr>
              <a:t>je</a:t>
            </a:r>
            <a:r>
              <a:rPr sz="3000" dirty="0">
                <a:solidFill>
                  <a:srgbClr val="A36B29"/>
                </a:solidFill>
                <a:latin typeface="Times New Roman"/>
                <a:cs typeface="Times New Roman"/>
              </a:rPr>
              <a:t>t r</a:t>
            </a:r>
            <a:r>
              <a:rPr sz="30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000" dirty="0">
                <a:solidFill>
                  <a:srgbClr val="A36B29"/>
                </a:solidFill>
                <a:latin typeface="Times New Roman"/>
                <a:cs typeface="Times New Roman"/>
              </a:rPr>
              <a:t>pidity s</a:t>
            </a:r>
            <a:r>
              <a:rPr sz="30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000" dirty="0">
                <a:solidFill>
                  <a:srgbClr val="A36B29"/>
                </a:solidFill>
                <a:latin typeface="Times New Roman"/>
                <a:cs typeface="Times New Roman"/>
              </a:rPr>
              <a:t>p</a:t>
            </a:r>
            <a:r>
              <a:rPr sz="30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000" dirty="0">
                <a:solidFill>
                  <a:srgbClr val="A36B29"/>
                </a:solidFill>
                <a:latin typeface="Times New Roman"/>
                <a:cs typeface="Times New Roman"/>
              </a:rPr>
              <a:t>r</a:t>
            </a:r>
            <a:r>
              <a:rPr sz="30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000" dirty="0">
                <a:solidFill>
                  <a:srgbClr val="A36B29"/>
                </a:solidFill>
                <a:latin typeface="Times New Roman"/>
                <a:cs typeface="Times New Roman"/>
              </a:rPr>
              <a:t>tion</a:t>
            </a:r>
            <a:r>
              <a:rPr lang="en-US" sz="3000" dirty="0">
                <a:solidFill>
                  <a:srgbClr val="A36B29"/>
                </a:solidFill>
                <a:latin typeface="Times New Roman"/>
                <a:cs typeface="Times New Roman"/>
              </a:rPr>
              <a:t>, 1st</a:t>
            </a:r>
            <a:r>
              <a:rPr sz="3000" dirty="0">
                <a:solidFill>
                  <a:srgbClr val="A36B29"/>
                </a:solidFill>
                <a:latin typeface="Times New Roman"/>
                <a:cs typeface="Times New Roman"/>
              </a:rPr>
              <a:t> stud</a:t>
            </a:r>
            <a:r>
              <a:rPr lang="en-US" sz="3000" dirty="0">
                <a:solidFill>
                  <a:srgbClr val="A36B29"/>
                </a:solidFill>
                <a:latin typeface="Times New Roman"/>
                <a:cs typeface="Times New Roman"/>
              </a:rPr>
              <a:t>y</a:t>
            </a:r>
            <a:endParaRPr sz="3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019" y="2015067"/>
            <a:ext cx="6060556" cy="4351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44" defTabSz="519887">
              <a:lnSpc>
                <a:spcPts val="3544"/>
              </a:lnSpc>
            </a:pPr>
            <a:r>
              <a:rPr lang="en-US" sz="3000" dirty="0">
                <a:solidFill>
                  <a:srgbClr val="A36B29"/>
                </a:solidFill>
                <a:latin typeface="Times New Roman"/>
                <a:cs typeface="Times New Roman"/>
              </a:rPr>
              <a:t>Measure</a:t>
            </a:r>
            <a:r>
              <a:rPr sz="3000" dirty="0">
                <a:solidFill>
                  <a:srgbClr val="A36B29"/>
                </a:solidFill>
                <a:latin typeface="Times New Roman"/>
                <a:cs typeface="Times New Roman"/>
              </a:rPr>
              <a:t> prob</a:t>
            </a:r>
            <a:r>
              <a:rPr sz="30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000" dirty="0">
                <a:solidFill>
                  <a:srgbClr val="A36B29"/>
                </a:solidFill>
                <a:latin typeface="Times New Roman"/>
                <a:cs typeface="Times New Roman"/>
              </a:rPr>
              <a:t>bility </a:t>
            </a:r>
            <a:r>
              <a:rPr lang="en-US" sz="3000" dirty="0">
                <a:solidFill>
                  <a:srgbClr val="A36B29"/>
                </a:solidFill>
                <a:latin typeface="Times New Roman"/>
                <a:cs typeface="Times New Roman"/>
              </a:rPr>
              <a:t>of</a:t>
            </a:r>
            <a:r>
              <a:rPr sz="3000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0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000" dirty="0">
                <a:solidFill>
                  <a:srgbClr val="A36B29"/>
                </a:solidFill>
                <a:latin typeface="Times New Roman"/>
                <a:cs typeface="Times New Roman"/>
              </a:rPr>
              <a:t>ddition</a:t>
            </a:r>
            <a:r>
              <a:rPr sz="30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000" dirty="0">
                <a:solidFill>
                  <a:srgbClr val="A36B29"/>
                </a:solidFill>
                <a:latin typeface="Times New Roman"/>
                <a:cs typeface="Times New Roman"/>
              </a:rPr>
              <a:t>l j</a:t>
            </a:r>
            <a:r>
              <a:rPr sz="30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000" dirty="0">
                <a:solidFill>
                  <a:srgbClr val="A36B29"/>
                </a:solidFill>
                <a:latin typeface="Times New Roman"/>
                <a:cs typeface="Times New Roman"/>
              </a:rPr>
              <a:t>ts</a:t>
            </a:r>
            <a:r>
              <a:rPr lang="en-US" sz="3000" dirty="0">
                <a:solidFill>
                  <a:srgbClr val="A36B29"/>
                </a:solidFill>
                <a:latin typeface="Times New Roman"/>
                <a:cs typeface="Times New Roman"/>
              </a:rPr>
              <a:t>:</a:t>
            </a:r>
            <a:endParaRPr sz="3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86432" y="923572"/>
            <a:ext cx="4094268" cy="6367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15023" y="7314412"/>
            <a:ext cx="5421197" cy="2001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44" defTabSz="519887">
              <a:lnSpc>
                <a:spcPts val="1630"/>
              </a:lnSpc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  <a:hlinkClick r:id="rId4"/>
              </a:rPr>
              <a:t>http://www-d0.fnal.gov/Run2Physics/WWW/results/prelim/QCD/Q22/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9533" y="3596334"/>
            <a:ext cx="1097739" cy="7836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5632" y="3645727"/>
            <a:ext cx="927470" cy="636293"/>
          </a:xfrm>
          <a:custGeom>
            <a:avLst/>
            <a:gdLst/>
            <a:ahLst/>
            <a:cxnLst/>
            <a:rect l="l" t="t" r="r" b="b"/>
            <a:pathLst>
              <a:path w="794029" h="577476">
                <a:moveTo>
                  <a:pt x="794029" y="577476"/>
                </a:moveTo>
                <a:lnTo>
                  <a:pt x="10278" y="7475"/>
                </a:lnTo>
                <a:lnTo>
                  <a:pt x="0" y="0"/>
                </a:lnTo>
              </a:path>
            </a:pathLst>
          </a:custGeom>
          <a:ln w="25400">
            <a:solidFill>
              <a:srgbClr val="F4B13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4035" y="3610328"/>
            <a:ext cx="189470" cy="158510"/>
          </a:xfrm>
          <a:custGeom>
            <a:avLst/>
            <a:gdLst/>
            <a:ahLst/>
            <a:cxnLst/>
            <a:rect l="l" t="t" r="r" b="b"/>
            <a:pathLst>
              <a:path w="162210" h="143858">
                <a:moveTo>
                  <a:pt x="0" y="0"/>
                </a:moveTo>
                <a:lnTo>
                  <a:pt x="59201" y="134433"/>
                </a:lnTo>
                <a:lnTo>
                  <a:pt x="67617" y="142989"/>
                </a:lnTo>
                <a:lnTo>
                  <a:pt x="79464" y="143858"/>
                </a:lnTo>
                <a:lnTo>
                  <a:pt x="89373" y="135503"/>
                </a:lnTo>
                <a:lnTo>
                  <a:pt x="91316" y="124363"/>
                </a:lnTo>
                <a:lnTo>
                  <a:pt x="90195" y="120783"/>
                </a:lnTo>
                <a:lnTo>
                  <a:pt x="54441" y="39593"/>
                </a:lnTo>
                <a:lnTo>
                  <a:pt x="160636" y="39593"/>
                </a:lnTo>
                <a:lnTo>
                  <a:pt x="162210" y="24159"/>
                </a:lnTo>
                <a:lnTo>
                  <a:pt x="155437" y="15848"/>
                </a:lnTo>
                <a:lnTo>
                  <a:pt x="0" y="0"/>
                </a:lnTo>
                <a:close/>
              </a:path>
              <a:path w="162210" h="143858">
                <a:moveTo>
                  <a:pt x="160636" y="39593"/>
                </a:moveTo>
                <a:lnTo>
                  <a:pt x="54441" y="39593"/>
                </a:lnTo>
                <a:lnTo>
                  <a:pt x="152002" y="49540"/>
                </a:lnTo>
                <a:lnTo>
                  <a:pt x="160313" y="42767"/>
                </a:lnTo>
                <a:lnTo>
                  <a:pt x="160636" y="39593"/>
                </a:lnTo>
                <a:close/>
              </a:path>
            </a:pathLst>
          </a:custGeom>
          <a:solidFill>
            <a:srgbClr val="F4B13B"/>
          </a:solidFill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79590" y="3344451"/>
            <a:ext cx="281852" cy="1035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16061" y="3418622"/>
            <a:ext cx="0" cy="863393"/>
          </a:xfrm>
          <a:custGeom>
            <a:avLst/>
            <a:gdLst/>
            <a:ahLst/>
            <a:cxnLst/>
            <a:rect l="l" t="t" r="r" b="b"/>
            <a:pathLst>
              <a:path h="783584">
                <a:moveTo>
                  <a:pt x="0" y="0"/>
                </a:moveTo>
                <a:lnTo>
                  <a:pt x="0" y="783584"/>
                </a:lnTo>
              </a:path>
            </a:pathLst>
          </a:custGeom>
          <a:ln w="4452">
            <a:solidFill>
              <a:srgbClr val="F4B13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25370" y="3358445"/>
            <a:ext cx="176838" cy="167814"/>
          </a:xfrm>
          <a:custGeom>
            <a:avLst/>
            <a:gdLst/>
            <a:ahLst/>
            <a:cxnLst/>
            <a:rect l="l" t="t" r="r" b="b"/>
            <a:pathLst>
              <a:path w="151395" h="152302">
                <a:moveTo>
                  <a:pt x="75106" y="0"/>
                </a:moveTo>
                <a:lnTo>
                  <a:pt x="1927" y="127364"/>
                </a:lnTo>
                <a:lnTo>
                  <a:pt x="0" y="139095"/>
                </a:lnTo>
                <a:lnTo>
                  <a:pt x="6144" y="149116"/>
                </a:lnTo>
                <a:lnTo>
                  <a:pt x="18563" y="152302"/>
                </a:lnTo>
                <a:lnTo>
                  <a:pt x="28601" y="147747"/>
                </a:lnTo>
                <a:lnTo>
                  <a:pt x="31292" y="144236"/>
                </a:lnTo>
                <a:lnTo>
                  <a:pt x="75488" y="67315"/>
                </a:lnTo>
                <a:lnTo>
                  <a:pt x="114488" y="67315"/>
                </a:lnTo>
                <a:lnTo>
                  <a:pt x="75106" y="0"/>
                </a:lnTo>
                <a:close/>
              </a:path>
              <a:path w="151395" h="152302">
                <a:moveTo>
                  <a:pt x="114488" y="67315"/>
                </a:moveTo>
                <a:lnTo>
                  <a:pt x="75488" y="67315"/>
                </a:lnTo>
                <a:lnTo>
                  <a:pt x="120555" y="143729"/>
                </a:lnTo>
                <a:lnTo>
                  <a:pt x="129800" y="151196"/>
                </a:lnTo>
                <a:lnTo>
                  <a:pt x="141542" y="150807"/>
                </a:lnTo>
                <a:lnTo>
                  <a:pt x="150498" y="141480"/>
                </a:lnTo>
                <a:lnTo>
                  <a:pt x="151395" y="130399"/>
                </a:lnTo>
                <a:lnTo>
                  <a:pt x="114488" y="67315"/>
                </a:lnTo>
                <a:close/>
              </a:path>
            </a:pathLst>
          </a:custGeom>
          <a:solidFill>
            <a:srgbClr val="F4B13B"/>
          </a:solidFill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38928" y="3932184"/>
            <a:ext cx="474698" cy="4477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18661" y="3989080"/>
            <a:ext cx="305706" cy="292957"/>
          </a:xfrm>
          <a:custGeom>
            <a:avLst/>
            <a:gdLst/>
            <a:ahLst/>
            <a:cxnLst/>
            <a:rect l="l" t="t" r="r" b="b"/>
            <a:pathLst>
              <a:path w="261722" h="265877">
                <a:moveTo>
                  <a:pt x="0" y="265877"/>
                </a:moveTo>
                <a:lnTo>
                  <a:pt x="252813" y="9050"/>
                </a:lnTo>
                <a:lnTo>
                  <a:pt x="261722" y="0"/>
                </a:lnTo>
              </a:path>
            </a:pathLst>
          </a:custGeom>
          <a:ln w="25400">
            <a:solidFill>
              <a:srgbClr val="F4B13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89342" y="3946172"/>
            <a:ext cx="165388" cy="169866"/>
          </a:xfrm>
          <a:custGeom>
            <a:avLst/>
            <a:gdLst/>
            <a:ahLst/>
            <a:cxnLst/>
            <a:rect l="l" t="t" r="r" b="b"/>
            <a:pathLst>
              <a:path w="141593" h="154164">
                <a:moveTo>
                  <a:pt x="141593" y="47972"/>
                </a:moveTo>
                <a:lnTo>
                  <a:pt x="106692" y="47972"/>
                </a:lnTo>
                <a:lnTo>
                  <a:pt x="84715" y="133922"/>
                </a:lnTo>
                <a:lnTo>
                  <a:pt x="86261" y="146237"/>
                </a:lnTo>
                <a:lnTo>
                  <a:pt x="95713" y="154164"/>
                </a:lnTo>
                <a:lnTo>
                  <a:pt x="108584" y="153163"/>
                </a:lnTo>
                <a:lnTo>
                  <a:pt x="116782" y="144559"/>
                </a:lnTo>
                <a:lnTo>
                  <a:pt x="141593" y="47972"/>
                </a:lnTo>
                <a:close/>
              </a:path>
              <a:path w="141593" h="154164">
                <a:moveTo>
                  <a:pt x="153916" y="0"/>
                </a:moveTo>
                <a:lnTo>
                  <a:pt x="12194" y="38627"/>
                </a:lnTo>
                <a:lnTo>
                  <a:pt x="2278" y="46004"/>
                </a:lnTo>
                <a:lnTo>
                  <a:pt x="0" y="58068"/>
                </a:lnTo>
                <a:lnTo>
                  <a:pt x="7226" y="68851"/>
                </a:lnTo>
                <a:lnTo>
                  <a:pt x="18730" y="71770"/>
                </a:lnTo>
                <a:lnTo>
                  <a:pt x="21101" y="71301"/>
                </a:lnTo>
                <a:lnTo>
                  <a:pt x="106692" y="47972"/>
                </a:lnTo>
                <a:lnTo>
                  <a:pt x="141593" y="47972"/>
                </a:lnTo>
                <a:lnTo>
                  <a:pt x="153916" y="0"/>
                </a:lnTo>
                <a:close/>
              </a:path>
            </a:pathLst>
          </a:custGeom>
          <a:solidFill>
            <a:srgbClr val="F4B13B"/>
          </a:solidFill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63022" y="3596334"/>
            <a:ext cx="1097739" cy="7836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59117" y="3645727"/>
            <a:ext cx="927470" cy="636293"/>
          </a:xfrm>
          <a:custGeom>
            <a:avLst/>
            <a:gdLst/>
            <a:ahLst/>
            <a:cxnLst/>
            <a:rect l="l" t="t" r="r" b="b"/>
            <a:pathLst>
              <a:path w="794029" h="577476">
                <a:moveTo>
                  <a:pt x="794029" y="577476"/>
                </a:moveTo>
                <a:lnTo>
                  <a:pt x="10278" y="7475"/>
                </a:lnTo>
                <a:lnTo>
                  <a:pt x="0" y="0"/>
                </a:lnTo>
              </a:path>
            </a:pathLst>
          </a:custGeom>
          <a:ln w="25400">
            <a:solidFill>
              <a:srgbClr val="F4B13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07524" y="3610328"/>
            <a:ext cx="189470" cy="158510"/>
          </a:xfrm>
          <a:custGeom>
            <a:avLst/>
            <a:gdLst/>
            <a:ahLst/>
            <a:cxnLst/>
            <a:rect l="l" t="t" r="r" b="b"/>
            <a:pathLst>
              <a:path w="162210" h="143858">
                <a:moveTo>
                  <a:pt x="0" y="0"/>
                </a:moveTo>
                <a:lnTo>
                  <a:pt x="59201" y="134433"/>
                </a:lnTo>
                <a:lnTo>
                  <a:pt x="67617" y="142990"/>
                </a:lnTo>
                <a:lnTo>
                  <a:pt x="79464" y="143858"/>
                </a:lnTo>
                <a:lnTo>
                  <a:pt x="89373" y="135503"/>
                </a:lnTo>
                <a:lnTo>
                  <a:pt x="91316" y="124363"/>
                </a:lnTo>
                <a:lnTo>
                  <a:pt x="90195" y="120783"/>
                </a:lnTo>
                <a:lnTo>
                  <a:pt x="54441" y="39593"/>
                </a:lnTo>
                <a:lnTo>
                  <a:pt x="160636" y="39593"/>
                </a:lnTo>
                <a:lnTo>
                  <a:pt x="162210" y="24159"/>
                </a:lnTo>
                <a:lnTo>
                  <a:pt x="155437" y="15848"/>
                </a:lnTo>
                <a:lnTo>
                  <a:pt x="0" y="0"/>
                </a:lnTo>
                <a:close/>
              </a:path>
              <a:path w="162210" h="143858">
                <a:moveTo>
                  <a:pt x="160636" y="39593"/>
                </a:moveTo>
                <a:lnTo>
                  <a:pt x="54441" y="39593"/>
                </a:lnTo>
                <a:lnTo>
                  <a:pt x="152002" y="49540"/>
                </a:lnTo>
                <a:lnTo>
                  <a:pt x="160313" y="42767"/>
                </a:lnTo>
                <a:lnTo>
                  <a:pt x="160636" y="39593"/>
                </a:lnTo>
                <a:close/>
              </a:path>
            </a:pathLst>
          </a:custGeom>
          <a:solidFill>
            <a:srgbClr val="F4B13B"/>
          </a:solidFill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12417" y="3596334"/>
            <a:ext cx="682378" cy="783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94009" y="3657930"/>
            <a:ext cx="511694" cy="624086"/>
          </a:xfrm>
          <a:custGeom>
            <a:avLst/>
            <a:gdLst/>
            <a:ahLst/>
            <a:cxnLst/>
            <a:rect l="l" t="t" r="r" b="b"/>
            <a:pathLst>
              <a:path w="438073" h="566397">
                <a:moveTo>
                  <a:pt x="0" y="566397"/>
                </a:moveTo>
                <a:lnTo>
                  <a:pt x="430298" y="10050"/>
                </a:lnTo>
                <a:lnTo>
                  <a:pt x="438073" y="0"/>
                </a:lnTo>
              </a:path>
            </a:pathLst>
          </a:custGeom>
          <a:ln w="25400">
            <a:solidFill>
              <a:srgbClr val="F4B13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274064" y="3610329"/>
            <a:ext cx="162464" cy="176501"/>
          </a:xfrm>
          <a:custGeom>
            <a:avLst/>
            <a:gdLst/>
            <a:ahLst/>
            <a:cxnLst/>
            <a:rect l="l" t="t" r="r" b="b"/>
            <a:pathLst>
              <a:path w="139089" h="160186">
                <a:moveTo>
                  <a:pt x="139089" y="53248"/>
                </a:moveTo>
                <a:lnTo>
                  <a:pt x="104929" y="53248"/>
                </a:lnTo>
                <a:lnTo>
                  <a:pt x="93328" y="141201"/>
                </a:lnTo>
                <a:lnTo>
                  <a:pt x="96645" y="153676"/>
                </a:lnTo>
                <a:lnTo>
                  <a:pt x="107782" y="160186"/>
                </a:lnTo>
                <a:lnTo>
                  <a:pt x="120321" y="156915"/>
                </a:lnTo>
                <a:lnTo>
                  <a:pt x="126872" y="145858"/>
                </a:lnTo>
                <a:lnTo>
                  <a:pt x="139089" y="53248"/>
                </a:lnTo>
                <a:close/>
              </a:path>
              <a:path w="139089" h="160186">
                <a:moveTo>
                  <a:pt x="146113" y="0"/>
                </a:moveTo>
                <a:lnTo>
                  <a:pt x="9990" y="55205"/>
                </a:lnTo>
                <a:lnTo>
                  <a:pt x="1164" y="63414"/>
                </a:lnTo>
                <a:lnTo>
                  <a:pt x="0" y="75293"/>
                </a:lnTo>
                <a:lnTo>
                  <a:pt x="8119" y="85405"/>
                </a:lnTo>
                <a:lnTo>
                  <a:pt x="19298" y="87572"/>
                </a:lnTo>
                <a:lnTo>
                  <a:pt x="22718" y="86589"/>
                </a:lnTo>
                <a:lnTo>
                  <a:pt x="104929" y="53248"/>
                </a:lnTo>
                <a:lnTo>
                  <a:pt x="139089" y="53248"/>
                </a:lnTo>
                <a:lnTo>
                  <a:pt x="146113" y="0"/>
                </a:lnTo>
                <a:close/>
              </a:path>
            </a:pathLst>
          </a:custGeom>
          <a:solidFill>
            <a:srgbClr val="F4B13B"/>
          </a:solidFill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93742" y="3778250"/>
            <a:ext cx="281852" cy="6017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816046" y="3863759"/>
            <a:ext cx="77960" cy="418259"/>
          </a:xfrm>
          <a:custGeom>
            <a:avLst/>
            <a:gdLst/>
            <a:ahLst/>
            <a:cxnLst/>
            <a:rect l="l" t="t" r="r" b="b"/>
            <a:pathLst>
              <a:path w="66743" h="379596">
                <a:moveTo>
                  <a:pt x="66743" y="379596"/>
                </a:moveTo>
                <a:lnTo>
                  <a:pt x="2202" y="12513"/>
                </a:lnTo>
                <a:lnTo>
                  <a:pt x="0" y="0"/>
                </a:lnTo>
              </a:path>
            </a:pathLst>
          </a:custGeom>
          <a:ln w="25399">
            <a:solidFill>
              <a:srgbClr val="F4B13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745688" y="3804509"/>
            <a:ext cx="173870" cy="175797"/>
          </a:xfrm>
          <a:custGeom>
            <a:avLst/>
            <a:gdLst/>
            <a:ahLst/>
            <a:cxnLst/>
            <a:rect l="l" t="t" r="r" b="b"/>
            <a:pathLst>
              <a:path w="148854" h="159547">
                <a:moveTo>
                  <a:pt x="50777" y="0"/>
                </a:moveTo>
                <a:lnTo>
                  <a:pt x="108" y="137460"/>
                </a:lnTo>
                <a:lnTo>
                  <a:pt x="0" y="139906"/>
                </a:lnTo>
                <a:lnTo>
                  <a:pt x="128" y="149945"/>
                </a:lnTo>
                <a:lnTo>
                  <a:pt x="8238" y="158804"/>
                </a:lnTo>
                <a:lnTo>
                  <a:pt x="21078" y="159547"/>
                </a:lnTo>
                <a:lnTo>
                  <a:pt x="30181" y="152717"/>
                </a:lnTo>
                <a:lnTo>
                  <a:pt x="31749" y="149538"/>
                </a:lnTo>
                <a:lnTo>
                  <a:pt x="62433" y="66299"/>
                </a:lnTo>
                <a:lnTo>
                  <a:pt x="106388" y="66299"/>
                </a:lnTo>
                <a:lnTo>
                  <a:pt x="50777" y="0"/>
                </a:lnTo>
                <a:close/>
              </a:path>
              <a:path w="148854" h="159547">
                <a:moveTo>
                  <a:pt x="106388" y="66299"/>
                </a:moveTo>
                <a:lnTo>
                  <a:pt x="62433" y="66299"/>
                </a:lnTo>
                <a:lnTo>
                  <a:pt x="119665" y="134082"/>
                </a:lnTo>
                <a:lnTo>
                  <a:pt x="130104" y="139906"/>
                </a:lnTo>
                <a:lnTo>
                  <a:pt x="141675" y="137460"/>
                </a:lnTo>
                <a:lnTo>
                  <a:pt x="148854" y="126754"/>
                </a:lnTo>
                <a:lnTo>
                  <a:pt x="147770" y="115634"/>
                </a:lnTo>
                <a:lnTo>
                  <a:pt x="106388" y="66299"/>
                </a:lnTo>
                <a:close/>
              </a:path>
            </a:pathLst>
          </a:custGeom>
          <a:solidFill>
            <a:srgbClr val="F4B13B"/>
          </a:solidFill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9985" y="3159804"/>
            <a:ext cx="416102" cy="4344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44" defTabSz="519887"/>
            <a:r>
              <a:rPr sz="3100" baseline="-15432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baseline="-4629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56585" y="3173798"/>
            <a:ext cx="1863930" cy="4344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44" defTabSz="519887">
              <a:tabLst>
                <a:tab pos="1423927" algn="l"/>
              </a:tabLst>
            </a:pPr>
            <a:r>
              <a:rPr sz="3100" baseline="-15432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baseline="-4629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1	</a:t>
            </a:r>
            <a:r>
              <a:rPr sz="3100" baseline="-1234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baseline="-4166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baseline="4629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baseline="462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56599" y="2991882"/>
            <a:ext cx="416102" cy="4344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44" defTabSz="519887"/>
            <a:r>
              <a:rPr sz="3100" baseline="-15432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baseline="-4629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95848" y="3596334"/>
            <a:ext cx="1097739" cy="7836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391947" y="3645727"/>
            <a:ext cx="927470" cy="636293"/>
          </a:xfrm>
          <a:custGeom>
            <a:avLst/>
            <a:gdLst/>
            <a:ahLst/>
            <a:cxnLst/>
            <a:rect l="l" t="t" r="r" b="b"/>
            <a:pathLst>
              <a:path w="794029" h="577476">
                <a:moveTo>
                  <a:pt x="794029" y="577476"/>
                </a:moveTo>
                <a:lnTo>
                  <a:pt x="10278" y="7475"/>
                </a:lnTo>
                <a:lnTo>
                  <a:pt x="0" y="0"/>
                </a:lnTo>
              </a:path>
            </a:pathLst>
          </a:custGeom>
          <a:ln w="25400">
            <a:solidFill>
              <a:srgbClr val="F4B13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340350" y="3610328"/>
            <a:ext cx="189470" cy="158510"/>
          </a:xfrm>
          <a:custGeom>
            <a:avLst/>
            <a:gdLst/>
            <a:ahLst/>
            <a:cxnLst/>
            <a:rect l="l" t="t" r="r" b="b"/>
            <a:pathLst>
              <a:path w="162210" h="143858">
                <a:moveTo>
                  <a:pt x="0" y="0"/>
                </a:moveTo>
                <a:lnTo>
                  <a:pt x="59201" y="134433"/>
                </a:lnTo>
                <a:lnTo>
                  <a:pt x="67616" y="142989"/>
                </a:lnTo>
                <a:lnTo>
                  <a:pt x="79464" y="143858"/>
                </a:lnTo>
                <a:lnTo>
                  <a:pt x="89373" y="135502"/>
                </a:lnTo>
                <a:lnTo>
                  <a:pt x="91316" y="124363"/>
                </a:lnTo>
                <a:lnTo>
                  <a:pt x="90196" y="120783"/>
                </a:lnTo>
                <a:lnTo>
                  <a:pt x="54441" y="39593"/>
                </a:lnTo>
                <a:lnTo>
                  <a:pt x="160636" y="39593"/>
                </a:lnTo>
                <a:lnTo>
                  <a:pt x="162210" y="24159"/>
                </a:lnTo>
                <a:lnTo>
                  <a:pt x="155437" y="15848"/>
                </a:lnTo>
                <a:lnTo>
                  <a:pt x="0" y="0"/>
                </a:lnTo>
                <a:close/>
              </a:path>
              <a:path w="162210" h="143858">
                <a:moveTo>
                  <a:pt x="160636" y="39593"/>
                </a:moveTo>
                <a:lnTo>
                  <a:pt x="54441" y="39593"/>
                </a:lnTo>
                <a:lnTo>
                  <a:pt x="152002" y="49540"/>
                </a:lnTo>
                <a:lnTo>
                  <a:pt x="160313" y="42767"/>
                </a:lnTo>
                <a:lnTo>
                  <a:pt x="160636" y="39593"/>
                </a:lnTo>
                <a:close/>
              </a:path>
            </a:pathLst>
          </a:custGeom>
          <a:solidFill>
            <a:srgbClr val="F4B13B"/>
          </a:solidFill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185905" y="3344451"/>
            <a:ext cx="281852" cy="1035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322376" y="3418622"/>
            <a:ext cx="0" cy="863393"/>
          </a:xfrm>
          <a:custGeom>
            <a:avLst/>
            <a:gdLst/>
            <a:ahLst/>
            <a:cxnLst/>
            <a:rect l="l" t="t" r="r" b="b"/>
            <a:pathLst>
              <a:path h="783584">
                <a:moveTo>
                  <a:pt x="0" y="0"/>
                </a:moveTo>
                <a:lnTo>
                  <a:pt x="0" y="783584"/>
                </a:lnTo>
              </a:path>
            </a:pathLst>
          </a:custGeom>
          <a:ln w="4452">
            <a:solidFill>
              <a:srgbClr val="F4B13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31686" y="3358445"/>
            <a:ext cx="176839" cy="167814"/>
          </a:xfrm>
          <a:custGeom>
            <a:avLst/>
            <a:gdLst/>
            <a:ahLst/>
            <a:cxnLst/>
            <a:rect l="l" t="t" r="r" b="b"/>
            <a:pathLst>
              <a:path w="151396" h="152302">
                <a:moveTo>
                  <a:pt x="75105" y="0"/>
                </a:moveTo>
                <a:lnTo>
                  <a:pt x="1926" y="127365"/>
                </a:lnTo>
                <a:lnTo>
                  <a:pt x="0" y="139096"/>
                </a:lnTo>
                <a:lnTo>
                  <a:pt x="6145" y="149116"/>
                </a:lnTo>
                <a:lnTo>
                  <a:pt x="18564" y="152302"/>
                </a:lnTo>
                <a:lnTo>
                  <a:pt x="28602" y="147746"/>
                </a:lnTo>
                <a:lnTo>
                  <a:pt x="31291" y="144236"/>
                </a:lnTo>
                <a:lnTo>
                  <a:pt x="75487" y="67315"/>
                </a:lnTo>
                <a:lnTo>
                  <a:pt x="114488" y="67315"/>
                </a:lnTo>
                <a:lnTo>
                  <a:pt x="75105" y="0"/>
                </a:lnTo>
                <a:close/>
              </a:path>
              <a:path w="151396" h="152302">
                <a:moveTo>
                  <a:pt x="114488" y="67315"/>
                </a:moveTo>
                <a:lnTo>
                  <a:pt x="75487" y="67315"/>
                </a:lnTo>
                <a:lnTo>
                  <a:pt x="120555" y="143729"/>
                </a:lnTo>
                <a:lnTo>
                  <a:pt x="129799" y="151196"/>
                </a:lnTo>
                <a:lnTo>
                  <a:pt x="141541" y="150807"/>
                </a:lnTo>
                <a:lnTo>
                  <a:pt x="150498" y="141480"/>
                </a:lnTo>
                <a:lnTo>
                  <a:pt x="151396" y="130399"/>
                </a:lnTo>
                <a:lnTo>
                  <a:pt x="114488" y="67315"/>
                </a:lnTo>
                <a:close/>
              </a:path>
            </a:pathLst>
          </a:custGeom>
          <a:solidFill>
            <a:srgbClr val="F4B13B"/>
          </a:solidFill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245243" y="3932184"/>
            <a:ext cx="474698" cy="4477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324977" y="3989080"/>
            <a:ext cx="305708" cy="292957"/>
          </a:xfrm>
          <a:custGeom>
            <a:avLst/>
            <a:gdLst/>
            <a:ahLst/>
            <a:cxnLst/>
            <a:rect l="l" t="t" r="r" b="b"/>
            <a:pathLst>
              <a:path w="261724" h="265877">
                <a:moveTo>
                  <a:pt x="0" y="265877"/>
                </a:moveTo>
                <a:lnTo>
                  <a:pt x="252813" y="9050"/>
                </a:lnTo>
                <a:lnTo>
                  <a:pt x="261724" y="0"/>
                </a:lnTo>
              </a:path>
            </a:pathLst>
          </a:custGeom>
          <a:ln w="25400">
            <a:solidFill>
              <a:srgbClr val="F4B13B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495655" y="3946172"/>
            <a:ext cx="165387" cy="169866"/>
          </a:xfrm>
          <a:custGeom>
            <a:avLst/>
            <a:gdLst/>
            <a:ahLst/>
            <a:cxnLst/>
            <a:rect l="l" t="t" r="r" b="b"/>
            <a:pathLst>
              <a:path w="141592" h="154164">
                <a:moveTo>
                  <a:pt x="141592" y="47972"/>
                </a:moveTo>
                <a:lnTo>
                  <a:pt x="106691" y="47972"/>
                </a:lnTo>
                <a:lnTo>
                  <a:pt x="84714" y="133922"/>
                </a:lnTo>
                <a:lnTo>
                  <a:pt x="86261" y="146237"/>
                </a:lnTo>
                <a:lnTo>
                  <a:pt x="95712" y="154164"/>
                </a:lnTo>
                <a:lnTo>
                  <a:pt x="108584" y="153163"/>
                </a:lnTo>
                <a:lnTo>
                  <a:pt x="116782" y="144559"/>
                </a:lnTo>
                <a:lnTo>
                  <a:pt x="141592" y="47972"/>
                </a:lnTo>
                <a:close/>
              </a:path>
              <a:path w="141592" h="154164">
                <a:moveTo>
                  <a:pt x="153915" y="0"/>
                </a:moveTo>
                <a:lnTo>
                  <a:pt x="12194" y="38627"/>
                </a:lnTo>
                <a:lnTo>
                  <a:pt x="2278" y="46004"/>
                </a:lnTo>
                <a:lnTo>
                  <a:pt x="0" y="58066"/>
                </a:lnTo>
                <a:lnTo>
                  <a:pt x="7225" y="68851"/>
                </a:lnTo>
                <a:lnTo>
                  <a:pt x="18729" y="71770"/>
                </a:lnTo>
                <a:lnTo>
                  <a:pt x="21100" y="71301"/>
                </a:lnTo>
                <a:lnTo>
                  <a:pt x="106691" y="47972"/>
                </a:lnTo>
                <a:lnTo>
                  <a:pt x="141592" y="47972"/>
                </a:lnTo>
                <a:lnTo>
                  <a:pt x="153915" y="0"/>
                </a:lnTo>
                <a:close/>
              </a:path>
            </a:pathLst>
          </a:custGeom>
          <a:solidFill>
            <a:srgbClr val="F4B13B"/>
          </a:solidFill>
        </p:spPr>
        <p:txBody>
          <a:bodyPr wrap="square" lIns="0" tIns="0" rIns="0" bIns="0" rtlCol="0">
            <a:noAutofit/>
          </a:bodyPr>
          <a:lstStyle/>
          <a:p>
            <a:pPr defTabSz="51988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58009" y="3576090"/>
            <a:ext cx="262567" cy="3848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44" defTabSz="519887"/>
            <a:r>
              <a:rPr sz="3100" baseline="-15432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33913" y="3243744"/>
            <a:ext cx="262567" cy="38482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44" defTabSz="519887"/>
            <a:r>
              <a:rPr sz="3100" baseline="-15432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12620" y="3645312"/>
            <a:ext cx="416102" cy="3141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44" defTabSz="519887"/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3rd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94723" y="3510624"/>
            <a:ext cx="416102" cy="3141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44" defTabSz="519887"/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3rd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44370" y="3050590"/>
            <a:ext cx="416102" cy="3141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44" defTabSz="519887"/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3rd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44"/>
            <a:r>
              <a:rPr lang="en-US" sz="1400">
                <a:solidFill>
                  <a:srgbClr val="9B9B9B"/>
                </a:solidFill>
                <a:latin typeface="Calibri"/>
                <a:cs typeface="Calibri"/>
              </a:rPr>
              <a:t>December 9, 2012</a:t>
            </a:r>
            <a:endParaRPr sz="14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7551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72307" y="1585368"/>
            <a:ext cx="5074814" cy="3677298"/>
          </a:xfrm>
          <a:custGeom>
            <a:avLst/>
            <a:gdLst/>
            <a:ahLst/>
            <a:cxnLst/>
            <a:rect l="l" t="t" r="r" b="b"/>
            <a:pathLst>
              <a:path w="4344668" h="3337380">
                <a:moveTo>
                  <a:pt x="0" y="3337380"/>
                </a:moveTo>
                <a:lnTo>
                  <a:pt x="4344668" y="3337380"/>
                </a:lnTo>
                <a:lnTo>
                  <a:pt x="4344668" y="0"/>
                </a:lnTo>
                <a:lnTo>
                  <a:pt x="0" y="0"/>
                </a:lnTo>
                <a:lnTo>
                  <a:pt x="0" y="3337380"/>
                </a:lnTo>
                <a:close/>
              </a:path>
            </a:pathLst>
          </a:custGeom>
          <a:ln w="67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72307" y="1585368"/>
            <a:ext cx="5074814" cy="3677298"/>
          </a:xfrm>
          <a:custGeom>
            <a:avLst/>
            <a:gdLst/>
            <a:ahLst/>
            <a:cxnLst/>
            <a:rect l="l" t="t" r="r" b="b"/>
            <a:pathLst>
              <a:path w="4344668" h="3337380">
                <a:moveTo>
                  <a:pt x="0" y="3337380"/>
                </a:moveTo>
                <a:lnTo>
                  <a:pt x="4344668" y="3337380"/>
                </a:lnTo>
                <a:lnTo>
                  <a:pt x="4344668" y="0"/>
                </a:lnTo>
                <a:lnTo>
                  <a:pt x="0" y="0"/>
                </a:lnTo>
                <a:lnTo>
                  <a:pt x="0" y="3337380"/>
                </a:lnTo>
                <a:close/>
              </a:path>
            </a:pathLst>
          </a:custGeom>
          <a:ln w="67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72307" y="1585368"/>
            <a:ext cx="5074814" cy="3677298"/>
          </a:xfrm>
          <a:custGeom>
            <a:avLst/>
            <a:gdLst/>
            <a:ahLst/>
            <a:cxnLst/>
            <a:rect l="l" t="t" r="r" b="b"/>
            <a:pathLst>
              <a:path w="4344668" h="3337380">
                <a:moveTo>
                  <a:pt x="0" y="3337380"/>
                </a:moveTo>
                <a:lnTo>
                  <a:pt x="4344668" y="3337380"/>
                </a:lnTo>
                <a:lnTo>
                  <a:pt x="4344668" y="0"/>
                </a:lnTo>
                <a:lnTo>
                  <a:pt x="0" y="0"/>
                </a:lnTo>
                <a:lnTo>
                  <a:pt x="0" y="3337380"/>
                </a:lnTo>
                <a:close/>
              </a:path>
            </a:pathLst>
          </a:custGeom>
          <a:ln w="67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72307" y="1585368"/>
            <a:ext cx="5074814" cy="3677298"/>
          </a:xfrm>
          <a:custGeom>
            <a:avLst/>
            <a:gdLst/>
            <a:ahLst/>
            <a:cxnLst/>
            <a:rect l="l" t="t" r="r" b="b"/>
            <a:pathLst>
              <a:path w="4344668" h="3337380">
                <a:moveTo>
                  <a:pt x="0" y="3337380"/>
                </a:moveTo>
                <a:lnTo>
                  <a:pt x="4344668" y="3337380"/>
                </a:lnTo>
                <a:lnTo>
                  <a:pt x="4344668" y="0"/>
                </a:lnTo>
                <a:lnTo>
                  <a:pt x="0" y="0"/>
                </a:lnTo>
                <a:lnTo>
                  <a:pt x="0" y="3337380"/>
                </a:lnTo>
                <a:close/>
              </a:path>
            </a:pathLst>
          </a:custGeom>
          <a:ln w="670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2308" y="5262666"/>
            <a:ext cx="5074810" cy="0"/>
          </a:xfrm>
          <a:custGeom>
            <a:avLst/>
            <a:gdLst/>
            <a:ahLst/>
            <a:cxnLst/>
            <a:rect l="l" t="t" r="r" b="b"/>
            <a:pathLst>
              <a:path w="4344665">
                <a:moveTo>
                  <a:pt x="0" y="0"/>
                </a:moveTo>
                <a:lnTo>
                  <a:pt x="4344665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40010" y="5213415"/>
            <a:ext cx="0" cy="1099908"/>
          </a:xfrm>
          <a:custGeom>
            <a:avLst/>
            <a:gdLst/>
            <a:ahLst/>
            <a:cxnLst/>
            <a:rect l="l" t="t" r="r" b="b"/>
            <a:pathLst>
              <a:path h="998236">
                <a:moveTo>
                  <a:pt x="0" y="0"/>
                </a:moveTo>
                <a:lnTo>
                  <a:pt x="0" y="998236"/>
                </a:lnTo>
              </a:path>
            </a:pathLst>
          </a:custGeom>
          <a:ln w="18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72308" y="1585366"/>
            <a:ext cx="5074810" cy="0"/>
          </a:xfrm>
          <a:custGeom>
            <a:avLst/>
            <a:gdLst/>
            <a:ahLst/>
            <a:cxnLst/>
            <a:rect l="l" t="t" r="r" b="b"/>
            <a:pathLst>
              <a:path w="4344665">
                <a:moveTo>
                  <a:pt x="0" y="0"/>
                </a:moveTo>
                <a:lnTo>
                  <a:pt x="4344665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59579" y="1585366"/>
            <a:ext cx="0" cy="49251"/>
          </a:xfrm>
          <a:custGeom>
            <a:avLst/>
            <a:gdLst/>
            <a:ahLst/>
            <a:cxnLst/>
            <a:rect l="l" t="t" r="r" b="b"/>
            <a:pathLst>
              <a:path h="44698">
                <a:moveTo>
                  <a:pt x="0" y="44698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34353" y="1585366"/>
            <a:ext cx="0" cy="49251"/>
          </a:xfrm>
          <a:custGeom>
            <a:avLst/>
            <a:gdLst/>
            <a:ahLst/>
            <a:cxnLst/>
            <a:rect l="l" t="t" r="r" b="b"/>
            <a:pathLst>
              <a:path h="44698">
                <a:moveTo>
                  <a:pt x="0" y="44698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47485" y="1585366"/>
            <a:ext cx="0" cy="49251"/>
          </a:xfrm>
          <a:custGeom>
            <a:avLst/>
            <a:gdLst/>
            <a:ahLst/>
            <a:cxnLst/>
            <a:rect l="l" t="t" r="r" b="b"/>
            <a:pathLst>
              <a:path h="44698">
                <a:moveTo>
                  <a:pt x="0" y="44698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21628" y="1585366"/>
            <a:ext cx="0" cy="49251"/>
          </a:xfrm>
          <a:custGeom>
            <a:avLst/>
            <a:gdLst/>
            <a:ahLst/>
            <a:cxnLst/>
            <a:rect l="l" t="t" r="r" b="b"/>
            <a:pathLst>
              <a:path h="44698">
                <a:moveTo>
                  <a:pt x="0" y="44698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68859" y="1585366"/>
            <a:ext cx="0" cy="49251"/>
          </a:xfrm>
          <a:custGeom>
            <a:avLst/>
            <a:gdLst/>
            <a:ahLst/>
            <a:cxnLst/>
            <a:rect l="l" t="t" r="r" b="b"/>
            <a:pathLst>
              <a:path h="44698">
                <a:moveTo>
                  <a:pt x="0" y="44698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96403" y="1585366"/>
            <a:ext cx="0" cy="49251"/>
          </a:xfrm>
          <a:custGeom>
            <a:avLst/>
            <a:gdLst/>
            <a:ahLst/>
            <a:cxnLst/>
            <a:rect l="l" t="t" r="r" b="b"/>
            <a:pathLst>
              <a:path h="44698">
                <a:moveTo>
                  <a:pt x="0" y="44698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08903" y="1585366"/>
            <a:ext cx="0" cy="49251"/>
          </a:xfrm>
          <a:custGeom>
            <a:avLst/>
            <a:gdLst/>
            <a:ahLst/>
            <a:cxnLst/>
            <a:rect l="l" t="t" r="r" b="b"/>
            <a:pathLst>
              <a:path h="44698">
                <a:moveTo>
                  <a:pt x="0" y="44698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09534" y="1585398"/>
            <a:ext cx="0" cy="98491"/>
          </a:xfrm>
          <a:custGeom>
            <a:avLst/>
            <a:gdLst/>
            <a:ahLst/>
            <a:cxnLst/>
            <a:rect l="l" t="t" r="r" b="b"/>
            <a:pathLst>
              <a:path h="89387">
                <a:moveTo>
                  <a:pt x="0" y="89387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71584" y="1585366"/>
            <a:ext cx="0" cy="49251"/>
          </a:xfrm>
          <a:custGeom>
            <a:avLst/>
            <a:gdLst/>
            <a:ahLst/>
            <a:cxnLst/>
            <a:rect l="l" t="t" r="r" b="b"/>
            <a:pathLst>
              <a:path h="44698">
                <a:moveTo>
                  <a:pt x="0" y="44698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58847" y="1585366"/>
            <a:ext cx="0" cy="49251"/>
          </a:xfrm>
          <a:custGeom>
            <a:avLst/>
            <a:gdLst/>
            <a:ahLst/>
            <a:cxnLst/>
            <a:rect l="l" t="t" r="r" b="b"/>
            <a:pathLst>
              <a:path h="44698">
                <a:moveTo>
                  <a:pt x="0" y="44698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33622" y="1585366"/>
            <a:ext cx="0" cy="49251"/>
          </a:xfrm>
          <a:custGeom>
            <a:avLst/>
            <a:gdLst/>
            <a:ahLst/>
            <a:cxnLst/>
            <a:rect l="l" t="t" r="r" b="b"/>
            <a:pathLst>
              <a:path h="44698">
                <a:moveTo>
                  <a:pt x="0" y="44698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46755" y="1585366"/>
            <a:ext cx="0" cy="49251"/>
          </a:xfrm>
          <a:custGeom>
            <a:avLst/>
            <a:gdLst/>
            <a:ahLst/>
            <a:cxnLst/>
            <a:rect l="l" t="t" r="r" b="b"/>
            <a:pathLst>
              <a:path h="44698">
                <a:moveTo>
                  <a:pt x="0" y="44698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20896" y="1585366"/>
            <a:ext cx="0" cy="49251"/>
          </a:xfrm>
          <a:custGeom>
            <a:avLst/>
            <a:gdLst/>
            <a:ahLst/>
            <a:cxnLst/>
            <a:rect l="l" t="t" r="r" b="b"/>
            <a:pathLst>
              <a:path h="44698">
                <a:moveTo>
                  <a:pt x="0" y="44698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68138" y="1585366"/>
            <a:ext cx="0" cy="49251"/>
          </a:xfrm>
          <a:custGeom>
            <a:avLst/>
            <a:gdLst/>
            <a:ahLst/>
            <a:cxnLst/>
            <a:rect l="l" t="t" r="r" b="b"/>
            <a:pathLst>
              <a:path h="44698">
                <a:moveTo>
                  <a:pt x="0" y="44698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95670" y="1585366"/>
            <a:ext cx="0" cy="49251"/>
          </a:xfrm>
          <a:custGeom>
            <a:avLst/>
            <a:gdLst/>
            <a:ahLst/>
            <a:cxnLst/>
            <a:rect l="l" t="t" r="r" b="b"/>
            <a:pathLst>
              <a:path h="44698">
                <a:moveTo>
                  <a:pt x="0" y="44698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08173" y="1585366"/>
            <a:ext cx="0" cy="49251"/>
          </a:xfrm>
          <a:custGeom>
            <a:avLst/>
            <a:gdLst/>
            <a:ahLst/>
            <a:cxnLst/>
            <a:rect l="l" t="t" r="r" b="b"/>
            <a:pathLst>
              <a:path h="44698">
                <a:moveTo>
                  <a:pt x="0" y="44698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08804" y="1585398"/>
            <a:ext cx="0" cy="98491"/>
          </a:xfrm>
          <a:custGeom>
            <a:avLst/>
            <a:gdLst/>
            <a:ahLst/>
            <a:cxnLst/>
            <a:rect l="l" t="t" r="r" b="b"/>
            <a:pathLst>
              <a:path h="89387">
                <a:moveTo>
                  <a:pt x="0" y="89387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70852" y="1585366"/>
            <a:ext cx="0" cy="49251"/>
          </a:xfrm>
          <a:custGeom>
            <a:avLst/>
            <a:gdLst/>
            <a:ahLst/>
            <a:cxnLst/>
            <a:rect l="l" t="t" r="r" b="b"/>
            <a:pathLst>
              <a:path h="44698">
                <a:moveTo>
                  <a:pt x="0" y="44698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58127" y="1585366"/>
            <a:ext cx="0" cy="49251"/>
          </a:xfrm>
          <a:custGeom>
            <a:avLst/>
            <a:gdLst/>
            <a:ahLst/>
            <a:cxnLst/>
            <a:rect l="l" t="t" r="r" b="b"/>
            <a:pathLst>
              <a:path h="44698">
                <a:moveTo>
                  <a:pt x="0" y="44698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532900" y="1585366"/>
            <a:ext cx="0" cy="49251"/>
          </a:xfrm>
          <a:custGeom>
            <a:avLst/>
            <a:gdLst/>
            <a:ahLst/>
            <a:cxnLst/>
            <a:rect l="l" t="t" r="r" b="b"/>
            <a:pathLst>
              <a:path h="44698">
                <a:moveTo>
                  <a:pt x="0" y="44698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72308" y="1585367"/>
            <a:ext cx="0" cy="4727958"/>
          </a:xfrm>
          <a:custGeom>
            <a:avLst/>
            <a:gdLst/>
            <a:ahLst/>
            <a:cxnLst/>
            <a:rect l="l" t="t" r="r" b="b"/>
            <a:pathLst>
              <a:path h="4290920">
                <a:moveTo>
                  <a:pt x="0" y="0"/>
                </a:moveTo>
                <a:lnTo>
                  <a:pt x="0" y="429092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859926" y="1569061"/>
            <a:ext cx="264792" cy="58353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4430"/>
            <a:r>
              <a:rPr sz="2500" spc="-111" baseline="15325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events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72308" y="5149043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72308" y="5068423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72308" y="5005893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72308" y="4954799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72308" y="4911598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72308" y="4874181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472308" y="4841176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72308" y="4811649"/>
            <a:ext cx="170514" cy="0"/>
          </a:xfrm>
          <a:custGeom>
            <a:avLst/>
            <a:gdLst/>
            <a:ahLst/>
            <a:cxnLst/>
            <a:rect l="l" t="t" r="r" b="b"/>
            <a:pathLst>
              <a:path w="145981">
                <a:moveTo>
                  <a:pt x="145981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314238" y="4711735"/>
            <a:ext cx="134992" cy="2301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400" spc="6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472308" y="4617406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72308" y="4503782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72308" y="4423163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72308" y="4360632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72308" y="4309539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72308" y="4266347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72308" y="4228929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72308" y="4195915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72307" y="4166388"/>
            <a:ext cx="170513" cy="0"/>
          </a:xfrm>
          <a:custGeom>
            <a:avLst/>
            <a:gdLst/>
            <a:ahLst/>
            <a:cxnLst/>
            <a:rect l="l" t="t" r="r" b="b"/>
            <a:pathLst>
              <a:path w="145980">
                <a:moveTo>
                  <a:pt x="14598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185152" y="4066475"/>
            <a:ext cx="240316" cy="2301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400" spc="6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472308" y="3972155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72308" y="3858532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72308" y="3777912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72308" y="3715382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72308" y="3664289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72308" y="3621087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72308" y="3583670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72308" y="3550665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72307" y="3521138"/>
            <a:ext cx="170513" cy="0"/>
          </a:xfrm>
          <a:custGeom>
            <a:avLst/>
            <a:gdLst/>
            <a:ahLst/>
            <a:cxnLst/>
            <a:rect l="l" t="t" r="r" b="b"/>
            <a:pathLst>
              <a:path w="145980">
                <a:moveTo>
                  <a:pt x="14598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109870" y="3425274"/>
            <a:ext cx="304845" cy="2301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400" spc="6" dirty="0">
                <a:latin typeface="Arial"/>
                <a:cs typeface="Arial"/>
              </a:rPr>
              <a:t>1</a:t>
            </a:r>
            <a:r>
              <a:rPr sz="1400" spc="-11" dirty="0">
                <a:latin typeface="Arial"/>
                <a:cs typeface="Arial"/>
              </a:rPr>
              <a:t>0</a:t>
            </a:r>
            <a:r>
              <a:rPr sz="1400" baseline="41666" dirty="0">
                <a:latin typeface="Arial"/>
                <a:cs typeface="Arial"/>
              </a:rPr>
              <a:t>2</a:t>
            </a:r>
            <a:endParaRPr sz="1400" baseline="41666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472308" y="3326895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72308" y="3213271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72308" y="3132652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72308" y="3070121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472308" y="3019028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72308" y="2975827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72308" y="2938409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72308" y="2905405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472307" y="2875877"/>
            <a:ext cx="170513" cy="0"/>
          </a:xfrm>
          <a:custGeom>
            <a:avLst/>
            <a:gdLst/>
            <a:ahLst/>
            <a:cxnLst/>
            <a:rect l="l" t="t" r="r" b="b"/>
            <a:pathLst>
              <a:path w="145980">
                <a:moveTo>
                  <a:pt x="14598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5109870" y="2778644"/>
            <a:ext cx="304845" cy="2301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400" spc="6" dirty="0">
                <a:latin typeface="Arial"/>
                <a:cs typeface="Arial"/>
              </a:rPr>
              <a:t>1</a:t>
            </a:r>
            <a:r>
              <a:rPr sz="1400" spc="-11" dirty="0">
                <a:latin typeface="Arial"/>
                <a:cs typeface="Arial"/>
              </a:rPr>
              <a:t>0</a:t>
            </a:r>
            <a:r>
              <a:rPr sz="1400" baseline="45138" dirty="0">
                <a:latin typeface="Arial"/>
                <a:cs typeface="Arial"/>
              </a:rPr>
              <a:t>3</a:t>
            </a:r>
            <a:endParaRPr sz="1400" baseline="45138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472308" y="2681634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72308" y="2568011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472308" y="2487392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72308" y="2424861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72308" y="2373768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72308" y="2330576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472308" y="2293149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72308" y="2260144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72308" y="2230618"/>
            <a:ext cx="170514" cy="0"/>
          </a:xfrm>
          <a:custGeom>
            <a:avLst/>
            <a:gdLst/>
            <a:ahLst/>
            <a:cxnLst/>
            <a:rect l="l" t="t" r="r" b="b"/>
            <a:pathLst>
              <a:path w="145981">
                <a:moveTo>
                  <a:pt x="145981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5109870" y="2132005"/>
            <a:ext cx="304845" cy="2301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400" spc="6" dirty="0">
                <a:latin typeface="Arial"/>
                <a:cs typeface="Arial"/>
              </a:rPr>
              <a:t>1</a:t>
            </a:r>
            <a:r>
              <a:rPr sz="1400" spc="-11" dirty="0">
                <a:latin typeface="Arial"/>
                <a:cs typeface="Arial"/>
              </a:rPr>
              <a:t>0</a:t>
            </a:r>
            <a:r>
              <a:rPr sz="1400" baseline="41666" dirty="0">
                <a:latin typeface="Arial"/>
                <a:cs typeface="Arial"/>
              </a:rPr>
              <a:t>4</a:t>
            </a:r>
            <a:endParaRPr sz="1400" baseline="41666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472308" y="2036374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72308" y="1922750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472308" y="1842141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472308" y="1779601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72308" y="1728518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472308" y="1685317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72308" y="1647898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72308" y="1614884"/>
            <a:ext cx="85256" cy="0"/>
          </a:xfrm>
          <a:custGeom>
            <a:avLst/>
            <a:gdLst/>
            <a:ahLst/>
            <a:cxnLst/>
            <a:rect l="l" t="t" r="r" b="b"/>
            <a:pathLst>
              <a:path w="72990">
                <a:moveTo>
                  <a:pt x="72990" y="0"/>
                </a:moveTo>
                <a:lnTo>
                  <a:pt x="0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5109870" y="1494744"/>
            <a:ext cx="304845" cy="2301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400" spc="6" dirty="0">
                <a:latin typeface="Arial"/>
                <a:cs typeface="Arial"/>
              </a:rPr>
              <a:t>1</a:t>
            </a:r>
            <a:r>
              <a:rPr sz="1400" spc="-11" dirty="0">
                <a:latin typeface="Arial"/>
                <a:cs typeface="Arial"/>
              </a:rPr>
              <a:t>0</a:t>
            </a:r>
            <a:r>
              <a:rPr sz="1400" baseline="45138" dirty="0">
                <a:latin typeface="Arial"/>
                <a:cs typeface="Arial"/>
              </a:rPr>
              <a:t>5</a:t>
            </a:r>
            <a:endParaRPr sz="1400" baseline="45138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0540010" y="1585366"/>
            <a:ext cx="0" cy="3697004"/>
          </a:xfrm>
          <a:custGeom>
            <a:avLst/>
            <a:gdLst/>
            <a:ahLst/>
            <a:cxnLst/>
            <a:rect l="l" t="t" r="r" b="b"/>
            <a:pathLst>
              <a:path h="3355264">
                <a:moveTo>
                  <a:pt x="0" y="0"/>
                </a:moveTo>
                <a:lnTo>
                  <a:pt x="0" y="3355264"/>
                </a:lnTo>
              </a:path>
            </a:pathLst>
          </a:custGeom>
          <a:ln w="188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461864" y="5149043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461864" y="5068423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461864" y="5005893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461864" y="4954799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461864" y="4911598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461864" y="4874181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461864" y="4841176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376642" y="4811649"/>
            <a:ext cx="170509" cy="0"/>
          </a:xfrm>
          <a:custGeom>
            <a:avLst/>
            <a:gdLst/>
            <a:ahLst/>
            <a:cxnLst/>
            <a:rect l="l" t="t" r="r" b="b"/>
            <a:pathLst>
              <a:path w="145977">
                <a:moveTo>
                  <a:pt x="0" y="0"/>
                </a:moveTo>
                <a:lnTo>
                  <a:pt x="145977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461864" y="4617406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461864" y="4503782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461864" y="4423163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461864" y="4360632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461864" y="4309539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461864" y="4266347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461864" y="4228929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461864" y="4195915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376642" y="4166388"/>
            <a:ext cx="170509" cy="0"/>
          </a:xfrm>
          <a:custGeom>
            <a:avLst/>
            <a:gdLst/>
            <a:ahLst/>
            <a:cxnLst/>
            <a:rect l="l" t="t" r="r" b="b"/>
            <a:pathLst>
              <a:path w="145977">
                <a:moveTo>
                  <a:pt x="0" y="0"/>
                </a:moveTo>
                <a:lnTo>
                  <a:pt x="145977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461864" y="3972155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461864" y="3858532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461864" y="3777912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461864" y="3715382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461864" y="3664289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461864" y="3621087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461864" y="3583670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461864" y="3550665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376642" y="3521138"/>
            <a:ext cx="170509" cy="0"/>
          </a:xfrm>
          <a:custGeom>
            <a:avLst/>
            <a:gdLst/>
            <a:ahLst/>
            <a:cxnLst/>
            <a:rect l="l" t="t" r="r" b="b"/>
            <a:pathLst>
              <a:path w="145977">
                <a:moveTo>
                  <a:pt x="0" y="0"/>
                </a:moveTo>
                <a:lnTo>
                  <a:pt x="145977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461864" y="3326895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461864" y="3213271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461864" y="3132652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461864" y="3070121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461864" y="3019028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461864" y="2975826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461864" y="2938409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461864" y="2905405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0376642" y="2875877"/>
            <a:ext cx="170509" cy="0"/>
          </a:xfrm>
          <a:custGeom>
            <a:avLst/>
            <a:gdLst/>
            <a:ahLst/>
            <a:cxnLst/>
            <a:rect l="l" t="t" r="r" b="b"/>
            <a:pathLst>
              <a:path w="145977">
                <a:moveTo>
                  <a:pt x="0" y="0"/>
                </a:moveTo>
                <a:lnTo>
                  <a:pt x="145977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461864" y="2681634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461864" y="2568011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461864" y="2487392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461864" y="2424861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461864" y="2373768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461864" y="2330576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461864" y="2293149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461864" y="2260144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376642" y="2230616"/>
            <a:ext cx="170509" cy="0"/>
          </a:xfrm>
          <a:custGeom>
            <a:avLst/>
            <a:gdLst/>
            <a:ahLst/>
            <a:cxnLst/>
            <a:rect l="l" t="t" r="r" b="b"/>
            <a:pathLst>
              <a:path w="145977">
                <a:moveTo>
                  <a:pt x="0" y="0"/>
                </a:moveTo>
                <a:lnTo>
                  <a:pt x="145977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461864" y="2036374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461864" y="1922750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461864" y="1842141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461864" y="1779601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461864" y="1728518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0461864" y="1685317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461864" y="1647898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461864" y="1614884"/>
            <a:ext cx="85254" cy="0"/>
          </a:xfrm>
          <a:custGeom>
            <a:avLst/>
            <a:gdLst/>
            <a:ahLst/>
            <a:cxnLst/>
            <a:rect l="l" t="t" r="r" b="b"/>
            <a:pathLst>
              <a:path w="72988">
                <a:moveTo>
                  <a:pt x="0" y="0"/>
                </a:moveTo>
                <a:lnTo>
                  <a:pt x="72988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106670" y="4616460"/>
            <a:ext cx="220271" cy="69968"/>
          </a:xfrm>
          <a:custGeom>
            <a:avLst/>
            <a:gdLst/>
            <a:ahLst/>
            <a:cxnLst/>
            <a:rect l="l" t="t" r="r" b="b"/>
            <a:pathLst>
              <a:path w="188579" h="63500">
                <a:moveTo>
                  <a:pt x="0" y="63500"/>
                </a:moveTo>
                <a:lnTo>
                  <a:pt x="188579" y="63500"/>
                </a:lnTo>
                <a:lnTo>
                  <a:pt x="188579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885102" y="4301609"/>
            <a:ext cx="221567" cy="110548"/>
          </a:xfrm>
          <a:custGeom>
            <a:avLst/>
            <a:gdLst/>
            <a:ahLst/>
            <a:cxnLst/>
            <a:rect l="l" t="t" r="r" b="b"/>
            <a:pathLst>
              <a:path w="189689" h="100329">
                <a:moveTo>
                  <a:pt x="0" y="100329"/>
                </a:moveTo>
                <a:lnTo>
                  <a:pt x="189689" y="100329"/>
                </a:lnTo>
                <a:lnTo>
                  <a:pt x="18968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664863" y="3948971"/>
            <a:ext cx="220209" cy="78364"/>
          </a:xfrm>
          <a:custGeom>
            <a:avLst/>
            <a:gdLst/>
            <a:ahLst/>
            <a:cxnLst/>
            <a:rect l="l" t="t" r="r" b="b"/>
            <a:pathLst>
              <a:path w="188526" h="71120">
                <a:moveTo>
                  <a:pt x="0" y="71120"/>
                </a:moveTo>
                <a:lnTo>
                  <a:pt x="188526" y="71120"/>
                </a:lnTo>
                <a:lnTo>
                  <a:pt x="188526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120533" y="3945473"/>
            <a:ext cx="1764569" cy="0"/>
          </a:xfrm>
          <a:custGeom>
            <a:avLst/>
            <a:gdLst/>
            <a:ahLst/>
            <a:cxnLst/>
            <a:rect l="l" t="t" r="r" b="b"/>
            <a:pathLst>
              <a:path w="1510689">
                <a:moveTo>
                  <a:pt x="0" y="0"/>
                </a:moveTo>
                <a:lnTo>
                  <a:pt x="1510689" y="0"/>
                </a:lnTo>
              </a:path>
            </a:pathLst>
          </a:custGeom>
          <a:ln w="7620">
            <a:solidFill>
              <a:srgbClr val="FF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134355" y="3945473"/>
            <a:ext cx="662048" cy="0"/>
          </a:xfrm>
          <a:custGeom>
            <a:avLst/>
            <a:gdLst/>
            <a:ahLst/>
            <a:cxnLst/>
            <a:rect l="l" t="t" r="r" b="b"/>
            <a:pathLst>
              <a:path w="566795">
                <a:moveTo>
                  <a:pt x="0" y="0"/>
                </a:moveTo>
                <a:lnTo>
                  <a:pt x="566795" y="0"/>
                </a:lnTo>
              </a:path>
            </a:pathLst>
          </a:custGeom>
          <a:ln w="7620">
            <a:solidFill>
              <a:srgbClr val="FF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444621" y="3694291"/>
            <a:ext cx="220271" cy="62971"/>
          </a:xfrm>
          <a:custGeom>
            <a:avLst/>
            <a:gdLst/>
            <a:ahLst/>
            <a:cxnLst/>
            <a:rect l="l" t="t" r="r" b="b"/>
            <a:pathLst>
              <a:path w="188579" h="57150">
                <a:moveTo>
                  <a:pt x="0" y="57150"/>
                </a:moveTo>
                <a:lnTo>
                  <a:pt x="188579" y="57150"/>
                </a:lnTo>
                <a:lnTo>
                  <a:pt x="188579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223032" y="3456400"/>
            <a:ext cx="221556" cy="46179"/>
          </a:xfrm>
          <a:custGeom>
            <a:avLst/>
            <a:gdLst/>
            <a:ahLst/>
            <a:cxnLst/>
            <a:rect l="l" t="t" r="r" b="b"/>
            <a:pathLst>
              <a:path w="189679" h="41910">
                <a:moveTo>
                  <a:pt x="0" y="41910"/>
                </a:moveTo>
                <a:lnTo>
                  <a:pt x="189679" y="41910"/>
                </a:lnTo>
                <a:lnTo>
                  <a:pt x="189679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134386" y="3415467"/>
            <a:ext cx="3088679" cy="0"/>
          </a:xfrm>
          <a:custGeom>
            <a:avLst/>
            <a:gdLst/>
            <a:ahLst/>
            <a:cxnLst/>
            <a:rect l="l" t="t" r="r" b="b"/>
            <a:pathLst>
              <a:path w="2644291">
                <a:moveTo>
                  <a:pt x="0" y="0"/>
                </a:moveTo>
                <a:lnTo>
                  <a:pt x="2644291" y="0"/>
                </a:lnTo>
              </a:path>
            </a:pathLst>
          </a:custGeom>
          <a:ln w="38100">
            <a:solidFill>
              <a:srgbClr val="FF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002697" y="3238099"/>
            <a:ext cx="220335" cy="27987"/>
          </a:xfrm>
          <a:custGeom>
            <a:avLst/>
            <a:gdLst/>
            <a:ahLst/>
            <a:cxnLst/>
            <a:rect l="l" t="t" r="r" b="b"/>
            <a:pathLst>
              <a:path w="188634" h="25400">
                <a:moveTo>
                  <a:pt x="0" y="25400"/>
                </a:moveTo>
                <a:lnTo>
                  <a:pt x="188634" y="25400"/>
                </a:lnTo>
                <a:lnTo>
                  <a:pt x="188634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347485" y="3109359"/>
            <a:ext cx="0" cy="128740"/>
          </a:xfrm>
          <a:custGeom>
            <a:avLst/>
            <a:gdLst/>
            <a:ahLst/>
            <a:cxnLst/>
            <a:rect l="l" t="t" r="r" b="b"/>
            <a:pathLst>
              <a:path h="116840">
                <a:moveTo>
                  <a:pt x="0" y="116840"/>
                </a:moveTo>
                <a:lnTo>
                  <a:pt x="0" y="0"/>
                </a:lnTo>
                <a:lnTo>
                  <a:pt x="0" y="11684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598083" y="3066678"/>
            <a:ext cx="2404612" cy="43380"/>
          </a:xfrm>
          <a:custGeom>
            <a:avLst/>
            <a:gdLst/>
            <a:ahLst/>
            <a:cxnLst/>
            <a:rect l="l" t="t" r="r" b="b"/>
            <a:pathLst>
              <a:path w="2058645" h="39370">
                <a:moveTo>
                  <a:pt x="0" y="39370"/>
                </a:moveTo>
                <a:lnTo>
                  <a:pt x="2058645" y="39370"/>
                </a:lnTo>
                <a:lnTo>
                  <a:pt x="2058645" y="0"/>
                </a:lnTo>
                <a:lnTo>
                  <a:pt x="0" y="0"/>
                </a:lnTo>
                <a:lnTo>
                  <a:pt x="0" y="3937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598086" y="3055485"/>
            <a:ext cx="2184454" cy="0"/>
          </a:xfrm>
          <a:custGeom>
            <a:avLst/>
            <a:gdLst/>
            <a:ahLst/>
            <a:cxnLst/>
            <a:rect l="l" t="t" r="r" b="b"/>
            <a:pathLst>
              <a:path w="1870163">
                <a:moveTo>
                  <a:pt x="0" y="0"/>
                </a:moveTo>
                <a:lnTo>
                  <a:pt x="1870163" y="0"/>
                </a:lnTo>
              </a:path>
            </a:pathLst>
          </a:custGeom>
          <a:ln w="22859">
            <a:solidFill>
              <a:srgbClr val="FF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796401" y="2910683"/>
            <a:ext cx="1986136" cy="12593"/>
          </a:xfrm>
          <a:custGeom>
            <a:avLst/>
            <a:gdLst/>
            <a:ahLst/>
            <a:cxnLst/>
            <a:rect l="l" t="t" r="r" b="b"/>
            <a:pathLst>
              <a:path w="1700378" h="11429">
                <a:moveTo>
                  <a:pt x="0" y="11429"/>
                </a:moveTo>
                <a:lnTo>
                  <a:pt x="1700378" y="11429"/>
                </a:lnTo>
                <a:lnTo>
                  <a:pt x="1700378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796435" y="2881964"/>
            <a:ext cx="1765143" cy="29386"/>
          </a:xfrm>
          <a:custGeom>
            <a:avLst/>
            <a:gdLst/>
            <a:ahLst/>
            <a:cxnLst/>
            <a:rect l="l" t="t" r="r" b="b"/>
            <a:pathLst>
              <a:path w="1511181" h="26670">
                <a:moveTo>
                  <a:pt x="0" y="26670"/>
                </a:moveTo>
                <a:lnTo>
                  <a:pt x="1511181" y="26670"/>
                </a:lnTo>
                <a:lnTo>
                  <a:pt x="1511181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017148" y="2780542"/>
            <a:ext cx="1544402" cy="8395"/>
          </a:xfrm>
          <a:custGeom>
            <a:avLst/>
            <a:gdLst/>
            <a:ahLst/>
            <a:cxnLst/>
            <a:rect l="l" t="t" r="r" b="b"/>
            <a:pathLst>
              <a:path w="1322199" h="7619">
                <a:moveTo>
                  <a:pt x="0" y="7619"/>
                </a:moveTo>
                <a:lnTo>
                  <a:pt x="1322199" y="7619"/>
                </a:lnTo>
                <a:lnTo>
                  <a:pt x="1322199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017147" y="2669969"/>
            <a:ext cx="1323618" cy="5597"/>
          </a:xfrm>
          <a:custGeom>
            <a:avLst/>
            <a:gdLst/>
            <a:ahLst/>
            <a:cxnLst/>
            <a:rect l="l" t="t" r="r" b="b"/>
            <a:pathLst>
              <a:path w="1133181" h="5080">
                <a:moveTo>
                  <a:pt x="0" y="5080"/>
                </a:moveTo>
                <a:lnTo>
                  <a:pt x="1133181" y="5080"/>
                </a:lnTo>
                <a:lnTo>
                  <a:pt x="1133181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017144" y="2662967"/>
            <a:ext cx="1103356" cy="0"/>
          </a:xfrm>
          <a:custGeom>
            <a:avLst/>
            <a:gdLst/>
            <a:ahLst/>
            <a:cxnLst/>
            <a:rect l="l" t="t" r="r" b="b"/>
            <a:pathLst>
              <a:path w="944609">
                <a:moveTo>
                  <a:pt x="0" y="0"/>
                </a:moveTo>
                <a:lnTo>
                  <a:pt x="944609" y="0"/>
                </a:lnTo>
              </a:path>
            </a:pathLst>
          </a:custGeom>
          <a:ln w="13970">
            <a:solidFill>
              <a:srgbClr val="FF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237824" y="2576207"/>
            <a:ext cx="882676" cy="4198"/>
          </a:xfrm>
          <a:custGeom>
            <a:avLst/>
            <a:gdLst/>
            <a:ahLst/>
            <a:cxnLst/>
            <a:rect l="l" t="t" r="r" b="b"/>
            <a:pathLst>
              <a:path w="755680" h="3810">
                <a:moveTo>
                  <a:pt x="0" y="3810"/>
                </a:moveTo>
                <a:lnTo>
                  <a:pt x="755680" y="3810"/>
                </a:lnTo>
                <a:lnTo>
                  <a:pt x="755680" y="0"/>
                </a:lnTo>
                <a:lnTo>
                  <a:pt x="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237824" y="2507641"/>
            <a:ext cx="662800" cy="2798"/>
          </a:xfrm>
          <a:custGeom>
            <a:avLst/>
            <a:gdLst/>
            <a:ahLst/>
            <a:cxnLst/>
            <a:rect l="l" t="t" r="r" b="b"/>
            <a:pathLst>
              <a:path w="567439" h="2539">
                <a:moveTo>
                  <a:pt x="0" y="2539"/>
                </a:moveTo>
                <a:lnTo>
                  <a:pt x="567439" y="2539"/>
                </a:lnTo>
                <a:lnTo>
                  <a:pt x="567439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237824" y="2502741"/>
            <a:ext cx="440888" cy="0"/>
          </a:xfrm>
          <a:custGeom>
            <a:avLst/>
            <a:gdLst/>
            <a:ahLst/>
            <a:cxnLst/>
            <a:rect l="l" t="t" r="r" b="b"/>
            <a:pathLst>
              <a:path w="377455">
                <a:moveTo>
                  <a:pt x="0" y="0"/>
                </a:moveTo>
                <a:lnTo>
                  <a:pt x="377455" y="0"/>
                </a:lnTo>
              </a:path>
            </a:pathLst>
          </a:custGeom>
          <a:ln w="10159">
            <a:solidFill>
              <a:srgbClr val="FF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458451" y="2487348"/>
            <a:ext cx="220260" cy="0"/>
          </a:xfrm>
          <a:custGeom>
            <a:avLst/>
            <a:gdLst/>
            <a:ahLst/>
            <a:cxnLst/>
            <a:rect l="l" t="t" r="r" b="b"/>
            <a:pathLst>
              <a:path w="188570">
                <a:moveTo>
                  <a:pt x="0" y="0"/>
                </a:moveTo>
                <a:lnTo>
                  <a:pt x="188570" y="0"/>
                </a:lnTo>
              </a:path>
            </a:pathLst>
          </a:custGeom>
          <a:ln w="20320">
            <a:solidFill>
              <a:srgbClr val="FF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472308" y="2476300"/>
            <a:ext cx="5074810" cy="2786397"/>
          </a:xfrm>
          <a:custGeom>
            <a:avLst/>
            <a:gdLst/>
            <a:ahLst/>
            <a:cxnLst/>
            <a:rect l="l" t="t" r="r" b="b"/>
            <a:pathLst>
              <a:path w="4344665" h="2528831">
                <a:moveTo>
                  <a:pt x="0" y="2528831"/>
                </a:moveTo>
                <a:lnTo>
                  <a:pt x="188982" y="2528831"/>
                </a:lnTo>
                <a:lnTo>
                  <a:pt x="188982" y="2263380"/>
                </a:lnTo>
                <a:lnTo>
                  <a:pt x="377916" y="2263380"/>
                </a:lnTo>
                <a:lnTo>
                  <a:pt x="377916" y="1336482"/>
                </a:lnTo>
                <a:lnTo>
                  <a:pt x="566792" y="1336482"/>
                </a:lnTo>
                <a:lnTo>
                  <a:pt x="566792" y="852451"/>
                </a:lnTo>
                <a:lnTo>
                  <a:pt x="749259" y="852451"/>
                </a:lnTo>
                <a:lnTo>
                  <a:pt x="749259" y="574214"/>
                </a:lnTo>
                <a:lnTo>
                  <a:pt x="963802" y="574214"/>
                </a:lnTo>
                <a:lnTo>
                  <a:pt x="963802" y="515004"/>
                </a:lnTo>
                <a:lnTo>
                  <a:pt x="1133587" y="515004"/>
                </a:lnTo>
                <a:lnTo>
                  <a:pt x="1133587" y="368463"/>
                </a:lnTo>
                <a:lnTo>
                  <a:pt x="1322570" y="368463"/>
                </a:lnTo>
                <a:lnTo>
                  <a:pt x="1322570" y="163644"/>
                </a:lnTo>
                <a:lnTo>
                  <a:pt x="1511499" y="163644"/>
                </a:lnTo>
                <a:lnTo>
                  <a:pt x="1511499" y="19080"/>
                </a:lnTo>
                <a:lnTo>
                  <a:pt x="1700383" y="19080"/>
                </a:lnTo>
                <a:lnTo>
                  <a:pt x="1700383" y="0"/>
                </a:lnTo>
                <a:lnTo>
                  <a:pt x="1888955" y="0"/>
                </a:lnTo>
                <a:lnTo>
                  <a:pt x="1888955" y="28639"/>
                </a:lnTo>
                <a:lnTo>
                  <a:pt x="2078938" y="28639"/>
                </a:lnTo>
                <a:lnTo>
                  <a:pt x="2078938" y="90996"/>
                </a:lnTo>
                <a:lnTo>
                  <a:pt x="2267180" y="90996"/>
                </a:lnTo>
                <a:lnTo>
                  <a:pt x="2267180" y="176386"/>
                </a:lnTo>
                <a:lnTo>
                  <a:pt x="2455752" y="176386"/>
                </a:lnTo>
                <a:lnTo>
                  <a:pt x="2455752" y="276394"/>
                </a:lnTo>
                <a:lnTo>
                  <a:pt x="2644769" y="276394"/>
                </a:lnTo>
                <a:lnTo>
                  <a:pt x="2644769" y="394591"/>
                </a:lnTo>
                <a:lnTo>
                  <a:pt x="2833966" y="394591"/>
                </a:lnTo>
                <a:lnTo>
                  <a:pt x="2833966" y="536052"/>
                </a:lnTo>
                <a:lnTo>
                  <a:pt x="3022448" y="536052"/>
                </a:lnTo>
                <a:lnTo>
                  <a:pt x="3022448" y="691595"/>
                </a:lnTo>
                <a:lnTo>
                  <a:pt x="3211082" y="691595"/>
                </a:lnTo>
                <a:lnTo>
                  <a:pt x="3211082" y="889914"/>
                </a:lnTo>
                <a:lnTo>
                  <a:pt x="3400763" y="889914"/>
                </a:lnTo>
                <a:lnTo>
                  <a:pt x="3400763" y="1104803"/>
                </a:lnTo>
                <a:lnTo>
                  <a:pt x="3589342" y="1104803"/>
                </a:lnTo>
                <a:lnTo>
                  <a:pt x="3589342" y="1330009"/>
                </a:lnTo>
                <a:lnTo>
                  <a:pt x="3777869" y="1330009"/>
                </a:lnTo>
                <a:lnTo>
                  <a:pt x="3777869" y="1656690"/>
                </a:lnTo>
                <a:lnTo>
                  <a:pt x="3967559" y="1656690"/>
                </a:lnTo>
                <a:lnTo>
                  <a:pt x="3967559" y="1942081"/>
                </a:lnTo>
                <a:lnTo>
                  <a:pt x="4156138" y="1942081"/>
                </a:lnTo>
                <a:lnTo>
                  <a:pt x="4156138" y="2528831"/>
                </a:lnTo>
                <a:lnTo>
                  <a:pt x="4344665" y="2528831"/>
                </a:lnTo>
              </a:path>
            </a:pathLst>
          </a:custGeom>
          <a:ln w="6705">
            <a:solidFill>
              <a:srgbClr val="FF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693050" y="4970502"/>
            <a:ext cx="4633859" cy="292465"/>
          </a:xfrm>
          <a:custGeom>
            <a:avLst/>
            <a:gdLst/>
            <a:ahLst/>
            <a:cxnLst/>
            <a:rect l="l" t="t" r="r" b="b"/>
            <a:pathLst>
              <a:path w="3967156" h="265429">
                <a:moveTo>
                  <a:pt x="0" y="265430"/>
                </a:moveTo>
                <a:lnTo>
                  <a:pt x="3967156" y="265430"/>
                </a:lnTo>
                <a:lnTo>
                  <a:pt x="3967156" y="0"/>
                </a:lnTo>
                <a:lnTo>
                  <a:pt x="0" y="0"/>
                </a:lnTo>
                <a:lnTo>
                  <a:pt x="0" y="26543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913738" y="4686428"/>
            <a:ext cx="4413173" cy="284068"/>
          </a:xfrm>
          <a:custGeom>
            <a:avLst/>
            <a:gdLst/>
            <a:ahLst/>
            <a:cxnLst/>
            <a:rect l="l" t="t" r="r" b="b"/>
            <a:pathLst>
              <a:path w="3778222" h="257810">
                <a:moveTo>
                  <a:pt x="0" y="257810"/>
                </a:moveTo>
                <a:lnTo>
                  <a:pt x="3778222" y="257810"/>
                </a:lnTo>
                <a:lnTo>
                  <a:pt x="3778222" y="0"/>
                </a:lnTo>
                <a:lnTo>
                  <a:pt x="0" y="0"/>
                </a:lnTo>
                <a:lnTo>
                  <a:pt x="0" y="25781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913737" y="4412159"/>
            <a:ext cx="4192901" cy="274272"/>
          </a:xfrm>
          <a:custGeom>
            <a:avLst/>
            <a:gdLst/>
            <a:ahLst/>
            <a:cxnLst/>
            <a:rect l="l" t="t" r="r" b="b"/>
            <a:pathLst>
              <a:path w="3589642" h="248920">
                <a:moveTo>
                  <a:pt x="0" y="248920"/>
                </a:moveTo>
                <a:lnTo>
                  <a:pt x="3589642" y="248920"/>
                </a:lnTo>
                <a:lnTo>
                  <a:pt x="3589642" y="0"/>
                </a:lnTo>
                <a:lnTo>
                  <a:pt x="0" y="0"/>
                </a:lnTo>
                <a:lnTo>
                  <a:pt x="0" y="24892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913739" y="4027333"/>
            <a:ext cx="3971333" cy="384822"/>
          </a:xfrm>
          <a:custGeom>
            <a:avLst/>
            <a:gdLst/>
            <a:ahLst/>
            <a:cxnLst/>
            <a:rect l="l" t="t" r="r" b="b"/>
            <a:pathLst>
              <a:path w="3399952" h="349250">
                <a:moveTo>
                  <a:pt x="0" y="349250"/>
                </a:moveTo>
                <a:lnTo>
                  <a:pt x="3399952" y="349250"/>
                </a:lnTo>
                <a:lnTo>
                  <a:pt x="3399952" y="0"/>
                </a:lnTo>
                <a:lnTo>
                  <a:pt x="0" y="0"/>
                </a:lnTo>
                <a:lnTo>
                  <a:pt x="0" y="34925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782539" y="3948971"/>
            <a:ext cx="882320" cy="78364"/>
          </a:xfrm>
          <a:custGeom>
            <a:avLst/>
            <a:gdLst/>
            <a:ahLst/>
            <a:cxnLst/>
            <a:rect l="l" t="t" r="r" b="b"/>
            <a:pathLst>
              <a:path w="755375" h="71120">
                <a:moveTo>
                  <a:pt x="0" y="71120"/>
                </a:moveTo>
                <a:lnTo>
                  <a:pt x="755375" y="71120"/>
                </a:lnTo>
                <a:lnTo>
                  <a:pt x="755375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13737" y="3948971"/>
            <a:ext cx="684347" cy="78364"/>
          </a:xfrm>
          <a:custGeom>
            <a:avLst/>
            <a:gdLst/>
            <a:ahLst/>
            <a:cxnLst/>
            <a:rect l="l" t="t" r="r" b="b"/>
            <a:pathLst>
              <a:path w="585886" h="71120">
                <a:moveTo>
                  <a:pt x="0" y="71120"/>
                </a:moveTo>
                <a:lnTo>
                  <a:pt x="585886" y="71120"/>
                </a:lnTo>
                <a:lnTo>
                  <a:pt x="585886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134353" y="3757260"/>
            <a:ext cx="3530506" cy="191710"/>
          </a:xfrm>
          <a:custGeom>
            <a:avLst/>
            <a:gdLst/>
            <a:ahLst/>
            <a:cxnLst/>
            <a:rect l="l" t="t" r="r" b="b"/>
            <a:pathLst>
              <a:path w="3022550" h="173989">
                <a:moveTo>
                  <a:pt x="0" y="173989"/>
                </a:moveTo>
                <a:lnTo>
                  <a:pt x="3022550" y="173989"/>
                </a:lnTo>
                <a:lnTo>
                  <a:pt x="3022550" y="0"/>
                </a:lnTo>
                <a:lnTo>
                  <a:pt x="0" y="0"/>
                </a:lnTo>
                <a:lnTo>
                  <a:pt x="0" y="17398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134353" y="3502609"/>
            <a:ext cx="3310234" cy="254681"/>
          </a:xfrm>
          <a:custGeom>
            <a:avLst/>
            <a:gdLst/>
            <a:ahLst/>
            <a:cxnLst/>
            <a:rect l="l" t="t" r="r" b="b"/>
            <a:pathLst>
              <a:path w="2833970" h="231139">
                <a:moveTo>
                  <a:pt x="0" y="231139"/>
                </a:moveTo>
                <a:lnTo>
                  <a:pt x="2833970" y="231139"/>
                </a:lnTo>
                <a:lnTo>
                  <a:pt x="2833970" y="0"/>
                </a:lnTo>
                <a:lnTo>
                  <a:pt x="0" y="0"/>
                </a:lnTo>
                <a:lnTo>
                  <a:pt x="0" y="2311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134386" y="3415818"/>
            <a:ext cx="3088679" cy="86760"/>
          </a:xfrm>
          <a:custGeom>
            <a:avLst/>
            <a:gdLst/>
            <a:ahLst/>
            <a:cxnLst/>
            <a:rect l="l" t="t" r="r" b="b"/>
            <a:pathLst>
              <a:path w="2644291" h="78740">
                <a:moveTo>
                  <a:pt x="0" y="78740"/>
                </a:moveTo>
                <a:lnTo>
                  <a:pt x="2644291" y="78740"/>
                </a:lnTo>
                <a:lnTo>
                  <a:pt x="2644291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347485" y="3266086"/>
            <a:ext cx="2875546" cy="149730"/>
          </a:xfrm>
          <a:custGeom>
            <a:avLst/>
            <a:gdLst/>
            <a:ahLst/>
            <a:cxnLst/>
            <a:rect l="l" t="t" r="r" b="b"/>
            <a:pathLst>
              <a:path w="2461823" h="135889">
                <a:moveTo>
                  <a:pt x="0" y="135889"/>
                </a:moveTo>
                <a:lnTo>
                  <a:pt x="2461823" y="135889"/>
                </a:lnTo>
                <a:lnTo>
                  <a:pt x="2461823" y="0"/>
                </a:lnTo>
                <a:lnTo>
                  <a:pt x="0" y="0"/>
                </a:lnTo>
                <a:lnTo>
                  <a:pt x="0" y="13588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347518" y="3109359"/>
            <a:ext cx="2655211" cy="156726"/>
          </a:xfrm>
          <a:custGeom>
            <a:avLst/>
            <a:gdLst/>
            <a:ahLst/>
            <a:cxnLst/>
            <a:rect l="l" t="t" r="r" b="b"/>
            <a:pathLst>
              <a:path w="2273189" h="142239">
                <a:moveTo>
                  <a:pt x="0" y="142239"/>
                </a:moveTo>
                <a:lnTo>
                  <a:pt x="2273189" y="142239"/>
                </a:lnTo>
                <a:lnTo>
                  <a:pt x="2273189" y="0"/>
                </a:lnTo>
                <a:lnTo>
                  <a:pt x="0" y="0"/>
                </a:lnTo>
                <a:lnTo>
                  <a:pt x="0" y="1422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598083" y="3084902"/>
            <a:ext cx="2404612" cy="25187"/>
          </a:xfrm>
          <a:custGeom>
            <a:avLst/>
            <a:gdLst/>
            <a:ahLst/>
            <a:cxnLst/>
            <a:rect l="l" t="t" r="r" b="b"/>
            <a:pathLst>
              <a:path w="2058645" h="22859">
                <a:moveTo>
                  <a:pt x="0" y="22859"/>
                </a:moveTo>
                <a:lnTo>
                  <a:pt x="2058645" y="22859"/>
                </a:lnTo>
                <a:lnTo>
                  <a:pt x="2058645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598086" y="3064581"/>
            <a:ext cx="2184454" cy="0"/>
          </a:xfrm>
          <a:custGeom>
            <a:avLst/>
            <a:gdLst/>
            <a:ahLst/>
            <a:cxnLst/>
            <a:rect l="l" t="t" r="r" b="b"/>
            <a:pathLst>
              <a:path w="1870163">
                <a:moveTo>
                  <a:pt x="0" y="0"/>
                </a:moveTo>
                <a:lnTo>
                  <a:pt x="1870163" y="0"/>
                </a:lnTo>
              </a:path>
            </a:pathLst>
          </a:custGeom>
          <a:ln w="3937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796401" y="2923245"/>
            <a:ext cx="1986136" cy="120344"/>
          </a:xfrm>
          <a:custGeom>
            <a:avLst/>
            <a:gdLst/>
            <a:ahLst/>
            <a:cxnLst/>
            <a:rect l="l" t="t" r="r" b="b"/>
            <a:pathLst>
              <a:path w="1700378" h="109220">
                <a:moveTo>
                  <a:pt x="0" y="109220"/>
                </a:moveTo>
                <a:lnTo>
                  <a:pt x="1700378" y="109220"/>
                </a:lnTo>
                <a:lnTo>
                  <a:pt x="1700378" y="0"/>
                </a:lnTo>
                <a:lnTo>
                  <a:pt x="0" y="0"/>
                </a:lnTo>
                <a:lnTo>
                  <a:pt x="0" y="10922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796435" y="2881966"/>
            <a:ext cx="1765143" cy="41981"/>
          </a:xfrm>
          <a:custGeom>
            <a:avLst/>
            <a:gdLst/>
            <a:ahLst/>
            <a:cxnLst/>
            <a:rect l="l" t="t" r="r" b="b"/>
            <a:pathLst>
              <a:path w="1511181" h="38100">
                <a:moveTo>
                  <a:pt x="0" y="38100"/>
                </a:moveTo>
                <a:lnTo>
                  <a:pt x="1511181" y="38100"/>
                </a:lnTo>
                <a:lnTo>
                  <a:pt x="1511181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017148" y="2788908"/>
            <a:ext cx="1544402" cy="93757"/>
          </a:xfrm>
          <a:custGeom>
            <a:avLst/>
            <a:gdLst/>
            <a:ahLst/>
            <a:cxnLst/>
            <a:rect l="l" t="t" r="r" b="b"/>
            <a:pathLst>
              <a:path w="1322199" h="85090">
                <a:moveTo>
                  <a:pt x="0" y="85090"/>
                </a:moveTo>
                <a:lnTo>
                  <a:pt x="1322199" y="85090"/>
                </a:lnTo>
                <a:lnTo>
                  <a:pt x="1322199" y="0"/>
                </a:lnTo>
                <a:lnTo>
                  <a:pt x="0" y="0"/>
                </a:lnTo>
                <a:lnTo>
                  <a:pt x="0" y="8509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017147" y="2675560"/>
            <a:ext cx="1323618" cy="113346"/>
          </a:xfrm>
          <a:custGeom>
            <a:avLst/>
            <a:gdLst/>
            <a:ahLst/>
            <a:cxnLst/>
            <a:rect l="l" t="t" r="r" b="b"/>
            <a:pathLst>
              <a:path w="1133181" h="102869">
                <a:moveTo>
                  <a:pt x="0" y="102869"/>
                </a:moveTo>
                <a:lnTo>
                  <a:pt x="1133181" y="102869"/>
                </a:lnTo>
                <a:lnTo>
                  <a:pt x="1133181" y="0"/>
                </a:lnTo>
                <a:lnTo>
                  <a:pt x="0" y="0"/>
                </a:lnTo>
                <a:lnTo>
                  <a:pt x="0" y="10286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017144" y="2666465"/>
            <a:ext cx="1103356" cy="0"/>
          </a:xfrm>
          <a:custGeom>
            <a:avLst/>
            <a:gdLst/>
            <a:ahLst/>
            <a:cxnLst/>
            <a:rect l="l" t="t" r="r" b="b"/>
            <a:pathLst>
              <a:path w="944609">
                <a:moveTo>
                  <a:pt x="0" y="0"/>
                </a:moveTo>
                <a:lnTo>
                  <a:pt x="944609" y="0"/>
                </a:lnTo>
              </a:path>
            </a:pathLst>
          </a:custGeom>
          <a:ln w="1778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237824" y="2580404"/>
            <a:ext cx="882676" cy="76964"/>
          </a:xfrm>
          <a:custGeom>
            <a:avLst/>
            <a:gdLst/>
            <a:ahLst/>
            <a:cxnLst/>
            <a:rect l="l" t="t" r="r" b="b"/>
            <a:pathLst>
              <a:path w="755680" h="69850">
                <a:moveTo>
                  <a:pt x="0" y="69850"/>
                </a:moveTo>
                <a:lnTo>
                  <a:pt x="755680" y="69850"/>
                </a:lnTo>
                <a:lnTo>
                  <a:pt x="75568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237824" y="2510436"/>
            <a:ext cx="662800" cy="69968"/>
          </a:xfrm>
          <a:custGeom>
            <a:avLst/>
            <a:gdLst/>
            <a:ahLst/>
            <a:cxnLst/>
            <a:rect l="l" t="t" r="r" b="b"/>
            <a:pathLst>
              <a:path w="567439" h="63500">
                <a:moveTo>
                  <a:pt x="0" y="63500"/>
                </a:moveTo>
                <a:lnTo>
                  <a:pt x="567439" y="63500"/>
                </a:lnTo>
                <a:lnTo>
                  <a:pt x="567439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237824" y="2504139"/>
            <a:ext cx="440888" cy="0"/>
          </a:xfrm>
          <a:custGeom>
            <a:avLst/>
            <a:gdLst/>
            <a:ahLst/>
            <a:cxnLst/>
            <a:rect l="l" t="t" r="r" b="b"/>
            <a:pathLst>
              <a:path w="377455">
                <a:moveTo>
                  <a:pt x="0" y="0"/>
                </a:moveTo>
                <a:lnTo>
                  <a:pt x="377455" y="0"/>
                </a:lnTo>
              </a:path>
            </a:pathLst>
          </a:custGeom>
          <a:ln w="12699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458451" y="2488048"/>
            <a:ext cx="220260" cy="0"/>
          </a:xfrm>
          <a:custGeom>
            <a:avLst/>
            <a:gdLst/>
            <a:ahLst/>
            <a:cxnLst/>
            <a:rect l="l" t="t" r="r" b="b"/>
            <a:pathLst>
              <a:path w="188570">
                <a:moveTo>
                  <a:pt x="0" y="0"/>
                </a:moveTo>
                <a:lnTo>
                  <a:pt x="188570" y="0"/>
                </a:lnTo>
              </a:path>
            </a:pathLst>
          </a:custGeom>
          <a:ln w="1905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472308" y="2477884"/>
            <a:ext cx="5074810" cy="2784781"/>
          </a:xfrm>
          <a:custGeom>
            <a:avLst/>
            <a:gdLst/>
            <a:ahLst/>
            <a:cxnLst/>
            <a:rect l="l" t="t" r="r" b="b"/>
            <a:pathLst>
              <a:path w="4344665" h="2527364">
                <a:moveTo>
                  <a:pt x="0" y="2527364"/>
                </a:moveTo>
                <a:lnTo>
                  <a:pt x="188982" y="2527364"/>
                </a:lnTo>
                <a:lnTo>
                  <a:pt x="188982" y="2261913"/>
                </a:lnTo>
                <a:lnTo>
                  <a:pt x="377916" y="2261913"/>
                </a:lnTo>
                <a:lnTo>
                  <a:pt x="377916" y="1335392"/>
                </a:lnTo>
                <a:lnTo>
                  <a:pt x="566792" y="1335392"/>
                </a:lnTo>
                <a:lnTo>
                  <a:pt x="566792" y="851342"/>
                </a:lnTo>
                <a:lnTo>
                  <a:pt x="749259" y="851342"/>
                </a:lnTo>
                <a:lnTo>
                  <a:pt x="749259" y="573150"/>
                </a:lnTo>
                <a:lnTo>
                  <a:pt x="963802" y="573150"/>
                </a:lnTo>
                <a:lnTo>
                  <a:pt x="963802" y="513922"/>
                </a:lnTo>
                <a:lnTo>
                  <a:pt x="1133587" y="513922"/>
                </a:lnTo>
                <a:lnTo>
                  <a:pt x="1133587" y="367364"/>
                </a:lnTo>
                <a:lnTo>
                  <a:pt x="1322570" y="367364"/>
                </a:lnTo>
                <a:lnTo>
                  <a:pt x="1322570" y="162607"/>
                </a:lnTo>
                <a:lnTo>
                  <a:pt x="1511499" y="162607"/>
                </a:lnTo>
                <a:lnTo>
                  <a:pt x="1511499" y="18562"/>
                </a:lnTo>
                <a:lnTo>
                  <a:pt x="1700383" y="18562"/>
                </a:lnTo>
                <a:lnTo>
                  <a:pt x="1700383" y="0"/>
                </a:lnTo>
                <a:lnTo>
                  <a:pt x="1888955" y="0"/>
                </a:lnTo>
                <a:lnTo>
                  <a:pt x="1888955" y="29265"/>
                </a:lnTo>
                <a:lnTo>
                  <a:pt x="2078938" y="29265"/>
                </a:lnTo>
                <a:lnTo>
                  <a:pt x="2078938" y="92641"/>
                </a:lnTo>
                <a:lnTo>
                  <a:pt x="2267180" y="92641"/>
                </a:lnTo>
                <a:lnTo>
                  <a:pt x="2267180" y="179739"/>
                </a:lnTo>
                <a:lnTo>
                  <a:pt x="2455752" y="179739"/>
                </a:lnTo>
                <a:lnTo>
                  <a:pt x="2455752" y="282332"/>
                </a:lnTo>
                <a:lnTo>
                  <a:pt x="2644769" y="282332"/>
                </a:lnTo>
                <a:lnTo>
                  <a:pt x="2644769" y="404525"/>
                </a:lnTo>
                <a:lnTo>
                  <a:pt x="2833966" y="404525"/>
                </a:lnTo>
                <a:lnTo>
                  <a:pt x="2833966" y="552066"/>
                </a:lnTo>
                <a:lnTo>
                  <a:pt x="3022448" y="552066"/>
                </a:lnTo>
                <a:lnTo>
                  <a:pt x="3022448" y="715737"/>
                </a:lnTo>
                <a:lnTo>
                  <a:pt x="3211082" y="715737"/>
                </a:lnTo>
                <a:lnTo>
                  <a:pt x="3211082" y="930330"/>
                </a:lnTo>
                <a:lnTo>
                  <a:pt x="3400763" y="930330"/>
                </a:lnTo>
                <a:lnTo>
                  <a:pt x="3400763" y="1160704"/>
                </a:lnTo>
                <a:lnTo>
                  <a:pt x="3589342" y="1160704"/>
                </a:lnTo>
                <a:lnTo>
                  <a:pt x="3589342" y="1405903"/>
                </a:lnTo>
                <a:lnTo>
                  <a:pt x="3777869" y="1405903"/>
                </a:lnTo>
                <a:lnTo>
                  <a:pt x="3777869" y="1755501"/>
                </a:lnTo>
                <a:lnTo>
                  <a:pt x="3967559" y="1755501"/>
                </a:lnTo>
                <a:lnTo>
                  <a:pt x="3967559" y="2004572"/>
                </a:lnTo>
                <a:lnTo>
                  <a:pt x="4156138" y="2004572"/>
                </a:lnTo>
                <a:lnTo>
                  <a:pt x="4156138" y="2527364"/>
                </a:lnTo>
                <a:lnTo>
                  <a:pt x="4344665" y="2527364"/>
                </a:lnTo>
              </a:path>
            </a:pathLst>
          </a:custGeom>
          <a:ln w="670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444591" y="5013876"/>
            <a:ext cx="440481" cy="249085"/>
          </a:xfrm>
          <a:custGeom>
            <a:avLst/>
            <a:gdLst/>
            <a:ahLst/>
            <a:cxnLst/>
            <a:rect l="l" t="t" r="r" b="b"/>
            <a:pathLst>
              <a:path w="377106" h="226060">
                <a:moveTo>
                  <a:pt x="0" y="226060"/>
                </a:moveTo>
                <a:lnTo>
                  <a:pt x="377106" y="226060"/>
                </a:lnTo>
                <a:lnTo>
                  <a:pt x="377106" y="0"/>
                </a:lnTo>
                <a:lnTo>
                  <a:pt x="0" y="0"/>
                </a:lnTo>
                <a:lnTo>
                  <a:pt x="0" y="22606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913736" y="5013876"/>
            <a:ext cx="220616" cy="249085"/>
          </a:xfrm>
          <a:custGeom>
            <a:avLst/>
            <a:gdLst/>
            <a:ahLst/>
            <a:cxnLst/>
            <a:rect l="l" t="t" r="r" b="b"/>
            <a:pathLst>
              <a:path w="188875" h="226060">
                <a:moveTo>
                  <a:pt x="0" y="226060"/>
                </a:moveTo>
                <a:lnTo>
                  <a:pt x="188875" y="226060"/>
                </a:lnTo>
                <a:lnTo>
                  <a:pt x="188875" y="0"/>
                </a:lnTo>
                <a:lnTo>
                  <a:pt x="0" y="0"/>
                </a:lnTo>
                <a:lnTo>
                  <a:pt x="0" y="22606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002729" y="4991488"/>
            <a:ext cx="662163" cy="0"/>
          </a:xfrm>
          <a:custGeom>
            <a:avLst/>
            <a:gdLst/>
            <a:ahLst/>
            <a:cxnLst/>
            <a:rect l="l" t="t" r="r" b="b"/>
            <a:pathLst>
              <a:path w="566893">
                <a:moveTo>
                  <a:pt x="0" y="0"/>
                </a:moveTo>
                <a:lnTo>
                  <a:pt x="566893" y="0"/>
                </a:lnTo>
              </a:path>
            </a:pathLst>
          </a:custGeom>
          <a:ln w="41909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913736" y="4968397"/>
            <a:ext cx="220616" cy="46179"/>
          </a:xfrm>
          <a:custGeom>
            <a:avLst/>
            <a:gdLst/>
            <a:ahLst/>
            <a:cxnLst/>
            <a:rect l="l" t="t" r="r" b="b"/>
            <a:pathLst>
              <a:path w="188875" h="41910">
                <a:moveTo>
                  <a:pt x="0" y="41910"/>
                </a:moveTo>
                <a:lnTo>
                  <a:pt x="188875" y="41910"/>
                </a:lnTo>
                <a:lnTo>
                  <a:pt x="188875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9223032" y="4847354"/>
            <a:ext cx="441828" cy="121744"/>
          </a:xfrm>
          <a:custGeom>
            <a:avLst/>
            <a:gdLst/>
            <a:ahLst/>
            <a:cxnLst/>
            <a:rect l="l" t="t" r="r" b="b"/>
            <a:pathLst>
              <a:path w="378259" h="110490">
                <a:moveTo>
                  <a:pt x="0" y="110490"/>
                </a:moveTo>
                <a:lnTo>
                  <a:pt x="378259" y="110490"/>
                </a:lnTo>
                <a:lnTo>
                  <a:pt x="378259" y="0"/>
                </a:lnTo>
                <a:lnTo>
                  <a:pt x="0" y="0"/>
                </a:lnTo>
                <a:lnTo>
                  <a:pt x="0" y="11049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134353" y="4552091"/>
            <a:ext cx="3310234" cy="295262"/>
          </a:xfrm>
          <a:custGeom>
            <a:avLst/>
            <a:gdLst/>
            <a:ahLst/>
            <a:cxnLst/>
            <a:rect l="l" t="t" r="r" b="b"/>
            <a:pathLst>
              <a:path w="2833970" h="267970">
                <a:moveTo>
                  <a:pt x="0" y="267970"/>
                </a:moveTo>
                <a:lnTo>
                  <a:pt x="2833970" y="267970"/>
                </a:lnTo>
                <a:lnTo>
                  <a:pt x="2833970" y="0"/>
                </a:lnTo>
                <a:lnTo>
                  <a:pt x="0" y="0"/>
                </a:lnTo>
                <a:lnTo>
                  <a:pt x="0" y="26797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134386" y="4406561"/>
            <a:ext cx="3088679" cy="145533"/>
          </a:xfrm>
          <a:custGeom>
            <a:avLst/>
            <a:gdLst/>
            <a:ahLst/>
            <a:cxnLst/>
            <a:rect l="l" t="t" r="r" b="b"/>
            <a:pathLst>
              <a:path w="2644291" h="132079">
                <a:moveTo>
                  <a:pt x="0" y="132080"/>
                </a:moveTo>
                <a:lnTo>
                  <a:pt x="2644291" y="132080"/>
                </a:lnTo>
                <a:lnTo>
                  <a:pt x="2644291" y="0"/>
                </a:lnTo>
                <a:lnTo>
                  <a:pt x="0" y="0"/>
                </a:lnTo>
                <a:lnTo>
                  <a:pt x="0" y="13208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340795" y="4330994"/>
            <a:ext cx="882269" cy="75564"/>
          </a:xfrm>
          <a:custGeom>
            <a:avLst/>
            <a:gdLst/>
            <a:ahLst/>
            <a:cxnLst/>
            <a:rect l="l" t="t" r="r" b="b"/>
            <a:pathLst>
              <a:path w="755331" h="68579">
                <a:moveTo>
                  <a:pt x="0" y="68579"/>
                </a:moveTo>
                <a:lnTo>
                  <a:pt x="755331" y="68579"/>
                </a:lnTo>
                <a:lnTo>
                  <a:pt x="755331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347485" y="4330994"/>
            <a:ext cx="448916" cy="75564"/>
          </a:xfrm>
          <a:custGeom>
            <a:avLst/>
            <a:gdLst/>
            <a:ahLst/>
            <a:cxnLst/>
            <a:rect l="l" t="t" r="r" b="b"/>
            <a:pathLst>
              <a:path w="384328" h="68579">
                <a:moveTo>
                  <a:pt x="0" y="68579"/>
                </a:moveTo>
                <a:lnTo>
                  <a:pt x="384328" y="68579"/>
                </a:lnTo>
                <a:lnTo>
                  <a:pt x="384328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347518" y="4130889"/>
            <a:ext cx="2655211" cy="200107"/>
          </a:xfrm>
          <a:custGeom>
            <a:avLst/>
            <a:gdLst/>
            <a:ahLst/>
            <a:cxnLst/>
            <a:rect l="l" t="t" r="r" b="b"/>
            <a:pathLst>
              <a:path w="2273189" h="181610">
                <a:moveTo>
                  <a:pt x="0" y="181610"/>
                </a:moveTo>
                <a:lnTo>
                  <a:pt x="2273189" y="181610"/>
                </a:lnTo>
                <a:lnTo>
                  <a:pt x="2273189" y="0"/>
                </a:lnTo>
                <a:lnTo>
                  <a:pt x="0" y="0"/>
                </a:lnTo>
                <a:lnTo>
                  <a:pt x="0" y="18161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47485" y="4028736"/>
            <a:ext cx="2435054" cy="102153"/>
          </a:xfrm>
          <a:custGeom>
            <a:avLst/>
            <a:gdLst/>
            <a:ahLst/>
            <a:cxnLst/>
            <a:rect l="l" t="t" r="r" b="b"/>
            <a:pathLst>
              <a:path w="2084707" h="92710">
                <a:moveTo>
                  <a:pt x="0" y="92710"/>
                </a:moveTo>
                <a:lnTo>
                  <a:pt x="2084707" y="92710"/>
                </a:lnTo>
                <a:lnTo>
                  <a:pt x="2084707" y="0"/>
                </a:lnTo>
                <a:lnTo>
                  <a:pt x="0" y="0"/>
                </a:lnTo>
                <a:lnTo>
                  <a:pt x="0" y="9271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120533" y="3940576"/>
            <a:ext cx="662039" cy="88159"/>
          </a:xfrm>
          <a:custGeom>
            <a:avLst/>
            <a:gdLst/>
            <a:ahLst/>
            <a:cxnLst/>
            <a:rect l="l" t="t" r="r" b="b"/>
            <a:pathLst>
              <a:path w="566787" h="80010">
                <a:moveTo>
                  <a:pt x="0" y="80010"/>
                </a:moveTo>
                <a:lnTo>
                  <a:pt x="566787" y="80010"/>
                </a:lnTo>
                <a:lnTo>
                  <a:pt x="566787" y="0"/>
                </a:lnTo>
                <a:lnTo>
                  <a:pt x="0" y="0"/>
                </a:lnTo>
                <a:lnTo>
                  <a:pt x="0" y="8001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598086" y="3940576"/>
            <a:ext cx="198318" cy="88159"/>
          </a:xfrm>
          <a:custGeom>
            <a:avLst/>
            <a:gdLst/>
            <a:ahLst/>
            <a:cxnLst/>
            <a:rect l="l" t="t" r="r" b="b"/>
            <a:pathLst>
              <a:path w="169785" h="80010">
                <a:moveTo>
                  <a:pt x="0" y="80010"/>
                </a:moveTo>
                <a:lnTo>
                  <a:pt x="169785" y="80010"/>
                </a:lnTo>
                <a:lnTo>
                  <a:pt x="169785" y="0"/>
                </a:lnTo>
                <a:lnTo>
                  <a:pt x="0" y="0"/>
                </a:lnTo>
                <a:lnTo>
                  <a:pt x="0" y="8001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598083" y="3834224"/>
            <a:ext cx="1963462" cy="106350"/>
          </a:xfrm>
          <a:custGeom>
            <a:avLst/>
            <a:gdLst/>
            <a:ahLst/>
            <a:cxnLst/>
            <a:rect l="l" t="t" r="r" b="b"/>
            <a:pathLst>
              <a:path w="1680966" h="96519">
                <a:moveTo>
                  <a:pt x="0" y="96519"/>
                </a:moveTo>
                <a:lnTo>
                  <a:pt x="1680966" y="96519"/>
                </a:lnTo>
                <a:lnTo>
                  <a:pt x="1680966" y="0"/>
                </a:lnTo>
                <a:lnTo>
                  <a:pt x="0" y="0"/>
                </a:lnTo>
                <a:lnTo>
                  <a:pt x="0" y="9651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796435" y="3769853"/>
            <a:ext cx="1765143" cy="64370"/>
          </a:xfrm>
          <a:custGeom>
            <a:avLst/>
            <a:gdLst/>
            <a:ahLst/>
            <a:cxnLst/>
            <a:rect l="l" t="t" r="r" b="b"/>
            <a:pathLst>
              <a:path w="1511181" h="58420">
                <a:moveTo>
                  <a:pt x="0" y="58420"/>
                </a:moveTo>
                <a:lnTo>
                  <a:pt x="1511181" y="58420"/>
                </a:lnTo>
                <a:lnTo>
                  <a:pt x="1511181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796403" y="3628550"/>
            <a:ext cx="1544360" cy="141333"/>
          </a:xfrm>
          <a:custGeom>
            <a:avLst/>
            <a:gdLst/>
            <a:ahLst/>
            <a:cxnLst/>
            <a:rect l="l" t="t" r="r" b="b"/>
            <a:pathLst>
              <a:path w="1322163" h="128269">
                <a:moveTo>
                  <a:pt x="0" y="128269"/>
                </a:moveTo>
                <a:lnTo>
                  <a:pt x="1322163" y="128269"/>
                </a:lnTo>
                <a:lnTo>
                  <a:pt x="1322163" y="0"/>
                </a:lnTo>
                <a:lnTo>
                  <a:pt x="0" y="0"/>
                </a:lnTo>
                <a:lnTo>
                  <a:pt x="0" y="128269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796435" y="3597033"/>
            <a:ext cx="1324097" cy="0"/>
          </a:xfrm>
          <a:custGeom>
            <a:avLst/>
            <a:gdLst/>
            <a:ahLst/>
            <a:cxnLst/>
            <a:rect l="l" t="t" r="r" b="b"/>
            <a:pathLst>
              <a:path w="1133591">
                <a:moveTo>
                  <a:pt x="0" y="0"/>
                </a:moveTo>
                <a:lnTo>
                  <a:pt x="1133591" y="0"/>
                </a:lnTo>
              </a:path>
            </a:pathLst>
          </a:custGeom>
          <a:ln w="58419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017144" y="3498384"/>
            <a:ext cx="1103356" cy="67169"/>
          </a:xfrm>
          <a:custGeom>
            <a:avLst/>
            <a:gdLst/>
            <a:ahLst/>
            <a:cxnLst/>
            <a:rect l="l" t="t" r="r" b="b"/>
            <a:pathLst>
              <a:path w="944609" h="60960">
                <a:moveTo>
                  <a:pt x="0" y="60960"/>
                </a:moveTo>
                <a:lnTo>
                  <a:pt x="944609" y="60960"/>
                </a:lnTo>
                <a:lnTo>
                  <a:pt x="944609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017144" y="3488584"/>
            <a:ext cx="883480" cy="0"/>
          </a:xfrm>
          <a:custGeom>
            <a:avLst/>
            <a:gdLst/>
            <a:ahLst/>
            <a:cxnLst/>
            <a:rect l="l" t="t" r="r" b="b"/>
            <a:pathLst>
              <a:path w="756368">
                <a:moveTo>
                  <a:pt x="0" y="0"/>
                </a:moveTo>
                <a:lnTo>
                  <a:pt x="756368" y="0"/>
                </a:lnTo>
              </a:path>
            </a:pathLst>
          </a:custGeom>
          <a:ln w="19050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237824" y="3447303"/>
            <a:ext cx="662800" cy="0"/>
          </a:xfrm>
          <a:custGeom>
            <a:avLst/>
            <a:gdLst/>
            <a:ahLst/>
            <a:cxnLst/>
            <a:rect l="l" t="t" r="r" b="b"/>
            <a:pathLst>
              <a:path w="567439">
                <a:moveTo>
                  <a:pt x="0" y="0"/>
                </a:moveTo>
                <a:lnTo>
                  <a:pt x="567439" y="0"/>
                </a:lnTo>
              </a:path>
            </a:pathLst>
          </a:custGeom>
          <a:ln w="58419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237824" y="3409520"/>
            <a:ext cx="440888" cy="0"/>
          </a:xfrm>
          <a:custGeom>
            <a:avLst/>
            <a:gdLst/>
            <a:ahLst/>
            <a:cxnLst/>
            <a:rect l="l" t="t" r="r" b="b"/>
            <a:pathLst>
              <a:path w="377455">
                <a:moveTo>
                  <a:pt x="0" y="0"/>
                </a:moveTo>
                <a:lnTo>
                  <a:pt x="377455" y="0"/>
                </a:lnTo>
              </a:path>
            </a:pathLst>
          </a:custGeom>
          <a:ln w="12699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458451" y="3389229"/>
            <a:ext cx="220260" cy="0"/>
          </a:xfrm>
          <a:custGeom>
            <a:avLst/>
            <a:gdLst/>
            <a:ahLst/>
            <a:cxnLst/>
            <a:rect l="l" t="t" r="r" b="b"/>
            <a:pathLst>
              <a:path w="188570">
                <a:moveTo>
                  <a:pt x="0" y="0"/>
                </a:moveTo>
                <a:lnTo>
                  <a:pt x="188570" y="0"/>
                </a:lnTo>
              </a:path>
            </a:pathLst>
          </a:custGeom>
          <a:ln w="26670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472308" y="3375594"/>
            <a:ext cx="5074810" cy="1887072"/>
          </a:xfrm>
          <a:custGeom>
            <a:avLst/>
            <a:gdLst/>
            <a:ahLst/>
            <a:cxnLst/>
            <a:rect l="l" t="t" r="r" b="b"/>
            <a:pathLst>
              <a:path w="4344665" h="1712637">
                <a:moveTo>
                  <a:pt x="0" y="1712637"/>
                </a:moveTo>
                <a:lnTo>
                  <a:pt x="188982" y="1712637"/>
                </a:lnTo>
                <a:lnTo>
                  <a:pt x="377916" y="1712637"/>
                </a:lnTo>
                <a:lnTo>
                  <a:pt x="377916" y="1446542"/>
                </a:lnTo>
                <a:lnTo>
                  <a:pt x="566792" y="1446542"/>
                </a:lnTo>
                <a:lnTo>
                  <a:pt x="566792" y="935677"/>
                </a:lnTo>
                <a:lnTo>
                  <a:pt x="749259" y="935677"/>
                </a:lnTo>
                <a:lnTo>
                  <a:pt x="749259" y="592534"/>
                </a:lnTo>
                <a:lnTo>
                  <a:pt x="963802" y="592534"/>
                </a:lnTo>
                <a:lnTo>
                  <a:pt x="963802" y="416443"/>
                </a:lnTo>
                <a:lnTo>
                  <a:pt x="1133587" y="416443"/>
                </a:lnTo>
                <a:lnTo>
                  <a:pt x="1133587" y="171781"/>
                </a:lnTo>
                <a:lnTo>
                  <a:pt x="1322570" y="171781"/>
                </a:lnTo>
                <a:lnTo>
                  <a:pt x="1322570" y="93857"/>
                </a:lnTo>
                <a:lnTo>
                  <a:pt x="1511499" y="93857"/>
                </a:lnTo>
                <a:lnTo>
                  <a:pt x="1511499" y="25240"/>
                </a:lnTo>
                <a:lnTo>
                  <a:pt x="1700383" y="25240"/>
                </a:lnTo>
                <a:lnTo>
                  <a:pt x="1700383" y="0"/>
                </a:lnTo>
                <a:lnTo>
                  <a:pt x="1888955" y="0"/>
                </a:lnTo>
                <a:lnTo>
                  <a:pt x="1888955" y="36962"/>
                </a:lnTo>
                <a:lnTo>
                  <a:pt x="2078938" y="36962"/>
                </a:lnTo>
                <a:lnTo>
                  <a:pt x="2078938" y="111623"/>
                </a:lnTo>
                <a:lnTo>
                  <a:pt x="2267180" y="111623"/>
                </a:lnTo>
                <a:lnTo>
                  <a:pt x="2267180" y="229855"/>
                </a:lnTo>
                <a:lnTo>
                  <a:pt x="2455752" y="229855"/>
                </a:lnTo>
                <a:lnTo>
                  <a:pt x="2455752" y="357278"/>
                </a:lnTo>
                <a:lnTo>
                  <a:pt x="2644769" y="357278"/>
                </a:lnTo>
                <a:lnTo>
                  <a:pt x="2644769" y="512554"/>
                </a:lnTo>
                <a:lnTo>
                  <a:pt x="2833966" y="512554"/>
                </a:lnTo>
                <a:lnTo>
                  <a:pt x="2833966" y="685346"/>
                </a:lnTo>
                <a:lnTo>
                  <a:pt x="3022448" y="685346"/>
                </a:lnTo>
                <a:lnTo>
                  <a:pt x="3022448" y="866668"/>
                </a:lnTo>
                <a:lnTo>
                  <a:pt x="3211082" y="866668"/>
                </a:lnTo>
                <a:lnTo>
                  <a:pt x="3211082" y="1068313"/>
                </a:lnTo>
                <a:lnTo>
                  <a:pt x="3400763" y="1068313"/>
                </a:lnTo>
                <a:lnTo>
                  <a:pt x="3400763" y="1335097"/>
                </a:lnTo>
                <a:lnTo>
                  <a:pt x="3589342" y="1335097"/>
                </a:lnTo>
                <a:lnTo>
                  <a:pt x="3589342" y="1486724"/>
                </a:lnTo>
                <a:lnTo>
                  <a:pt x="3777869" y="1486724"/>
                </a:lnTo>
                <a:lnTo>
                  <a:pt x="3777869" y="1712637"/>
                </a:lnTo>
                <a:lnTo>
                  <a:pt x="3967559" y="1712637"/>
                </a:lnTo>
                <a:lnTo>
                  <a:pt x="4156138" y="1712637"/>
                </a:lnTo>
                <a:lnTo>
                  <a:pt x="4344665" y="1712637"/>
                </a:lnTo>
              </a:path>
            </a:pathLst>
          </a:custGeom>
          <a:ln w="6705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134353" y="5262262"/>
            <a:ext cx="3530506" cy="0"/>
          </a:xfrm>
          <a:custGeom>
            <a:avLst/>
            <a:gdLst/>
            <a:ahLst/>
            <a:cxnLst/>
            <a:rect l="l" t="t" r="r" b="b"/>
            <a:pathLst>
              <a:path w="3022550">
                <a:moveTo>
                  <a:pt x="0" y="0"/>
                </a:moveTo>
                <a:lnTo>
                  <a:pt x="3022550" y="0"/>
                </a:lnTo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134353" y="5009682"/>
            <a:ext cx="3310234" cy="251883"/>
          </a:xfrm>
          <a:custGeom>
            <a:avLst/>
            <a:gdLst/>
            <a:ahLst/>
            <a:cxnLst/>
            <a:rect l="l" t="t" r="r" b="b"/>
            <a:pathLst>
              <a:path w="2833970" h="228600">
                <a:moveTo>
                  <a:pt x="0" y="228600"/>
                </a:moveTo>
                <a:lnTo>
                  <a:pt x="2833970" y="228600"/>
                </a:lnTo>
                <a:lnTo>
                  <a:pt x="283397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134386" y="4728409"/>
            <a:ext cx="3088679" cy="281270"/>
          </a:xfrm>
          <a:custGeom>
            <a:avLst/>
            <a:gdLst/>
            <a:ahLst/>
            <a:cxnLst/>
            <a:rect l="l" t="t" r="r" b="b"/>
            <a:pathLst>
              <a:path w="2644291" h="255270">
                <a:moveTo>
                  <a:pt x="0" y="255270"/>
                </a:moveTo>
                <a:lnTo>
                  <a:pt x="2644291" y="255270"/>
                </a:lnTo>
                <a:lnTo>
                  <a:pt x="2644291" y="0"/>
                </a:lnTo>
                <a:lnTo>
                  <a:pt x="0" y="0"/>
                </a:lnTo>
                <a:lnTo>
                  <a:pt x="0" y="25527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782539" y="4705321"/>
            <a:ext cx="220156" cy="0"/>
          </a:xfrm>
          <a:custGeom>
            <a:avLst/>
            <a:gdLst/>
            <a:ahLst/>
            <a:cxnLst/>
            <a:rect l="l" t="t" r="r" b="b"/>
            <a:pathLst>
              <a:path w="188481">
                <a:moveTo>
                  <a:pt x="0" y="0"/>
                </a:moveTo>
                <a:lnTo>
                  <a:pt x="188481" y="0"/>
                </a:lnTo>
              </a:path>
            </a:pathLst>
          </a:custGeom>
          <a:ln w="4317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134356" y="4705321"/>
            <a:ext cx="213132" cy="0"/>
          </a:xfrm>
          <a:custGeom>
            <a:avLst/>
            <a:gdLst/>
            <a:ahLst/>
            <a:cxnLst/>
            <a:rect l="l" t="t" r="r" b="b"/>
            <a:pathLst>
              <a:path w="182467">
                <a:moveTo>
                  <a:pt x="0" y="0"/>
                </a:moveTo>
                <a:lnTo>
                  <a:pt x="182467" y="0"/>
                </a:lnTo>
              </a:path>
            </a:pathLst>
          </a:custGeom>
          <a:ln w="4317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347518" y="4528302"/>
            <a:ext cx="2655211" cy="153929"/>
          </a:xfrm>
          <a:custGeom>
            <a:avLst/>
            <a:gdLst/>
            <a:ahLst/>
            <a:cxnLst/>
            <a:rect l="l" t="t" r="r" b="b"/>
            <a:pathLst>
              <a:path w="2273189" h="139700">
                <a:moveTo>
                  <a:pt x="0" y="139699"/>
                </a:moveTo>
                <a:lnTo>
                  <a:pt x="2273189" y="139699"/>
                </a:lnTo>
                <a:lnTo>
                  <a:pt x="2273189" y="0"/>
                </a:lnTo>
                <a:lnTo>
                  <a:pt x="0" y="0"/>
                </a:lnTo>
                <a:lnTo>
                  <a:pt x="0" y="13969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347485" y="4358984"/>
            <a:ext cx="2435054" cy="169320"/>
          </a:xfrm>
          <a:custGeom>
            <a:avLst/>
            <a:gdLst/>
            <a:ahLst/>
            <a:cxnLst/>
            <a:rect l="l" t="t" r="r" b="b"/>
            <a:pathLst>
              <a:path w="2084707" h="153670">
                <a:moveTo>
                  <a:pt x="0" y="153669"/>
                </a:moveTo>
                <a:lnTo>
                  <a:pt x="2084707" y="153669"/>
                </a:lnTo>
                <a:lnTo>
                  <a:pt x="2084707" y="0"/>
                </a:lnTo>
                <a:lnTo>
                  <a:pt x="0" y="0"/>
                </a:lnTo>
                <a:lnTo>
                  <a:pt x="0" y="15366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340763" y="4348486"/>
            <a:ext cx="220782" cy="0"/>
          </a:xfrm>
          <a:custGeom>
            <a:avLst/>
            <a:gdLst/>
            <a:ahLst/>
            <a:cxnLst/>
            <a:rect l="l" t="t" r="r" b="b"/>
            <a:pathLst>
              <a:path w="189017">
                <a:moveTo>
                  <a:pt x="0" y="0"/>
                </a:moveTo>
                <a:lnTo>
                  <a:pt x="189017" y="0"/>
                </a:lnTo>
              </a:path>
            </a:pathLst>
          </a:custGeom>
          <a:ln w="20320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347485" y="4348486"/>
            <a:ext cx="448916" cy="0"/>
          </a:xfrm>
          <a:custGeom>
            <a:avLst/>
            <a:gdLst/>
            <a:ahLst/>
            <a:cxnLst/>
            <a:rect l="l" t="t" r="r" b="b"/>
            <a:pathLst>
              <a:path w="384328">
                <a:moveTo>
                  <a:pt x="0" y="0"/>
                </a:moveTo>
                <a:lnTo>
                  <a:pt x="384328" y="0"/>
                </a:lnTo>
              </a:path>
            </a:pathLst>
          </a:custGeom>
          <a:ln w="20320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598083" y="4156075"/>
            <a:ext cx="1963462" cy="181916"/>
          </a:xfrm>
          <a:custGeom>
            <a:avLst/>
            <a:gdLst/>
            <a:ahLst/>
            <a:cxnLst/>
            <a:rect l="l" t="t" r="r" b="b"/>
            <a:pathLst>
              <a:path w="1680966" h="165100">
                <a:moveTo>
                  <a:pt x="0" y="165100"/>
                </a:moveTo>
                <a:lnTo>
                  <a:pt x="1680966" y="165100"/>
                </a:lnTo>
                <a:lnTo>
                  <a:pt x="1680966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598116" y="4037130"/>
            <a:ext cx="1742679" cy="118945"/>
          </a:xfrm>
          <a:custGeom>
            <a:avLst/>
            <a:gdLst/>
            <a:ahLst/>
            <a:cxnLst/>
            <a:rect l="l" t="t" r="r" b="b"/>
            <a:pathLst>
              <a:path w="1491949" h="107950">
                <a:moveTo>
                  <a:pt x="0" y="107950"/>
                </a:moveTo>
                <a:lnTo>
                  <a:pt x="1491949" y="107950"/>
                </a:lnTo>
                <a:lnTo>
                  <a:pt x="1491949" y="0"/>
                </a:lnTo>
                <a:lnTo>
                  <a:pt x="0" y="0"/>
                </a:lnTo>
                <a:lnTo>
                  <a:pt x="0" y="10795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796403" y="4032932"/>
            <a:ext cx="1544360" cy="0"/>
          </a:xfrm>
          <a:custGeom>
            <a:avLst/>
            <a:gdLst/>
            <a:ahLst/>
            <a:cxnLst/>
            <a:rect l="l" t="t" r="r" b="b"/>
            <a:pathLst>
              <a:path w="1322163">
                <a:moveTo>
                  <a:pt x="0" y="0"/>
                </a:moveTo>
                <a:lnTo>
                  <a:pt x="1322163" y="0"/>
                </a:lnTo>
              </a:path>
            </a:pathLst>
          </a:custGeom>
          <a:ln w="8890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796435" y="3905591"/>
            <a:ext cx="1324097" cy="123143"/>
          </a:xfrm>
          <a:custGeom>
            <a:avLst/>
            <a:gdLst/>
            <a:ahLst/>
            <a:cxnLst/>
            <a:rect l="l" t="t" r="r" b="b"/>
            <a:pathLst>
              <a:path w="1133591" h="111760">
                <a:moveTo>
                  <a:pt x="0" y="111760"/>
                </a:moveTo>
                <a:lnTo>
                  <a:pt x="1133591" y="111760"/>
                </a:lnTo>
                <a:lnTo>
                  <a:pt x="1133591" y="0"/>
                </a:lnTo>
                <a:lnTo>
                  <a:pt x="0" y="0"/>
                </a:lnTo>
                <a:lnTo>
                  <a:pt x="0" y="11176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796402" y="3878303"/>
            <a:ext cx="1104222" cy="0"/>
          </a:xfrm>
          <a:custGeom>
            <a:avLst/>
            <a:gdLst/>
            <a:ahLst/>
            <a:cxnLst/>
            <a:rect l="l" t="t" r="r" b="b"/>
            <a:pathLst>
              <a:path w="945351">
                <a:moveTo>
                  <a:pt x="0" y="0"/>
                </a:moveTo>
                <a:lnTo>
                  <a:pt x="945351" y="0"/>
                </a:lnTo>
              </a:path>
            </a:pathLst>
          </a:custGeom>
          <a:ln w="5079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796405" y="3821630"/>
            <a:ext cx="882309" cy="0"/>
          </a:xfrm>
          <a:custGeom>
            <a:avLst/>
            <a:gdLst/>
            <a:ahLst/>
            <a:cxnLst/>
            <a:rect l="l" t="t" r="r" b="b"/>
            <a:pathLst>
              <a:path w="755366">
                <a:moveTo>
                  <a:pt x="0" y="0"/>
                </a:moveTo>
                <a:lnTo>
                  <a:pt x="755366" y="0"/>
                </a:lnTo>
              </a:path>
            </a:pathLst>
          </a:custGeom>
          <a:ln w="5460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796403" y="3783148"/>
            <a:ext cx="662048" cy="0"/>
          </a:xfrm>
          <a:custGeom>
            <a:avLst/>
            <a:gdLst/>
            <a:ahLst/>
            <a:cxnLst/>
            <a:rect l="l" t="t" r="r" b="b"/>
            <a:pathLst>
              <a:path w="566795">
                <a:moveTo>
                  <a:pt x="0" y="0"/>
                </a:moveTo>
                <a:lnTo>
                  <a:pt x="566795" y="0"/>
                </a:lnTo>
              </a:path>
            </a:pathLst>
          </a:custGeom>
          <a:ln w="17780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796435" y="3746065"/>
            <a:ext cx="441421" cy="0"/>
          </a:xfrm>
          <a:custGeom>
            <a:avLst/>
            <a:gdLst/>
            <a:ahLst/>
            <a:cxnLst/>
            <a:rect l="l" t="t" r="r" b="b"/>
            <a:pathLst>
              <a:path w="377911">
                <a:moveTo>
                  <a:pt x="0" y="0"/>
                </a:moveTo>
                <a:lnTo>
                  <a:pt x="377911" y="0"/>
                </a:lnTo>
              </a:path>
            </a:pathLst>
          </a:custGeom>
          <a:ln w="5206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796405" y="3704084"/>
            <a:ext cx="220741" cy="0"/>
          </a:xfrm>
          <a:custGeom>
            <a:avLst/>
            <a:gdLst/>
            <a:ahLst/>
            <a:cxnLst/>
            <a:rect l="l" t="t" r="r" b="b"/>
            <a:pathLst>
              <a:path w="188982">
                <a:moveTo>
                  <a:pt x="0" y="0"/>
                </a:moveTo>
                <a:lnTo>
                  <a:pt x="188982" y="0"/>
                </a:lnTo>
              </a:path>
            </a:pathLst>
          </a:custGeom>
          <a:ln w="26670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472308" y="3689613"/>
            <a:ext cx="5074810" cy="1573058"/>
          </a:xfrm>
          <a:custGeom>
            <a:avLst/>
            <a:gdLst/>
            <a:ahLst/>
            <a:cxnLst/>
            <a:rect l="l" t="t" r="r" b="b"/>
            <a:pathLst>
              <a:path w="4344665" h="1427649">
                <a:moveTo>
                  <a:pt x="0" y="1427649"/>
                </a:moveTo>
                <a:lnTo>
                  <a:pt x="188982" y="1427649"/>
                </a:lnTo>
                <a:lnTo>
                  <a:pt x="377916" y="1427649"/>
                </a:lnTo>
                <a:lnTo>
                  <a:pt x="566792" y="1427649"/>
                </a:lnTo>
                <a:lnTo>
                  <a:pt x="566792" y="900520"/>
                </a:lnTo>
                <a:lnTo>
                  <a:pt x="749259" y="900520"/>
                </a:lnTo>
                <a:lnTo>
                  <a:pt x="749259" y="589021"/>
                </a:lnTo>
                <a:lnTo>
                  <a:pt x="963802" y="589021"/>
                </a:lnTo>
                <a:lnTo>
                  <a:pt x="963802" y="314905"/>
                </a:lnTo>
                <a:lnTo>
                  <a:pt x="1133587" y="314905"/>
                </a:lnTo>
                <a:lnTo>
                  <a:pt x="1133587" y="0"/>
                </a:lnTo>
                <a:lnTo>
                  <a:pt x="1322570" y="0"/>
                </a:lnTo>
                <a:lnTo>
                  <a:pt x="1322570" y="26314"/>
                </a:lnTo>
                <a:lnTo>
                  <a:pt x="1511499" y="26314"/>
                </a:lnTo>
                <a:lnTo>
                  <a:pt x="1511499" y="76242"/>
                </a:lnTo>
                <a:lnTo>
                  <a:pt x="1700383" y="76242"/>
                </a:lnTo>
                <a:lnTo>
                  <a:pt x="1700383" y="92632"/>
                </a:lnTo>
                <a:lnTo>
                  <a:pt x="1888955" y="92632"/>
                </a:lnTo>
                <a:lnTo>
                  <a:pt x="1888955" y="146039"/>
                </a:lnTo>
                <a:lnTo>
                  <a:pt x="2078938" y="146039"/>
                </a:lnTo>
                <a:lnTo>
                  <a:pt x="2078938" y="195806"/>
                </a:lnTo>
                <a:lnTo>
                  <a:pt x="2267180" y="195806"/>
                </a:lnTo>
                <a:lnTo>
                  <a:pt x="2267180" y="307663"/>
                </a:lnTo>
                <a:lnTo>
                  <a:pt x="2455752" y="307663"/>
                </a:lnTo>
                <a:lnTo>
                  <a:pt x="2455752" y="422711"/>
                </a:lnTo>
                <a:lnTo>
                  <a:pt x="2644769" y="422711"/>
                </a:lnTo>
                <a:lnTo>
                  <a:pt x="2644769" y="607288"/>
                </a:lnTo>
                <a:lnTo>
                  <a:pt x="2833966" y="607288"/>
                </a:lnTo>
                <a:lnTo>
                  <a:pt x="2833966" y="761714"/>
                </a:lnTo>
                <a:lnTo>
                  <a:pt x="3022448" y="761714"/>
                </a:lnTo>
                <a:lnTo>
                  <a:pt x="3022448" y="943376"/>
                </a:lnTo>
                <a:lnTo>
                  <a:pt x="3211082" y="943376"/>
                </a:lnTo>
                <a:lnTo>
                  <a:pt x="3211082" y="1198222"/>
                </a:lnTo>
                <a:lnTo>
                  <a:pt x="3400763" y="1198222"/>
                </a:lnTo>
                <a:lnTo>
                  <a:pt x="3400763" y="1426075"/>
                </a:lnTo>
                <a:lnTo>
                  <a:pt x="3589342" y="1426075"/>
                </a:lnTo>
                <a:lnTo>
                  <a:pt x="3589342" y="1427649"/>
                </a:lnTo>
                <a:lnTo>
                  <a:pt x="3777869" y="1427649"/>
                </a:lnTo>
                <a:lnTo>
                  <a:pt x="3967559" y="1427649"/>
                </a:lnTo>
                <a:lnTo>
                  <a:pt x="4156138" y="1427649"/>
                </a:lnTo>
                <a:lnTo>
                  <a:pt x="4344665" y="1427649"/>
                </a:lnTo>
              </a:path>
            </a:pathLst>
          </a:custGeom>
          <a:ln w="6705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134386" y="5079651"/>
            <a:ext cx="3088679" cy="183314"/>
          </a:xfrm>
          <a:custGeom>
            <a:avLst/>
            <a:gdLst/>
            <a:ahLst/>
            <a:cxnLst/>
            <a:rect l="l" t="t" r="r" b="b"/>
            <a:pathLst>
              <a:path w="2644291" h="166370">
                <a:moveTo>
                  <a:pt x="0" y="166369"/>
                </a:moveTo>
                <a:lnTo>
                  <a:pt x="2644291" y="166369"/>
                </a:lnTo>
                <a:lnTo>
                  <a:pt x="2644291" y="0"/>
                </a:lnTo>
                <a:lnTo>
                  <a:pt x="0" y="0"/>
                </a:lnTo>
                <a:lnTo>
                  <a:pt x="0" y="16636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134353" y="4945308"/>
            <a:ext cx="2868343" cy="134338"/>
          </a:xfrm>
          <a:custGeom>
            <a:avLst/>
            <a:gdLst/>
            <a:ahLst/>
            <a:cxnLst/>
            <a:rect l="l" t="t" r="r" b="b"/>
            <a:pathLst>
              <a:path w="2455656" h="121920">
                <a:moveTo>
                  <a:pt x="0" y="121920"/>
                </a:moveTo>
                <a:lnTo>
                  <a:pt x="2455656" y="121920"/>
                </a:lnTo>
                <a:lnTo>
                  <a:pt x="2455656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347518" y="4812370"/>
            <a:ext cx="2655211" cy="132938"/>
          </a:xfrm>
          <a:custGeom>
            <a:avLst/>
            <a:gdLst/>
            <a:ahLst/>
            <a:cxnLst/>
            <a:rect l="l" t="t" r="r" b="b"/>
            <a:pathLst>
              <a:path w="2273189" h="120650">
                <a:moveTo>
                  <a:pt x="0" y="120650"/>
                </a:moveTo>
                <a:lnTo>
                  <a:pt x="2273189" y="120650"/>
                </a:lnTo>
                <a:lnTo>
                  <a:pt x="2273189" y="0"/>
                </a:lnTo>
                <a:lnTo>
                  <a:pt x="0" y="0"/>
                </a:lnTo>
                <a:lnTo>
                  <a:pt x="0" y="1206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347485" y="4654249"/>
            <a:ext cx="2435054" cy="158126"/>
          </a:xfrm>
          <a:custGeom>
            <a:avLst/>
            <a:gdLst/>
            <a:ahLst/>
            <a:cxnLst/>
            <a:rect l="l" t="t" r="r" b="b"/>
            <a:pathLst>
              <a:path w="2084707" h="143509">
                <a:moveTo>
                  <a:pt x="0" y="143509"/>
                </a:moveTo>
                <a:lnTo>
                  <a:pt x="2084707" y="143509"/>
                </a:lnTo>
                <a:lnTo>
                  <a:pt x="2084707" y="0"/>
                </a:lnTo>
                <a:lnTo>
                  <a:pt x="0" y="0"/>
                </a:lnTo>
                <a:lnTo>
                  <a:pt x="0" y="14350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347486" y="4642350"/>
            <a:ext cx="2214061" cy="0"/>
          </a:xfrm>
          <a:custGeom>
            <a:avLst/>
            <a:gdLst/>
            <a:ahLst/>
            <a:cxnLst/>
            <a:rect l="l" t="t" r="r" b="b"/>
            <a:pathLst>
              <a:path w="1895510">
                <a:moveTo>
                  <a:pt x="0" y="0"/>
                </a:moveTo>
                <a:lnTo>
                  <a:pt x="1895510" y="0"/>
                </a:lnTo>
              </a:path>
            </a:pathLst>
          </a:custGeom>
          <a:ln w="2286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598083" y="4459737"/>
            <a:ext cx="1963462" cy="170720"/>
          </a:xfrm>
          <a:custGeom>
            <a:avLst/>
            <a:gdLst/>
            <a:ahLst/>
            <a:cxnLst/>
            <a:rect l="l" t="t" r="r" b="b"/>
            <a:pathLst>
              <a:path w="1680966" h="154939">
                <a:moveTo>
                  <a:pt x="0" y="154939"/>
                </a:moveTo>
                <a:lnTo>
                  <a:pt x="1680966" y="154939"/>
                </a:lnTo>
                <a:lnTo>
                  <a:pt x="1680966" y="0"/>
                </a:lnTo>
                <a:lnTo>
                  <a:pt x="0" y="0"/>
                </a:lnTo>
                <a:lnTo>
                  <a:pt x="0" y="1549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598116" y="4433146"/>
            <a:ext cx="1742679" cy="0"/>
          </a:xfrm>
          <a:custGeom>
            <a:avLst/>
            <a:gdLst/>
            <a:ahLst/>
            <a:cxnLst/>
            <a:rect l="l" t="t" r="r" b="b"/>
            <a:pathLst>
              <a:path w="1491949">
                <a:moveTo>
                  <a:pt x="0" y="0"/>
                </a:moveTo>
                <a:lnTo>
                  <a:pt x="1491949" y="0"/>
                </a:lnTo>
              </a:path>
            </a:pathLst>
          </a:custGeom>
          <a:ln w="4953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796403" y="4325428"/>
            <a:ext cx="1544360" cy="81161"/>
          </a:xfrm>
          <a:custGeom>
            <a:avLst/>
            <a:gdLst/>
            <a:ahLst/>
            <a:cxnLst/>
            <a:rect l="l" t="t" r="r" b="b"/>
            <a:pathLst>
              <a:path w="1322163" h="73659">
                <a:moveTo>
                  <a:pt x="0" y="73659"/>
                </a:moveTo>
                <a:lnTo>
                  <a:pt x="1322163" y="73659"/>
                </a:lnTo>
                <a:lnTo>
                  <a:pt x="1322163" y="0"/>
                </a:lnTo>
                <a:lnTo>
                  <a:pt x="0" y="0"/>
                </a:lnTo>
                <a:lnTo>
                  <a:pt x="0" y="7365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796435" y="4184094"/>
            <a:ext cx="1324097" cy="141333"/>
          </a:xfrm>
          <a:custGeom>
            <a:avLst/>
            <a:gdLst/>
            <a:ahLst/>
            <a:cxnLst/>
            <a:rect l="l" t="t" r="r" b="b"/>
            <a:pathLst>
              <a:path w="1133591" h="128270">
                <a:moveTo>
                  <a:pt x="0" y="128269"/>
                </a:moveTo>
                <a:lnTo>
                  <a:pt x="1133591" y="128269"/>
                </a:lnTo>
                <a:lnTo>
                  <a:pt x="1133591" y="0"/>
                </a:lnTo>
                <a:lnTo>
                  <a:pt x="0" y="0"/>
                </a:lnTo>
                <a:lnTo>
                  <a:pt x="0" y="12826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796402" y="4101500"/>
            <a:ext cx="1104222" cy="82562"/>
          </a:xfrm>
          <a:custGeom>
            <a:avLst/>
            <a:gdLst/>
            <a:ahLst/>
            <a:cxnLst/>
            <a:rect l="l" t="t" r="r" b="b"/>
            <a:pathLst>
              <a:path w="945351" h="74929">
                <a:moveTo>
                  <a:pt x="0" y="74929"/>
                </a:moveTo>
                <a:lnTo>
                  <a:pt x="945351" y="74929"/>
                </a:lnTo>
                <a:lnTo>
                  <a:pt x="945351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796405" y="4077710"/>
            <a:ext cx="882309" cy="0"/>
          </a:xfrm>
          <a:custGeom>
            <a:avLst/>
            <a:gdLst/>
            <a:ahLst/>
            <a:cxnLst/>
            <a:rect l="l" t="t" r="r" b="b"/>
            <a:pathLst>
              <a:path w="755366">
                <a:moveTo>
                  <a:pt x="0" y="0"/>
                </a:moveTo>
                <a:lnTo>
                  <a:pt x="755366" y="0"/>
                </a:lnTo>
              </a:path>
            </a:pathLst>
          </a:custGeom>
          <a:ln w="444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796403" y="4023835"/>
            <a:ext cx="662048" cy="0"/>
          </a:xfrm>
          <a:custGeom>
            <a:avLst/>
            <a:gdLst/>
            <a:ahLst/>
            <a:cxnLst/>
            <a:rect l="l" t="t" r="r" b="b"/>
            <a:pathLst>
              <a:path w="566795">
                <a:moveTo>
                  <a:pt x="0" y="0"/>
                </a:moveTo>
                <a:lnTo>
                  <a:pt x="566795" y="0"/>
                </a:lnTo>
              </a:path>
            </a:pathLst>
          </a:custGeom>
          <a:ln w="5588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796435" y="3980456"/>
            <a:ext cx="441421" cy="0"/>
          </a:xfrm>
          <a:custGeom>
            <a:avLst/>
            <a:gdLst/>
            <a:ahLst/>
            <a:cxnLst/>
            <a:rect l="l" t="t" r="r" b="b"/>
            <a:pathLst>
              <a:path w="377911">
                <a:moveTo>
                  <a:pt x="0" y="0"/>
                </a:moveTo>
                <a:lnTo>
                  <a:pt x="377911" y="0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017144" y="3856618"/>
            <a:ext cx="220680" cy="110549"/>
          </a:xfrm>
          <a:custGeom>
            <a:avLst/>
            <a:gdLst/>
            <a:ahLst/>
            <a:cxnLst/>
            <a:rect l="l" t="t" r="r" b="b"/>
            <a:pathLst>
              <a:path w="188929" h="100330">
                <a:moveTo>
                  <a:pt x="0" y="100330"/>
                </a:moveTo>
                <a:lnTo>
                  <a:pt x="188929" y="100330"/>
                </a:lnTo>
                <a:lnTo>
                  <a:pt x="18892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472308" y="3857027"/>
            <a:ext cx="5074810" cy="1405641"/>
          </a:xfrm>
          <a:custGeom>
            <a:avLst/>
            <a:gdLst/>
            <a:ahLst/>
            <a:cxnLst/>
            <a:rect l="l" t="t" r="r" b="b"/>
            <a:pathLst>
              <a:path w="4344665" h="1275708">
                <a:moveTo>
                  <a:pt x="0" y="1275708"/>
                </a:moveTo>
                <a:lnTo>
                  <a:pt x="188982" y="1275708"/>
                </a:lnTo>
                <a:lnTo>
                  <a:pt x="377916" y="1275708"/>
                </a:lnTo>
                <a:lnTo>
                  <a:pt x="566792" y="1275708"/>
                </a:lnTo>
                <a:lnTo>
                  <a:pt x="566792" y="987358"/>
                </a:lnTo>
                <a:lnTo>
                  <a:pt x="749259" y="987358"/>
                </a:lnTo>
                <a:lnTo>
                  <a:pt x="749259" y="701396"/>
                </a:lnTo>
                <a:lnTo>
                  <a:pt x="963802" y="701396"/>
                </a:lnTo>
                <a:lnTo>
                  <a:pt x="963802" y="499205"/>
                </a:lnTo>
                <a:lnTo>
                  <a:pt x="1133587" y="499205"/>
                </a:lnTo>
                <a:lnTo>
                  <a:pt x="1133587" y="100044"/>
                </a:lnTo>
                <a:lnTo>
                  <a:pt x="1322570" y="100044"/>
                </a:lnTo>
                <a:lnTo>
                  <a:pt x="1322570" y="0"/>
                </a:lnTo>
                <a:lnTo>
                  <a:pt x="1511499" y="0"/>
                </a:lnTo>
                <a:lnTo>
                  <a:pt x="1511499" y="124454"/>
                </a:lnTo>
                <a:lnTo>
                  <a:pt x="1700383" y="124454"/>
                </a:lnTo>
                <a:lnTo>
                  <a:pt x="1700383" y="178710"/>
                </a:lnTo>
                <a:lnTo>
                  <a:pt x="1888955" y="178710"/>
                </a:lnTo>
                <a:lnTo>
                  <a:pt x="1888955" y="221879"/>
                </a:lnTo>
                <a:lnTo>
                  <a:pt x="2078938" y="221879"/>
                </a:lnTo>
                <a:lnTo>
                  <a:pt x="2078938" y="297157"/>
                </a:lnTo>
                <a:lnTo>
                  <a:pt x="2267180" y="297157"/>
                </a:lnTo>
                <a:lnTo>
                  <a:pt x="2267180" y="424964"/>
                </a:lnTo>
                <a:lnTo>
                  <a:pt x="2455752" y="424964"/>
                </a:lnTo>
                <a:lnTo>
                  <a:pt x="2455752" y="547193"/>
                </a:lnTo>
                <a:lnTo>
                  <a:pt x="2644769" y="547193"/>
                </a:lnTo>
                <a:lnTo>
                  <a:pt x="2644769" y="723901"/>
                </a:lnTo>
                <a:lnTo>
                  <a:pt x="2833966" y="723901"/>
                </a:lnTo>
                <a:lnTo>
                  <a:pt x="2833966" y="866534"/>
                </a:lnTo>
                <a:lnTo>
                  <a:pt x="3022448" y="866534"/>
                </a:lnTo>
                <a:lnTo>
                  <a:pt x="3022448" y="1109193"/>
                </a:lnTo>
                <a:lnTo>
                  <a:pt x="3211082" y="1109193"/>
                </a:lnTo>
                <a:lnTo>
                  <a:pt x="3211082" y="1275708"/>
                </a:lnTo>
                <a:lnTo>
                  <a:pt x="3400763" y="1275708"/>
                </a:lnTo>
                <a:lnTo>
                  <a:pt x="3400763" y="1275708"/>
                </a:lnTo>
                <a:lnTo>
                  <a:pt x="3589342" y="1275708"/>
                </a:lnTo>
                <a:lnTo>
                  <a:pt x="3777869" y="1275708"/>
                </a:lnTo>
                <a:lnTo>
                  <a:pt x="3967559" y="1275708"/>
                </a:lnTo>
                <a:lnTo>
                  <a:pt x="4156138" y="1275708"/>
                </a:lnTo>
                <a:lnTo>
                  <a:pt x="4344665" y="1275708"/>
                </a:lnTo>
              </a:path>
            </a:pathLst>
          </a:custGeom>
          <a:ln w="670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796435" y="5172004"/>
            <a:ext cx="1765143" cy="90958"/>
          </a:xfrm>
          <a:custGeom>
            <a:avLst/>
            <a:gdLst/>
            <a:ahLst/>
            <a:cxnLst/>
            <a:rect l="l" t="t" r="r" b="b"/>
            <a:pathLst>
              <a:path w="1511181" h="82550">
                <a:moveTo>
                  <a:pt x="0" y="82549"/>
                </a:moveTo>
                <a:lnTo>
                  <a:pt x="1511181" y="82549"/>
                </a:lnTo>
                <a:lnTo>
                  <a:pt x="1511181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ADBD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796403" y="5161509"/>
            <a:ext cx="1544360" cy="0"/>
          </a:xfrm>
          <a:custGeom>
            <a:avLst/>
            <a:gdLst/>
            <a:ahLst/>
            <a:cxnLst/>
            <a:rect l="l" t="t" r="r" b="b"/>
            <a:pathLst>
              <a:path w="1322163">
                <a:moveTo>
                  <a:pt x="0" y="0"/>
                </a:moveTo>
                <a:lnTo>
                  <a:pt x="1322163" y="0"/>
                </a:lnTo>
              </a:path>
            </a:pathLst>
          </a:custGeom>
          <a:ln w="20320">
            <a:solidFill>
              <a:srgbClr val="ADBD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017147" y="5002689"/>
            <a:ext cx="1323618" cy="148330"/>
          </a:xfrm>
          <a:custGeom>
            <a:avLst/>
            <a:gdLst/>
            <a:ahLst/>
            <a:cxnLst/>
            <a:rect l="l" t="t" r="r" b="b"/>
            <a:pathLst>
              <a:path w="1133181" h="134620">
                <a:moveTo>
                  <a:pt x="0" y="134619"/>
                </a:moveTo>
                <a:lnTo>
                  <a:pt x="1133181" y="134619"/>
                </a:lnTo>
                <a:lnTo>
                  <a:pt x="1133181" y="0"/>
                </a:lnTo>
                <a:lnTo>
                  <a:pt x="0" y="0"/>
                </a:lnTo>
                <a:lnTo>
                  <a:pt x="0" y="134619"/>
                </a:lnTo>
                <a:close/>
              </a:path>
            </a:pathLst>
          </a:custGeom>
          <a:solidFill>
            <a:srgbClr val="ADBD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237823" y="4980292"/>
            <a:ext cx="1102939" cy="0"/>
          </a:xfrm>
          <a:custGeom>
            <a:avLst/>
            <a:gdLst/>
            <a:ahLst/>
            <a:cxnLst/>
            <a:rect l="l" t="t" r="r" b="b"/>
            <a:pathLst>
              <a:path w="944252">
                <a:moveTo>
                  <a:pt x="0" y="0"/>
                </a:moveTo>
                <a:lnTo>
                  <a:pt x="944252" y="0"/>
                </a:lnTo>
              </a:path>
            </a:pathLst>
          </a:custGeom>
          <a:ln w="41910">
            <a:solidFill>
              <a:srgbClr val="ADBD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237824" y="4951607"/>
            <a:ext cx="882676" cy="0"/>
          </a:xfrm>
          <a:custGeom>
            <a:avLst/>
            <a:gdLst/>
            <a:ahLst/>
            <a:cxnLst/>
            <a:rect l="l" t="t" r="r" b="b"/>
            <a:pathLst>
              <a:path w="755680">
                <a:moveTo>
                  <a:pt x="0" y="0"/>
                </a:moveTo>
                <a:lnTo>
                  <a:pt x="755680" y="0"/>
                </a:lnTo>
              </a:path>
            </a:pathLst>
          </a:custGeom>
          <a:ln w="12700">
            <a:solidFill>
              <a:srgbClr val="ADBD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237827" y="4932715"/>
            <a:ext cx="220627" cy="0"/>
          </a:xfrm>
          <a:custGeom>
            <a:avLst/>
            <a:gdLst/>
            <a:ahLst/>
            <a:cxnLst/>
            <a:rect l="l" t="t" r="r" b="b"/>
            <a:pathLst>
              <a:path w="188884">
                <a:moveTo>
                  <a:pt x="0" y="0"/>
                </a:moveTo>
                <a:lnTo>
                  <a:pt x="188884" y="0"/>
                </a:lnTo>
              </a:path>
            </a:pathLst>
          </a:custGeom>
          <a:ln w="24129">
            <a:solidFill>
              <a:srgbClr val="ADBD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678712" y="4927816"/>
            <a:ext cx="441788" cy="0"/>
          </a:xfrm>
          <a:custGeom>
            <a:avLst/>
            <a:gdLst/>
            <a:ahLst/>
            <a:cxnLst/>
            <a:rect l="l" t="t" r="r" b="b"/>
            <a:pathLst>
              <a:path w="378225">
                <a:moveTo>
                  <a:pt x="0" y="0"/>
                </a:moveTo>
                <a:lnTo>
                  <a:pt x="378225" y="0"/>
                </a:lnTo>
              </a:path>
            </a:pathLst>
          </a:custGeom>
          <a:ln w="33020">
            <a:solidFill>
              <a:srgbClr val="ADBD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78712" y="4817969"/>
            <a:ext cx="221912" cy="92356"/>
          </a:xfrm>
          <a:custGeom>
            <a:avLst/>
            <a:gdLst/>
            <a:ahLst/>
            <a:cxnLst/>
            <a:rect l="l" t="t" r="r" b="b"/>
            <a:pathLst>
              <a:path w="189984" h="83820">
                <a:moveTo>
                  <a:pt x="0" y="83820"/>
                </a:moveTo>
                <a:lnTo>
                  <a:pt x="189984" y="83820"/>
                </a:lnTo>
                <a:lnTo>
                  <a:pt x="189984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ADBD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472308" y="4818310"/>
            <a:ext cx="5074810" cy="444357"/>
          </a:xfrm>
          <a:custGeom>
            <a:avLst/>
            <a:gdLst/>
            <a:ahLst/>
            <a:cxnLst/>
            <a:rect l="l" t="t" r="r" b="b"/>
            <a:pathLst>
              <a:path w="4344665" h="403282">
                <a:moveTo>
                  <a:pt x="0" y="403282"/>
                </a:moveTo>
                <a:lnTo>
                  <a:pt x="188982" y="403282"/>
                </a:lnTo>
                <a:lnTo>
                  <a:pt x="377916" y="403282"/>
                </a:lnTo>
                <a:lnTo>
                  <a:pt x="566792" y="403282"/>
                </a:lnTo>
                <a:lnTo>
                  <a:pt x="749259" y="403282"/>
                </a:lnTo>
                <a:lnTo>
                  <a:pt x="963802" y="403282"/>
                </a:lnTo>
                <a:lnTo>
                  <a:pt x="1133587" y="403282"/>
                </a:lnTo>
                <a:lnTo>
                  <a:pt x="1133587" y="302513"/>
                </a:lnTo>
                <a:lnTo>
                  <a:pt x="1322570" y="302513"/>
                </a:lnTo>
                <a:lnTo>
                  <a:pt x="1322570" y="167891"/>
                </a:lnTo>
                <a:lnTo>
                  <a:pt x="1511499" y="167891"/>
                </a:lnTo>
                <a:lnTo>
                  <a:pt x="1511499" y="92972"/>
                </a:lnTo>
                <a:lnTo>
                  <a:pt x="1700383" y="92972"/>
                </a:lnTo>
                <a:lnTo>
                  <a:pt x="1700383" y="114985"/>
                </a:lnTo>
                <a:lnTo>
                  <a:pt x="1888955" y="114985"/>
                </a:lnTo>
                <a:lnTo>
                  <a:pt x="1888955" y="0"/>
                </a:lnTo>
                <a:lnTo>
                  <a:pt x="2078938" y="0"/>
                </a:lnTo>
                <a:lnTo>
                  <a:pt x="2078938" y="83619"/>
                </a:lnTo>
                <a:lnTo>
                  <a:pt x="2267180" y="83619"/>
                </a:lnTo>
                <a:lnTo>
                  <a:pt x="2267180" y="126502"/>
                </a:lnTo>
                <a:lnTo>
                  <a:pt x="2455752" y="126502"/>
                </a:lnTo>
                <a:lnTo>
                  <a:pt x="2455752" y="320395"/>
                </a:lnTo>
                <a:lnTo>
                  <a:pt x="2644769" y="320395"/>
                </a:lnTo>
                <a:lnTo>
                  <a:pt x="2644769" y="403282"/>
                </a:lnTo>
                <a:lnTo>
                  <a:pt x="2833966" y="403282"/>
                </a:lnTo>
                <a:lnTo>
                  <a:pt x="3022448" y="403282"/>
                </a:lnTo>
                <a:lnTo>
                  <a:pt x="3211082" y="403282"/>
                </a:lnTo>
                <a:lnTo>
                  <a:pt x="3400763" y="403282"/>
                </a:lnTo>
                <a:lnTo>
                  <a:pt x="3589342" y="403282"/>
                </a:lnTo>
                <a:lnTo>
                  <a:pt x="3777869" y="403282"/>
                </a:lnTo>
                <a:lnTo>
                  <a:pt x="3967559" y="403282"/>
                </a:lnTo>
                <a:lnTo>
                  <a:pt x="4156138" y="403282"/>
                </a:lnTo>
                <a:lnTo>
                  <a:pt x="4344665" y="403282"/>
                </a:lnTo>
              </a:path>
            </a:pathLst>
          </a:custGeom>
          <a:ln w="6705">
            <a:solidFill>
              <a:srgbClr val="ADBD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472308" y="3775893"/>
            <a:ext cx="5074810" cy="1486773"/>
          </a:xfrm>
          <a:custGeom>
            <a:avLst/>
            <a:gdLst/>
            <a:ahLst/>
            <a:cxnLst/>
            <a:rect l="l" t="t" r="r" b="b"/>
            <a:pathLst>
              <a:path w="4344665" h="1349340">
                <a:moveTo>
                  <a:pt x="0" y="1349340"/>
                </a:moveTo>
                <a:lnTo>
                  <a:pt x="188982" y="1349340"/>
                </a:lnTo>
                <a:lnTo>
                  <a:pt x="377916" y="1349340"/>
                </a:lnTo>
                <a:lnTo>
                  <a:pt x="566792" y="1349340"/>
                </a:lnTo>
                <a:lnTo>
                  <a:pt x="566792" y="1347176"/>
                </a:lnTo>
                <a:lnTo>
                  <a:pt x="749259" y="1347176"/>
                </a:lnTo>
                <a:lnTo>
                  <a:pt x="749259" y="1037600"/>
                </a:lnTo>
                <a:lnTo>
                  <a:pt x="963802" y="1037600"/>
                </a:lnTo>
                <a:lnTo>
                  <a:pt x="963802" y="984416"/>
                </a:lnTo>
                <a:lnTo>
                  <a:pt x="1133587" y="984416"/>
                </a:lnTo>
                <a:lnTo>
                  <a:pt x="1133587" y="855196"/>
                </a:lnTo>
                <a:lnTo>
                  <a:pt x="1322570" y="855196"/>
                </a:lnTo>
                <a:lnTo>
                  <a:pt x="1322570" y="605160"/>
                </a:lnTo>
                <a:lnTo>
                  <a:pt x="1511499" y="605160"/>
                </a:lnTo>
                <a:lnTo>
                  <a:pt x="1511499" y="262062"/>
                </a:lnTo>
                <a:lnTo>
                  <a:pt x="1700383" y="262062"/>
                </a:lnTo>
                <a:lnTo>
                  <a:pt x="1700383" y="131481"/>
                </a:lnTo>
                <a:lnTo>
                  <a:pt x="1888955" y="131481"/>
                </a:lnTo>
                <a:lnTo>
                  <a:pt x="1888955" y="70895"/>
                </a:lnTo>
                <a:lnTo>
                  <a:pt x="2078938" y="70895"/>
                </a:lnTo>
                <a:lnTo>
                  <a:pt x="2078938" y="32573"/>
                </a:lnTo>
                <a:lnTo>
                  <a:pt x="2267180" y="32573"/>
                </a:lnTo>
                <a:lnTo>
                  <a:pt x="2267180" y="8109"/>
                </a:lnTo>
                <a:lnTo>
                  <a:pt x="2455752" y="8109"/>
                </a:lnTo>
                <a:lnTo>
                  <a:pt x="2455752" y="0"/>
                </a:lnTo>
                <a:lnTo>
                  <a:pt x="2644769" y="0"/>
                </a:lnTo>
                <a:lnTo>
                  <a:pt x="2644769" y="10488"/>
                </a:lnTo>
                <a:lnTo>
                  <a:pt x="2833966" y="10488"/>
                </a:lnTo>
                <a:lnTo>
                  <a:pt x="2833966" y="46235"/>
                </a:lnTo>
                <a:lnTo>
                  <a:pt x="3022448" y="46235"/>
                </a:lnTo>
                <a:lnTo>
                  <a:pt x="3022448" y="108682"/>
                </a:lnTo>
                <a:lnTo>
                  <a:pt x="3211082" y="108682"/>
                </a:lnTo>
                <a:lnTo>
                  <a:pt x="3211082" y="189851"/>
                </a:lnTo>
                <a:lnTo>
                  <a:pt x="3400763" y="189851"/>
                </a:lnTo>
                <a:lnTo>
                  <a:pt x="3400763" y="332189"/>
                </a:lnTo>
                <a:lnTo>
                  <a:pt x="3589342" y="332189"/>
                </a:lnTo>
                <a:lnTo>
                  <a:pt x="3589342" y="490907"/>
                </a:lnTo>
                <a:lnTo>
                  <a:pt x="3777869" y="490907"/>
                </a:lnTo>
                <a:lnTo>
                  <a:pt x="3777869" y="762394"/>
                </a:lnTo>
                <a:lnTo>
                  <a:pt x="3967559" y="762394"/>
                </a:lnTo>
                <a:lnTo>
                  <a:pt x="3967559" y="1144967"/>
                </a:lnTo>
                <a:lnTo>
                  <a:pt x="4156138" y="1144967"/>
                </a:lnTo>
                <a:lnTo>
                  <a:pt x="4156138" y="1349340"/>
                </a:lnTo>
                <a:lnTo>
                  <a:pt x="4344665" y="1349340"/>
                </a:lnTo>
              </a:path>
            </a:pathLst>
          </a:custGeom>
          <a:ln w="1341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022573" y="3947958"/>
            <a:ext cx="15658" cy="0"/>
          </a:xfrm>
          <a:custGeom>
            <a:avLst/>
            <a:gdLst/>
            <a:ahLst/>
            <a:cxnLst/>
            <a:rect l="l" t="t" r="r" b="b"/>
            <a:pathLst>
              <a:path w="13405">
                <a:moveTo>
                  <a:pt x="0" y="0"/>
                </a:moveTo>
                <a:lnTo>
                  <a:pt x="13405" y="0"/>
                </a:lnTo>
              </a:path>
            </a:pathLst>
          </a:custGeom>
          <a:ln w="214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022573" y="3854792"/>
            <a:ext cx="15658" cy="0"/>
          </a:xfrm>
          <a:custGeom>
            <a:avLst/>
            <a:gdLst/>
            <a:ahLst/>
            <a:cxnLst/>
            <a:rect l="l" t="t" r="r" b="b"/>
            <a:pathLst>
              <a:path w="13405">
                <a:moveTo>
                  <a:pt x="0" y="0"/>
                </a:moveTo>
                <a:lnTo>
                  <a:pt x="13405" y="0"/>
                </a:lnTo>
              </a:path>
            </a:pathLst>
          </a:custGeom>
          <a:ln w="11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990684" y="3861582"/>
            <a:ext cx="77044" cy="72895"/>
          </a:xfrm>
          <a:custGeom>
            <a:avLst/>
            <a:gdLst/>
            <a:ahLst/>
            <a:cxnLst/>
            <a:rect l="l" t="t" r="r" b="b"/>
            <a:pathLst>
              <a:path w="65959" h="66157">
                <a:moveTo>
                  <a:pt x="28723" y="0"/>
                </a:moveTo>
                <a:lnTo>
                  <a:pt x="17877" y="3291"/>
                </a:lnTo>
                <a:lnTo>
                  <a:pt x="8710" y="9997"/>
                </a:lnTo>
                <a:lnTo>
                  <a:pt x="2368" y="20117"/>
                </a:lnTo>
                <a:lnTo>
                  <a:pt x="0" y="33653"/>
                </a:lnTo>
                <a:lnTo>
                  <a:pt x="1383" y="44207"/>
                </a:lnTo>
                <a:lnTo>
                  <a:pt x="6200" y="54216"/>
                </a:lnTo>
                <a:lnTo>
                  <a:pt x="13640" y="61264"/>
                </a:lnTo>
                <a:lnTo>
                  <a:pt x="22830" y="65271"/>
                </a:lnTo>
                <a:lnTo>
                  <a:pt x="32900" y="66157"/>
                </a:lnTo>
                <a:lnTo>
                  <a:pt x="42979" y="63843"/>
                </a:lnTo>
                <a:lnTo>
                  <a:pt x="52195" y="58248"/>
                </a:lnTo>
                <a:lnTo>
                  <a:pt x="59678" y="49293"/>
                </a:lnTo>
                <a:lnTo>
                  <a:pt x="64556" y="36897"/>
                </a:lnTo>
                <a:lnTo>
                  <a:pt x="65959" y="20980"/>
                </a:lnTo>
                <a:lnTo>
                  <a:pt x="59866" y="10613"/>
                </a:lnTo>
                <a:lnTo>
                  <a:pt x="50864" y="3661"/>
                </a:lnTo>
                <a:lnTo>
                  <a:pt x="40101" y="123"/>
                </a:lnTo>
                <a:lnTo>
                  <a:pt x="287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207132" y="3350603"/>
            <a:ext cx="77045" cy="72894"/>
          </a:xfrm>
          <a:custGeom>
            <a:avLst/>
            <a:gdLst/>
            <a:ahLst/>
            <a:cxnLst/>
            <a:rect l="l" t="t" r="r" b="b"/>
            <a:pathLst>
              <a:path w="65960" h="66156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3" y="44206"/>
                </a:lnTo>
                <a:lnTo>
                  <a:pt x="6200" y="54215"/>
                </a:lnTo>
                <a:lnTo>
                  <a:pt x="13640" y="61263"/>
                </a:lnTo>
                <a:lnTo>
                  <a:pt x="22830" y="65270"/>
                </a:lnTo>
                <a:lnTo>
                  <a:pt x="32901" y="66156"/>
                </a:lnTo>
                <a:lnTo>
                  <a:pt x="42979" y="63842"/>
                </a:lnTo>
                <a:lnTo>
                  <a:pt x="52196" y="58248"/>
                </a:lnTo>
                <a:lnTo>
                  <a:pt x="59679" y="49293"/>
                </a:lnTo>
                <a:lnTo>
                  <a:pt x="64557" y="36897"/>
                </a:lnTo>
                <a:lnTo>
                  <a:pt x="65960" y="20981"/>
                </a:lnTo>
                <a:lnTo>
                  <a:pt x="59867" y="10614"/>
                </a:lnTo>
                <a:lnTo>
                  <a:pt x="50866" y="3661"/>
                </a:lnTo>
                <a:lnTo>
                  <a:pt x="40102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441259" y="3088649"/>
            <a:ext cx="77040" cy="72899"/>
          </a:xfrm>
          <a:custGeom>
            <a:avLst/>
            <a:gdLst/>
            <a:ahLst/>
            <a:cxnLst/>
            <a:rect l="l" t="t" r="r" b="b"/>
            <a:pathLst>
              <a:path w="65956" h="66160">
                <a:moveTo>
                  <a:pt x="28718" y="0"/>
                </a:moveTo>
                <a:lnTo>
                  <a:pt x="17874" y="3292"/>
                </a:lnTo>
                <a:lnTo>
                  <a:pt x="8708" y="10000"/>
                </a:lnTo>
                <a:lnTo>
                  <a:pt x="2368" y="20121"/>
                </a:lnTo>
                <a:lnTo>
                  <a:pt x="0" y="33657"/>
                </a:lnTo>
                <a:lnTo>
                  <a:pt x="1386" y="44223"/>
                </a:lnTo>
                <a:lnTo>
                  <a:pt x="6206" y="54228"/>
                </a:lnTo>
                <a:lnTo>
                  <a:pt x="13647" y="61273"/>
                </a:lnTo>
                <a:lnTo>
                  <a:pt x="22837" y="65277"/>
                </a:lnTo>
                <a:lnTo>
                  <a:pt x="32906" y="66160"/>
                </a:lnTo>
                <a:lnTo>
                  <a:pt x="42983" y="63843"/>
                </a:lnTo>
                <a:lnTo>
                  <a:pt x="52197" y="58246"/>
                </a:lnTo>
                <a:lnTo>
                  <a:pt x="59678" y="49289"/>
                </a:lnTo>
                <a:lnTo>
                  <a:pt x="64555" y="36891"/>
                </a:lnTo>
                <a:lnTo>
                  <a:pt x="65956" y="20972"/>
                </a:lnTo>
                <a:lnTo>
                  <a:pt x="59861" y="10607"/>
                </a:lnTo>
                <a:lnTo>
                  <a:pt x="50858" y="3657"/>
                </a:lnTo>
                <a:lnTo>
                  <a:pt x="40095" y="121"/>
                </a:lnTo>
                <a:lnTo>
                  <a:pt x="287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662659" y="2976433"/>
            <a:ext cx="77044" cy="72895"/>
          </a:xfrm>
          <a:custGeom>
            <a:avLst/>
            <a:gdLst/>
            <a:ahLst/>
            <a:cxnLst/>
            <a:rect l="l" t="t" r="r" b="b"/>
            <a:pathLst>
              <a:path w="65959" h="66157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2" y="44205"/>
                </a:lnTo>
                <a:lnTo>
                  <a:pt x="6200" y="54214"/>
                </a:lnTo>
                <a:lnTo>
                  <a:pt x="13639" y="61262"/>
                </a:lnTo>
                <a:lnTo>
                  <a:pt x="22829" y="65270"/>
                </a:lnTo>
                <a:lnTo>
                  <a:pt x="32899" y="66157"/>
                </a:lnTo>
                <a:lnTo>
                  <a:pt x="42978" y="63843"/>
                </a:lnTo>
                <a:lnTo>
                  <a:pt x="52195" y="58248"/>
                </a:lnTo>
                <a:lnTo>
                  <a:pt x="59678" y="49293"/>
                </a:lnTo>
                <a:lnTo>
                  <a:pt x="64556" y="36898"/>
                </a:lnTo>
                <a:lnTo>
                  <a:pt x="65959" y="20982"/>
                </a:lnTo>
                <a:lnTo>
                  <a:pt x="59867" y="10614"/>
                </a:lnTo>
                <a:lnTo>
                  <a:pt x="50865" y="3661"/>
                </a:lnTo>
                <a:lnTo>
                  <a:pt x="40102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873454" y="2841615"/>
            <a:ext cx="77037" cy="72896"/>
          </a:xfrm>
          <a:custGeom>
            <a:avLst/>
            <a:gdLst/>
            <a:ahLst/>
            <a:cxnLst/>
            <a:rect l="l" t="t" r="r" b="b"/>
            <a:pathLst>
              <a:path w="65953" h="66158">
                <a:moveTo>
                  <a:pt x="28722" y="0"/>
                </a:moveTo>
                <a:lnTo>
                  <a:pt x="17876" y="3290"/>
                </a:lnTo>
                <a:lnTo>
                  <a:pt x="8709" y="9996"/>
                </a:lnTo>
                <a:lnTo>
                  <a:pt x="2368" y="20116"/>
                </a:lnTo>
                <a:lnTo>
                  <a:pt x="0" y="33652"/>
                </a:lnTo>
                <a:lnTo>
                  <a:pt x="1380" y="44198"/>
                </a:lnTo>
                <a:lnTo>
                  <a:pt x="6196" y="54210"/>
                </a:lnTo>
                <a:lnTo>
                  <a:pt x="13633" y="61260"/>
                </a:lnTo>
                <a:lnTo>
                  <a:pt x="22823" y="65269"/>
                </a:lnTo>
                <a:lnTo>
                  <a:pt x="32892" y="66158"/>
                </a:lnTo>
                <a:lnTo>
                  <a:pt x="42971" y="63845"/>
                </a:lnTo>
                <a:lnTo>
                  <a:pt x="52188" y="58251"/>
                </a:lnTo>
                <a:lnTo>
                  <a:pt x="59671" y="49297"/>
                </a:lnTo>
                <a:lnTo>
                  <a:pt x="64550" y="36902"/>
                </a:lnTo>
                <a:lnTo>
                  <a:pt x="65953" y="20986"/>
                </a:lnTo>
                <a:lnTo>
                  <a:pt x="59862" y="10617"/>
                </a:lnTo>
                <a:lnTo>
                  <a:pt x="50862" y="3663"/>
                </a:lnTo>
                <a:lnTo>
                  <a:pt x="40100" y="124"/>
                </a:lnTo>
                <a:lnTo>
                  <a:pt x="287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094125" y="2615562"/>
            <a:ext cx="77044" cy="72902"/>
          </a:xfrm>
          <a:custGeom>
            <a:avLst/>
            <a:gdLst/>
            <a:ahLst/>
            <a:cxnLst/>
            <a:rect l="l" t="t" r="r" b="b"/>
            <a:pathLst>
              <a:path w="65959" h="66163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6" y="44219"/>
                </a:lnTo>
                <a:lnTo>
                  <a:pt x="6206" y="54226"/>
                </a:lnTo>
                <a:lnTo>
                  <a:pt x="13646" y="61272"/>
                </a:lnTo>
                <a:lnTo>
                  <a:pt x="22836" y="65278"/>
                </a:lnTo>
                <a:lnTo>
                  <a:pt x="32905" y="66163"/>
                </a:lnTo>
                <a:lnTo>
                  <a:pt x="42983" y="63847"/>
                </a:lnTo>
                <a:lnTo>
                  <a:pt x="52198" y="58251"/>
                </a:lnTo>
                <a:lnTo>
                  <a:pt x="59679" y="49295"/>
                </a:lnTo>
                <a:lnTo>
                  <a:pt x="64557" y="36898"/>
                </a:lnTo>
                <a:lnTo>
                  <a:pt x="65959" y="20982"/>
                </a:lnTo>
                <a:lnTo>
                  <a:pt x="59867" y="10614"/>
                </a:lnTo>
                <a:lnTo>
                  <a:pt x="50865" y="3661"/>
                </a:lnTo>
                <a:lnTo>
                  <a:pt x="40102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314780" y="2438246"/>
            <a:ext cx="77032" cy="72900"/>
          </a:xfrm>
          <a:custGeom>
            <a:avLst/>
            <a:gdLst/>
            <a:ahLst/>
            <a:cxnLst/>
            <a:rect l="l" t="t" r="r" b="b"/>
            <a:pathLst>
              <a:path w="65949" h="66161">
                <a:moveTo>
                  <a:pt x="28716" y="0"/>
                </a:moveTo>
                <a:lnTo>
                  <a:pt x="17873" y="3292"/>
                </a:lnTo>
                <a:lnTo>
                  <a:pt x="8707" y="9999"/>
                </a:lnTo>
                <a:lnTo>
                  <a:pt x="2368" y="20121"/>
                </a:lnTo>
                <a:lnTo>
                  <a:pt x="0" y="33658"/>
                </a:lnTo>
                <a:lnTo>
                  <a:pt x="1384" y="44216"/>
                </a:lnTo>
                <a:lnTo>
                  <a:pt x="6201" y="54223"/>
                </a:lnTo>
                <a:lnTo>
                  <a:pt x="13640" y="61270"/>
                </a:lnTo>
                <a:lnTo>
                  <a:pt x="22829" y="65276"/>
                </a:lnTo>
                <a:lnTo>
                  <a:pt x="32898" y="66161"/>
                </a:lnTo>
                <a:lnTo>
                  <a:pt x="42975" y="63846"/>
                </a:lnTo>
                <a:lnTo>
                  <a:pt x="52189" y="58250"/>
                </a:lnTo>
                <a:lnTo>
                  <a:pt x="59670" y="49293"/>
                </a:lnTo>
                <a:lnTo>
                  <a:pt x="64547" y="36895"/>
                </a:lnTo>
                <a:lnTo>
                  <a:pt x="65949" y="20977"/>
                </a:lnTo>
                <a:lnTo>
                  <a:pt x="59855" y="10611"/>
                </a:lnTo>
                <a:lnTo>
                  <a:pt x="50854" y="3659"/>
                </a:lnTo>
                <a:lnTo>
                  <a:pt x="40093" y="122"/>
                </a:lnTo>
                <a:lnTo>
                  <a:pt x="28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535198" y="2420565"/>
            <a:ext cx="77040" cy="72900"/>
          </a:xfrm>
          <a:custGeom>
            <a:avLst/>
            <a:gdLst/>
            <a:ahLst/>
            <a:cxnLst/>
            <a:rect l="l" t="t" r="r" b="b"/>
            <a:pathLst>
              <a:path w="65956" h="66161">
                <a:moveTo>
                  <a:pt x="28718" y="0"/>
                </a:moveTo>
                <a:lnTo>
                  <a:pt x="17874" y="3292"/>
                </a:lnTo>
                <a:lnTo>
                  <a:pt x="8708" y="10000"/>
                </a:lnTo>
                <a:lnTo>
                  <a:pt x="2368" y="20121"/>
                </a:lnTo>
                <a:lnTo>
                  <a:pt x="0" y="33657"/>
                </a:lnTo>
                <a:lnTo>
                  <a:pt x="1387" y="44225"/>
                </a:lnTo>
                <a:lnTo>
                  <a:pt x="6207" y="54230"/>
                </a:lnTo>
                <a:lnTo>
                  <a:pt x="13648" y="61274"/>
                </a:lnTo>
                <a:lnTo>
                  <a:pt x="22838" y="65278"/>
                </a:lnTo>
                <a:lnTo>
                  <a:pt x="32907" y="66161"/>
                </a:lnTo>
                <a:lnTo>
                  <a:pt x="42984" y="63844"/>
                </a:lnTo>
                <a:lnTo>
                  <a:pt x="52198" y="58247"/>
                </a:lnTo>
                <a:lnTo>
                  <a:pt x="59679" y="49289"/>
                </a:lnTo>
                <a:lnTo>
                  <a:pt x="64555" y="36891"/>
                </a:lnTo>
                <a:lnTo>
                  <a:pt x="65956" y="20972"/>
                </a:lnTo>
                <a:lnTo>
                  <a:pt x="59861" y="10607"/>
                </a:lnTo>
                <a:lnTo>
                  <a:pt x="50858" y="3657"/>
                </a:lnTo>
                <a:lnTo>
                  <a:pt x="40095" y="121"/>
                </a:lnTo>
                <a:lnTo>
                  <a:pt x="287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756378" y="2463071"/>
            <a:ext cx="77045" cy="72894"/>
          </a:xfrm>
          <a:custGeom>
            <a:avLst/>
            <a:gdLst/>
            <a:ahLst/>
            <a:cxnLst/>
            <a:rect l="l" t="t" r="r" b="b"/>
            <a:pathLst>
              <a:path w="65960" h="66156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3" y="44206"/>
                </a:lnTo>
                <a:lnTo>
                  <a:pt x="6200" y="54215"/>
                </a:lnTo>
                <a:lnTo>
                  <a:pt x="13640" y="61263"/>
                </a:lnTo>
                <a:lnTo>
                  <a:pt x="22830" y="65270"/>
                </a:lnTo>
                <a:lnTo>
                  <a:pt x="32901" y="66156"/>
                </a:lnTo>
                <a:lnTo>
                  <a:pt x="42979" y="63842"/>
                </a:lnTo>
                <a:lnTo>
                  <a:pt x="52196" y="58248"/>
                </a:lnTo>
                <a:lnTo>
                  <a:pt x="59679" y="49293"/>
                </a:lnTo>
                <a:lnTo>
                  <a:pt x="64557" y="36897"/>
                </a:lnTo>
                <a:lnTo>
                  <a:pt x="65960" y="20981"/>
                </a:lnTo>
                <a:lnTo>
                  <a:pt x="59867" y="10614"/>
                </a:lnTo>
                <a:lnTo>
                  <a:pt x="50866" y="3661"/>
                </a:lnTo>
                <a:lnTo>
                  <a:pt x="40102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977154" y="2536913"/>
            <a:ext cx="77044" cy="72895"/>
          </a:xfrm>
          <a:custGeom>
            <a:avLst/>
            <a:gdLst/>
            <a:ahLst/>
            <a:cxnLst/>
            <a:rect l="l" t="t" r="r" b="b"/>
            <a:pathLst>
              <a:path w="65959" h="66157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2" y="44205"/>
                </a:lnTo>
                <a:lnTo>
                  <a:pt x="6200" y="54214"/>
                </a:lnTo>
                <a:lnTo>
                  <a:pt x="13639" y="61262"/>
                </a:lnTo>
                <a:lnTo>
                  <a:pt x="22829" y="65270"/>
                </a:lnTo>
                <a:lnTo>
                  <a:pt x="32899" y="66157"/>
                </a:lnTo>
                <a:lnTo>
                  <a:pt x="42978" y="63843"/>
                </a:lnTo>
                <a:lnTo>
                  <a:pt x="52195" y="58248"/>
                </a:lnTo>
                <a:lnTo>
                  <a:pt x="59678" y="49293"/>
                </a:lnTo>
                <a:lnTo>
                  <a:pt x="64556" y="36898"/>
                </a:lnTo>
                <a:lnTo>
                  <a:pt x="65959" y="20982"/>
                </a:lnTo>
                <a:lnTo>
                  <a:pt x="59867" y="10614"/>
                </a:lnTo>
                <a:lnTo>
                  <a:pt x="50865" y="3661"/>
                </a:lnTo>
                <a:lnTo>
                  <a:pt x="40102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197248" y="2623245"/>
            <a:ext cx="77045" cy="72902"/>
          </a:xfrm>
          <a:custGeom>
            <a:avLst/>
            <a:gdLst/>
            <a:ahLst/>
            <a:cxnLst/>
            <a:rect l="l" t="t" r="r" b="b"/>
            <a:pathLst>
              <a:path w="65960" h="66163">
                <a:moveTo>
                  <a:pt x="28723" y="0"/>
                </a:moveTo>
                <a:lnTo>
                  <a:pt x="17877" y="3291"/>
                </a:lnTo>
                <a:lnTo>
                  <a:pt x="8710" y="9997"/>
                </a:lnTo>
                <a:lnTo>
                  <a:pt x="2368" y="20117"/>
                </a:lnTo>
                <a:lnTo>
                  <a:pt x="0" y="33652"/>
                </a:lnTo>
                <a:lnTo>
                  <a:pt x="1387" y="44222"/>
                </a:lnTo>
                <a:lnTo>
                  <a:pt x="6207" y="54229"/>
                </a:lnTo>
                <a:lnTo>
                  <a:pt x="13648" y="61274"/>
                </a:lnTo>
                <a:lnTo>
                  <a:pt x="22838" y="65279"/>
                </a:lnTo>
                <a:lnTo>
                  <a:pt x="32907" y="66163"/>
                </a:lnTo>
                <a:lnTo>
                  <a:pt x="42985" y="63847"/>
                </a:lnTo>
                <a:lnTo>
                  <a:pt x="52199" y="58251"/>
                </a:lnTo>
                <a:lnTo>
                  <a:pt x="59680" y="49294"/>
                </a:lnTo>
                <a:lnTo>
                  <a:pt x="64557" y="36897"/>
                </a:lnTo>
                <a:lnTo>
                  <a:pt x="65960" y="20980"/>
                </a:lnTo>
                <a:lnTo>
                  <a:pt x="59866" y="10613"/>
                </a:lnTo>
                <a:lnTo>
                  <a:pt x="50865" y="3660"/>
                </a:lnTo>
                <a:lnTo>
                  <a:pt x="40101" y="123"/>
                </a:lnTo>
                <a:lnTo>
                  <a:pt x="287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417802" y="2736223"/>
            <a:ext cx="77040" cy="72899"/>
          </a:xfrm>
          <a:custGeom>
            <a:avLst/>
            <a:gdLst/>
            <a:ahLst/>
            <a:cxnLst/>
            <a:rect l="l" t="t" r="r" b="b"/>
            <a:pathLst>
              <a:path w="65956" h="66160">
                <a:moveTo>
                  <a:pt x="28718" y="0"/>
                </a:moveTo>
                <a:lnTo>
                  <a:pt x="17874" y="3292"/>
                </a:lnTo>
                <a:lnTo>
                  <a:pt x="8708" y="10000"/>
                </a:lnTo>
                <a:lnTo>
                  <a:pt x="2368" y="20121"/>
                </a:lnTo>
                <a:lnTo>
                  <a:pt x="0" y="33657"/>
                </a:lnTo>
                <a:lnTo>
                  <a:pt x="1386" y="44223"/>
                </a:lnTo>
                <a:lnTo>
                  <a:pt x="6206" y="54228"/>
                </a:lnTo>
                <a:lnTo>
                  <a:pt x="13647" y="61273"/>
                </a:lnTo>
                <a:lnTo>
                  <a:pt x="22837" y="65277"/>
                </a:lnTo>
                <a:lnTo>
                  <a:pt x="32906" y="66160"/>
                </a:lnTo>
                <a:lnTo>
                  <a:pt x="42983" y="63843"/>
                </a:lnTo>
                <a:lnTo>
                  <a:pt x="52197" y="58246"/>
                </a:lnTo>
                <a:lnTo>
                  <a:pt x="59678" y="49289"/>
                </a:lnTo>
                <a:lnTo>
                  <a:pt x="64555" y="36891"/>
                </a:lnTo>
                <a:lnTo>
                  <a:pt x="65956" y="20972"/>
                </a:lnTo>
                <a:lnTo>
                  <a:pt x="59861" y="10607"/>
                </a:lnTo>
                <a:lnTo>
                  <a:pt x="50858" y="3657"/>
                </a:lnTo>
                <a:lnTo>
                  <a:pt x="40095" y="121"/>
                </a:lnTo>
                <a:lnTo>
                  <a:pt x="287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638700" y="2879438"/>
            <a:ext cx="77046" cy="72894"/>
          </a:xfrm>
          <a:custGeom>
            <a:avLst/>
            <a:gdLst/>
            <a:ahLst/>
            <a:cxnLst/>
            <a:rect l="l" t="t" r="r" b="b"/>
            <a:pathLst>
              <a:path w="65961" h="66156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3" y="44207"/>
                </a:lnTo>
                <a:lnTo>
                  <a:pt x="6201" y="54215"/>
                </a:lnTo>
                <a:lnTo>
                  <a:pt x="13641" y="61263"/>
                </a:lnTo>
                <a:lnTo>
                  <a:pt x="22831" y="65270"/>
                </a:lnTo>
                <a:lnTo>
                  <a:pt x="32902" y="66156"/>
                </a:lnTo>
                <a:lnTo>
                  <a:pt x="42981" y="63842"/>
                </a:lnTo>
                <a:lnTo>
                  <a:pt x="52197" y="58247"/>
                </a:lnTo>
                <a:lnTo>
                  <a:pt x="59680" y="49292"/>
                </a:lnTo>
                <a:lnTo>
                  <a:pt x="64558" y="36896"/>
                </a:lnTo>
                <a:lnTo>
                  <a:pt x="65961" y="20980"/>
                </a:lnTo>
                <a:lnTo>
                  <a:pt x="59868" y="10613"/>
                </a:lnTo>
                <a:lnTo>
                  <a:pt x="50866" y="3661"/>
                </a:lnTo>
                <a:lnTo>
                  <a:pt x="40103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859226" y="3053980"/>
            <a:ext cx="77045" cy="72902"/>
          </a:xfrm>
          <a:custGeom>
            <a:avLst/>
            <a:gdLst/>
            <a:ahLst/>
            <a:cxnLst/>
            <a:rect l="l" t="t" r="r" b="b"/>
            <a:pathLst>
              <a:path w="65960" h="66163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6" y="44220"/>
                </a:lnTo>
                <a:lnTo>
                  <a:pt x="6206" y="54227"/>
                </a:lnTo>
                <a:lnTo>
                  <a:pt x="13647" y="61273"/>
                </a:lnTo>
                <a:lnTo>
                  <a:pt x="22837" y="65278"/>
                </a:lnTo>
                <a:lnTo>
                  <a:pt x="32907" y="66163"/>
                </a:lnTo>
                <a:lnTo>
                  <a:pt x="42984" y="63847"/>
                </a:lnTo>
                <a:lnTo>
                  <a:pt x="52199" y="58251"/>
                </a:lnTo>
                <a:lnTo>
                  <a:pt x="59680" y="49294"/>
                </a:lnTo>
                <a:lnTo>
                  <a:pt x="64558" y="36898"/>
                </a:lnTo>
                <a:lnTo>
                  <a:pt x="65960" y="20981"/>
                </a:lnTo>
                <a:lnTo>
                  <a:pt x="59867" y="10614"/>
                </a:lnTo>
                <a:lnTo>
                  <a:pt x="50866" y="3661"/>
                </a:lnTo>
                <a:lnTo>
                  <a:pt x="40102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079519" y="3217372"/>
            <a:ext cx="77037" cy="72896"/>
          </a:xfrm>
          <a:custGeom>
            <a:avLst/>
            <a:gdLst/>
            <a:ahLst/>
            <a:cxnLst/>
            <a:rect l="l" t="t" r="r" b="b"/>
            <a:pathLst>
              <a:path w="65953" h="66158">
                <a:moveTo>
                  <a:pt x="28722" y="0"/>
                </a:moveTo>
                <a:lnTo>
                  <a:pt x="17876" y="3290"/>
                </a:lnTo>
                <a:lnTo>
                  <a:pt x="8709" y="9996"/>
                </a:lnTo>
                <a:lnTo>
                  <a:pt x="2368" y="20116"/>
                </a:lnTo>
                <a:lnTo>
                  <a:pt x="0" y="33652"/>
                </a:lnTo>
                <a:lnTo>
                  <a:pt x="1381" y="44200"/>
                </a:lnTo>
                <a:lnTo>
                  <a:pt x="6196" y="54211"/>
                </a:lnTo>
                <a:lnTo>
                  <a:pt x="13634" y="61261"/>
                </a:lnTo>
                <a:lnTo>
                  <a:pt x="22824" y="65270"/>
                </a:lnTo>
                <a:lnTo>
                  <a:pt x="32893" y="66158"/>
                </a:lnTo>
                <a:lnTo>
                  <a:pt x="42972" y="63846"/>
                </a:lnTo>
                <a:lnTo>
                  <a:pt x="52188" y="58252"/>
                </a:lnTo>
                <a:lnTo>
                  <a:pt x="59671" y="49297"/>
                </a:lnTo>
                <a:lnTo>
                  <a:pt x="64550" y="36902"/>
                </a:lnTo>
                <a:lnTo>
                  <a:pt x="65953" y="20986"/>
                </a:lnTo>
                <a:lnTo>
                  <a:pt x="59862" y="10617"/>
                </a:lnTo>
                <a:lnTo>
                  <a:pt x="50862" y="3663"/>
                </a:lnTo>
                <a:lnTo>
                  <a:pt x="40100" y="124"/>
                </a:lnTo>
                <a:lnTo>
                  <a:pt x="287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300501" y="3449802"/>
            <a:ext cx="77045" cy="72903"/>
          </a:xfrm>
          <a:custGeom>
            <a:avLst/>
            <a:gdLst/>
            <a:ahLst/>
            <a:cxnLst/>
            <a:rect l="l" t="t" r="r" b="b"/>
            <a:pathLst>
              <a:path w="65960" h="66164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7" y="44222"/>
                </a:lnTo>
                <a:lnTo>
                  <a:pt x="6207" y="54228"/>
                </a:lnTo>
                <a:lnTo>
                  <a:pt x="13648" y="61274"/>
                </a:lnTo>
                <a:lnTo>
                  <a:pt x="22838" y="65279"/>
                </a:lnTo>
                <a:lnTo>
                  <a:pt x="32907" y="66164"/>
                </a:lnTo>
                <a:lnTo>
                  <a:pt x="42985" y="63848"/>
                </a:lnTo>
                <a:lnTo>
                  <a:pt x="52199" y="58251"/>
                </a:lnTo>
                <a:lnTo>
                  <a:pt x="59681" y="49295"/>
                </a:lnTo>
                <a:lnTo>
                  <a:pt x="64558" y="36898"/>
                </a:lnTo>
                <a:lnTo>
                  <a:pt x="65960" y="20981"/>
                </a:lnTo>
                <a:lnTo>
                  <a:pt x="59867" y="10614"/>
                </a:lnTo>
                <a:lnTo>
                  <a:pt x="50866" y="3661"/>
                </a:lnTo>
                <a:lnTo>
                  <a:pt x="40102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553229" y="3786262"/>
            <a:ext cx="15658" cy="0"/>
          </a:xfrm>
          <a:custGeom>
            <a:avLst/>
            <a:gdLst/>
            <a:ahLst/>
            <a:cxnLst/>
            <a:rect l="l" t="t" r="r" b="b"/>
            <a:pathLst>
              <a:path w="13405">
                <a:moveTo>
                  <a:pt x="0" y="0"/>
                </a:moveTo>
                <a:lnTo>
                  <a:pt x="13405" y="0"/>
                </a:lnTo>
              </a:path>
            </a:pathLst>
          </a:custGeom>
          <a:ln w="703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9553229" y="3706692"/>
            <a:ext cx="15658" cy="0"/>
          </a:xfrm>
          <a:custGeom>
            <a:avLst/>
            <a:gdLst/>
            <a:ahLst/>
            <a:cxnLst/>
            <a:rect l="l" t="t" r="r" b="b"/>
            <a:pathLst>
              <a:path w="13405">
                <a:moveTo>
                  <a:pt x="0" y="0"/>
                </a:moveTo>
                <a:lnTo>
                  <a:pt x="1340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9521344" y="3707825"/>
            <a:ext cx="77031" cy="72901"/>
          </a:xfrm>
          <a:custGeom>
            <a:avLst/>
            <a:gdLst/>
            <a:ahLst/>
            <a:cxnLst/>
            <a:rect l="l" t="t" r="r" b="b"/>
            <a:pathLst>
              <a:path w="65948" h="66162">
                <a:moveTo>
                  <a:pt x="28716" y="0"/>
                </a:moveTo>
                <a:lnTo>
                  <a:pt x="17872" y="3292"/>
                </a:lnTo>
                <a:lnTo>
                  <a:pt x="8707" y="10000"/>
                </a:lnTo>
                <a:lnTo>
                  <a:pt x="2367" y="20122"/>
                </a:lnTo>
                <a:lnTo>
                  <a:pt x="0" y="33659"/>
                </a:lnTo>
                <a:lnTo>
                  <a:pt x="1384" y="44218"/>
                </a:lnTo>
                <a:lnTo>
                  <a:pt x="6202" y="54225"/>
                </a:lnTo>
                <a:lnTo>
                  <a:pt x="13641" y="61271"/>
                </a:lnTo>
                <a:lnTo>
                  <a:pt x="22830" y="65277"/>
                </a:lnTo>
                <a:lnTo>
                  <a:pt x="32899" y="66162"/>
                </a:lnTo>
                <a:lnTo>
                  <a:pt x="42975" y="63846"/>
                </a:lnTo>
                <a:lnTo>
                  <a:pt x="52189" y="58249"/>
                </a:lnTo>
                <a:lnTo>
                  <a:pt x="59670" y="49292"/>
                </a:lnTo>
                <a:lnTo>
                  <a:pt x="64547" y="36894"/>
                </a:lnTo>
                <a:lnTo>
                  <a:pt x="65948" y="20976"/>
                </a:lnTo>
                <a:lnTo>
                  <a:pt x="59854" y="10610"/>
                </a:lnTo>
                <a:lnTo>
                  <a:pt x="50853" y="3658"/>
                </a:lnTo>
                <a:lnTo>
                  <a:pt x="40092" y="122"/>
                </a:lnTo>
                <a:lnTo>
                  <a:pt x="28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9781297" y="4055210"/>
            <a:ext cx="0" cy="40353"/>
          </a:xfrm>
          <a:custGeom>
            <a:avLst/>
            <a:gdLst/>
            <a:ahLst/>
            <a:cxnLst/>
            <a:rect l="l" t="t" r="r" b="b"/>
            <a:pathLst>
              <a:path h="36623">
                <a:moveTo>
                  <a:pt x="0" y="36623"/>
                </a:moveTo>
                <a:lnTo>
                  <a:pt x="0" y="0"/>
                </a:lnTo>
              </a:path>
            </a:pathLst>
          </a:custGeom>
          <a:ln w="134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9773468" y="3968525"/>
            <a:ext cx="15658" cy="0"/>
          </a:xfrm>
          <a:custGeom>
            <a:avLst/>
            <a:gdLst/>
            <a:ahLst/>
            <a:cxnLst/>
            <a:rect l="l" t="t" r="r" b="b"/>
            <a:pathLst>
              <a:path w="13405">
                <a:moveTo>
                  <a:pt x="0" y="0"/>
                </a:moveTo>
                <a:lnTo>
                  <a:pt x="13405" y="0"/>
                </a:lnTo>
              </a:path>
            </a:pathLst>
          </a:custGeom>
          <a:ln w="211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9741578" y="3980612"/>
            <a:ext cx="77046" cy="72902"/>
          </a:xfrm>
          <a:custGeom>
            <a:avLst/>
            <a:gdLst/>
            <a:ahLst/>
            <a:cxnLst/>
            <a:rect l="l" t="t" r="r" b="b"/>
            <a:pathLst>
              <a:path w="65961" h="66163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7" y="44223"/>
                </a:lnTo>
                <a:lnTo>
                  <a:pt x="6208" y="54229"/>
                </a:lnTo>
                <a:lnTo>
                  <a:pt x="13649" y="61274"/>
                </a:lnTo>
                <a:lnTo>
                  <a:pt x="22839" y="65279"/>
                </a:lnTo>
                <a:lnTo>
                  <a:pt x="32909" y="66163"/>
                </a:lnTo>
                <a:lnTo>
                  <a:pt x="42986" y="63847"/>
                </a:lnTo>
                <a:lnTo>
                  <a:pt x="52201" y="58251"/>
                </a:lnTo>
                <a:lnTo>
                  <a:pt x="59682" y="49294"/>
                </a:lnTo>
                <a:lnTo>
                  <a:pt x="64559" y="36897"/>
                </a:lnTo>
                <a:lnTo>
                  <a:pt x="65961" y="20980"/>
                </a:lnTo>
                <a:lnTo>
                  <a:pt x="59868" y="10613"/>
                </a:lnTo>
                <a:lnTo>
                  <a:pt x="50866" y="3661"/>
                </a:lnTo>
                <a:lnTo>
                  <a:pt x="40103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0002269" y="4347026"/>
            <a:ext cx="0" cy="109544"/>
          </a:xfrm>
          <a:custGeom>
            <a:avLst/>
            <a:gdLst/>
            <a:ahLst/>
            <a:cxnLst/>
            <a:rect l="l" t="t" r="r" b="b"/>
            <a:pathLst>
              <a:path h="99418">
                <a:moveTo>
                  <a:pt x="0" y="99418"/>
                </a:moveTo>
                <a:lnTo>
                  <a:pt x="0" y="0"/>
                </a:lnTo>
              </a:path>
            </a:pathLst>
          </a:custGeom>
          <a:ln w="134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0002269" y="4213611"/>
            <a:ext cx="0" cy="58452"/>
          </a:xfrm>
          <a:custGeom>
            <a:avLst/>
            <a:gdLst/>
            <a:ahLst/>
            <a:cxnLst/>
            <a:rect l="l" t="t" r="r" b="b"/>
            <a:pathLst>
              <a:path h="53049">
                <a:moveTo>
                  <a:pt x="0" y="53049"/>
                </a:moveTo>
                <a:lnTo>
                  <a:pt x="0" y="0"/>
                </a:lnTo>
              </a:path>
            </a:pathLst>
          </a:custGeom>
          <a:ln w="134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9962549" y="4272459"/>
            <a:ext cx="77045" cy="72903"/>
          </a:xfrm>
          <a:custGeom>
            <a:avLst/>
            <a:gdLst/>
            <a:ahLst/>
            <a:cxnLst/>
            <a:rect l="l" t="t" r="r" b="b"/>
            <a:pathLst>
              <a:path w="65960" h="66164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7" y="44222"/>
                </a:lnTo>
                <a:lnTo>
                  <a:pt x="6207" y="54228"/>
                </a:lnTo>
                <a:lnTo>
                  <a:pt x="13648" y="61274"/>
                </a:lnTo>
                <a:lnTo>
                  <a:pt x="22838" y="65279"/>
                </a:lnTo>
                <a:lnTo>
                  <a:pt x="32907" y="66164"/>
                </a:lnTo>
                <a:lnTo>
                  <a:pt x="42985" y="63848"/>
                </a:lnTo>
                <a:lnTo>
                  <a:pt x="52199" y="58251"/>
                </a:lnTo>
                <a:lnTo>
                  <a:pt x="59681" y="49295"/>
                </a:lnTo>
                <a:lnTo>
                  <a:pt x="64558" y="36898"/>
                </a:lnTo>
                <a:lnTo>
                  <a:pt x="65960" y="20981"/>
                </a:lnTo>
                <a:lnTo>
                  <a:pt x="59867" y="10614"/>
                </a:lnTo>
                <a:lnTo>
                  <a:pt x="50866" y="3661"/>
                </a:lnTo>
                <a:lnTo>
                  <a:pt x="40102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0223105" y="4849140"/>
            <a:ext cx="0" cy="413529"/>
          </a:xfrm>
          <a:custGeom>
            <a:avLst/>
            <a:gdLst/>
            <a:ahLst/>
            <a:cxnLst/>
            <a:rect l="l" t="t" r="r" b="b"/>
            <a:pathLst>
              <a:path h="375304">
                <a:moveTo>
                  <a:pt x="0" y="375304"/>
                </a:moveTo>
                <a:lnTo>
                  <a:pt x="0" y="0"/>
                </a:lnTo>
              </a:path>
            </a:pathLst>
          </a:custGeom>
          <a:ln w="134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0223105" y="4617437"/>
            <a:ext cx="0" cy="156755"/>
          </a:xfrm>
          <a:custGeom>
            <a:avLst/>
            <a:gdLst/>
            <a:ahLst/>
            <a:cxnLst/>
            <a:rect l="l" t="t" r="r" b="b"/>
            <a:pathLst>
              <a:path h="142265">
                <a:moveTo>
                  <a:pt x="0" y="142265"/>
                </a:moveTo>
                <a:lnTo>
                  <a:pt x="0" y="0"/>
                </a:lnTo>
              </a:path>
            </a:pathLst>
          </a:custGeom>
          <a:ln w="134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0183388" y="4774600"/>
            <a:ext cx="77046" cy="72895"/>
          </a:xfrm>
          <a:custGeom>
            <a:avLst/>
            <a:gdLst/>
            <a:ahLst/>
            <a:cxnLst/>
            <a:rect l="l" t="t" r="r" b="b"/>
            <a:pathLst>
              <a:path w="65961" h="66157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4" y="44209"/>
                </a:lnTo>
                <a:lnTo>
                  <a:pt x="6202" y="54217"/>
                </a:lnTo>
                <a:lnTo>
                  <a:pt x="13642" y="61264"/>
                </a:lnTo>
                <a:lnTo>
                  <a:pt x="22832" y="65271"/>
                </a:lnTo>
                <a:lnTo>
                  <a:pt x="32903" y="66157"/>
                </a:lnTo>
                <a:lnTo>
                  <a:pt x="42981" y="63843"/>
                </a:lnTo>
                <a:lnTo>
                  <a:pt x="52198" y="58248"/>
                </a:lnTo>
                <a:lnTo>
                  <a:pt x="59680" y="49292"/>
                </a:lnTo>
                <a:lnTo>
                  <a:pt x="64559" y="36896"/>
                </a:lnTo>
                <a:lnTo>
                  <a:pt x="65961" y="20980"/>
                </a:lnTo>
                <a:lnTo>
                  <a:pt x="59868" y="10613"/>
                </a:lnTo>
                <a:lnTo>
                  <a:pt x="50866" y="3661"/>
                </a:lnTo>
                <a:lnTo>
                  <a:pt x="40103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9126201" y="1697937"/>
            <a:ext cx="1159955" cy="1125705"/>
          </a:xfrm>
          <a:custGeom>
            <a:avLst/>
            <a:gdLst/>
            <a:ahLst/>
            <a:cxnLst/>
            <a:rect l="l" t="t" r="r" b="b"/>
            <a:pathLst>
              <a:path w="993065" h="1021648">
                <a:moveTo>
                  <a:pt x="0" y="0"/>
                </a:moveTo>
                <a:lnTo>
                  <a:pt x="0" y="1021648"/>
                </a:lnTo>
                <a:lnTo>
                  <a:pt x="993065" y="1021648"/>
                </a:lnTo>
                <a:lnTo>
                  <a:pt x="99306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169699" y="1719040"/>
            <a:ext cx="202995" cy="98500"/>
          </a:xfrm>
          <a:custGeom>
            <a:avLst/>
            <a:gdLst/>
            <a:ahLst/>
            <a:cxnLst/>
            <a:rect l="l" t="t" r="r" b="b"/>
            <a:pathLst>
              <a:path w="173789" h="89395">
                <a:moveTo>
                  <a:pt x="0" y="89395"/>
                </a:moveTo>
                <a:lnTo>
                  <a:pt x="173789" y="89395"/>
                </a:lnTo>
                <a:lnTo>
                  <a:pt x="173789" y="0"/>
                </a:lnTo>
                <a:lnTo>
                  <a:pt x="0" y="0"/>
                </a:lnTo>
                <a:lnTo>
                  <a:pt x="0" y="8939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9169668" y="1719040"/>
            <a:ext cx="202994" cy="0"/>
          </a:xfrm>
          <a:custGeom>
            <a:avLst/>
            <a:gdLst/>
            <a:ahLst/>
            <a:cxnLst/>
            <a:rect l="l" t="t" r="r" b="b"/>
            <a:pathLst>
              <a:path w="173788">
                <a:moveTo>
                  <a:pt x="0" y="0"/>
                </a:moveTo>
                <a:lnTo>
                  <a:pt x="173788" y="0"/>
                </a:lnTo>
              </a:path>
            </a:pathLst>
          </a:custGeom>
          <a:ln w="6706">
            <a:solidFill>
              <a:srgbClr val="FF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169668" y="1817541"/>
            <a:ext cx="202994" cy="0"/>
          </a:xfrm>
          <a:custGeom>
            <a:avLst/>
            <a:gdLst/>
            <a:ahLst/>
            <a:cxnLst/>
            <a:rect l="l" t="t" r="r" b="b"/>
            <a:pathLst>
              <a:path w="173788">
                <a:moveTo>
                  <a:pt x="0" y="0"/>
                </a:moveTo>
                <a:lnTo>
                  <a:pt x="173788" y="0"/>
                </a:lnTo>
              </a:path>
            </a:pathLst>
          </a:custGeom>
          <a:ln w="6706">
            <a:solidFill>
              <a:srgbClr val="FF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372663" y="1719040"/>
            <a:ext cx="0" cy="98500"/>
          </a:xfrm>
          <a:custGeom>
            <a:avLst/>
            <a:gdLst/>
            <a:ahLst/>
            <a:cxnLst/>
            <a:rect l="l" t="t" r="r" b="b"/>
            <a:pathLst>
              <a:path h="89395">
                <a:moveTo>
                  <a:pt x="0" y="89395"/>
                </a:moveTo>
                <a:lnTo>
                  <a:pt x="0" y="0"/>
                </a:lnTo>
              </a:path>
            </a:pathLst>
          </a:custGeom>
          <a:ln w="6702">
            <a:solidFill>
              <a:srgbClr val="FF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169668" y="1719040"/>
            <a:ext cx="0" cy="98500"/>
          </a:xfrm>
          <a:custGeom>
            <a:avLst/>
            <a:gdLst/>
            <a:ahLst/>
            <a:cxnLst/>
            <a:rect l="l" t="t" r="r" b="b"/>
            <a:pathLst>
              <a:path h="89395">
                <a:moveTo>
                  <a:pt x="0" y="89395"/>
                </a:moveTo>
                <a:lnTo>
                  <a:pt x="0" y="0"/>
                </a:lnTo>
              </a:path>
            </a:pathLst>
          </a:custGeom>
          <a:ln w="6702">
            <a:solidFill>
              <a:srgbClr val="FF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9169699" y="1859759"/>
            <a:ext cx="202995" cy="98500"/>
          </a:xfrm>
          <a:custGeom>
            <a:avLst/>
            <a:gdLst/>
            <a:ahLst/>
            <a:cxnLst/>
            <a:rect l="l" t="t" r="r" b="b"/>
            <a:pathLst>
              <a:path w="173789" h="89395">
                <a:moveTo>
                  <a:pt x="0" y="89395"/>
                </a:moveTo>
                <a:lnTo>
                  <a:pt x="173789" y="89395"/>
                </a:lnTo>
                <a:lnTo>
                  <a:pt x="173789" y="0"/>
                </a:lnTo>
                <a:lnTo>
                  <a:pt x="0" y="0"/>
                </a:lnTo>
                <a:lnTo>
                  <a:pt x="0" y="8939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9169668" y="1859756"/>
            <a:ext cx="202994" cy="0"/>
          </a:xfrm>
          <a:custGeom>
            <a:avLst/>
            <a:gdLst/>
            <a:ahLst/>
            <a:cxnLst/>
            <a:rect l="l" t="t" r="r" b="b"/>
            <a:pathLst>
              <a:path w="173788">
                <a:moveTo>
                  <a:pt x="0" y="0"/>
                </a:moveTo>
                <a:lnTo>
                  <a:pt x="173788" y="0"/>
                </a:lnTo>
              </a:path>
            </a:pathLst>
          </a:custGeom>
          <a:ln w="6706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9169668" y="1958256"/>
            <a:ext cx="202994" cy="0"/>
          </a:xfrm>
          <a:custGeom>
            <a:avLst/>
            <a:gdLst/>
            <a:ahLst/>
            <a:cxnLst/>
            <a:rect l="l" t="t" r="r" b="b"/>
            <a:pathLst>
              <a:path w="173788">
                <a:moveTo>
                  <a:pt x="0" y="0"/>
                </a:moveTo>
                <a:lnTo>
                  <a:pt x="173788" y="0"/>
                </a:lnTo>
              </a:path>
            </a:pathLst>
          </a:custGeom>
          <a:ln w="6706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372663" y="1859756"/>
            <a:ext cx="0" cy="98499"/>
          </a:xfrm>
          <a:custGeom>
            <a:avLst/>
            <a:gdLst/>
            <a:ahLst/>
            <a:cxnLst/>
            <a:rect l="l" t="t" r="r" b="b"/>
            <a:pathLst>
              <a:path h="89394">
                <a:moveTo>
                  <a:pt x="0" y="89394"/>
                </a:moveTo>
                <a:lnTo>
                  <a:pt x="0" y="0"/>
                </a:lnTo>
              </a:path>
            </a:pathLst>
          </a:custGeom>
          <a:ln w="670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9169668" y="1859756"/>
            <a:ext cx="0" cy="98499"/>
          </a:xfrm>
          <a:custGeom>
            <a:avLst/>
            <a:gdLst/>
            <a:ahLst/>
            <a:cxnLst/>
            <a:rect l="l" t="t" r="r" b="b"/>
            <a:pathLst>
              <a:path h="89394">
                <a:moveTo>
                  <a:pt x="0" y="89394"/>
                </a:moveTo>
                <a:lnTo>
                  <a:pt x="0" y="0"/>
                </a:lnTo>
              </a:path>
            </a:pathLst>
          </a:custGeom>
          <a:ln w="670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9169699" y="2000464"/>
            <a:ext cx="202995" cy="98500"/>
          </a:xfrm>
          <a:custGeom>
            <a:avLst/>
            <a:gdLst/>
            <a:ahLst/>
            <a:cxnLst/>
            <a:rect l="l" t="t" r="r" b="b"/>
            <a:pathLst>
              <a:path w="173789" h="89395">
                <a:moveTo>
                  <a:pt x="0" y="89395"/>
                </a:moveTo>
                <a:lnTo>
                  <a:pt x="173789" y="89395"/>
                </a:lnTo>
                <a:lnTo>
                  <a:pt x="173789" y="0"/>
                </a:lnTo>
                <a:lnTo>
                  <a:pt x="0" y="0"/>
                </a:lnTo>
                <a:lnTo>
                  <a:pt x="0" y="89395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9169668" y="2000464"/>
            <a:ext cx="202994" cy="0"/>
          </a:xfrm>
          <a:custGeom>
            <a:avLst/>
            <a:gdLst/>
            <a:ahLst/>
            <a:cxnLst/>
            <a:rect l="l" t="t" r="r" b="b"/>
            <a:pathLst>
              <a:path w="173788">
                <a:moveTo>
                  <a:pt x="0" y="0"/>
                </a:moveTo>
                <a:lnTo>
                  <a:pt x="173788" y="0"/>
                </a:lnTo>
              </a:path>
            </a:pathLst>
          </a:custGeom>
          <a:ln w="6706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9169668" y="2098965"/>
            <a:ext cx="202994" cy="0"/>
          </a:xfrm>
          <a:custGeom>
            <a:avLst/>
            <a:gdLst/>
            <a:ahLst/>
            <a:cxnLst/>
            <a:rect l="l" t="t" r="r" b="b"/>
            <a:pathLst>
              <a:path w="173788">
                <a:moveTo>
                  <a:pt x="0" y="0"/>
                </a:moveTo>
                <a:lnTo>
                  <a:pt x="173788" y="0"/>
                </a:lnTo>
              </a:path>
            </a:pathLst>
          </a:custGeom>
          <a:ln w="6706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9372663" y="2000464"/>
            <a:ext cx="0" cy="98500"/>
          </a:xfrm>
          <a:custGeom>
            <a:avLst/>
            <a:gdLst/>
            <a:ahLst/>
            <a:cxnLst/>
            <a:rect l="l" t="t" r="r" b="b"/>
            <a:pathLst>
              <a:path h="89395">
                <a:moveTo>
                  <a:pt x="0" y="89395"/>
                </a:moveTo>
                <a:lnTo>
                  <a:pt x="0" y="0"/>
                </a:lnTo>
              </a:path>
            </a:pathLst>
          </a:custGeom>
          <a:ln w="6702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9169668" y="2000464"/>
            <a:ext cx="0" cy="98500"/>
          </a:xfrm>
          <a:custGeom>
            <a:avLst/>
            <a:gdLst/>
            <a:ahLst/>
            <a:cxnLst/>
            <a:rect l="l" t="t" r="r" b="b"/>
            <a:pathLst>
              <a:path h="89395">
                <a:moveTo>
                  <a:pt x="0" y="89395"/>
                </a:moveTo>
                <a:lnTo>
                  <a:pt x="0" y="0"/>
                </a:lnTo>
              </a:path>
            </a:pathLst>
          </a:custGeom>
          <a:ln w="6702">
            <a:solidFill>
              <a:srgbClr val="00F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9169699" y="2141180"/>
            <a:ext cx="202995" cy="98501"/>
          </a:xfrm>
          <a:custGeom>
            <a:avLst/>
            <a:gdLst/>
            <a:ahLst/>
            <a:cxnLst/>
            <a:rect l="l" t="t" r="r" b="b"/>
            <a:pathLst>
              <a:path w="173789" h="89396">
                <a:moveTo>
                  <a:pt x="0" y="89396"/>
                </a:moveTo>
                <a:lnTo>
                  <a:pt x="173789" y="89396"/>
                </a:lnTo>
                <a:lnTo>
                  <a:pt x="173789" y="0"/>
                </a:lnTo>
                <a:lnTo>
                  <a:pt x="0" y="0"/>
                </a:lnTo>
                <a:lnTo>
                  <a:pt x="0" y="8939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9169668" y="2141180"/>
            <a:ext cx="202994" cy="0"/>
          </a:xfrm>
          <a:custGeom>
            <a:avLst/>
            <a:gdLst/>
            <a:ahLst/>
            <a:cxnLst/>
            <a:rect l="l" t="t" r="r" b="b"/>
            <a:pathLst>
              <a:path w="173788">
                <a:moveTo>
                  <a:pt x="0" y="0"/>
                </a:moveTo>
                <a:lnTo>
                  <a:pt x="173788" y="0"/>
                </a:lnTo>
              </a:path>
            </a:pathLst>
          </a:custGeom>
          <a:ln w="6706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9169668" y="2239680"/>
            <a:ext cx="202994" cy="0"/>
          </a:xfrm>
          <a:custGeom>
            <a:avLst/>
            <a:gdLst/>
            <a:ahLst/>
            <a:cxnLst/>
            <a:rect l="l" t="t" r="r" b="b"/>
            <a:pathLst>
              <a:path w="173788">
                <a:moveTo>
                  <a:pt x="0" y="0"/>
                </a:moveTo>
                <a:lnTo>
                  <a:pt x="173788" y="0"/>
                </a:lnTo>
              </a:path>
            </a:pathLst>
          </a:custGeom>
          <a:ln w="6706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9372663" y="2141180"/>
            <a:ext cx="0" cy="98499"/>
          </a:xfrm>
          <a:custGeom>
            <a:avLst/>
            <a:gdLst/>
            <a:ahLst/>
            <a:cxnLst/>
            <a:rect l="l" t="t" r="r" b="b"/>
            <a:pathLst>
              <a:path h="89394">
                <a:moveTo>
                  <a:pt x="0" y="89394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9169668" y="2141180"/>
            <a:ext cx="0" cy="98499"/>
          </a:xfrm>
          <a:custGeom>
            <a:avLst/>
            <a:gdLst/>
            <a:ahLst/>
            <a:cxnLst/>
            <a:rect l="l" t="t" r="r" b="b"/>
            <a:pathLst>
              <a:path h="89394">
                <a:moveTo>
                  <a:pt x="0" y="89394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9169699" y="2281898"/>
            <a:ext cx="202995" cy="98490"/>
          </a:xfrm>
          <a:custGeom>
            <a:avLst/>
            <a:gdLst/>
            <a:ahLst/>
            <a:cxnLst/>
            <a:rect l="l" t="t" r="r" b="b"/>
            <a:pathLst>
              <a:path w="173789" h="89386">
                <a:moveTo>
                  <a:pt x="0" y="89386"/>
                </a:moveTo>
                <a:lnTo>
                  <a:pt x="173789" y="89386"/>
                </a:lnTo>
                <a:lnTo>
                  <a:pt x="173789" y="0"/>
                </a:lnTo>
                <a:lnTo>
                  <a:pt x="0" y="0"/>
                </a:lnTo>
                <a:lnTo>
                  <a:pt x="0" y="893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9169668" y="2281898"/>
            <a:ext cx="202994" cy="0"/>
          </a:xfrm>
          <a:custGeom>
            <a:avLst/>
            <a:gdLst/>
            <a:ahLst/>
            <a:cxnLst/>
            <a:rect l="l" t="t" r="r" b="b"/>
            <a:pathLst>
              <a:path w="173788">
                <a:moveTo>
                  <a:pt x="0" y="0"/>
                </a:moveTo>
                <a:lnTo>
                  <a:pt x="173788" y="0"/>
                </a:lnTo>
              </a:path>
            </a:pathLst>
          </a:custGeom>
          <a:ln w="6706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9169668" y="2380389"/>
            <a:ext cx="202994" cy="0"/>
          </a:xfrm>
          <a:custGeom>
            <a:avLst/>
            <a:gdLst/>
            <a:ahLst/>
            <a:cxnLst/>
            <a:rect l="l" t="t" r="r" b="b"/>
            <a:pathLst>
              <a:path w="173788">
                <a:moveTo>
                  <a:pt x="0" y="0"/>
                </a:moveTo>
                <a:lnTo>
                  <a:pt x="173788" y="0"/>
                </a:lnTo>
              </a:path>
            </a:pathLst>
          </a:custGeom>
          <a:ln w="6706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9372663" y="2281898"/>
            <a:ext cx="0" cy="98490"/>
          </a:xfrm>
          <a:custGeom>
            <a:avLst/>
            <a:gdLst/>
            <a:ahLst/>
            <a:cxnLst/>
            <a:rect l="l" t="t" r="r" b="b"/>
            <a:pathLst>
              <a:path h="89386">
                <a:moveTo>
                  <a:pt x="0" y="89386"/>
                </a:moveTo>
                <a:lnTo>
                  <a:pt x="0" y="0"/>
                </a:lnTo>
              </a:path>
            </a:pathLst>
          </a:custGeom>
          <a:ln w="670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9169668" y="2281898"/>
            <a:ext cx="0" cy="98490"/>
          </a:xfrm>
          <a:custGeom>
            <a:avLst/>
            <a:gdLst/>
            <a:ahLst/>
            <a:cxnLst/>
            <a:rect l="l" t="t" r="r" b="b"/>
            <a:pathLst>
              <a:path h="89386">
                <a:moveTo>
                  <a:pt x="0" y="89386"/>
                </a:moveTo>
                <a:lnTo>
                  <a:pt x="0" y="0"/>
                </a:lnTo>
              </a:path>
            </a:pathLst>
          </a:custGeom>
          <a:ln w="670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169699" y="2422608"/>
            <a:ext cx="202995" cy="98500"/>
          </a:xfrm>
          <a:custGeom>
            <a:avLst/>
            <a:gdLst/>
            <a:ahLst/>
            <a:cxnLst/>
            <a:rect l="l" t="t" r="r" b="b"/>
            <a:pathLst>
              <a:path w="173789" h="89395">
                <a:moveTo>
                  <a:pt x="0" y="89395"/>
                </a:moveTo>
                <a:lnTo>
                  <a:pt x="173789" y="89395"/>
                </a:lnTo>
                <a:lnTo>
                  <a:pt x="173789" y="0"/>
                </a:lnTo>
                <a:lnTo>
                  <a:pt x="0" y="0"/>
                </a:lnTo>
                <a:lnTo>
                  <a:pt x="0" y="89395"/>
                </a:lnTo>
                <a:close/>
              </a:path>
            </a:pathLst>
          </a:custGeom>
          <a:solidFill>
            <a:srgbClr val="ADBDC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9169668" y="2422604"/>
            <a:ext cx="202994" cy="0"/>
          </a:xfrm>
          <a:custGeom>
            <a:avLst/>
            <a:gdLst/>
            <a:ahLst/>
            <a:cxnLst/>
            <a:rect l="l" t="t" r="r" b="b"/>
            <a:pathLst>
              <a:path w="173788">
                <a:moveTo>
                  <a:pt x="0" y="0"/>
                </a:moveTo>
                <a:lnTo>
                  <a:pt x="173788" y="0"/>
                </a:lnTo>
              </a:path>
            </a:pathLst>
          </a:custGeom>
          <a:ln w="6706">
            <a:solidFill>
              <a:srgbClr val="ADBD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9169668" y="2521105"/>
            <a:ext cx="202994" cy="0"/>
          </a:xfrm>
          <a:custGeom>
            <a:avLst/>
            <a:gdLst/>
            <a:ahLst/>
            <a:cxnLst/>
            <a:rect l="l" t="t" r="r" b="b"/>
            <a:pathLst>
              <a:path w="173788">
                <a:moveTo>
                  <a:pt x="0" y="0"/>
                </a:moveTo>
                <a:lnTo>
                  <a:pt x="173788" y="0"/>
                </a:lnTo>
              </a:path>
            </a:pathLst>
          </a:custGeom>
          <a:ln w="6706">
            <a:solidFill>
              <a:srgbClr val="ADBD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9372663" y="2422608"/>
            <a:ext cx="0" cy="98500"/>
          </a:xfrm>
          <a:custGeom>
            <a:avLst/>
            <a:gdLst/>
            <a:ahLst/>
            <a:cxnLst/>
            <a:rect l="l" t="t" r="r" b="b"/>
            <a:pathLst>
              <a:path h="89395">
                <a:moveTo>
                  <a:pt x="0" y="89395"/>
                </a:moveTo>
                <a:lnTo>
                  <a:pt x="0" y="0"/>
                </a:lnTo>
              </a:path>
            </a:pathLst>
          </a:custGeom>
          <a:ln w="6702">
            <a:solidFill>
              <a:srgbClr val="ADBD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9169668" y="2422608"/>
            <a:ext cx="0" cy="98500"/>
          </a:xfrm>
          <a:custGeom>
            <a:avLst/>
            <a:gdLst/>
            <a:ahLst/>
            <a:cxnLst/>
            <a:rect l="l" t="t" r="r" b="b"/>
            <a:pathLst>
              <a:path h="89395">
                <a:moveTo>
                  <a:pt x="0" y="89395"/>
                </a:moveTo>
                <a:lnTo>
                  <a:pt x="0" y="0"/>
                </a:lnTo>
              </a:path>
            </a:pathLst>
          </a:custGeom>
          <a:ln w="6702">
            <a:solidFill>
              <a:srgbClr val="ADBD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9169668" y="2612572"/>
            <a:ext cx="202994" cy="0"/>
          </a:xfrm>
          <a:custGeom>
            <a:avLst/>
            <a:gdLst/>
            <a:ahLst/>
            <a:cxnLst/>
            <a:rect l="l" t="t" r="r" b="b"/>
            <a:pathLst>
              <a:path w="173788">
                <a:moveTo>
                  <a:pt x="0" y="0"/>
                </a:moveTo>
                <a:lnTo>
                  <a:pt x="173788" y="0"/>
                </a:lnTo>
              </a:path>
            </a:pathLst>
          </a:custGeom>
          <a:ln w="134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 txBox="1"/>
          <p:nvPr/>
        </p:nvSpPr>
        <p:spPr>
          <a:xfrm>
            <a:off x="9446476" y="1719168"/>
            <a:ext cx="818854" cy="114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152" marR="397448" indent="-1447">
              <a:lnSpc>
                <a:spcPct val="76100"/>
              </a:lnSpc>
            </a:pPr>
            <a:r>
              <a:rPr sz="1300" b="1" spc="28" dirty="0">
                <a:latin typeface="Arial"/>
                <a:cs typeface="Arial"/>
              </a:rPr>
              <a:t>EWK</a:t>
            </a:r>
            <a:r>
              <a:rPr sz="1300" b="1" spc="17" dirty="0">
                <a:latin typeface="Arial"/>
                <a:cs typeface="Arial"/>
              </a:rPr>
              <a:t> DY</a:t>
            </a:r>
            <a:endParaRPr sz="1300">
              <a:latin typeface="Arial"/>
              <a:cs typeface="Arial"/>
            </a:endParaRPr>
          </a:p>
          <a:p>
            <a:pPr marL="14430" marR="415480">
              <a:lnSpc>
                <a:spcPct val="76100"/>
              </a:lnSpc>
            </a:pPr>
            <a:r>
              <a:rPr sz="1300" b="1" spc="11" dirty="0">
                <a:latin typeface="Arial"/>
                <a:cs typeface="Arial"/>
              </a:rPr>
              <a:t>ttbar</a:t>
            </a:r>
            <a:r>
              <a:rPr sz="1300" b="1" spc="23" dirty="0">
                <a:latin typeface="Arial"/>
                <a:cs typeface="Arial"/>
              </a:rPr>
              <a:t> WZ</a:t>
            </a:r>
            <a:r>
              <a:rPr sz="1300" b="1" spc="17" dirty="0">
                <a:latin typeface="Arial"/>
                <a:cs typeface="Arial"/>
              </a:rPr>
              <a:t> ZZ</a:t>
            </a:r>
            <a:r>
              <a:rPr sz="1300" b="1" spc="23" dirty="0">
                <a:latin typeface="Arial"/>
                <a:cs typeface="Arial"/>
              </a:rPr>
              <a:t> WW</a:t>
            </a:r>
            <a:endParaRPr sz="1300">
              <a:latin typeface="Arial"/>
              <a:cs typeface="Arial"/>
            </a:endParaRPr>
          </a:p>
          <a:p>
            <a:pPr marL="14430">
              <a:lnSpc>
                <a:spcPts val="990"/>
              </a:lnSpc>
            </a:pPr>
            <a:r>
              <a:rPr sz="1300" b="1" spc="28" dirty="0">
                <a:latin typeface="Arial"/>
                <a:cs typeface="Arial"/>
              </a:rPr>
              <a:t>EWK</a:t>
            </a:r>
            <a:r>
              <a:rPr sz="1300" b="1" spc="11" dirty="0">
                <a:latin typeface="Arial"/>
                <a:cs typeface="Arial"/>
              </a:rPr>
              <a:t> </a:t>
            </a:r>
            <a:r>
              <a:rPr sz="1300" b="1" spc="17" dirty="0">
                <a:latin typeface="Arial"/>
                <a:cs typeface="Arial"/>
              </a:rPr>
              <a:t>only</a:t>
            </a:r>
            <a:endParaRPr sz="1300">
              <a:latin typeface="Arial"/>
              <a:cs typeface="Arial"/>
            </a:endParaRPr>
          </a:p>
          <a:p>
            <a:pPr marL="14430">
              <a:lnSpc>
                <a:spcPts val="1299"/>
              </a:lnSpc>
            </a:pPr>
            <a:r>
              <a:rPr sz="1300" b="1" spc="17" dirty="0">
                <a:latin typeface="Arial"/>
                <a:cs typeface="Arial"/>
              </a:rPr>
              <a:t>Data</a:t>
            </a:r>
            <a:endParaRPr sz="1300">
              <a:latin typeface="Arial"/>
              <a:cs typeface="Arial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9231449" y="2716203"/>
            <a:ext cx="77045" cy="72902"/>
          </a:xfrm>
          <a:custGeom>
            <a:avLst/>
            <a:gdLst/>
            <a:ahLst/>
            <a:cxnLst/>
            <a:rect l="l" t="t" r="r" b="b"/>
            <a:pathLst>
              <a:path w="65960" h="66163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6" y="44220"/>
                </a:lnTo>
                <a:lnTo>
                  <a:pt x="6206" y="54227"/>
                </a:lnTo>
                <a:lnTo>
                  <a:pt x="13647" y="61273"/>
                </a:lnTo>
                <a:lnTo>
                  <a:pt x="22837" y="65278"/>
                </a:lnTo>
                <a:lnTo>
                  <a:pt x="32907" y="66163"/>
                </a:lnTo>
                <a:lnTo>
                  <a:pt x="42984" y="63847"/>
                </a:lnTo>
                <a:lnTo>
                  <a:pt x="52199" y="58251"/>
                </a:lnTo>
                <a:lnTo>
                  <a:pt x="59680" y="49294"/>
                </a:lnTo>
                <a:lnTo>
                  <a:pt x="64558" y="36898"/>
                </a:lnTo>
                <a:lnTo>
                  <a:pt x="65960" y="20981"/>
                </a:lnTo>
                <a:lnTo>
                  <a:pt x="59867" y="10614"/>
                </a:lnTo>
                <a:lnTo>
                  <a:pt x="50866" y="3661"/>
                </a:lnTo>
                <a:lnTo>
                  <a:pt x="40102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 txBox="1"/>
          <p:nvPr/>
        </p:nvSpPr>
        <p:spPr>
          <a:xfrm>
            <a:off x="7701514" y="1654282"/>
            <a:ext cx="438354" cy="3155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900" spc="46" dirty="0">
                <a:latin typeface="Times New Roman"/>
                <a:cs typeface="Times New Roman"/>
              </a:rPr>
              <a:t>µµ</a:t>
            </a:r>
            <a:r>
              <a:rPr sz="1900" dirty="0">
                <a:latin typeface="Arial"/>
                <a:cs typeface="Arial"/>
              </a:rPr>
              <a:t>jj</a:t>
            </a:r>
            <a:endParaRPr sz="1900">
              <a:latin typeface="Arial"/>
              <a:cs typeface="Arial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5685764" y="1654282"/>
            <a:ext cx="1866156" cy="2994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900" spc="11" dirty="0">
                <a:latin typeface="Arial"/>
                <a:cs typeface="Arial"/>
              </a:rPr>
              <a:t>CMS</a:t>
            </a:r>
            <a:r>
              <a:rPr sz="1900" spc="6" dirty="0">
                <a:latin typeface="Arial"/>
                <a:cs typeface="Arial"/>
              </a:rPr>
              <a:t> preliminary</a:t>
            </a:r>
            <a:endParaRPr sz="1900">
              <a:latin typeface="Arial"/>
              <a:cs typeface="Arial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5814847" y="1954173"/>
            <a:ext cx="2401674" cy="2994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900" spc="6" dirty="0">
                <a:latin typeface="Arial"/>
                <a:cs typeface="Arial"/>
              </a:rPr>
              <a:t>s</a:t>
            </a:r>
            <a:r>
              <a:rPr sz="1900" spc="-28" dirty="0">
                <a:latin typeface="Arial"/>
                <a:cs typeface="Arial"/>
              </a:rPr>
              <a:t> </a:t>
            </a:r>
            <a:r>
              <a:rPr sz="1900" spc="6" dirty="0">
                <a:latin typeface="Arial"/>
                <a:cs typeface="Arial"/>
              </a:rPr>
              <a:t>=</a:t>
            </a:r>
            <a:r>
              <a:rPr sz="1900" spc="17" dirty="0">
                <a:latin typeface="Arial"/>
                <a:cs typeface="Arial"/>
              </a:rPr>
              <a:t> </a:t>
            </a:r>
            <a:r>
              <a:rPr sz="1900" spc="6" dirty="0">
                <a:latin typeface="Arial"/>
                <a:cs typeface="Arial"/>
              </a:rPr>
              <a:t>7</a:t>
            </a:r>
            <a:r>
              <a:rPr sz="1900" spc="-23" dirty="0">
                <a:latin typeface="Arial"/>
                <a:cs typeface="Arial"/>
              </a:rPr>
              <a:t> </a:t>
            </a:r>
            <a:r>
              <a:rPr sz="1900" spc="-199" dirty="0">
                <a:latin typeface="Arial"/>
                <a:cs typeface="Arial"/>
              </a:rPr>
              <a:t>T</a:t>
            </a:r>
            <a:r>
              <a:rPr sz="1900" spc="6" dirty="0">
                <a:latin typeface="Arial"/>
                <a:cs typeface="Arial"/>
              </a:rPr>
              <a:t>e</a:t>
            </a:r>
            <a:r>
              <a:rPr sz="1900" spc="-160" dirty="0">
                <a:latin typeface="Arial"/>
                <a:cs typeface="Arial"/>
              </a:rPr>
              <a:t>V</a:t>
            </a:r>
            <a:r>
              <a:rPr sz="1900" dirty="0">
                <a:latin typeface="Arial"/>
                <a:cs typeface="Arial"/>
              </a:rPr>
              <a:t>,</a:t>
            </a:r>
            <a:r>
              <a:rPr sz="1900" spc="17" dirty="0">
                <a:latin typeface="Arial"/>
                <a:cs typeface="Arial"/>
              </a:rPr>
              <a:t> </a:t>
            </a:r>
            <a:r>
              <a:rPr sz="1900" spc="6" dirty="0">
                <a:latin typeface="Arial"/>
                <a:cs typeface="Arial"/>
              </a:rPr>
              <a:t>L</a:t>
            </a:r>
            <a:r>
              <a:rPr sz="1900" spc="-57" dirty="0">
                <a:latin typeface="Arial"/>
                <a:cs typeface="Arial"/>
              </a:rPr>
              <a:t> </a:t>
            </a:r>
            <a:r>
              <a:rPr sz="1900" spc="6" dirty="0">
                <a:latin typeface="Arial"/>
                <a:cs typeface="Arial"/>
              </a:rPr>
              <a:t>=</a:t>
            </a:r>
            <a:r>
              <a:rPr sz="1900" spc="17" dirty="0">
                <a:latin typeface="Arial"/>
                <a:cs typeface="Arial"/>
              </a:rPr>
              <a:t> </a:t>
            </a:r>
            <a:r>
              <a:rPr sz="1900" spc="6" dirty="0">
                <a:latin typeface="Arial"/>
                <a:cs typeface="Arial"/>
              </a:rPr>
              <a:t>5.1</a:t>
            </a:r>
            <a:r>
              <a:rPr sz="1900" spc="17" dirty="0">
                <a:latin typeface="Arial"/>
                <a:cs typeface="Arial"/>
              </a:rPr>
              <a:t> </a:t>
            </a:r>
            <a:r>
              <a:rPr sz="1900" spc="6" dirty="0">
                <a:latin typeface="Arial"/>
                <a:cs typeface="Arial"/>
              </a:rPr>
              <a:t>fb</a:t>
            </a:r>
            <a:r>
              <a:rPr sz="1900" spc="-308" dirty="0">
                <a:latin typeface="Arial"/>
                <a:cs typeface="Arial"/>
              </a:rPr>
              <a:t> </a:t>
            </a:r>
            <a:r>
              <a:rPr sz="1900" spc="17" baseline="40404" dirty="0">
                <a:latin typeface="Arial"/>
                <a:cs typeface="Arial"/>
              </a:rPr>
              <a:t>-1</a:t>
            </a:r>
            <a:endParaRPr sz="1900" baseline="40404" dirty="0">
              <a:latin typeface="Arial"/>
              <a:cs typeface="Arial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5670809" y="2053866"/>
            <a:ext cx="109225" cy="140579"/>
          </a:xfrm>
          <a:custGeom>
            <a:avLst/>
            <a:gdLst/>
            <a:ahLst/>
            <a:cxnLst/>
            <a:rect l="l" t="t" r="r" b="b"/>
            <a:pathLst>
              <a:path w="93510" h="127584">
                <a:moveTo>
                  <a:pt x="0" y="0"/>
                </a:moveTo>
                <a:lnTo>
                  <a:pt x="93510" y="127584"/>
                </a:lnTo>
              </a:path>
            </a:pathLst>
          </a:custGeom>
          <a:ln w="134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780067" y="1988299"/>
            <a:ext cx="19865" cy="206173"/>
          </a:xfrm>
          <a:custGeom>
            <a:avLst/>
            <a:gdLst/>
            <a:ahLst/>
            <a:cxnLst/>
            <a:rect l="l" t="t" r="r" b="b"/>
            <a:pathLst>
              <a:path w="17007" h="187115">
                <a:moveTo>
                  <a:pt x="0" y="187115"/>
                </a:moveTo>
                <a:lnTo>
                  <a:pt x="1700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799901" y="1988267"/>
            <a:ext cx="148942" cy="0"/>
          </a:xfrm>
          <a:custGeom>
            <a:avLst/>
            <a:gdLst/>
            <a:ahLst/>
            <a:cxnLst/>
            <a:rect l="l" t="t" r="r" b="b"/>
            <a:pathLst>
              <a:path w="127513">
                <a:moveTo>
                  <a:pt x="0" y="0"/>
                </a:moveTo>
                <a:lnTo>
                  <a:pt x="12751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776334" y="5262697"/>
            <a:ext cx="5799791" cy="1500939"/>
          </a:xfrm>
          <a:custGeom>
            <a:avLst/>
            <a:gdLst/>
            <a:ahLst/>
            <a:cxnLst/>
            <a:rect l="l" t="t" r="r" b="b"/>
            <a:pathLst>
              <a:path w="4965338" h="1362197">
                <a:moveTo>
                  <a:pt x="0" y="0"/>
                </a:moveTo>
                <a:lnTo>
                  <a:pt x="0" y="1362197"/>
                </a:lnTo>
                <a:lnTo>
                  <a:pt x="4965338" y="1362197"/>
                </a:lnTo>
                <a:lnTo>
                  <a:pt x="49653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472307" y="5262663"/>
            <a:ext cx="5074814" cy="1050662"/>
          </a:xfrm>
          <a:custGeom>
            <a:avLst/>
            <a:gdLst/>
            <a:ahLst/>
            <a:cxnLst/>
            <a:rect l="l" t="t" r="r" b="b"/>
            <a:pathLst>
              <a:path w="4344668" h="953542">
                <a:moveTo>
                  <a:pt x="0" y="953542"/>
                </a:moveTo>
                <a:lnTo>
                  <a:pt x="4344668" y="953542"/>
                </a:lnTo>
                <a:lnTo>
                  <a:pt x="4344668" y="0"/>
                </a:lnTo>
                <a:lnTo>
                  <a:pt x="0" y="0"/>
                </a:lnTo>
                <a:lnTo>
                  <a:pt x="0" y="953542"/>
                </a:lnTo>
                <a:close/>
              </a:path>
            </a:pathLst>
          </a:custGeom>
          <a:ln w="67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472307" y="5262663"/>
            <a:ext cx="5074814" cy="1050662"/>
          </a:xfrm>
          <a:custGeom>
            <a:avLst/>
            <a:gdLst/>
            <a:ahLst/>
            <a:cxnLst/>
            <a:rect l="l" t="t" r="r" b="b"/>
            <a:pathLst>
              <a:path w="4344668" h="953542">
                <a:moveTo>
                  <a:pt x="0" y="953542"/>
                </a:moveTo>
                <a:lnTo>
                  <a:pt x="4344668" y="953542"/>
                </a:lnTo>
                <a:lnTo>
                  <a:pt x="4344668" y="0"/>
                </a:lnTo>
                <a:lnTo>
                  <a:pt x="0" y="0"/>
                </a:lnTo>
                <a:lnTo>
                  <a:pt x="0" y="953542"/>
                </a:lnTo>
                <a:close/>
              </a:path>
            </a:pathLst>
          </a:custGeom>
          <a:ln w="67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472307" y="5262663"/>
            <a:ext cx="5074814" cy="1050662"/>
          </a:xfrm>
          <a:custGeom>
            <a:avLst/>
            <a:gdLst/>
            <a:ahLst/>
            <a:cxnLst/>
            <a:rect l="l" t="t" r="r" b="b"/>
            <a:pathLst>
              <a:path w="4344668" h="953542">
                <a:moveTo>
                  <a:pt x="0" y="953542"/>
                </a:moveTo>
                <a:lnTo>
                  <a:pt x="4344668" y="953542"/>
                </a:lnTo>
                <a:lnTo>
                  <a:pt x="4344668" y="0"/>
                </a:lnTo>
                <a:lnTo>
                  <a:pt x="0" y="0"/>
                </a:lnTo>
                <a:lnTo>
                  <a:pt x="0" y="953542"/>
                </a:lnTo>
                <a:close/>
              </a:path>
            </a:pathLst>
          </a:custGeom>
          <a:ln w="67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472307" y="5262663"/>
            <a:ext cx="5074814" cy="1050662"/>
          </a:xfrm>
          <a:custGeom>
            <a:avLst/>
            <a:gdLst/>
            <a:ahLst/>
            <a:cxnLst/>
            <a:rect l="l" t="t" r="r" b="b"/>
            <a:pathLst>
              <a:path w="4344668" h="953542">
                <a:moveTo>
                  <a:pt x="0" y="953542"/>
                </a:moveTo>
                <a:lnTo>
                  <a:pt x="4344668" y="953542"/>
                </a:lnTo>
                <a:lnTo>
                  <a:pt x="4344668" y="0"/>
                </a:lnTo>
                <a:lnTo>
                  <a:pt x="0" y="0"/>
                </a:lnTo>
                <a:lnTo>
                  <a:pt x="0" y="953542"/>
                </a:lnTo>
                <a:close/>
              </a:path>
            </a:pathLst>
          </a:custGeom>
          <a:ln w="67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472308" y="6313325"/>
            <a:ext cx="5074810" cy="0"/>
          </a:xfrm>
          <a:custGeom>
            <a:avLst/>
            <a:gdLst/>
            <a:ahLst/>
            <a:cxnLst/>
            <a:rect l="l" t="t" r="r" b="b"/>
            <a:pathLst>
              <a:path w="4344665">
                <a:moveTo>
                  <a:pt x="0" y="0"/>
                </a:moveTo>
                <a:lnTo>
                  <a:pt x="4344665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859579" y="6293629"/>
            <a:ext cx="0" cy="19699"/>
          </a:xfrm>
          <a:custGeom>
            <a:avLst/>
            <a:gdLst/>
            <a:ahLst/>
            <a:cxnLst/>
            <a:rect l="l" t="t" r="r" b="b"/>
            <a:pathLst>
              <a:path h="17878">
                <a:moveTo>
                  <a:pt x="0" y="0"/>
                </a:moveTo>
                <a:lnTo>
                  <a:pt x="0" y="17878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134353" y="6293629"/>
            <a:ext cx="0" cy="19699"/>
          </a:xfrm>
          <a:custGeom>
            <a:avLst/>
            <a:gdLst/>
            <a:ahLst/>
            <a:cxnLst/>
            <a:rect l="l" t="t" r="r" b="b"/>
            <a:pathLst>
              <a:path h="17878">
                <a:moveTo>
                  <a:pt x="0" y="0"/>
                </a:moveTo>
                <a:lnTo>
                  <a:pt x="0" y="17878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347485" y="6293629"/>
            <a:ext cx="0" cy="19699"/>
          </a:xfrm>
          <a:custGeom>
            <a:avLst/>
            <a:gdLst/>
            <a:ahLst/>
            <a:cxnLst/>
            <a:rect l="l" t="t" r="r" b="b"/>
            <a:pathLst>
              <a:path h="17878">
                <a:moveTo>
                  <a:pt x="0" y="0"/>
                </a:moveTo>
                <a:lnTo>
                  <a:pt x="0" y="17878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521628" y="6293629"/>
            <a:ext cx="0" cy="19699"/>
          </a:xfrm>
          <a:custGeom>
            <a:avLst/>
            <a:gdLst/>
            <a:ahLst/>
            <a:cxnLst/>
            <a:rect l="l" t="t" r="r" b="b"/>
            <a:pathLst>
              <a:path h="17878">
                <a:moveTo>
                  <a:pt x="0" y="0"/>
                </a:moveTo>
                <a:lnTo>
                  <a:pt x="0" y="17878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668859" y="6293629"/>
            <a:ext cx="0" cy="19699"/>
          </a:xfrm>
          <a:custGeom>
            <a:avLst/>
            <a:gdLst/>
            <a:ahLst/>
            <a:cxnLst/>
            <a:rect l="l" t="t" r="r" b="b"/>
            <a:pathLst>
              <a:path h="17878">
                <a:moveTo>
                  <a:pt x="0" y="0"/>
                </a:moveTo>
                <a:lnTo>
                  <a:pt x="0" y="17878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796403" y="6293629"/>
            <a:ext cx="0" cy="19699"/>
          </a:xfrm>
          <a:custGeom>
            <a:avLst/>
            <a:gdLst/>
            <a:ahLst/>
            <a:cxnLst/>
            <a:rect l="l" t="t" r="r" b="b"/>
            <a:pathLst>
              <a:path h="17878">
                <a:moveTo>
                  <a:pt x="0" y="0"/>
                </a:moveTo>
                <a:lnTo>
                  <a:pt x="0" y="17878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908903" y="6293629"/>
            <a:ext cx="0" cy="19699"/>
          </a:xfrm>
          <a:custGeom>
            <a:avLst/>
            <a:gdLst/>
            <a:ahLst/>
            <a:cxnLst/>
            <a:rect l="l" t="t" r="r" b="b"/>
            <a:pathLst>
              <a:path h="17878">
                <a:moveTo>
                  <a:pt x="0" y="0"/>
                </a:moveTo>
                <a:lnTo>
                  <a:pt x="0" y="17878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009534" y="6273957"/>
            <a:ext cx="0" cy="39399"/>
          </a:xfrm>
          <a:custGeom>
            <a:avLst/>
            <a:gdLst/>
            <a:ahLst/>
            <a:cxnLst/>
            <a:rect l="l" t="t" r="r" b="b"/>
            <a:pathLst>
              <a:path h="35757">
                <a:moveTo>
                  <a:pt x="0" y="0"/>
                </a:moveTo>
                <a:lnTo>
                  <a:pt x="0" y="35757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671584" y="6293629"/>
            <a:ext cx="0" cy="19699"/>
          </a:xfrm>
          <a:custGeom>
            <a:avLst/>
            <a:gdLst/>
            <a:ahLst/>
            <a:cxnLst/>
            <a:rect l="l" t="t" r="r" b="b"/>
            <a:pathLst>
              <a:path h="17878">
                <a:moveTo>
                  <a:pt x="0" y="0"/>
                </a:moveTo>
                <a:lnTo>
                  <a:pt x="0" y="17878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058847" y="6293629"/>
            <a:ext cx="0" cy="19699"/>
          </a:xfrm>
          <a:custGeom>
            <a:avLst/>
            <a:gdLst/>
            <a:ahLst/>
            <a:cxnLst/>
            <a:rect l="l" t="t" r="r" b="b"/>
            <a:pathLst>
              <a:path h="17878">
                <a:moveTo>
                  <a:pt x="0" y="0"/>
                </a:moveTo>
                <a:lnTo>
                  <a:pt x="0" y="17878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333622" y="6293629"/>
            <a:ext cx="0" cy="19699"/>
          </a:xfrm>
          <a:custGeom>
            <a:avLst/>
            <a:gdLst/>
            <a:ahLst/>
            <a:cxnLst/>
            <a:rect l="l" t="t" r="r" b="b"/>
            <a:pathLst>
              <a:path h="17878">
                <a:moveTo>
                  <a:pt x="0" y="0"/>
                </a:moveTo>
                <a:lnTo>
                  <a:pt x="0" y="17878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546755" y="6293629"/>
            <a:ext cx="0" cy="19699"/>
          </a:xfrm>
          <a:custGeom>
            <a:avLst/>
            <a:gdLst/>
            <a:ahLst/>
            <a:cxnLst/>
            <a:rect l="l" t="t" r="r" b="b"/>
            <a:pathLst>
              <a:path h="17878">
                <a:moveTo>
                  <a:pt x="0" y="0"/>
                </a:moveTo>
                <a:lnTo>
                  <a:pt x="0" y="17878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720896" y="6293629"/>
            <a:ext cx="0" cy="19699"/>
          </a:xfrm>
          <a:custGeom>
            <a:avLst/>
            <a:gdLst/>
            <a:ahLst/>
            <a:cxnLst/>
            <a:rect l="l" t="t" r="r" b="b"/>
            <a:pathLst>
              <a:path h="17878">
                <a:moveTo>
                  <a:pt x="0" y="0"/>
                </a:moveTo>
                <a:lnTo>
                  <a:pt x="0" y="17878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868138" y="6293629"/>
            <a:ext cx="0" cy="19699"/>
          </a:xfrm>
          <a:custGeom>
            <a:avLst/>
            <a:gdLst/>
            <a:ahLst/>
            <a:cxnLst/>
            <a:rect l="l" t="t" r="r" b="b"/>
            <a:pathLst>
              <a:path h="17878">
                <a:moveTo>
                  <a:pt x="0" y="0"/>
                </a:moveTo>
                <a:lnTo>
                  <a:pt x="0" y="17878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995670" y="6293629"/>
            <a:ext cx="0" cy="19699"/>
          </a:xfrm>
          <a:custGeom>
            <a:avLst/>
            <a:gdLst/>
            <a:ahLst/>
            <a:cxnLst/>
            <a:rect l="l" t="t" r="r" b="b"/>
            <a:pathLst>
              <a:path h="17878">
                <a:moveTo>
                  <a:pt x="0" y="0"/>
                </a:moveTo>
                <a:lnTo>
                  <a:pt x="0" y="17878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9108173" y="6293629"/>
            <a:ext cx="0" cy="19699"/>
          </a:xfrm>
          <a:custGeom>
            <a:avLst/>
            <a:gdLst/>
            <a:ahLst/>
            <a:cxnLst/>
            <a:rect l="l" t="t" r="r" b="b"/>
            <a:pathLst>
              <a:path h="17878">
                <a:moveTo>
                  <a:pt x="0" y="0"/>
                </a:moveTo>
                <a:lnTo>
                  <a:pt x="0" y="17878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9208804" y="6273957"/>
            <a:ext cx="0" cy="39399"/>
          </a:xfrm>
          <a:custGeom>
            <a:avLst/>
            <a:gdLst/>
            <a:ahLst/>
            <a:cxnLst/>
            <a:rect l="l" t="t" r="r" b="b"/>
            <a:pathLst>
              <a:path h="35757">
                <a:moveTo>
                  <a:pt x="0" y="0"/>
                </a:moveTo>
                <a:lnTo>
                  <a:pt x="0" y="35757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870852" y="6293629"/>
            <a:ext cx="0" cy="19699"/>
          </a:xfrm>
          <a:custGeom>
            <a:avLst/>
            <a:gdLst/>
            <a:ahLst/>
            <a:cxnLst/>
            <a:rect l="l" t="t" r="r" b="b"/>
            <a:pathLst>
              <a:path h="17878">
                <a:moveTo>
                  <a:pt x="0" y="0"/>
                </a:moveTo>
                <a:lnTo>
                  <a:pt x="0" y="17878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 txBox="1"/>
          <p:nvPr/>
        </p:nvSpPr>
        <p:spPr>
          <a:xfrm>
            <a:off x="9677532" y="6299824"/>
            <a:ext cx="835171" cy="4799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100" dirty="0">
                <a:latin typeface="Arial"/>
                <a:cs typeface="Arial"/>
              </a:rPr>
              <a:t>2000</a:t>
            </a:r>
            <a:endParaRPr sz="1100">
              <a:latin typeface="Arial"/>
              <a:cs typeface="Arial"/>
            </a:endParaRPr>
          </a:p>
          <a:p>
            <a:pPr marL="207016">
              <a:spcBef>
                <a:spcPts val="387"/>
              </a:spcBef>
            </a:pPr>
            <a:r>
              <a:rPr sz="1400" spc="-80" dirty="0">
                <a:latin typeface="Arial"/>
                <a:cs typeface="Arial"/>
              </a:rPr>
              <a:t>m</a:t>
            </a:r>
            <a:r>
              <a:rPr sz="1400" baseline="-27777" dirty="0">
                <a:latin typeface="Arial"/>
                <a:cs typeface="Arial"/>
              </a:rPr>
              <a:t>jj </a:t>
            </a:r>
            <a:r>
              <a:rPr sz="1400" spc="-111" baseline="-27777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GeV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5765200" y="6299824"/>
            <a:ext cx="682378" cy="1868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100" dirty="0">
                <a:latin typeface="Arial"/>
                <a:cs typeface="Arial"/>
              </a:rPr>
              <a:t>30 </a:t>
            </a:r>
            <a:r>
              <a:rPr sz="1100" spc="154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40</a:t>
            </a:r>
            <a:r>
              <a:rPr sz="1100" spc="8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6870581" y="6307005"/>
            <a:ext cx="278885" cy="1868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100" dirty="0">
                <a:latin typeface="Arial"/>
                <a:cs typeface="Arial"/>
              </a:rPr>
              <a:t>100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1" name="object 351"/>
          <p:cNvSpPr txBox="1"/>
          <p:nvPr/>
        </p:nvSpPr>
        <p:spPr>
          <a:xfrm>
            <a:off x="7522776" y="6299824"/>
            <a:ext cx="666060" cy="1868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100" dirty="0">
                <a:latin typeface="Arial"/>
                <a:cs typeface="Arial"/>
              </a:rPr>
              <a:t>200  </a:t>
            </a:r>
            <a:r>
              <a:rPr sz="1100" spc="114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300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2" name="object 352"/>
          <p:cNvSpPr txBox="1"/>
          <p:nvPr/>
        </p:nvSpPr>
        <p:spPr>
          <a:xfrm>
            <a:off x="9030130" y="6307005"/>
            <a:ext cx="361957" cy="1868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100" dirty="0">
                <a:latin typeface="Arial"/>
                <a:cs typeface="Arial"/>
              </a:rPr>
              <a:t>1000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10258127" y="6293629"/>
            <a:ext cx="0" cy="19699"/>
          </a:xfrm>
          <a:custGeom>
            <a:avLst/>
            <a:gdLst/>
            <a:ahLst/>
            <a:cxnLst/>
            <a:rect l="l" t="t" r="r" b="b"/>
            <a:pathLst>
              <a:path h="17878">
                <a:moveTo>
                  <a:pt x="0" y="0"/>
                </a:moveTo>
                <a:lnTo>
                  <a:pt x="0" y="17878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0532900" y="6293629"/>
            <a:ext cx="0" cy="19699"/>
          </a:xfrm>
          <a:custGeom>
            <a:avLst/>
            <a:gdLst/>
            <a:ahLst/>
            <a:cxnLst/>
            <a:rect l="l" t="t" r="r" b="b"/>
            <a:pathLst>
              <a:path h="17878">
                <a:moveTo>
                  <a:pt x="0" y="0"/>
                </a:moveTo>
                <a:lnTo>
                  <a:pt x="0" y="17878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859579" y="5262666"/>
            <a:ext cx="0" cy="19703"/>
          </a:xfrm>
          <a:custGeom>
            <a:avLst/>
            <a:gdLst/>
            <a:ahLst/>
            <a:cxnLst/>
            <a:rect l="l" t="t" r="r" b="b"/>
            <a:pathLst>
              <a:path h="17882">
                <a:moveTo>
                  <a:pt x="0" y="17882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134353" y="5262666"/>
            <a:ext cx="0" cy="19703"/>
          </a:xfrm>
          <a:custGeom>
            <a:avLst/>
            <a:gdLst/>
            <a:ahLst/>
            <a:cxnLst/>
            <a:rect l="l" t="t" r="r" b="b"/>
            <a:pathLst>
              <a:path h="17882">
                <a:moveTo>
                  <a:pt x="0" y="17882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347485" y="5262666"/>
            <a:ext cx="0" cy="19703"/>
          </a:xfrm>
          <a:custGeom>
            <a:avLst/>
            <a:gdLst/>
            <a:ahLst/>
            <a:cxnLst/>
            <a:rect l="l" t="t" r="r" b="b"/>
            <a:pathLst>
              <a:path h="17882">
                <a:moveTo>
                  <a:pt x="0" y="17882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521628" y="5262666"/>
            <a:ext cx="0" cy="19703"/>
          </a:xfrm>
          <a:custGeom>
            <a:avLst/>
            <a:gdLst/>
            <a:ahLst/>
            <a:cxnLst/>
            <a:rect l="l" t="t" r="r" b="b"/>
            <a:pathLst>
              <a:path h="17882">
                <a:moveTo>
                  <a:pt x="0" y="17882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668859" y="5262666"/>
            <a:ext cx="0" cy="19703"/>
          </a:xfrm>
          <a:custGeom>
            <a:avLst/>
            <a:gdLst/>
            <a:ahLst/>
            <a:cxnLst/>
            <a:rect l="l" t="t" r="r" b="b"/>
            <a:pathLst>
              <a:path h="17882">
                <a:moveTo>
                  <a:pt x="0" y="17882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796403" y="5262666"/>
            <a:ext cx="0" cy="19703"/>
          </a:xfrm>
          <a:custGeom>
            <a:avLst/>
            <a:gdLst/>
            <a:ahLst/>
            <a:cxnLst/>
            <a:rect l="l" t="t" r="r" b="b"/>
            <a:pathLst>
              <a:path h="17882">
                <a:moveTo>
                  <a:pt x="0" y="17882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908903" y="5262666"/>
            <a:ext cx="0" cy="19703"/>
          </a:xfrm>
          <a:custGeom>
            <a:avLst/>
            <a:gdLst/>
            <a:ahLst/>
            <a:cxnLst/>
            <a:rect l="l" t="t" r="r" b="b"/>
            <a:pathLst>
              <a:path h="17882">
                <a:moveTo>
                  <a:pt x="0" y="17882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009534" y="5262666"/>
            <a:ext cx="0" cy="39398"/>
          </a:xfrm>
          <a:custGeom>
            <a:avLst/>
            <a:gdLst/>
            <a:ahLst/>
            <a:cxnLst/>
            <a:rect l="l" t="t" r="r" b="b"/>
            <a:pathLst>
              <a:path h="35756">
                <a:moveTo>
                  <a:pt x="0" y="35756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671584" y="5262666"/>
            <a:ext cx="0" cy="19703"/>
          </a:xfrm>
          <a:custGeom>
            <a:avLst/>
            <a:gdLst/>
            <a:ahLst/>
            <a:cxnLst/>
            <a:rect l="l" t="t" r="r" b="b"/>
            <a:pathLst>
              <a:path h="17882">
                <a:moveTo>
                  <a:pt x="0" y="17882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058847" y="5262666"/>
            <a:ext cx="0" cy="19703"/>
          </a:xfrm>
          <a:custGeom>
            <a:avLst/>
            <a:gdLst/>
            <a:ahLst/>
            <a:cxnLst/>
            <a:rect l="l" t="t" r="r" b="b"/>
            <a:pathLst>
              <a:path h="17882">
                <a:moveTo>
                  <a:pt x="0" y="17882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333622" y="5262666"/>
            <a:ext cx="0" cy="19703"/>
          </a:xfrm>
          <a:custGeom>
            <a:avLst/>
            <a:gdLst/>
            <a:ahLst/>
            <a:cxnLst/>
            <a:rect l="l" t="t" r="r" b="b"/>
            <a:pathLst>
              <a:path h="17882">
                <a:moveTo>
                  <a:pt x="0" y="17882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8546755" y="5262666"/>
            <a:ext cx="0" cy="19703"/>
          </a:xfrm>
          <a:custGeom>
            <a:avLst/>
            <a:gdLst/>
            <a:ahLst/>
            <a:cxnLst/>
            <a:rect l="l" t="t" r="r" b="b"/>
            <a:pathLst>
              <a:path h="17882">
                <a:moveTo>
                  <a:pt x="0" y="17882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8720896" y="5262666"/>
            <a:ext cx="0" cy="19703"/>
          </a:xfrm>
          <a:custGeom>
            <a:avLst/>
            <a:gdLst/>
            <a:ahLst/>
            <a:cxnLst/>
            <a:rect l="l" t="t" r="r" b="b"/>
            <a:pathLst>
              <a:path h="17882">
                <a:moveTo>
                  <a:pt x="0" y="17882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8868138" y="5262666"/>
            <a:ext cx="0" cy="19703"/>
          </a:xfrm>
          <a:custGeom>
            <a:avLst/>
            <a:gdLst/>
            <a:ahLst/>
            <a:cxnLst/>
            <a:rect l="l" t="t" r="r" b="b"/>
            <a:pathLst>
              <a:path h="17882">
                <a:moveTo>
                  <a:pt x="0" y="17882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995670" y="5262666"/>
            <a:ext cx="0" cy="19703"/>
          </a:xfrm>
          <a:custGeom>
            <a:avLst/>
            <a:gdLst/>
            <a:ahLst/>
            <a:cxnLst/>
            <a:rect l="l" t="t" r="r" b="b"/>
            <a:pathLst>
              <a:path h="17882">
                <a:moveTo>
                  <a:pt x="0" y="17882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9108173" y="5262666"/>
            <a:ext cx="0" cy="19703"/>
          </a:xfrm>
          <a:custGeom>
            <a:avLst/>
            <a:gdLst/>
            <a:ahLst/>
            <a:cxnLst/>
            <a:rect l="l" t="t" r="r" b="b"/>
            <a:pathLst>
              <a:path h="17882">
                <a:moveTo>
                  <a:pt x="0" y="17882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9208804" y="5262666"/>
            <a:ext cx="0" cy="39398"/>
          </a:xfrm>
          <a:custGeom>
            <a:avLst/>
            <a:gdLst/>
            <a:ahLst/>
            <a:cxnLst/>
            <a:rect l="l" t="t" r="r" b="b"/>
            <a:pathLst>
              <a:path h="35756">
                <a:moveTo>
                  <a:pt x="0" y="35756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9870852" y="5262666"/>
            <a:ext cx="0" cy="19703"/>
          </a:xfrm>
          <a:custGeom>
            <a:avLst/>
            <a:gdLst/>
            <a:ahLst/>
            <a:cxnLst/>
            <a:rect l="l" t="t" r="r" b="b"/>
            <a:pathLst>
              <a:path h="17882">
                <a:moveTo>
                  <a:pt x="0" y="17882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0258127" y="5262666"/>
            <a:ext cx="0" cy="19703"/>
          </a:xfrm>
          <a:custGeom>
            <a:avLst/>
            <a:gdLst/>
            <a:ahLst/>
            <a:cxnLst/>
            <a:rect l="l" t="t" r="r" b="b"/>
            <a:pathLst>
              <a:path h="17882">
                <a:moveTo>
                  <a:pt x="0" y="17882"/>
                </a:moveTo>
                <a:lnTo>
                  <a:pt x="0" y="0"/>
                </a:lnTo>
              </a:path>
            </a:pathLst>
          </a:custGeom>
          <a:ln w="6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 txBox="1"/>
          <p:nvPr/>
        </p:nvSpPr>
        <p:spPr>
          <a:xfrm>
            <a:off x="4797712" y="5244119"/>
            <a:ext cx="234382" cy="694778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4430"/>
            <a:r>
              <a:rPr sz="1400" dirty="0">
                <a:latin typeface="Arial"/>
                <a:cs typeface="Arial"/>
              </a:rPr>
              <a:t>Data/MC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6842522" y="6173237"/>
            <a:ext cx="3704596" cy="0"/>
          </a:xfrm>
          <a:custGeom>
            <a:avLst/>
            <a:gdLst/>
            <a:ahLst/>
            <a:cxnLst/>
            <a:rect l="l" t="t" r="r" b="b"/>
            <a:pathLst>
              <a:path w="3171592">
                <a:moveTo>
                  <a:pt x="0" y="0"/>
                </a:moveTo>
                <a:lnTo>
                  <a:pt x="3171592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472308" y="6173237"/>
            <a:ext cx="208430" cy="0"/>
          </a:xfrm>
          <a:custGeom>
            <a:avLst/>
            <a:gdLst/>
            <a:ahLst/>
            <a:cxnLst/>
            <a:rect l="l" t="t" r="r" b="b"/>
            <a:pathLst>
              <a:path w="178442">
                <a:moveTo>
                  <a:pt x="0" y="0"/>
                </a:moveTo>
                <a:lnTo>
                  <a:pt x="178442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842522" y="6033149"/>
            <a:ext cx="3704596" cy="0"/>
          </a:xfrm>
          <a:custGeom>
            <a:avLst/>
            <a:gdLst/>
            <a:ahLst/>
            <a:cxnLst/>
            <a:rect l="l" t="t" r="r" b="b"/>
            <a:pathLst>
              <a:path w="3171592">
                <a:moveTo>
                  <a:pt x="0" y="0"/>
                </a:moveTo>
                <a:lnTo>
                  <a:pt x="3171592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472308" y="6033149"/>
            <a:ext cx="208430" cy="0"/>
          </a:xfrm>
          <a:custGeom>
            <a:avLst/>
            <a:gdLst/>
            <a:ahLst/>
            <a:cxnLst/>
            <a:rect l="l" t="t" r="r" b="b"/>
            <a:pathLst>
              <a:path w="178442">
                <a:moveTo>
                  <a:pt x="0" y="0"/>
                </a:moveTo>
                <a:lnTo>
                  <a:pt x="178442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472308" y="5893062"/>
            <a:ext cx="5074810" cy="0"/>
          </a:xfrm>
          <a:custGeom>
            <a:avLst/>
            <a:gdLst/>
            <a:ahLst/>
            <a:cxnLst/>
            <a:rect l="l" t="t" r="r" b="b"/>
            <a:pathLst>
              <a:path w="4344665">
                <a:moveTo>
                  <a:pt x="0" y="0"/>
                </a:moveTo>
                <a:lnTo>
                  <a:pt x="4344665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472308" y="5752973"/>
            <a:ext cx="5074810" cy="0"/>
          </a:xfrm>
          <a:custGeom>
            <a:avLst/>
            <a:gdLst/>
            <a:ahLst/>
            <a:cxnLst/>
            <a:rect l="l" t="t" r="r" b="b"/>
            <a:pathLst>
              <a:path w="4344665">
                <a:moveTo>
                  <a:pt x="0" y="0"/>
                </a:moveTo>
                <a:lnTo>
                  <a:pt x="4344665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472308" y="5612887"/>
            <a:ext cx="5074810" cy="0"/>
          </a:xfrm>
          <a:custGeom>
            <a:avLst/>
            <a:gdLst/>
            <a:ahLst/>
            <a:cxnLst/>
            <a:rect l="l" t="t" r="r" b="b"/>
            <a:pathLst>
              <a:path w="4344665">
                <a:moveTo>
                  <a:pt x="0" y="0"/>
                </a:moveTo>
                <a:lnTo>
                  <a:pt x="4344665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472308" y="5472800"/>
            <a:ext cx="5074810" cy="0"/>
          </a:xfrm>
          <a:custGeom>
            <a:avLst/>
            <a:gdLst/>
            <a:ahLst/>
            <a:cxnLst/>
            <a:rect l="l" t="t" r="r" b="b"/>
            <a:pathLst>
              <a:path w="4344665">
                <a:moveTo>
                  <a:pt x="0" y="0"/>
                </a:moveTo>
                <a:lnTo>
                  <a:pt x="4344665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472308" y="5332715"/>
            <a:ext cx="5074810" cy="0"/>
          </a:xfrm>
          <a:custGeom>
            <a:avLst/>
            <a:gdLst/>
            <a:ahLst/>
            <a:cxnLst/>
            <a:rect l="l" t="t" r="r" b="b"/>
            <a:pathLst>
              <a:path w="4344665">
                <a:moveTo>
                  <a:pt x="0" y="0"/>
                </a:moveTo>
                <a:lnTo>
                  <a:pt x="4344665" y="0"/>
                </a:lnTo>
              </a:path>
            </a:pathLst>
          </a:custGeom>
          <a:ln w="67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 txBox="1"/>
          <p:nvPr/>
        </p:nvSpPr>
        <p:spPr>
          <a:xfrm>
            <a:off x="5229028" y="5252429"/>
            <a:ext cx="230673" cy="11453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000" spc="6" dirty="0">
                <a:latin typeface="Arial"/>
                <a:cs typeface="Arial"/>
              </a:rPr>
              <a:t>1.6</a:t>
            </a:r>
            <a:endParaRPr sz="1000">
              <a:latin typeface="Arial"/>
              <a:cs typeface="Arial"/>
            </a:endParaRPr>
          </a:p>
          <a:p>
            <a:pPr marL="14430">
              <a:spcBef>
                <a:spcPts val="57"/>
              </a:spcBef>
            </a:pPr>
            <a:r>
              <a:rPr sz="1000" spc="6" dirty="0">
                <a:latin typeface="Arial"/>
                <a:cs typeface="Arial"/>
              </a:rPr>
              <a:t>1.4</a:t>
            </a:r>
            <a:endParaRPr sz="1000">
              <a:latin typeface="Arial"/>
              <a:cs typeface="Arial"/>
            </a:endParaRPr>
          </a:p>
          <a:p>
            <a:pPr marL="14430">
              <a:lnSpc>
                <a:spcPts val="1145"/>
              </a:lnSpc>
            </a:pPr>
            <a:r>
              <a:rPr sz="1000" spc="6" dirty="0">
                <a:latin typeface="Arial"/>
                <a:cs typeface="Arial"/>
              </a:rPr>
              <a:t>1.2</a:t>
            </a:r>
            <a:endParaRPr sz="1000">
              <a:latin typeface="Arial"/>
              <a:cs typeface="Arial"/>
            </a:endParaRPr>
          </a:p>
          <a:p>
            <a:pPr marL="139930">
              <a:lnSpc>
                <a:spcPts val="1145"/>
              </a:lnSpc>
            </a:pPr>
            <a:r>
              <a:rPr sz="1000" spc="6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 marL="14430">
              <a:lnSpc>
                <a:spcPts val="1071"/>
              </a:lnSpc>
            </a:pPr>
            <a:r>
              <a:rPr sz="1000" spc="6" dirty="0">
                <a:latin typeface="Arial"/>
                <a:cs typeface="Arial"/>
              </a:rPr>
              <a:t>0.8</a:t>
            </a:r>
            <a:endParaRPr sz="1000">
              <a:latin typeface="Arial"/>
              <a:cs typeface="Arial"/>
            </a:endParaRPr>
          </a:p>
          <a:p>
            <a:pPr marL="14430">
              <a:lnSpc>
                <a:spcPts val="1145"/>
              </a:lnSpc>
            </a:pPr>
            <a:r>
              <a:rPr sz="1000" spc="6" dirty="0">
                <a:latin typeface="Arial"/>
                <a:cs typeface="Arial"/>
              </a:rPr>
              <a:t>0.6</a:t>
            </a:r>
            <a:endParaRPr sz="1000">
              <a:latin typeface="Arial"/>
              <a:cs typeface="Arial"/>
            </a:endParaRPr>
          </a:p>
          <a:p>
            <a:pPr marL="14430">
              <a:lnSpc>
                <a:spcPts val="1145"/>
              </a:lnSpc>
            </a:pPr>
            <a:r>
              <a:rPr sz="1000" spc="6" dirty="0">
                <a:latin typeface="Arial"/>
                <a:cs typeface="Arial"/>
              </a:rPr>
              <a:t>0.4</a:t>
            </a:r>
            <a:endParaRPr sz="1000">
              <a:latin typeface="Arial"/>
              <a:cs typeface="Arial"/>
            </a:endParaRPr>
          </a:p>
          <a:p>
            <a:pPr marL="14430">
              <a:lnSpc>
                <a:spcPts val="1145"/>
              </a:lnSpc>
            </a:pPr>
            <a:r>
              <a:rPr sz="1000" spc="6" dirty="0">
                <a:latin typeface="Arial"/>
                <a:cs typeface="Arial"/>
              </a:rPr>
              <a:t>0.2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5709469" y="5814754"/>
            <a:ext cx="233640" cy="161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>
              <a:tabLst>
                <a:tab pos="212068" algn="l"/>
              </a:tabLst>
            </a:pPr>
            <a:r>
              <a:rPr sz="1000" u="heavy" dirty="0">
                <a:latin typeface="Arial"/>
                <a:cs typeface="Arial"/>
              </a:rPr>
              <a:t> 	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6030402" y="5651685"/>
            <a:ext cx="0" cy="126854"/>
          </a:xfrm>
          <a:custGeom>
            <a:avLst/>
            <a:gdLst/>
            <a:ahLst/>
            <a:cxnLst/>
            <a:rect l="l" t="t" r="r" b="b"/>
            <a:pathLst>
              <a:path h="115128">
                <a:moveTo>
                  <a:pt x="0" y="115128"/>
                </a:moveTo>
                <a:lnTo>
                  <a:pt x="0" y="0"/>
                </a:lnTo>
              </a:path>
            </a:pathLst>
          </a:custGeom>
          <a:ln w="134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030402" y="5449855"/>
            <a:ext cx="0" cy="126854"/>
          </a:xfrm>
          <a:custGeom>
            <a:avLst/>
            <a:gdLst/>
            <a:ahLst/>
            <a:cxnLst/>
            <a:rect l="l" t="t" r="r" b="b"/>
            <a:pathLst>
              <a:path h="115128">
                <a:moveTo>
                  <a:pt x="0" y="115128"/>
                </a:moveTo>
                <a:lnTo>
                  <a:pt x="0" y="0"/>
                </a:lnTo>
              </a:path>
            </a:pathLst>
          </a:custGeom>
          <a:ln w="134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990684" y="5577149"/>
            <a:ext cx="77044" cy="72895"/>
          </a:xfrm>
          <a:custGeom>
            <a:avLst/>
            <a:gdLst/>
            <a:ahLst/>
            <a:cxnLst/>
            <a:rect l="l" t="t" r="r" b="b"/>
            <a:pathLst>
              <a:path w="65959" h="66157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2" y="44205"/>
                </a:lnTo>
                <a:lnTo>
                  <a:pt x="6200" y="54214"/>
                </a:lnTo>
                <a:lnTo>
                  <a:pt x="13639" y="61262"/>
                </a:lnTo>
                <a:lnTo>
                  <a:pt x="22829" y="65270"/>
                </a:lnTo>
                <a:lnTo>
                  <a:pt x="32899" y="66157"/>
                </a:lnTo>
                <a:lnTo>
                  <a:pt x="42978" y="63843"/>
                </a:lnTo>
                <a:lnTo>
                  <a:pt x="52195" y="58248"/>
                </a:lnTo>
                <a:lnTo>
                  <a:pt x="59678" y="49293"/>
                </a:lnTo>
                <a:lnTo>
                  <a:pt x="64556" y="36898"/>
                </a:lnTo>
                <a:lnTo>
                  <a:pt x="65959" y="20982"/>
                </a:lnTo>
                <a:lnTo>
                  <a:pt x="59867" y="10614"/>
                </a:lnTo>
                <a:lnTo>
                  <a:pt x="50865" y="3661"/>
                </a:lnTo>
                <a:lnTo>
                  <a:pt x="40102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239024" y="5727900"/>
            <a:ext cx="15658" cy="0"/>
          </a:xfrm>
          <a:custGeom>
            <a:avLst/>
            <a:gdLst/>
            <a:ahLst/>
            <a:cxnLst/>
            <a:rect l="l" t="t" r="r" b="b"/>
            <a:pathLst>
              <a:path w="13405">
                <a:moveTo>
                  <a:pt x="0" y="0"/>
                </a:moveTo>
                <a:lnTo>
                  <a:pt x="13405" y="0"/>
                </a:lnTo>
              </a:path>
            </a:pathLst>
          </a:custGeom>
          <a:ln w="213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239024" y="5629438"/>
            <a:ext cx="15658" cy="0"/>
          </a:xfrm>
          <a:custGeom>
            <a:avLst/>
            <a:gdLst/>
            <a:ahLst/>
            <a:cxnLst/>
            <a:rect l="l" t="t" r="r" b="b"/>
            <a:pathLst>
              <a:path w="13405">
                <a:moveTo>
                  <a:pt x="0" y="0"/>
                </a:moveTo>
                <a:lnTo>
                  <a:pt x="13405" y="0"/>
                </a:lnTo>
              </a:path>
            </a:pathLst>
          </a:custGeom>
          <a:ln w="2131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207134" y="5641621"/>
            <a:ext cx="77044" cy="72895"/>
          </a:xfrm>
          <a:custGeom>
            <a:avLst/>
            <a:gdLst/>
            <a:ahLst/>
            <a:cxnLst/>
            <a:rect l="l" t="t" r="r" b="b"/>
            <a:pathLst>
              <a:path w="65959" h="66157">
                <a:moveTo>
                  <a:pt x="28723" y="0"/>
                </a:moveTo>
                <a:lnTo>
                  <a:pt x="17877" y="3291"/>
                </a:lnTo>
                <a:lnTo>
                  <a:pt x="8710" y="9997"/>
                </a:lnTo>
                <a:lnTo>
                  <a:pt x="2368" y="20117"/>
                </a:lnTo>
                <a:lnTo>
                  <a:pt x="0" y="33653"/>
                </a:lnTo>
                <a:lnTo>
                  <a:pt x="1383" y="44207"/>
                </a:lnTo>
                <a:lnTo>
                  <a:pt x="6200" y="54216"/>
                </a:lnTo>
                <a:lnTo>
                  <a:pt x="13640" y="61264"/>
                </a:lnTo>
                <a:lnTo>
                  <a:pt x="22830" y="65271"/>
                </a:lnTo>
                <a:lnTo>
                  <a:pt x="32900" y="66157"/>
                </a:lnTo>
                <a:lnTo>
                  <a:pt x="42979" y="63843"/>
                </a:lnTo>
                <a:lnTo>
                  <a:pt x="52195" y="58248"/>
                </a:lnTo>
                <a:lnTo>
                  <a:pt x="59678" y="49293"/>
                </a:lnTo>
                <a:lnTo>
                  <a:pt x="64556" y="36897"/>
                </a:lnTo>
                <a:lnTo>
                  <a:pt x="65959" y="20980"/>
                </a:lnTo>
                <a:lnTo>
                  <a:pt x="59866" y="10613"/>
                </a:lnTo>
                <a:lnTo>
                  <a:pt x="50864" y="3661"/>
                </a:lnTo>
                <a:lnTo>
                  <a:pt x="40101" y="123"/>
                </a:lnTo>
                <a:lnTo>
                  <a:pt x="287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441261" y="5755529"/>
            <a:ext cx="77045" cy="72902"/>
          </a:xfrm>
          <a:custGeom>
            <a:avLst/>
            <a:gdLst/>
            <a:ahLst/>
            <a:cxnLst/>
            <a:rect l="l" t="t" r="r" b="b"/>
            <a:pathLst>
              <a:path w="65960" h="66163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6" y="44220"/>
                </a:lnTo>
                <a:lnTo>
                  <a:pt x="6206" y="54227"/>
                </a:lnTo>
                <a:lnTo>
                  <a:pt x="13647" y="61273"/>
                </a:lnTo>
                <a:lnTo>
                  <a:pt x="22837" y="65278"/>
                </a:lnTo>
                <a:lnTo>
                  <a:pt x="32907" y="66163"/>
                </a:lnTo>
                <a:lnTo>
                  <a:pt x="42984" y="63847"/>
                </a:lnTo>
                <a:lnTo>
                  <a:pt x="52199" y="58251"/>
                </a:lnTo>
                <a:lnTo>
                  <a:pt x="59680" y="49294"/>
                </a:lnTo>
                <a:lnTo>
                  <a:pt x="64558" y="36898"/>
                </a:lnTo>
                <a:lnTo>
                  <a:pt x="65960" y="20981"/>
                </a:lnTo>
                <a:lnTo>
                  <a:pt x="59867" y="10614"/>
                </a:lnTo>
                <a:lnTo>
                  <a:pt x="50866" y="3661"/>
                </a:lnTo>
                <a:lnTo>
                  <a:pt x="40102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662692" y="5634869"/>
            <a:ext cx="77039" cy="72899"/>
          </a:xfrm>
          <a:custGeom>
            <a:avLst/>
            <a:gdLst/>
            <a:ahLst/>
            <a:cxnLst/>
            <a:rect l="l" t="t" r="r" b="b"/>
            <a:pathLst>
              <a:path w="65955" h="66160">
                <a:moveTo>
                  <a:pt x="28718" y="0"/>
                </a:moveTo>
                <a:lnTo>
                  <a:pt x="17873" y="3292"/>
                </a:lnTo>
                <a:lnTo>
                  <a:pt x="8708" y="10000"/>
                </a:lnTo>
                <a:lnTo>
                  <a:pt x="2368" y="20121"/>
                </a:lnTo>
                <a:lnTo>
                  <a:pt x="0" y="33658"/>
                </a:lnTo>
                <a:lnTo>
                  <a:pt x="1386" y="44222"/>
                </a:lnTo>
                <a:lnTo>
                  <a:pt x="6205" y="54227"/>
                </a:lnTo>
                <a:lnTo>
                  <a:pt x="13646" y="61272"/>
                </a:lnTo>
                <a:lnTo>
                  <a:pt x="22836" y="65276"/>
                </a:lnTo>
                <a:lnTo>
                  <a:pt x="32905" y="66160"/>
                </a:lnTo>
                <a:lnTo>
                  <a:pt x="42982" y="63844"/>
                </a:lnTo>
                <a:lnTo>
                  <a:pt x="52196" y="58247"/>
                </a:lnTo>
                <a:lnTo>
                  <a:pt x="59677" y="49289"/>
                </a:lnTo>
                <a:lnTo>
                  <a:pt x="64554" y="36891"/>
                </a:lnTo>
                <a:lnTo>
                  <a:pt x="65955" y="20973"/>
                </a:lnTo>
                <a:lnTo>
                  <a:pt x="59860" y="10608"/>
                </a:lnTo>
                <a:lnTo>
                  <a:pt x="50858" y="3657"/>
                </a:lnTo>
                <a:lnTo>
                  <a:pt x="40095" y="121"/>
                </a:lnTo>
                <a:lnTo>
                  <a:pt x="287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873454" y="5705904"/>
            <a:ext cx="77037" cy="72904"/>
          </a:xfrm>
          <a:custGeom>
            <a:avLst/>
            <a:gdLst/>
            <a:ahLst/>
            <a:cxnLst/>
            <a:rect l="l" t="t" r="r" b="b"/>
            <a:pathLst>
              <a:path w="65953" h="66165">
                <a:moveTo>
                  <a:pt x="28722" y="0"/>
                </a:moveTo>
                <a:lnTo>
                  <a:pt x="17876" y="3290"/>
                </a:lnTo>
                <a:lnTo>
                  <a:pt x="8709" y="9996"/>
                </a:lnTo>
                <a:lnTo>
                  <a:pt x="2368" y="20116"/>
                </a:lnTo>
                <a:lnTo>
                  <a:pt x="0" y="33652"/>
                </a:lnTo>
                <a:lnTo>
                  <a:pt x="1384" y="44214"/>
                </a:lnTo>
                <a:lnTo>
                  <a:pt x="6202" y="54223"/>
                </a:lnTo>
                <a:lnTo>
                  <a:pt x="13641" y="61271"/>
                </a:lnTo>
                <a:lnTo>
                  <a:pt x="22831" y="65279"/>
                </a:lnTo>
                <a:lnTo>
                  <a:pt x="32899" y="66165"/>
                </a:lnTo>
                <a:lnTo>
                  <a:pt x="42976" y="63850"/>
                </a:lnTo>
                <a:lnTo>
                  <a:pt x="52191" y="58255"/>
                </a:lnTo>
                <a:lnTo>
                  <a:pt x="59673" y="49299"/>
                </a:lnTo>
                <a:lnTo>
                  <a:pt x="64550" y="36903"/>
                </a:lnTo>
                <a:lnTo>
                  <a:pt x="65953" y="20986"/>
                </a:lnTo>
                <a:lnTo>
                  <a:pt x="59862" y="10617"/>
                </a:lnTo>
                <a:lnTo>
                  <a:pt x="50862" y="3663"/>
                </a:lnTo>
                <a:lnTo>
                  <a:pt x="40100" y="124"/>
                </a:lnTo>
                <a:lnTo>
                  <a:pt x="287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094125" y="5704771"/>
            <a:ext cx="77044" cy="72902"/>
          </a:xfrm>
          <a:custGeom>
            <a:avLst/>
            <a:gdLst/>
            <a:ahLst/>
            <a:cxnLst/>
            <a:rect l="l" t="t" r="r" b="b"/>
            <a:pathLst>
              <a:path w="65959" h="66163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6" y="44219"/>
                </a:lnTo>
                <a:lnTo>
                  <a:pt x="6206" y="54226"/>
                </a:lnTo>
                <a:lnTo>
                  <a:pt x="13646" y="61272"/>
                </a:lnTo>
                <a:lnTo>
                  <a:pt x="22836" y="65278"/>
                </a:lnTo>
                <a:lnTo>
                  <a:pt x="32905" y="66163"/>
                </a:lnTo>
                <a:lnTo>
                  <a:pt x="42983" y="63847"/>
                </a:lnTo>
                <a:lnTo>
                  <a:pt x="52198" y="58251"/>
                </a:lnTo>
                <a:lnTo>
                  <a:pt x="59679" y="49295"/>
                </a:lnTo>
                <a:lnTo>
                  <a:pt x="64557" y="36898"/>
                </a:lnTo>
                <a:lnTo>
                  <a:pt x="65959" y="20982"/>
                </a:lnTo>
                <a:lnTo>
                  <a:pt x="59867" y="10614"/>
                </a:lnTo>
                <a:lnTo>
                  <a:pt x="50865" y="3661"/>
                </a:lnTo>
                <a:lnTo>
                  <a:pt x="40102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314813" y="5655943"/>
            <a:ext cx="77037" cy="72896"/>
          </a:xfrm>
          <a:custGeom>
            <a:avLst/>
            <a:gdLst/>
            <a:ahLst/>
            <a:cxnLst/>
            <a:rect l="l" t="t" r="r" b="b"/>
            <a:pathLst>
              <a:path w="65953" h="66158">
                <a:moveTo>
                  <a:pt x="28722" y="0"/>
                </a:moveTo>
                <a:lnTo>
                  <a:pt x="17876" y="3290"/>
                </a:lnTo>
                <a:lnTo>
                  <a:pt x="8709" y="9996"/>
                </a:lnTo>
                <a:lnTo>
                  <a:pt x="2368" y="20116"/>
                </a:lnTo>
                <a:lnTo>
                  <a:pt x="0" y="33652"/>
                </a:lnTo>
                <a:lnTo>
                  <a:pt x="1381" y="44200"/>
                </a:lnTo>
                <a:lnTo>
                  <a:pt x="6196" y="54211"/>
                </a:lnTo>
                <a:lnTo>
                  <a:pt x="13634" y="61261"/>
                </a:lnTo>
                <a:lnTo>
                  <a:pt x="22824" y="65270"/>
                </a:lnTo>
                <a:lnTo>
                  <a:pt x="32893" y="66158"/>
                </a:lnTo>
                <a:lnTo>
                  <a:pt x="42972" y="63846"/>
                </a:lnTo>
                <a:lnTo>
                  <a:pt x="52188" y="58252"/>
                </a:lnTo>
                <a:lnTo>
                  <a:pt x="59671" y="49297"/>
                </a:lnTo>
                <a:lnTo>
                  <a:pt x="64550" y="36902"/>
                </a:lnTo>
                <a:lnTo>
                  <a:pt x="65953" y="20986"/>
                </a:lnTo>
                <a:lnTo>
                  <a:pt x="59862" y="10617"/>
                </a:lnTo>
                <a:lnTo>
                  <a:pt x="50862" y="3663"/>
                </a:lnTo>
                <a:lnTo>
                  <a:pt x="40100" y="124"/>
                </a:lnTo>
                <a:lnTo>
                  <a:pt x="287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535200" y="5663422"/>
            <a:ext cx="77045" cy="72902"/>
          </a:xfrm>
          <a:custGeom>
            <a:avLst/>
            <a:gdLst/>
            <a:ahLst/>
            <a:cxnLst/>
            <a:rect l="l" t="t" r="r" b="b"/>
            <a:pathLst>
              <a:path w="65960" h="66163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6" y="44220"/>
                </a:lnTo>
                <a:lnTo>
                  <a:pt x="6206" y="54227"/>
                </a:lnTo>
                <a:lnTo>
                  <a:pt x="13647" y="61273"/>
                </a:lnTo>
                <a:lnTo>
                  <a:pt x="22837" y="65278"/>
                </a:lnTo>
                <a:lnTo>
                  <a:pt x="32907" y="66163"/>
                </a:lnTo>
                <a:lnTo>
                  <a:pt x="42984" y="63847"/>
                </a:lnTo>
                <a:lnTo>
                  <a:pt x="52199" y="58251"/>
                </a:lnTo>
                <a:lnTo>
                  <a:pt x="59680" y="49294"/>
                </a:lnTo>
                <a:lnTo>
                  <a:pt x="64558" y="36898"/>
                </a:lnTo>
                <a:lnTo>
                  <a:pt x="65960" y="20981"/>
                </a:lnTo>
                <a:lnTo>
                  <a:pt x="59867" y="10614"/>
                </a:lnTo>
                <a:lnTo>
                  <a:pt x="50866" y="3661"/>
                </a:lnTo>
                <a:lnTo>
                  <a:pt x="40102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756378" y="5690495"/>
            <a:ext cx="77045" cy="72894"/>
          </a:xfrm>
          <a:custGeom>
            <a:avLst/>
            <a:gdLst/>
            <a:ahLst/>
            <a:cxnLst/>
            <a:rect l="l" t="t" r="r" b="b"/>
            <a:pathLst>
              <a:path w="65960" h="66156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3" y="44206"/>
                </a:lnTo>
                <a:lnTo>
                  <a:pt x="6200" y="54215"/>
                </a:lnTo>
                <a:lnTo>
                  <a:pt x="13640" y="61263"/>
                </a:lnTo>
                <a:lnTo>
                  <a:pt x="22830" y="65270"/>
                </a:lnTo>
                <a:lnTo>
                  <a:pt x="32901" y="66156"/>
                </a:lnTo>
                <a:lnTo>
                  <a:pt x="42979" y="63842"/>
                </a:lnTo>
                <a:lnTo>
                  <a:pt x="52196" y="58248"/>
                </a:lnTo>
                <a:lnTo>
                  <a:pt x="59679" y="49293"/>
                </a:lnTo>
                <a:lnTo>
                  <a:pt x="64557" y="36897"/>
                </a:lnTo>
                <a:lnTo>
                  <a:pt x="65960" y="20981"/>
                </a:lnTo>
                <a:lnTo>
                  <a:pt x="59867" y="10614"/>
                </a:lnTo>
                <a:lnTo>
                  <a:pt x="50866" y="3661"/>
                </a:lnTo>
                <a:lnTo>
                  <a:pt x="40102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977154" y="5700753"/>
            <a:ext cx="77044" cy="72895"/>
          </a:xfrm>
          <a:custGeom>
            <a:avLst/>
            <a:gdLst/>
            <a:ahLst/>
            <a:cxnLst/>
            <a:rect l="l" t="t" r="r" b="b"/>
            <a:pathLst>
              <a:path w="65959" h="66157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2" y="44205"/>
                </a:lnTo>
                <a:lnTo>
                  <a:pt x="6200" y="54214"/>
                </a:lnTo>
                <a:lnTo>
                  <a:pt x="13639" y="61262"/>
                </a:lnTo>
                <a:lnTo>
                  <a:pt x="22829" y="65270"/>
                </a:lnTo>
                <a:lnTo>
                  <a:pt x="32899" y="66157"/>
                </a:lnTo>
                <a:lnTo>
                  <a:pt x="42978" y="63843"/>
                </a:lnTo>
                <a:lnTo>
                  <a:pt x="52195" y="58248"/>
                </a:lnTo>
                <a:lnTo>
                  <a:pt x="59678" y="49293"/>
                </a:lnTo>
                <a:lnTo>
                  <a:pt x="64556" y="36898"/>
                </a:lnTo>
                <a:lnTo>
                  <a:pt x="65959" y="20982"/>
                </a:lnTo>
                <a:lnTo>
                  <a:pt x="59867" y="10614"/>
                </a:lnTo>
                <a:lnTo>
                  <a:pt x="50865" y="3661"/>
                </a:lnTo>
                <a:lnTo>
                  <a:pt x="40102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197248" y="5675805"/>
            <a:ext cx="77045" cy="72894"/>
          </a:xfrm>
          <a:custGeom>
            <a:avLst/>
            <a:gdLst/>
            <a:ahLst/>
            <a:cxnLst/>
            <a:rect l="l" t="t" r="r" b="b"/>
            <a:pathLst>
              <a:path w="65960" h="66156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3" y="44206"/>
                </a:lnTo>
                <a:lnTo>
                  <a:pt x="6200" y="54215"/>
                </a:lnTo>
                <a:lnTo>
                  <a:pt x="13640" y="61263"/>
                </a:lnTo>
                <a:lnTo>
                  <a:pt x="22830" y="65270"/>
                </a:lnTo>
                <a:lnTo>
                  <a:pt x="32901" y="66156"/>
                </a:lnTo>
                <a:lnTo>
                  <a:pt x="42979" y="63842"/>
                </a:lnTo>
                <a:lnTo>
                  <a:pt x="52196" y="58248"/>
                </a:lnTo>
                <a:lnTo>
                  <a:pt x="59679" y="49293"/>
                </a:lnTo>
                <a:lnTo>
                  <a:pt x="64557" y="36897"/>
                </a:lnTo>
                <a:lnTo>
                  <a:pt x="65960" y="20981"/>
                </a:lnTo>
                <a:lnTo>
                  <a:pt x="59867" y="10614"/>
                </a:lnTo>
                <a:lnTo>
                  <a:pt x="50866" y="3661"/>
                </a:lnTo>
                <a:lnTo>
                  <a:pt x="40102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417801" y="5675608"/>
            <a:ext cx="77045" cy="72894"/>
          </a:xfrm>
          <a:custGeom>
            <a:avLst/>
            <a:gdLst/>
            <a:ahLst/>
            <a:cxnLst/>
            <a:rect l="l" t="t" r="r" b="b"/>
            <a:pathLst>
              <a:path w="65960" h="66156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3" y="44206"/>
                </a:lnTo>
                <a:lnTo>
                  <a:pt x="6200" y="54215"/>
                </a:lnTo>
                <a:lnTo>
                  <a:pt x="13640" y="61263"/>
                </a:lnTo>
                <a:lnTo>
                  <a:pt x="22830" y="65270"/>
                </a:lnTo>
                <a:lnTo>
                  <a:pt x="32901" y="66156"/>
                </a:lnTo>
                <a:lnTo>
                  <a:pt x="42979" y="63842"/>
                </a:lnTo>
                <a:lnTo>
                  <a:pt x="52196" y="58248"/>
                </a:lnTo>
                <a:lnTo>
                  <a:pt x="59679" y="49293"/>
                </a:lnTo>
                <a:lnTo>
                  <a:pt x="64557" y="36897"/>
                </a:lnTo>
                <a:lnTo>
                  <a:pt x="65960" y="20981"/>
                </a:lnTo>
                <a:lnTo>
                  <a:pt x="59867" y="10614"/>
                </a:lnTo>
                <a:lnTo>
                  <a:pt x="50866" y="3661"/>
                </a:lnTo>
                <a:lnTo>
                  <a:pt x="40102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8638704" y="5697944"/>
            <a:ext cx="77045" cy="72894"/>
          </a:xfrm>
          <a:custGeom>
            <a:avLst/>
            <a:gdLst/>
            <a:ahLst/>
            <a:cxnLst/>
            <a:rect l="l" t="t" r="r" b="b"/>
            <a:pathLst>
              <a:path w="65960" h="66156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3" y="44206"/>
                </a:lnTo>
                <a:lnTo>
                  <a:pt x="6200" y="54215"/>
                </a:lnTo>
                <a:lnTo>
                  <a:pt x="13640" y="61263"/>
                </a:lnTo>
                <a:lnTo>
                  <a:pt x="22830" y="65270"/>
                </a:lnTo>
                <a:lnTo>
                  <a:pt x="32901" y="66156"/>
                </a:lnTo>
                <a:lnTo>
                  <a:pt x="42979" y="63842"/>
                </a:lnTo>
                <a:lnTo>
                  <a:pt x="52196" y="58248"/>
                </a:lnTo>
                <a:lnTo>
                  <a:pt x="59679" y="49293"/>
                </a:lnTo>
                <a:lnTo>
                  <a:pt x="64557" y="36897"/>
                </a:lnTo>
                <a:lnTo>
                  <a:pt x="65960" y="20981"/>
                </a:lnTo>
                <a:lnTo>
                  <a:pt x="59867" y="10614"/>
                </a:lnTo>
                <a:lnTo>
                  <a:pt x="50866" y="3661"/>
                </a:lnTo>
                <a:lnTo>
                  <a:pt x="40102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8859226" y="5727982"/>
            <a:ext cx="77045" cy="72894"/>
          </a:xfrm>
          <a:custGeom>
            <a:avLst/>
            <a:gdLst/>
            <a:ahLst/>
            <a:cxnLst/>
            <a:rect l="l" t="t" r="r" b="b"/>
            <a:pathLst>
              <a:path w="65960" h="66156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3" y="44206"/>
                </a:lnTo>
                <a:lnTo>
                  <a:pt x="6200" y="54215"/>
                </a:lnTo>
                <a:lnTo>
                  <a:pt x="13640" y="61263"/>
                </a:lnTo>
                <a:lnTo>
                  <a:pt x="22830" y="65270"/>
                </a:lnTo>
                <a:lnTo>
                  <a:pt x="32901" y="66156"/>
                </a:lnTo>
                <a:lnTo>
                  <a:pt x="42979" y="63842"/>
                </a:lnTo>
                <a:lnTo>
                  <a:pt x="52196" y="58248"/>
                </a:lnTo>
                <a:lnTo>
                  <a:pt x="59679" y="49293"/>
                </a:lnTo>
                <a:lnTo>
                  <a:pt x="64557" y="36897"/>
                </a:lnTo>
                <a:lnTo>
                  <a:pt x="65960" y="20981"/>
                </a:lnTo>
                <a:lnTo>
                  <a:pt x="59867" y="10614"/>
                </a:lnTo>
                <a:lnTo>
                  <a:pt x="50866" y="3661"/>
                </a:lnTo>
                <a:lnTo>
                  <a:pt x="40102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9111366" y="5761431"/>
            <a:ext cx="15658" cy="0"/>
          </a:xfrm>
          <a:custGeom>
            <a:avLst/>
            <a:gdLst/>
            <a:ahLst/>
            <a:cxnLst/>
            <a:rect l="l" t="t" r="r" b="b"/>
            <a:pathLst>
              <a:path w="13405">
                <a:moveTo>
                  <a:pt x="0" y="0"/>
                </a:moveTo>
                <a:lnTo>
                  <a:pt x="13405" y="0"/>
                </a:lnTo>
              </a:path>
            </a:pathLst>
          </a:custGeom>
          <a:ln w="32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9111366" y="5682860"/>
            <a:ext cx="15658" cy="0"/>
          </a:xfrm>
          <a:custGeom>
            <a:avLst/>
            <a:gdLst/>
            <a:ahLst/>
            <a:cxnLst/>
            <a:rect l="l" t="t" r="r" b="b"/>
            <a:pathLst>
              <a:path w="13405">
                <a:moveTo>
                  <a:pt x="0" y="0"/>
                </a:moveTo>
                <a:lnTo>
                  <a:pt x="13405" y="0"/>
                </a:lnTo>
              </a:path>
            </a:pathLst>
          </a:custGeom>
          <a:ln w="32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9079519" y="5685066"/>
            <a:ext cx="77037" cy="72896"/>
          </a:xfrm>
          <a:custGeom>
            <a:avLst/>
            <a:gdLst/>
            <a:ahLst/>
            <a:cxnLst/>
            <a:rect l="l" t="t" r="r" b="b"/>
            <a:pathLst>
              <a:path w="65953" h="66158">
                <a:moveTo>
                  <a:pt x="28722" y="0"/>
                </a:moveTo>
                <a:lnTo>
                  <a:pt x="17876" y="3290"/>
                </a:lnTo>
                <a:lnTo>
                  <a:pt x="8709" y="9996"/>
                </a:lnTo>
                <a:lnTo>
                  <a:pt x="2368" y="20116"/>
                </a:lnTo>
                <a:lnTo>
                  <a:pt x="0" y="33652"/>
                </a:lnTo>
                <a:lnTo>
                  <a:pt x="1380" y="44198"/>
                </a:lnTo>
                <a:lnTo>
                  <a:pt x="6196" y="54210"/>
                </a:lnTo>
                <a:lnTo>
                  <a:pt x="13633" y="61260"/>
                </a:lnTo>
                <a:lnTo>
                  <a:pt x="22823" y="65269"/>
                </a:lnTo>
                <a:lnTo>
                  <a:pt x="32892" y="66158"/>
                </a:lnTo>
                <a:lnTo>
                  <a:pt x="42971" y="63845"/>
                </a:lnTo>
                <a:lnTo>
                  <a:pt x="52188" y="58251"/>
                </a:lnTo>
                <a:lnTo>
                  <a:pt x="59671" y="49297"/>
                </a:lnTo>
                <a:lnTo>
                  <a:pt x="64550" y="36902"/>
                </a:lnTo>
                <a:lnTo>
                  <a:pt x="65953" y="20986"/>
                </a:lnTo>
                <a:lnTo>
                  <a:pt x="59862" y="10617"/>
                </a:lnTo>
                <a:lnTo>
                  <a:pt x="50862" y="3663"/>
                </a:lnTo>
                <a:lnTo>
                  <a:pt x="40100" y="124"/>
                </a:lnTo>
                <a:lnTo>
                  <a:pt x="287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332394" y="5759944"/>
            <a:ext cx="15658" cy="0"/>
          </a:xfrm>
          <a:custGeom>
            <a:avLst/>
            <a:gdLst/>
            <a:ahLst/>
            <a:cxnLst/>
            <a:rect l="l" t="t" r="r" b="b"/>
            <a:pathLst>
              <a:path w="13405">
                <a:moveTo>
                  <a:pt x="0" y="0"/>
                </a:moveTo>
                <a:lnTo>
                  <a:pt x="13405" y="0"/>
                </a:lnTo>
              </a:path>
            </a:pathLst>
          </a:custGeom>
          <a:ln w="196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9332394" y="5663265"/>
            <a:ext cx="15658" cy="0"/>
          </a:xfrm>
          <a:custGeom>
            <a:avLst/>
            <a:gdLst/>
            <a:ahLst/>
            <a:cxnLst/>
            <a:rect l="l" t="t" r="r" b="b"/>
            <a:pathLst>
              <a:path w="13405">
                <a:moveTo>
                  <a:pt x="0" y="0"/>
                </a:moveTo>
                <a:lnTo>
                  <a:pt x="13405" y="0"/>
                </a:lnTo>
              </a:path>
            </a:pathLst>
          </a:custGeom>
          <a:ln w="1969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9300501" y="5674556"/>
            <a:ext cx="77045" cy="72895"/>
          </a:xfrm>
          <a:custGeom>
            <a:avLst/>
            <a:gdLst/>
            <a:ahLst/>
            <a:cxnLst/>
            <a:rect l="l" t="t" r="r" b="b"/>
            <a:pathLst>
              <a:path w="65960" h="66157">
                <a:moveTo>
                  <a:pt x="28723" y="0"/>
                </a:moveTo>
                <a:lnTo>
                  <a:pt x="17877" y="3291"/>
                </a:lnTo>
                <a:lnTo>
                  <a:pt x="8710" y="9997"/>
                </a:lnTo>
                <a:lnTo>
                  <a:pt x="2368" y="20117"/>
                </a:lnTo>
                <a:lnTo>
                  <a:pt x="0" y="33652"/>
                </a:lnTo>
                <a:lnTo>
                  <a:pt x="1383" y="44208"/>
                </a:lnTo>
                <a:lnTo>
                  <a:pt x="6201" y="54216"/>
                </a:lnTo>
                <a:lnTo>
                  <a:pt x="13641" y="61264"/>
                </a:lnTo>
                <a:lnTo>
                  <a:pt x="22831" y="65271"/>
                </a:lnTo>
                <a:lnTo>
                  <a:pt x="32901" y="66157"/>
                </a:lnTo>
                <a:lnTo>
                  <a:pt x="42980" y="63843"/>
                </a:lnTo>
                <a:lnTo>
                  <a:pt x="52196" y="58248"/>
                </a:lnTo>
                <a:lnTo>
                  <a:pt x="59679" y="49292"/>
                </a:lnTo>
                <a:lnTo>
                  <a:pt x="64557" y="36896"/>
                </a:lnTo>
                <a:lnTo>
                  <a:pt x="65960" y="20980"/>
                </a:lnTo>
                <a:lnTo>
                  <a:pt x="59866" y="10613"/>
                </a:lnTo>
                <a:lnTo>
                  <a:pt x="50865" y="3660"/>
                </a:lnTo>
                <a:lnTo>
                  <a:pt x="40101" y="123"/>
                </a:lnTo>
                <a:lnTo>
                  <a:pt x="287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9561056" y="5760047"/>
            <a:ext cx="0" cy="49467"/>
          </a:xfrm>
          <a:custGeom>
            <a:avLst/>
            <a:gdLst/>
            <a:ahLst/>
            <a:cxnLst/>
            <a:rect l="l" t="t" r="r" b="b"/>
            <a:pathLst>
              <a:path h="44894">
                <a:moveTo>
                  <a:pt x="0" y="44894"/>
                </a:moveTo>
                <a:lnTo>
                  <a:pt x="0" y="0"/>
                </a:lnTo>
              </a:path>
            </a:pathLst>
          </a:custGeom>
          <a:ln w="134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9561056" y="5635646"/>
            <a:ext cx="0" cy="49457"/>
          </a:xfrm>
          <a:custGeom>
            <a:avLst/>
            <a:gdLst/>
            <a:ahLst/>
            <a:cxnLst/>
            <a:rect l="l" t="t" r="r" b="b"/>
            <a:pathLst>
              <a:path h="44885">
                <a:moveTo>
                  <a:pt x="0" y="44885"/>
                </a:moveTo>
                <a:lnTo>
                  <a:pt x="0" y="0"/>
                </a:lnTo>
              </a:path>
            </a:pathLst>
          </a:custGeom>
          <a:ln w="134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9521377" y="5685480"/>
            <a:ext cx="77037" cy="72904"/>
          </a:xfrm>
          <a:custGeom>
            <a:avLst/>
            <a:gdLst/>
            <a:ahLst/>
            <a:cxnLst/>
            <a:rect l="l" t="t" r="r" b="b"/>
            <a:pathLst>
              <a:path w="65953" h="66165">
                <a:moveTo>
                  <a:pt x="28722" y="0"/>
                </a:moveTo>
                <a:lnTo>
                  <a:pt x="17876" y="3290"/>
                </a:lnTo>
                <a:lnTo>
                  <a:pt x="8709" y="9996"/>
                </a:lnTo>
                <a:lnTo>
                  <a:pt x="2368" y="20116"/>
                </a:lnTo>
                <a:lnTo>
                  <a:pt x="0" y="33652"/>
                </a:lnTo>
                <a:lnTo>
                  <a:pt x="1384" y="44214"/>
                </a:lnTo>
                <a:lnTo>
                  <a:pt x="6202" y="54223"/>
                </a:lnTo>
                <a:lnTo>
                  <a:pt x="13641" y="61271"/>
                </a:lnTo>
                <a:lnTo>
                  <a:pt x="22831" y="65279"/>
                </a:lnTo>
                <a:lnTo>
                  <a:pt x="32899" y="66165"/>
                </a:lnTo>
                <a:lnTo>
                  <a:pt x="42976" y="63850"/>
                </a:lnTo>
                <a:lnTo>
                  <a:pt x="52191" y="58255"/>
                </a:lnTo>
                <a:lnTo>
                  <a:pt x="59673" y="49299"/>
                </a:lnTo>
                <a:lnTo>
                  <a:pt x="64550" y="36903"/>
                </a:lnTo>
                <a:lnTo>
                  <a:pt x="65953" y="20986"/>
                </a:lnTo>
                <a:lnTo>
                  <a:pt x="59862" y="10617"/>
                </a:lnTo>
                <a:lnTo>
                  <a:pt x="50862" y="3663"/>
                </a:lnTo>
                <a:lnTo>
                  <a:pt x="40100" y="124"/>
                </a:lnTo>
                <a:lnTo>
                  <a:pt x="287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9781297" y="5766896"/>
            <a:ext cx="0" cy="92067"/>
          </a:xfrm>
          <a:custGeom>
            <a:avLst/>
            <a:gdLst/>
            <a:ahLst/>
            <a:cxnLst/>
            <a:rect l="l" t="t" r="r" b="b"/>
            <a:pathLst>
              <a:path h="83557">
                <a:moveTo>
                  <a:pt x="0" y="83557"/>
                </a:moveTo>
                <a:lnTo>
                  <a:pt x="0" y="0"/>
                </a:lnTo>
              </a:path>
            </a:pathLst>
          </a:custGeom>
          <a:ln w="134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9781297" y="5599832"/>
            <a:ext cx="0" cy="92058"/>
          </a:xfrm>
          <a:custGeom>
            <a:avLst/>
            <a:gdLst/>
            <a:ahLst/>
            <a:cxnLst/>
            <a:rect l="l" t="t" r="r" b="b"/>
            <a:pathLst>
              <a:path h="83548">
                <a:moveTo>
                  <a:pt x="0" y="83548"/>
                </a:moveTo>
                <a:lnTo>
                  <a:pt x="0" y="0"/>
                </a:lnTo>
              </a:path>
            </a:pathLst>
          </a:custGeom>
          <a:ln w="134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9741578" y="5692299"/>
            <a:ext cx="77046" cy="72902"/>
          </a:xfrm>
          <a:custGeom>
            <a:avLst/>
            <a:gdLst/>
            <a:ahLst/>
            <a:cxnLst/>
            <a:rect l="l" t="t" r="r" b="b"/>
            <a:pathLst>
              <a:path w="65961" h="66163">
                <a:moveTo>
                  <a:pt x="28724" y="0"/>
                </a:moveTo>
                <a:lnTo>
                  <a:pt x="17877" y="3291"/>
                </a:lnTo>
                <a:lnTo>
                  <a:pt x="8710" y="9996"/>
                </a:lnTo>
                <a:lnTo>
                  <a:pt x="2368" y="20117"/>
                </a:lnTo>
                <a:lnTo>
                  <a:pt x="0" y="33652"/>
                </a:lnTo>
                <a:lnTo>
                  <a:pt x="1387" y="44221"/>
                </a:lnTo>
                <a:lnTo>
                  <a:pt x="6207" y="54227"/>
                </a:lnTo>
                <a:lnTo>
                  <a:pt x="13648" y="61273"/>
                </a:lnTo>
                <a:lnTo>
                  <a:pt x="22838" y="65278"/>
                </a:lnTo>
                <a:lnTo>
                  <a:pt x="32908" y="66163"/>
                </a:lnTo>
                <a:lnTo>
                  <a:pt x="42985" y="63847"/>
                </a:lnTo>
                <a:lnTo>
                  <a:pt x="52200" y="58250"/>
                </a:lnTo>
                <a:lnTo>
                  <a:pt x="59682" y="49294"/>
                </a:lnTo>
                <a:lnTo>
                  <a:pt x="64559" y="36897"/>
                </a:lnTo>
                <a:lnTo>
                  <a:pt x="65961" y="20980"/>
                </a:lnTo>
                <a:lnTo>
                  <a:pt x="59868" y="10613"/>
                </a:lnTo>
                <a:lnTo>
                  <a:pt x="50866" y="3661"/>
                </a:lnTo>
                <a:lnTo>
                  <a:pt x="40103" y="123"/>
                </a:lnTo>
                <a:lnTo>
                  <a:pt x="2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0002269" y="5480613"/>
            <a:ext cx="0" cy="240567"/>
          </a:xfrm>
          <a:custGeom>
            <a:avLst/>
            <a:gdLst/>
            <a:ahLst/>
            <a:cxnLst/>
            <a:rect l="l" t="t" r="r" b="b"/>
            <a:pathLst>
              <a:path h="218330">
                <a:moveTo>
                  <a:pt x="0" y="218330"/>
                </a:moveTo>
                <a:lnTo>
                  <a:pt x="0" y="0"/>
                </a:lnTo>
              </a:path>
            </a:pathLst>
          </a:custGeom>
          <a:ln w="134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0002269" y="5262697"/>
            <a:ext cx="0" cy="142973"/>
          </a:xfrm>
          <a:custGeom>
            <a:avLst/>
            <a:gdLst/>
            <a:ahLst/>
            <a:cxnLst/>
            <a:rect l="l" t="t" r="r" b="b"/>
            <a:pathLst>
              <a:path h="129757">
                <a:moveTo>
                  <a:pt x="0" y="129757"/>
                </a:moveTo>
                <a:lnTo>
                  <a:pt x="0" y="0"/>
                </a:lnTo>
              </a:path>
            </a:pathLst>
          </a:custGeom>
          <a:ln w="134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9962549" y="5406078"/>
            <a:ext cx="77045" cy="72895"/>
          </a:xfrm>
          <a:custGeom>
            <a:avLst/>
            <a:gdLst/>
            <a:ahLst/>
            <a:cxnLst/>
            <a:rect l="l" t="t" r="r" b="b"/>
            <a:pathLst>
              <a:path w="65960" h="66157">
                <a:moveTo>
                  <a:pt x="28723" y="0"/>
                </a:moveTo>
                <a:lnTo>
                  <a:pt x="17877" y="3291"/>
                </a:lnTo>
                <a:lnTo>
                  <a:pt x="8710" y="9997"/>
                </a:lnTo>
                <a:lnTo>
                  <a:pt x="2368" y="20117"/>
                </a:lnTo>
                <a:lnTo>
                  <a:pt x="0" y="33652"/>
                </a:lnTo>
                <a:lnTo>
                  <a:pt x="1383" y="44208"/>
                </a:lnTo>
                <a:lnTo>
                  <a:pt x="6201" y="54216"/>
                </a:lnTo>
                <a:lnTo>
                  <a:pt x="13641" y="61264"/>
                </a:lnTo>
                <a:lnTo>
                  <a:pt x="22831" y="65271"/>
                </a:lnTo>
                <a:lnTo>
                  <a:pt x="32901" y="66157"/>
                </a:lnTo>
                <a:lnTo>
                  <a:pt x="42980" y="63843"/>
                </a:lnTo>
                <a:lnTo>
                  <a:pt x="52196" y="58248"/>
                </a:lnTo>
                <a:lnTo>
                  <a:pt x="59679" y="49292"/>
                </a:lnTo>
                <a:lnTo>
                  <a:pt x="64557" y="36896"/>
                </a:lnTo>
                <a:lnTo>
                  <a:pt x="65960" y="20980"/>
                </a:lnTo>
                <a:lnTo>
                  <a:pt x="59866" y="10613"/>
                </a:lnTo>
                <a:lnTo>
                  <a:pt x="50865" y="3660"/>
                </a:lnTo>
                <a:lnTo>
                  <a:pt x="40101" y="123"/>
                </a:lnTo>
                <a:lnTo>
                  <a:pt x="287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0223105" y="6042581"/>
            <a:ext cx="0" cy="270775"/>
          </a:xfrm>
          <a:custGeom>
            <a:avLst/>
            <a:gdLst/>
            <a:ahLst/>
            <a:cxnLst/>
            <a:rect l="l" t="t" r="r" b="b"/>
            <a:pathLst>
              <a:path h="245745">
                <a:moveTo>
                  <a:pt x="0" y="245745"/>
                </a:moveTo>
                <a:lnTo>
                  <a:pt x="0" y="0"/>
                </a:lnTo>
              </a:path>
            </a:pathLst>
          </a:custGeom>
          <a:ln w="134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0223105" y="5656414"/>
            <a:ext cx="0" cy="311164"/>
          </a:xfrm>
          <a:custGeom>
            <a:avLst/>
            <a:gdLst/>
            <a:ahLst/>
            <a:cxnLst/>
            <a:rect l="l" t="t" r="r" b="b"/>
            <a:pathLst>
              <a:path h="282401">
                <a:moveTo>
                  <a:pt x="0" y="282401"/>
                </a:moveTo>
                <a:lnTo>
                  <a:pt x="0" y="0"/>
                </a:lnTo>
              </a:path>
            </a:pathLst>
          </a:custGeom>
          <a:ln w="134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0183388" y="5968014"/>
            <a:ext cx="77046" cy="72897"/>
          </a:xfrm>
          <a:custGeom>
            <a:avLst/>
            <a:gdLst/>
            <a:ahLst/>
            <a:cxnLst/>
            <a:rect l="l" t="t" r="r" b="b"/>
            <a:pathLst>
              <a:path w="65961" h="66159">
                <a:moveTo>
                  <a:pt x="28723" y="0"/>
                </a:moveTo>
                <a:lnTo>
                  <a:pt x="17877" y="3291"/>
                </a:lnTo>
                <a:lnTo>
                  <a:pt x="8710" y="9997"/>
                </a:lnTo>
                <a:lnTo>
                  <a:pt x="2368" y="20117"/>
                </a:lnTo>
                <a:lnTo>
                  <a:pt x="0" y="33652"/>
                </a:lnTo>
                <a:lnTo>
                  <a:pt x="1385" y="44213"/>
                </a:lnTo>
                <a:lnTo>
                  <a:pt x="6203" y="54221"/>
                </a:lnTo>
                <a:lnTo>
                  <a:pt x="13644" y="61267"/>
                </a:lnTo>
                <a:lnTo>
                  <a:pt x="22834" y="65273"/>
                </a:lnTo>
                <a:lnTo>
                  <a:pt x="32904" y="66159"/>
                </a:lnTo>
                <a:lnTo>
                  <a:pt x="42982" y="63844"/>
                </a:lnTo>
                <a:lnTo>
                  <a:pt x="52198" y="58248"/>
                </a:lnTo>
                <a:lnTo>
                  <a:pt x="59680" y="49292"/>
                </a:lnTo>
                <a:lnTo>
                  <a:pt x="64558" y="36896"/>
                </a:lnTo>
                <a:lnTo>
                  <a:pt x="65961" y="20979"/>
                </a:lnTo>
                <a:lnTo>
                  <a:pt x="59867" y="10612"/>
                </a:lnTo>
                <a:lnTo>
                  <a:pt x="50865" y="3660"/>
                </a:lnTo>
                <a:lnTo>
                  <a:pt x="40102" y="123"/>
                </a:lnTo>
                <a:lnTo>
                  <a:pt x="287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913736" y="5521068"/>
            <a:ext cx="4633382" cy="251019"/>
          </a:xfrm>
          <a:custGeom>
            <a:avLst/>
            <a:gdLst/>
            <a:ahLst/>
            <a:cxnLst/>
            <a:rect l="l" t="t" r="r" b="b"/>
            <a:pathLst>
              <a:path w="3966748" h="227816">
                <a:moveTo>
                  <a:pt x="0" y="227816"/>
                </a:moveTo>
                <a:lnTo>
                  <a:pt x="188875" y="227816"/>
                </a:lnTo>
                <a:lnTo>
                  <a:pt x="188875" y="128773"/>
                </a:lnTo>
                <a:lnTo>
                  <a:pt x="371342" y="128773"/>
                </a:lnTo>
                <a:lnTo>
                  <a:pt x="371342" y="156724"/>
                </a:lnTo>
                <a:lnTo>
                  <a:pt x="585885" y="156724"/>
                </a:lnTo>
                <a:lnTo>
                  <a:pt x="585885" y="121137"/>
                </a:lnTo>
                <a:lnTo>
                  <a:pt x="755671" y="121137"/>
                </a:lnTo>
                <a:lnTo>
                  <a:pt x="755671" y="102503"/>
                </a:lnTo>
                <a:lnTo>
                  <a:pt x="944653" y="102503"/>
                </a:lnTo>
                <a:lnTo>
                  <a:pt x="944653" y="134308"/>
                </a:lnTo>
                <a:lnTo>
                  <a:pt x="1133582" y="134308"/>
                </a:lnTo>
                <a:lnTo>
                  <a:pt x="1133582" y="148632"/>
                </a:lnTo>
                <a:lnTo>
                  <a:pt x="1322466" y="148632"/>
                </a:lnTo>
                <a:lnTo>
                  <a:pt x="1322466" y="146495"/>
                </a:lnTo>
                <a:lnTo>
                  <a:pt x="1511038" y="146495"/>
                </a:lnTo>
                <a:lnTo>
                  <a:pt x="1511038" y="150027"/>
                </a:lnTo>
                <a:lnTo>
                  <a:pt x="1701022" y="150027"/>
                </a:lnTo>
                <a:lnTo>
                  <a:pt x="1701022" y="142391"/>
                </a:lnTo>
                <a:lnTo>
                  <a:pt x="1889263" y="142391"/>
                </a:lnTo>
                <a:lnTo>
                  <a:pt x="1889263" y="153022"/>
                </a:lnTo>
                <a:lnTo>
                  <a:pt x="2077835" y="153022"/>
                </a:lnTo>
                <a:lnTo>
                  <a:pt x="2077835" y="134334"/>
                </a:lnTo>
                <a:lnTo>
                  <a:pt x="2266852" y="134334"/>
                </a:lnTo>
                <a:lnTo>
                  <a:pt x="2266852" y="126287"/>
                </a:lnTo>
                <a:lnTo>
                  <a:pt x="2456049" y="126287"/>
                </a:lnTo>
                <a:lnTo>
                  <a:pt x="2456049" y="154837"/>
                </a:lnTo>
                <a:lnTo>
                  <a:pt x="2644531" y="154837"/>
                </a:lnTo>
                <a:lnTo>
                  <a:pt x="2644531" y="113331"/>
                </a:lnTo>
                <a:lnTo>
                  <a:pt x="2833165" y="113331"/>
                </a:lnTo>
                <a:lnTo>
                  <a:pt x="2833165" y="111793"/>
                </a:lnTo>
                <a:lnTo>
                  <a:pt x="3022846" y="111793"/>
                </a:lnTo>
                <a:lnTo>
                  <a:pt x="3022846" y="127262"/>
                </a:lnTo>
                <a:lnTo>
                  <a:pt x="3211425" y="127262"/>
                </a:lnTo>
                <a:lnTo>
                  <a:pt x="3211425" y="139583"/>
                </a:lnTo>
                <a:lnTo>
                  <a:pt x="3399952" y="139583"/>
                </a:lnTo>
                <a:lnTo>
                  <a:pt x="3399952" y="0"/>
                </a:lnTo>
                <a:lnTo>
                  <a:pt x="3589642" y="0"/>
                </a:lnTo>
                <a:lnTo>
                  <a:pt x="3589642" y="196557"/>
                </a:lnTo>
                <a:lnTo>
                  <a:pt x="3778221" y="196557"/>
                </a:lnTo>
                <a:lnTo>
                  <a:pt x="3778221" y="22478"/>
                </a:lnTo>
                <a:lnTo>
                  <a:pt x="3966748" y="22478"/>
                </a:lnTo>
              </a:path>
            </a:pathLst>
          </a:custGeom>
          <a:ln w="1341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693050" y="5726422"/>
            <a:ext cx="4854067" cy="320782"/>
          </a:xfrm>
          <a:custGeom>
            <a:avLst/>
            <a:gdLst/>
            <a:ahLst/>
            <a:cxnLst/>
            <a:rect l="l" t="t" r="r" b="b"/>
            <a:pathLst>
              <a:path w="4155682" h="291130">
                <a:moveTo>
                  <a:pt x="0" y="0"/>
                </a:moveTo>
                <a:lnTo>
                  <a:pt x="188934" y="0"/>
                </a:lnTo>
                <a:lnTo>
                  <a:pt x="188934" y="62312"/>
                </a:lnTo>
                <a:lnTo>
                  <a:pt x="377809" y="62312"/>
                </a:lnTo>
                <a:lnTo>
                  <a:pt x="377809" y="59406"/>
                </a:lnTo>
                <a:lnTo>
                  <a:pt x="560276" y="59406"/>
                </a:lnTo>
                <a:lnTo>
                  <a:pt x="560276" y="33512"/>
                </a:lnTo>
                <a:lnTo>
                  <a:pt x="774819" y="33512"/>
                </a:lnTo>
                <a:lnTo>
                  <a:pt x="774819" y="30203"/>
                </a:lnTo>
                <a:lnTo>
                  <a:pt x="944605" y="30203"/>
                </a:lnTo>
                <a:lnTo>
                  <a:pt x="944605" y="24070"/>
                </a:lnTo>
                <a:lnTo>
                  <a:pt x="1133587" y="24070"/>
                </a:lnTo>
                <a:lnTo>
                  <a:pt x="1133587" y="35202"/>
                </a:lnTo>
                <a:lnTo>
                  <a:pt x="1322516" y="35202"/>
                </a:lnTo>
                <a:lnTo>
                  <a:pt x="1322516" y="44009"/>
                </a:lnTo>
                <a:lnTo>
                  <a:pt x="1511401" y="44009"/>
                </a:lnTo>
                <a:lnTo>
                  <a:pt x="1511401" y="38644"/>
                </a:lnTo>
                <a:lnTo>
                  <a:pt x="1699972" y="38644"/>
                </a:lnTo>
                <a:lnTo>
                  <a:pt x="1699972" y="39100"/>
                </a:lnTo>
                <a:lnTo>
                  <a:pt x="1889956" y="39100"/>
                </a:lnTo>
                <a:lnTo>
                  <a:pt x="1889956" y="49633"/>
                </a:lnTo>
                <a:lnTo>
                  <a:pt x="2078197" y="49633"/>
                </a:lnTo>
                <a:lnTo>
                  <a:pt x="2078197" y="56419"/>
                </a:lnTo>
                <a:lnTo>
                  <a:pt x="2266769" y="56419"/>
                </a:lnTo>
                <a:lnTo>
                  <a:pt x="2266769" y="53737"/>
                </a:lnTo>
                <a:lnTo>
                  <a:pt x="2455786" y="53737"/>
                </a:lnTo>
                <a:lnTo>
                  <a:pt x="2455786" y="75822"/>
                </a:lnTo>
                <a:lnTo>
                  <a:pt x="2644983" y="75822"/>
                </a:lnTo>
                <a:lnTo>
                  <a:pt x="2644983" y="69340"/>
                </a:lnTo>
                <a:lnTo>
                  <a:pt x="2833465" y="69340"/>
                </a:lnTo>
                <a:lnTo>
                  <a:pt x="2833465" y="69733"/>
                </a:lnTo>
                <a:lnTo>
                  <a:pt x="3022099" y="69733"/>
                </a:lnTo>
                <a:lnTo>
                  <a:pt x="3022099" y="107126"/>
                </a:lnTo>
                <a:lnTo>
                  <a:pt x="3211780" y="107126"/>
                </a:lnTo>
                <a:lnTo>
                  <a:pt x="3211780" y="80275"/>
                </a:lnTo>
                <a:lnTo>
                  <a:pt x="3400359" y="80275"/>
                </a:lnTo>
                <a:lnTo>
                  <a:pt x="3400359" y="110202"/>
                </a:lnTo>
                <a:lnTo>
                  <a:pt x="3588886" y="110202"/>
                </a:lnTo>
                <a:lnTo>
                  <a:pt x="3588886" y="291130"/>
                </a:lnTo>
                <a:lnTo>
                  <a:pt x="3778576" y="291130"/>
                </a:lnTo>
                <a:lnTo>
                  <a:pt x="3778576" y="220458"/>
                </a:lnTo>
                <a:lnTo>
                  <a:pt x="3967155" y="220458"/>
                </a:lnTo>
                <a:lnTo>
                  <a:pt x="3967155" y="216512"/>
                </a:lnTo>
                <a:lnTo>
                  <a:pt x="4155682" y="216512"/>
                </a:lnTo>
              </a:path>
            </a:pathLst>
          </a:custGeom>
          <a:ln w="1341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680739" y="5896181"/>
            <a:ext cx="1161782" cy="299887"/>
          </a:xfrm>
          <a:custGeom>
            <a:avLst/>
            <a:gdLst/>
            <a:ahLst/>
            <a:cxnLst/>
            <a:rect l="l" t="t" r="r" b="b"/>
            <a:pathLst>
              <a:path w="994629" h="272166">
                <a:moveTo>
                  <a:pt x="0" y="0"/>
                </a:moveTo>
                <a:lnTo>
                  <a:pt x="0" y="272166"/>
                </a:lnTo>
                <a:lnTo>
                  <a:pt x="994629" y="272166"/>
                </a:lnTo>
                <a:lnTo>
                  <a:pt x="9946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740313" y="6215220"/>
            <a:ext cx="1141928" cy="0"/>
          </a:xfrm>
          <a:custGeom>
            <a:avLst/>
            <a:gdLst/>
            <a:ahLst/>
            <a:cxnLst/>
            <a:rect l="l" t="t" r="r" b="b"/>
            <a:pathLst>
              <a:path w="977632">
                <a:moveTo>
                  <a:pt x="0" y="0"/>
                </a:moveTo>
                <a:lnTo>
                  <a:pt x="977632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862381" y="5952844"/>
            <a:ext cx="0" cy="243487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352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680739" y="5896181"/>
            <a:ext cx="1161782" cy="299887"/>
          </a:xfrm>
          <a:custGeom>
            <a:avLst/>
            <a:gdLst/>
            <a:ahLst/>
            <a:cxnLst/>
            <a:rect l="l" t="t" r="r" b="b"/>
            <a:pathLst>
              <a:path w="994629" h="272166">
                <a:moveTo>
                  <a:pt x="0" y="272166"/>
                </a:moveTo>
                <a:lnTo>
                  <a:pt x="0" y="0"/>
                </a:lnTo>
                <a:lnTo>
                  <a:pt x="994629" y="0"/>
                </a:lnTo>
                <a:lnTo>
                  <a:pt x="994629" y="272166"/>
                </a:lnTo>
                <a:lnTo>
                  <a:pt x="0" y="272166"/>
                </a:lnTo>
                <a:close/>
              </a:path>
            </a:pathLst>
          </a:custGeom>
          <a:ln w="670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 txBox="1"/>
          <p:nvPr/>
        </p:nvSpPr>
        <p:spPr>
          <a:xfrm>
            <a:off x="5987055" y="5896695"/>
            <a:ext cx="613399" cy="3113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900" b="1" dirty="0">
                <a:latin typeface="Arial"/>
                <a:cs typeface="Arial"/>
              </a:rPr>
              <a:t>JES Up</a:t>
            </a:r>
            <a:endParaRPr sz="900">
              <a:latin typeface="Arial"/>
              <a:cs typeface="Arial"/>
            </a:endParaRPr>
          </a:p>
          <a:p>
            <a:pPr marL="14430">
              <a:spcBef>
                <a:spcPts val="199"/>
              </a:spcBef>
            </a:pPr>
            <a:r>
              <a:rPr sz="900" b="1" dirty="0">
                <a:latin typeface="Arial"/>
                <a:cs typeface="Arial"/>
              </a:rPr>
              <a:t>JES Down</a:t>
            </a:r>
            <a:endParaRPr sz="900">
              <a:latin typeface="Arial"/>
              <a:cs typeface="Arial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5724300" y="6121097"/>
            <a:ext cx="203319" cy="0"/>
          </a:xfrm>
          <a:custGeom>
            <a:avLst/>
            <a:gdLst/>
            <a:ahLst/>
            <a:cxnLst/>
            <a:rect l="l" t="t" r="r" b="b"/>
            <a:pathLst>
              <a:path w="174066">
                <a:moveTo>
                  <a:pt x="0" y="0"/>
                </a:moveTo>
                <a:lnTo>
                  <a:pt x="174066" y="0"/>
                </a:lnTo>
              </a:path>
            </a:pathLst>
          </a:custGeom>
          <a:ln w="13412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 txBox="1">
            <a:spLocks noGrp="1"/>
          </p:cNvSpPr>
          <p:nvPr>
            <p:ph type="title"/>
          </p:nvPr>
        </p:nvSpPr>
        <p:spPr>
          <a:xfrm>
            <a:off x="-908050" y="41981"/>
            <a:ext cx="10296905" cy="746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11826"/>
            <a:r>
              <a:rPr sz="5000" b="0" spc="-279" dirty="0">
                <a:solidFill>
                  <a:srgbClr val="D38F0D"/>
                </a:solidFill>
              </a:rPr>
              <a:t>V</a:t>
            </a:r>
            <a:r>
              <a:rPr sz="5000" b="0" dirty="0">
                <a:solidFill>
                  <a:srgbClr val="D38F0D"/>
                </a:solidFill>
              </a:rPr>
              <a:t>ec</a:t>
            </a:r>
            <a:r>
              <a:rPr sz="5000" b="0" spc="-6" dirty="0">
                <a:solidFill>
                  <a:srgbClr val="D38F0D"/>
                </a:solidFill>
              </a:rPr>
              <a:t>t</a:t>
            </a:r>
            <a:r>
              <a:rPr sz="5000" b="0" dirty="0">
                <a:solidFill>
                  <a:srgbClr val="D38F0D"/>
                </a:solidFill>
              </a:rPr>
              <a:t>or</a:t>
            </a:r>
            <a:r>
              <a:rPr sz="5000" b="0" spc="6" dirty="0">
                <a:solidFill>
                  <a:srgbClr val="D38F0D"/>
                </a:solidFill>
              </a:rPr>
              <a:t> </a:t>
            </a:r>
            <a:r>
              <a:rPr sz="5000" b="0" dirty="0">
                <a:solidFill>
                  <a:srgbClr val="D38F0D"/>
                </a:solidFill>
              </a:rPr>
              <a:t>Boson</a:t>
            </a:r>
            <a:r>
              <a:rPr sz="5000" b="0" spc="6" dirty="0">
                <a:solidFill>
                  <a:srgbClr val="D38F0D"/>
                </a:solidFill>
              </a:rPr>
              <a:t> </a:t>
            </a:r>
            <a:r>
              <a:rPr sz="5000" b="0" spc="-6" dirty="0">
                <a:solidFill>
                  <a:srgbClr val="D38F0D"/>
                </a:solidFill>
              </a:rPr>
              <a:t>F</a:t>
            </a:r>
            <a:r>
              <a:rPr sz="5000" b="0" dirty="0">
                <a:solidFill>
                  <a:srgbClr val="D38F0D"/>
                </a:solidFill>
              </a:rPr>
              <a:t>usion</a:t>
            </a:r>
            <a:r>
              <a:rPr sz="5000" b="0" spc="6" dirty="0">
                <a:solidFill>
                  <a:srgbClr val="D38F0D"/>
                </a:solidFill>
              </a:rPr>
              <a:t> </a:t>
            </a:r>
            <a:r>
              <a:rPr lang="en-US" sz="5000" b="0" spc="-6" dirty="0">
                <a:solidFill>
                  <a:srgbClr val="D38F0D"/>
                </a:solidFill>
              </a:rPr>
              <a:t>(</a:t>
            </a:r>
            <a:r>
              <a:rPr sz="5000" b="0" dirty="0">
                <a:solidFill>
                  <a:srgbClr val="D38F0D"/>
                </a:solidFill>
              </a:rPr>
              <a:t>CMS</a:t>
            </a:r>
            <a:r>
              <a:rPr lang="en-US" sz="5000" b="0" dirty="0">
                <a:solidFill>
                  <a:srgbClr val="D38F0D"/>
                </a:solidFill>
              </a:rPr>
              <a:t>)</a:t>
            </a:r>
            <a:endParaRPr sz="5000" b="0" dirty="0"/>
          </a:p>
        </p:txBody>
      </p:sp>
      <p:sp>
        <p:nvSpPr>
          <p:cNvPr id="434" name="object 434"/>
          <p:cNvSpPr txBox="1"/>
          <p:nvPr/>
        </p:nvSpPr>
        <p:spPr>
          <a:xfrm>
            <a:off x="314520" y="1331352"/>
            <a:ext cx="196555" cy="5471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endParaRPr sz="3600" dirty="0">
              <a:latin typeface="Arial"/>
              <a:cs typeface="Arial"/>
            </a:endParaRPr>
          </a:p>
        </p:txBody>
      </p:sp>
      <p:sp>
        <p:nvSpPr>
          <p:cNvPr id="435" name="object 435"/>
          <p:cNvSpPr txBox="1"/>
          <p:nvPr/>
        </p:nvSpPr>
        <p:spPr>
          <a:xfrm>
            <a:off x="267017" y="1091497"/>
            <a:ext cx="4895321" cy="10670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lang="en-US" sz="3200" dirty="0">
                <a:solidFill>
                  <a:srgbClr val="A36B29"/>
                </a:solidFill>
                <a:latin typeface="Times New Roman"/>
                <a:cs typeface="Times New Roman"/>
              </a:rPr>
              <a:t>1st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 mea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sur</a:t>
            </a:r>
            <a:r>
              <a:rPr sz="3200" spc="-6" dirty="0">
                <a:solidFill>
                  <a:srgbClr val="A36B29"/>
                </a:solidFill>
                <a:latin typeface="Times New Roman"/>
                <a:cs typeface="Times New Roman"/>
              </a:rPr>
              <a:t>eme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nt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of</a:t>
            </a:r>
            <a:r>
              <a:rPr sz="3200" spc="-68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A36B29"/>
                </a:solidFill>
                <a:latin typeface="Times New Roman"/>
                <a:cs typeface="Times New Roman"/>
              </a:rPr>
              <a:t>VBF</a:t>
            </a:r>
            <a:r>
              <a:rPr lang="en-US" sz="3200" dirty="0">
                <a:solidFill>
                  <a:srgbClr val="A36B29"/>
                </a:solidFill>
                <a:latin typeface="Times New Roman"/>
                <a:cs typeface="Times New Roman"/>
              </a:rPr>
              <a:t>: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578539" y="2029060"/>
            <a:ext cx="2462495" cy="2266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 txBox="1"/>
          <p:nvPr/>
        </p:nvSpPr>
        <p:spPr>
          <a:xfrm>
            <a:off x="267017" y="4584276"/>
            <a:ext cx="4539298" cy="11754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 marR="14430">
              <a:lnSpc>
                <a:spcPts val="3191"/>
              </a:lnSpc>
            </a:pPr>
            <a:r>
              <a:rPr sz="2700" dirty="0">
                <a:solidFill>
                  <a:srgbClr val="4F7A28"/>
                </a:solidFill>
                <a:latin typeface="Arial"/>
                <a:cs typeface="Arial"/>
              </a:rPr>
              <a:t>Use di-jet mass, </a:t>
            </a:r>
            <a:endParaRPr lang="en-US" sz="2700" dirty="0">
              <a:solidFill>
                <a:srgbClr val="4F7A28"/>
              </a:solidFill>
              <a:latin typeface="Arial"/>
              <a:cs typeface="Arial"/>
            </a:endParaRPr>
          </a:p>
          <a:p>
            <a:pPr marL="14430" marR="14430">
              <a:lnSpc>
                <a:spcPts val="3191"/>
              </a:lnSpc>
            </a:pPr>
            <a:r>
              <a:rPr sz="2700" dirty="0">
                <a:solidFill>
                  <a:srgbClr val="4F7A28"/>
                </a:solidFill>
                <a:latin typeface="Arial"/>
                <a:cs typeface="Arial"/>
              </a:rPr>
              <a:t>jet angular information to distinguish from Z+jets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442" name="object 44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lang="en-US" sz="1400">
                <a:solidFill>
                  <a:srgbClr val="9B9B9B"/>
                </a:solidFill>
                <a:latin typeface="Calibri"/>
                <a:cs typeface="Calibri"/>
              </a:rPr>
              <a:t>December 9, 2012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284819" y="6101174"/>
            <a:ext cx="4185498" cy="4142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2700" dirty="0">
                <a:solidFill>
                  <a:srgbClr val="5A1C00"/>
                </a:solidFill>
                <a:latin typeface="Arial"/>
                <a:cs typeface="Arial"/>
              </a:rPr>
              <a:t>Measured cross-section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440" name="object 440"/>
          <p:cNvSpPr txBox="1"/>
          <p:nvPr/>
        </p:nvSpPr>
        <p:spPr>
          <a:xfrm>
            <a:off x="284818" y="6492993"/>
            <a:ext cx="4997678" cy="4142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2700" dirty="0">
                <a:solidFill>
                  <a:srgbClr val="5A1C00"/>
                </a:solidFill>
                <a:latin typeface="Arial"/>
                <a:cs typeface="Arial"/>
              </a:rPr>
              <a:t>agree</a:t>
            </a:r>
            <a:r>
              <a:rPr lang="en-US" sz="2700" dirty="0">
                <a:solidFill>
                  <a:srgbClr val="5A1C00"/>
                </a:solidFill>
                <a:latin typeface="Arial"/>
                <a:cs typeface="Arial"/>
              </a:rPr>
              <a:t>s</a:t>
            </a:r>
            <a:r>
              <a:rPr sz="2700" dirty="0">
                <a:solidFill>
                  <a:srgbClr val="5A1C00"/>
                </a:solidFill>
                <a:latin typeface="Arial"/>
                <a:cs typeface="Arial"/>
              </a:rPr>
              <a:t> with NLO Madgraph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441" name="object 441"/>
          <p:cNvSpPr txBox="1"/>
          <p:nvPr/>
        </p:nvSpPr>
        <p:spPr>
          <a:xfrm>
            <a:off x="7031461" y="7220655"/>
            <a:ext cx="3548366" cy="221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30"/>
            <a:r>
              <a:rPr sz="1400" dirty="0">
                <a:latin typeface="Arial"/>
                <a:cs typeface="Arial"/>
                <a:hlinkClick r:id="rId3"/>
              </a:rPr>
              <a:t>http://cdsweb.cern.ch/record/1493475?ln=en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2501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14743"/>
            <a:ext cx="5844716" cy="4016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890057" y="83961"/>
            <a:ext cx="10296905" cy="746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30057"/>
            <a:r>
              <a:rPr sz="5000" dirty="0">
                <a:solidFill>
                  <a:srgbClr val="D38F0D"/>
                </a:solidFill>
                <a:latin typeface="Arial"/>
                <a:cs typeface="Arial"/>
              </a:rPr>
              <a:t>New D0 and</a:t>
            </a:r>
            <a:r>
              <a:rPr sz="5000" spc="-274" dirty="0">
                <a:solidFill>
                  <a:srgbClr val="D38F0D"/>
                </a:solidFill>
                <a:latin typeface="Arial"/>
                <a:cs typeface="Arial"/>
              </a:rPr>
              <a:t> </a:t>
            </a:r>
            <a:r>
              <a:rPr sz="5000" spc="-376" dirty="0">
                <a:solidFill>
                  <a:srgbClr val="D38F0D"/>
                </a:solidFill>
                <a:latin typeface="Arial"/>
                <a:cs typeface="Arial"/>
              </a:rPr>
              <a:t>A</a:t>
            </a:r>
            <a:r>
              <a:rPr sz="5000" spc="-6" dirty="0">
                <a:solidFill>
                  <a:srgbClr val="D38F0D"/>
                </a:solidFill>
                <a:latin typeface="Arial"/>
                <a:cs typeface="Arial"/>
              </a:rPr>
              <a:t>T</a:t>
            </a:r>
            <a:r>
              <a:rPr sz="5000" dirty="0">
                <a:solidFill>
                  <a:srgbClr val="D38F0D"/>
                </a:solidFill>
                <a:latin typeface="Arial"/>
                <a:cs typeface="Arial"/>
              </a:rPr>
              <a:t>LAS </a:t>
            </a:r>
            <a:r>
              <a:rPr sz="5000" spc="-6" dirty="0">
                <a:solidFill>
                  <a:srgbClr val="D38F0D"/>
                </a:solidFill>
                <a:latin typeface="Arial"/>
                <a:cs typeface="Arial"/>
              </a:rPr>
              <a:t>W</a:t>
            </a:r>
            <a:r>
              <a:rPr sz="5000" dirty="0">
                <a:solidFill>
                  <a:srgbClr val="D38F0D"/>
                </a:solidFill>
                <a:latin typeface="Arial"/>
                <a:cs typeface="Arial"/>
              </a:rPr>
              <a:t>b resul</a:t>
            </a:r>
            <a:r>
              <a:rPr sz="5000" spc="-6" dirty="0">
                <a:solidFill>
                  <a:srgbClr val="D38F0D"/>
                </a:solidFill>
                <a:latin typeface="Arial"/>
                <a:cs typeface="Arial"/>
              </a:rPr>
              <a:t>t</a:t>
            </a:r>
            <a:r>
              <a:rPr sz="5000" dirty="0">
                <a:solidFill>
                  <a:srgbClr val="D38F0D"/>
                </a:solidFill>
                <a:latin typeface="Arial"/>
                <a:cs typeface="Arial"/>
              </a:rPr>
              <a:t>s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95677" y="4827764"/>
            <a:ext cx="3055867" cy="1301397"/>
          </a:xfrm>
          <a:custGeom>
            <a:avLst/>
            <a:gdLst/>
            <a:ahLst/>
            <a:cxnLst/>
            <a:rect l="l" t="t" r="r" b="b"/>
            <a:pathLst>
              <a:path w="2616200" h="1181100">
                <a:moveTo>
                  <a:pt x="0" y="0"/>
                </a:moveTo>
                <a:lnTo>
                  <a:pt x="2616200" y="0"/>
                </a:lnTo>
                <a:lnTo>
                  <a:pt x="2616200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ln w="9525"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5029" y="6381045"/>
            <a:ext cx="8173702" cy="517760"/>
          </a:xfrm>
          <a:custGeom>
            <a:avLst/>
            <a:gdLst/>
            <a:ahLst/>
            <a:cxnLst/>
            <a:rect l="l" t="t" r="r" b="b"/>
            <a:pathLst>
              <a:path w="6997700" h="469900">
                <a:moveTo>
                  <a:pt x="0" y="0"/>
                </a:moveTo>
                <a:lnTo>
                  <a:pt x="6997700" y="0"/>
                </a:lnTo>
                <a:lnTo>
                  <a:pt x="6997700" y="469900"/>
                </a:lnTo>
                <a:lnTo>
                  <a:pt x="0" y="469900"/>
                </a:lnTo>
                <a:lnTo>
                  <a:pt x="0" y="0"/>
                </a:lnTo>
                <a:close/>
              </a:path>
            </a:pathLst>
          </a:custGeom>
          <a:ln w="9525"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520965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661" y="1380050"/>
            <a:ext cx="9674192" cy="14826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05195" marR="14472" indent="-390724" defTabSz="520965">
              <a:lnSpc>
                <a:spcPts val="4204"/>
              </a:lnSpc>
              <a:buClr>
                <a:srgbClr val="A36B29"/>
              </a:buClr>
              <a:buFont typeface="Arial"/>
              <a:buChar char="•"/>
              <a:tabLst>
                <a:tab pos="404471" algn="l"/>
              </a:tabLst>
            </a:pP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M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ea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sur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eme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n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t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s 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a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re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do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mi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n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ate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d by 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je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t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 e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n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e</a:t>
            </a:r>
            <a:r>
              <a:rPr sz="3600" spc="-68" dirty="0">
                <a:solidFill>
                  <a:srgbClr val="A36B29"/>
                </a:solidFill>
                <a:latin typeface="Times New Roman"/>
                <a:cs typeface="Times New Roman"/>
              </a:rPr>
              <a:t>r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gy s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cal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e un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ce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r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tai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n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tie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s (not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s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tati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s</a:t>
            </a:r>
            <a:r>
              <a:rPr sz="3600" spc="-6" dirty="0">
                <a:solidFill>
                  <a:srgbClr val="A36B29"/>
                </a:solidFill>
                <a:latin typeface="Times New Roman"/>
                <a:cs typeface="Times New Roman"/>
              </a:rPr>
              <a:t>tic</a:t>
            </a:r>
            <a:r>
              <a:rPr sz="3600" dirty="0">
                <a:solidFill>
                  <a:srgbClr val="A36B29"/>
                </a:solidFill>
                <a:latin typeface="Times New Roman"/>
                <a:cs typeface="Times New Roman"/>
              </a:rPr>
              <a:t>s)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743786" defTabSz="520965">
              <a:spcBef>
                <a:spcPts val="296"/>
              </a:spcBef>
              <a:tabLst>
                <a:tab pos="7041714" algn="l"/>
              </a:tabLst>
            </a:pPr>
            <a:r>
              <a:rPr sz="2700" spc="-205" dirty="0">
                <a:solidFill>
                  <a:srgbClr val="008F00"/>
                </a:solidFill>
                <a:latin typeface="Arial"/>
                <a:cs typeface="Arial"/>
              </a:rPr>
              <a:t>A</a:t>
            </a:r>
            <a:r>
              <a:rPr sz="2700" dirty="0">
                <a:solidFill>
                  <a:srgbClr val="008F00"/>
                </a:solidFill>
                <a:latin typeface="Arial"/>
                <a:cs typeface="Arial"/>
              </a:rPr>
              <a:t>TLAS - 20</a:t>
            </a:r>
            <a:r>
              <a:rPr sz="2700" spc="-205" dirty="0">
                <a:solidFill>
                  <a:srgbClr val="008F00"/>
                </a:solidFill>
                <a:latin typeface="Arial"/>
                <a:cs typeface="Arial"/>
              </a:rPr>
              <a:t>1</a:t>
            </a:r>
            <a:r>
              <a:rPr sz="2700" dirty="0">
                <a:solidFill>
                  <a:srgbClr val="008F00"/>
                </a:solidFill>
                <a:latin typeface="Arial"/>
                <a:cs typeface="Arial"/>
              </a:rPr>
              <a:t>1	D0</a:t>
            </a:r>
            <a:endParaRPr sz="27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942"/>
            <a:fld id="{81D60167-4931-47E6-BA6A-407CBD079E47}" type="slidenum">
              <a:rPr sz="1400" dirty="0">
                <a:solidFill>
                  <a:srgbClr val="B28553"/>
                </a:solidFill>
                <a:latin typeface="Calibri"/>
                <a:cs typeface="Calibri"/>
              </a:rPr>
              <a:pPr marL="28942"/>
              <a:t>63</a:t>
            </a:fld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1836" y="4892134"/>
            <a:ext cx="8870915" cy="19450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014255" marR="14472" defTabSz="520965">
              <a:lnSpc>
                <a:spcPts val="3191"/>
              </a:lnSpc>
            </a:pPr>
            <a:r>
              <a:rPr sz="2700" dirty="0">
                <a:solidFill>
                  <a:srgbClr val="941100"/>
                </a:solidFill>
                <a:latin typeface="Arial"/>
                <a:cs typeface="Arial"/>
              </a:rPr>
              <a:t>From D0, NLO in agreement with measurement</a:t>
            </a:r>
            <a:endParaRPr sz="27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520965">
              <a:lnSpc>
                <a:spcPts val="570"/>
              </a:lnSpc>
              <a:spcBef>
                <a:spcPts val="46"/>
              </a:spcBef>
            </a:pPr>
            <a:endParaRPr sz="600" dirty="0">
              <a:solidFill>
                <a:prstClr val="black"/>
              </a:solidFill>
              <a:latin typeface="Calibri"/>
            </a:endParaRPr>
          </a:p>
          <a:p>
            <a:pPr defTabSz="520965">
              <a:lnSpc>
                <a:spcPts val="1140"/>
              </a:lnSpc>
            </a:pPr>
            <a:endParaRPr sz="1100" dirty="0">
              <a:solidFill>
                <a:prstClr val="black"/>
              </a:solidFill>
              <a:latin typeface="Calibri"/>
            </a:endParaRPr>
          </a:p>
          <a:p>
            <a:pPr defTabSz="520965">
              <a:lnSpc>
                <a:spcPts val="1140"/>
              </a:lnSpc>
            </a:pPr>
            <a:endParaRPr sz="1100" dirty="0">
              <a:solidFill>
                <a:prstClr val="black"/>
              </a:solidFill>
              <a:latin typeface="Calibri"/>
            </a:endParaRPr>
          </a:p>
          <a:p>
            <a:pPr marL="14472" defTabSz="520965"/>
            <a:r>
              <a:rPr sz="2700" dirty="0">
                <a:solidFill>
                  <a:srgbClr val="941100"/>
                </a:solidFill>
                <a:latin typeface="Arial"/>
                <a:cs typeface="Arial"/>
              </a:rPr>
              <a:t>From</a:t>
            </a:r>
            <a:r>
              <a:rPr sz="2700" spc="-154" dirty="0">
                <a:solidFill>
                  <a:srgbClr val="941100"/>
                </a:solidFill>
                <a:latin typeface="Arial"/>
                <a:cs typeface="Arial"/>
              </a:rPr>
              <a:t> </a:t>
            </a:r>
            <a:r>
              <a:rPr sz="2700" spc="-205" dirty="0">
                <a:solidFill>
                  <a:srgbClr val="941100"/>
                </a:solidFill>
                <a:latin typeface="Arial"/>
                <a:cs typeface="Arial"/>
              </a:rPr>
              <a:t>A</a:t>
            </a:r>
            <a:r>
              <a:rPr sz="2700" dirty="0">
                <a:solidFill>
                  <a:srgbClr val="941100"/>
                </a:solidFill>
                <a:latin typeface="Arial"/>
                <a:cs typeface="Arial"/>
              </a:rPr>
              <a:t>TLAS, theory is consistent within 1.5 sigma</a:t>
            </a:r>
            <a:endParaRPr sz="27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64550" y="5988050"/>
            <a:ext cx="2362200" cy="609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endParaRPr sz="13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9953" y="7138552"/>
            <a:ext cx="7808997" cy="4179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472" defTabSz="520965"/>
            <a:r>
              <a:rPr sz="1400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http://cdsweb.cern.ch/record/</a:t>
            </a:r>
            <a:r>
              <a:rPr sz="1400" dirty="0" smtClean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1493495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                                            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  <a:hlinkClick r:id="rId4"/>
              </a:rPr>
              <a:t>http://arxi</a:t>
            </a:r>
            <a:r>
              <a:rPr lang="en-US" sz="1400" spc="-97" dirty="0">
                <a:solidFill>
                  <a:prstClr val="black"/>
                </a:solidFill>
                <a:latin typeface="Arial"/>
                <a:cs typeface="Arial"/>
                <a:hlinkClick r:id="rId4"/>
              </a:rPr>
              <a:t>v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  <a:hlinkClick r:id="rId4"/>
              </a:rPr>
              <a:t>.org/abs/1210.0627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4472" defTabSz="520965"/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964502" y="2883714"/>
          <a:ext cx="4287114" cy="1847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7114"/>
              </a:tblGrid>
              <a:tr h="46178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2000" b="1" dirty="0" smtClean="0">
                          <a:latin typeface="Times New Roman"/>
                          <a:cs typeface="Times New Roman"/>
                        </a:rPr>
                        <a:t>Measu</a:t>
                      </a:r>
                      <a:r>
                        <a:rPr sz="2000" b="1" spc="-3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000" b="1" spc="0" dirty="0" smtClean="0">
                          <a:latin typeface="Times New Roman"/>
                          <a:cs typeface="Times New Roman"/>
                        </a:rPr>
                        <a:t>ed (elect</a:t>
                      </a:r>
                      <a:r>
                        <a:rPr sz="2000" b="1" spc="-35" dirty="0" smtClean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000" b="1" spc="0" dirty="0" smtClean="0">
                          <a:latin typeface="Times New Roman"/>
                          <a:cs typeface="Times New Roman"/>
                        </a:rPr>
                        <a:t>on channel)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41100"/>
                      </a:solidFill>
                      <a:prstDash val="solid"/>
                    </a:lnL>
                    <a:lnR w="28575">
                      <a:solidFill>
                        <a:srgbClr val="941100"/>
                      </a:solidFill>
                      <a:prstDash val="solid"/>
                    </a:lnR>
                    <a:lnT w="28575">
                      <a:solidFill>
                        <a:srgbClr val="941100"/>
                      </a:solidFill>
                      <a:prstDash val="solid"/>
                    </a:lnT>
                    <a:lnB w="12700">
                      <a:solidFill>
                        <a:srgbClr val="941100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</a:tr>
              <a:tr h="46178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Calibri"/>
                          <a:cs typeface="Calibri"/>
                        </a:rPr>
                        <a:t>1.00 ± 0.04 (stat) ± 0.12 (sys) pb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941100"/>
                      </a:solidFill>
                      <a:prstDash val="solid"/>
                    </a:lnL>
                    <a:lnR w="28575">
                      <a:solidFill>
                        <a:srgbClr val="941100"/>
                      </a:solidFill>
                      <a:prstDash val="solid"/>
                    </a:lnR>
                    <a:lnT w="12700">
                      <a:solidFill>
                        <a:srgbClr val="941100"/>
                      </a:solidFill>
                      <a:prstDash val="solid"/>
                    </a:lnT>
                    <a:lnB w="12700">
                      <a:solidFill>
                        <a:srgbClr val="941100"/>
                      </a:solidFill>
                      <a:prstDash val="solid"/>
                    </a:lnB>
                    <a:solidFill>
                      <a:srgbClr val="C5C7C9"/>
                    </a:solidFill>
                  </a:tcPr>
                </a:tc>
              </a:tr>
              <a:tr h="46178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sz="2000" b="1" dirty="0" smtClean="0">
                          <a:latin typeface="Times New Roman"/>
                          <a:cs typeface="Times New Roman"/>
                        </a:rPr>
                        <a:t>NLO Calculation (MCFM)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941100"/>
                      </a:solidFill>
                      <a:prstDash val="solid"/>
                    </a:lnL>
                    <a:lnR w="28575">
                      <a:solidFill>
                        <a:srgbClr val="941100"/>
                      </a:solidFill>
                      <a:prstDash val="solid"/>
                    </a:lnR>
                    <a:lnT w="12700">
                      <a:solidFill>
                        <a:srgbClr val="941100"/>
                      </a:solidFill>
                      <a:prstDash val="solid"/>
                    </a:lnT>
                    <a:lnB w="12700">
                      <a:solidFill>
                        <a:srgbClr val="941100"/>
                      </a:solidFill>
                      <a:prstDash val="solid"/>
                    </a:lnB>
                    <a:solidFill>
                      <a:srgbClr val="941100"/>
                    </a:solidFill>
                  </a:tcPr>
                </a:tc>
              </a:tr>
              <a:tr h="46178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Calibri"/>
                          <a:cs typeface="Calibri"/>
                        </a:rPr>
                        <a:t>1.28 +</a:t>
                      </a:r>
                      <a:r>
                        <a:rPr sz="2000" spc="-5" dirty="0" smtClean="0">
                          <a:latin typeface="Calibri"/>
                          <a:cs typeface="Calibri"/>
                        </a:rPr>
                        <a:t>0</a:t>
                      </a:r>
                      <a:r>
                        <a:rPr sz="2000" spc="0" dirty="0" smtClean="0">
                          <a:latin typeface="Calibri"/>
                          <a:cs typeface="Calibri"/>
                        </a:rPr>
                        <a:t>.40-­‐0.33 (theory) pb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941100"/>
                      </a:solidFill>
                      <a:prstDash val="solid"/>
                    </a:lnL>
                    <a:lnR w="28575">
                      <a:solidFill>
                        <a:srgbClr val="941100"/>
                      </a:solidFill>
                      <a:prstDash val="solid"/>
                    </a:lnR>
                    <a:lnT w="12700">
                      <a:solidFill>
                        <a:srgbClr val="941100"/>
                      </a:solidFill>
                      <a:prstDash val="solid"/>
                    </a:lnT>
                    <a:lnB w="28575">
                      <a:solidFill>
                        <a:srgbClr val="941100"/>
                      </a:solidFill>
                      <a:prstDash val="solid"/>
                    </a:lnB>
                    <a:solidFill>
                      <a:srgbClr val="C5C7C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48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758950" y="958853"/>
            <a:ext cx="9220200" cy="678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74650" y="-107947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/>
            <a:r>
              <a:rPr spc="-25" dirty="0"/>
              <a:t>Jets </a:t>
            </a:r>
            <a:r>
              <a:rPr spc="-21" dirty="0"/>
              <a:t>at t</a:t>
            </a:r>
            <a:r>
              <a:rPr spc="-5" dirty="0"/>
              <a:t>h</a:t>
            </a:r>
            <a:r>
              <a:rPr spc="-25" dirty="0"/>
              <a:t>e </a:t>
            </a:r>
            <a:r>
              <a:rPr spc="-5" dirty="0"/>
              <a:t>high</a:t>
            </a:r>
            <a:r>
              <a:rPr spc="-25" dirty="0"/>
              <a:t>est sca</a:t>
            </a:r>
            <a:r>
              <a:rPr spc="-5" dirty="0"/>
              <a:t>l</a:t>
            </a:r>
            <a:r>
              <a:rPr spc="-25" dirty="0"/>
              <a:t>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11182" y="3321054"/>
            <a:ext cx="5562599" cy="1360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12662">
              <a:lnSpc>
                <a:spcPct val="924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3200" spc="-21" dirty="0">
                <a:latin typeface="Arial"/>
                <a:cs typeface="Arial"/>
              </a:rPr>
              <a:t>Highest </a:t>
            </a:r>
            <a:r>
              <a:rPr lang="en-US" sz="3200" spc="-5" dirty="0">
                <a:latin typeface="Arial"/>
                <a:cs typeface="Arial"/>
              </a:rPr>
              <a:t>p</a:t>
            </a:r>
            <a:r>
              <a:rPr lang="en-US" sz="3200" spc="-5" baseline="-25000" dirty="0">
                <a:latin typeface="Arial"/>
                <a:cs typeface="Arial"/>
              </a:rPr>
              <a:t>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je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s</a:t>
            </a:r>
            <a:r>
              <a:rPr lang="en-US" sz="3200" dirty="0">
                <a:latin typeface="Arial"/>
                <a:cs typeface="Arial"/>
              </a:rPr>
              <a:t>: CMS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750" y="7131050"/>
            <a:ext cx="5873750" cy="906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12662">
              <a:lnSpc>
                <a:spcPts val="2000"/>
              </a:lnSpc>
              <a:buClr>
                <a:srgbClr val="000080"/>
              </a:buClr>
              <a:buSzPct val="88888"/>
              <a:tabLst>
                <a:tab pos="442437" algn="l"/>
              </a:tabLs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arXiv:1009.5908 (EPJC),arXiv: 1112.6297 (PRD</a:t>
            </a:r>
            <a:r>
              <a:rPr sz="1400" spc="-1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lang="en-US" sz="1400" spc="-10" dirty="0">
                <a:solidFill>
                  <a:srgbClr val="000000"/>
                </a:solidFill>
                <a:latin typeface="Arial"/>
                <a:cs typeface="Arial"/>
              </a:rPr>
              <a:t>; </a:t>
            </a:r>
            <a:r>
              <a:rPr sz="1400" spc="5" dirty="0">
                <a:solidFill>
                  <a:srgbClr val="000000"/>
                </a:solidFill>
                <a:latin typeface="Arial"/>
                <a:cs typeface="Arial"/>
              </a:rPr>
              <a:t>arXiv:1106.0208 (PRL</a:t>
            </a:r>
            <a:r>
              <a:rPr sz="1400" spc="-1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884953" y="7283450"/>
            <a:ext cx="203080" cy="1948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0644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100644"/>
              <a:t>7</a:t>
            </a:fld>
            <a:endParaRPr sz="1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50849" y="-184150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>
              <a:lnSpc>
                <a:spcPts val="5232"/>
              </a:lnSpc>
            </a:pPr>
            <a:r>
              <a:rPr spc="-25" dirty="0"/>
              <a:t>Jets </a:t>
            </a:r>
            <a:r>
              <a:rPr spc="-21" dirty="0"/>
              <a:t>at t</a:t>
            </a:r>
            <a:r>
              <a:rPr spc="-5" dirty="0"/>
              <a:t>h</a:t>
            </a:r>
            <a:r>
              <a:rPr spc="-25" dirty="0"/>
              <a:t>e </a:t>
            </a:r>
            <a:r>
              <a:rPr spc="-5" dirty="0"/>
              <a:t>high</a:t>
            </a:r>
            <a:r>
              <a:rPr spc="-25" dirty="0"/>
              <a:t>est sca</a:t>
            </a:r>
            <a:r>
              <a:rPr spc="-5" dirty="0"/>
              <a:t>l</a:t>
            </a:r>
            <a:r>
              <a:rPr spc="-25" dirty="0"/>
              <a:t>es</a:t>
            </a:r>
            <a:endParaRPr dirty="0"/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3892583" y="639598"/>
            <a:ext cx="6788149" cy="6720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5522" y="6060656"/>
            <a:ext cx="4105275" cy="1031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 marR="12662">
              <a:lnSpc>
                <a:spcPct val="92000"/>
              </a:lnSpc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884953" y="7283450"/>
            <a:ext cx="203080" cy="1948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8</a:t>
            </a:fld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22251" y="6902467"/>
            <a:ext cx="4343401" cy="820437"/>
          </a:xfrm>
          <a:prstGeom prst="rect">
            <a:avLst/>
          </a:prstGeom>
          <a:noFill/>
        </p:spPr>
        <p:txBody>
          <a:bodyPr wrap="square" lIns="91150" tIns="45571" rIns="91150" bIns="45571" rtlCol="0">
            <a:spAutoFit/>
          </a:bodyPr>
          <a:lstStyle/>
          <a:p>
            <a:pPr marL="303191" marR="108869" lvl="1">
              <a:lnSpc>
                <a:spcPts val="2000"/>
              </a:lnSpc>
              <a:buClr>
                <a:srgbClr val="000080"/>
              </a:buClr>
              <a:buSzPct val="88888"/>
              <a:tabLst>
                <a:tab pos="733603" algn="l"/>
              </a:tabLst>
            </a:pP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arXiv:1009.5908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EPJC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),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arXiv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: 1112.6297 (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PRD</a:t>
            </a:r>
            <a:r>
              <a:rPr lang="en-US" sz="1400" spc="-1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; </a:t>
            </a:r>
            <a:r>
              <a:rPr lang="en-US" sz="1400" spc="5" dirty="0" err="1">
                <a:solidFill>
                  <a:srgbClr val="000000"/>
                </a:solidFill>
                <a:latin typeface="Arial"/>
                <a:cs typeface="Arial"/>
              </a:rPr>
              <a:t>arXiv:1106.0208</a:t>
            </a:r>
            <a:r>
              <a:rPr lang="en-US" sz="1400" spc="5" dirty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spc="5" dirty="0" err="1">
                <a:solidFill>
                  <a:srgbClr val="000000"/>
                </a:solidFill>
                <a:latin typeface="Arial"/>
                <a:cs typeface="Arial"/>
              </a:rPr>
              <a:t>PRL</a:t>
            </a:r>
            <a:r>
              <a:rPr lang="en-US" sz="1400" spc="-1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82550" y="1568480"/>
            <a:ext cx="4191000" cy="5410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193052">
              <a:lnSpc>
                <a:spcPts val="35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2800" spc="-21" dirty="0">
                <a:solidFill>
                  <a:srgbClr val="800000"/>
                </a:solidFill>
                <a:latin typeface="Arial"/>
                <a:cs typeface="Arial"/>
              </a:rPr>
              <a:t>Highest </a:t>
            </a:r>
            <a:r>
              <a:rPr lang="en-US" sz="2800" spc="-21" dirty="0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lang="en-US" sz="2800" spc="-21" baseline="-2500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lang="en-US" sz="2800" spc="-2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800" spc="-21" dirty="0" smtClean="0">
                <a:solidFill>
                  <a:srgbClr val="800000"/>
                </a:solidFill>
                <a:latin typeface="Arial"/>
                <a:cs typeface="Arial"/>
              </a:rPr>
              <a:t>jet</a:t>
            </a:r>
            <a:r>
              <a:rPr sz="2800" spc="-15" dirty="0" smtClean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2800" spc="-15" dirty="0" smtClean="0">
                <a:solidFill>
                  <a:srgbClr val="800000"/>
                </a:solidFill>
                <a:latin typeface="Arial"/>
                <a:cs typeface="Arial"/>
              </a:rPr>
              <a:t>in rapidity</a:t>
            </a:r>
            <a:endParaRPr sz="2800" dirty="0">
              <a:solidFill>
                <a:srgbClr val="800000"/>
              </a:solidFill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95"/>
              </a:spcBef>
              <a:buClr>
                <a:srgbClr val="000080"/>
              </a:buClr>
            </a:pPr>
            <a:endParaRPr lang="en-US" sz="2800" dirty="0">
              <a:solidFill>
                <a:srgbClr val="800000"/>
              </a:solidFill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95"/>
              </a:spcBef>
              <a:buClr>
                <a:srgbClr val="000080"/>
              </a:buClr>
            </a:pPr>
            <a:endParaRPr lang="en-US" sz="2800" dirty="0">
              <a:solidFill>
                <a:srgbClr val="800000"/>
              </a:solidFill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95"/>
              </a:spcBef>
              <a:buClr>
                <a:srgbClr val="000080"/>
              </a:buClr>
            </a:pPr>
            <a:endParaRPr lang="en-US" sz="2800" dirty="0">
              <a:solidFill>
                <a:srgbClr val="800000"/>
              </a:solidFill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95"/>
              </a:spcBef>
              <a:buClr>
                <a:srgbClr val="000080"/>
              </a:buClr>
            </a:pPr>
            <a:endParaRPr sz="2800" dirty="0">
              <a:solidFill>
                <a:srgbClr val="800000"/>
              </a:solidFill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16"/>
              </a:spcBef>
            </a:pPr>
            <a:endParaRPr sz="2800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 marR="12662">
              <a:lnSpc>
                <a:spcPct val="928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G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eneral </a:t>
            </a:r>
            <a:r>
              <a:rPr sz="2800" spc="-21" dirty="0">
                <a:solidFill>
                  <a:srgbClr val="800000"/>
                </a:solidFill>
                <a:latin typeface="Arial"/>
                <a:cs typeface="Arial"/>
              </a:rPr>
              <a:t>agreement 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with 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                        	</a:t>
            </a:r>
            <a:r>
              <a:rPr sz="2800" spc="-25" dirty="0">
                <a:solidFill>
                  <a:srgbClr val="800000"/>
                </a:solidFill>
                <a:latin typeface="Arial"/>
                <a:cs typeface="Arial"/>
              </a:rPr>
              <a:t>NLO QCD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 calcula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ions 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	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ft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er so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2800" dirty="0">
                <a:solidFill>
                  <a:srgbClr val="800000"/>
                </a:solidFill>
                <a:latin typeface="Arial"/>
                <a:cs typeface="Arial"/>
              </a:rPr>
              <a:t>t 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correc</a:t>
            </a:r>
            <a:r>
              <a:rPr sz="2800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800" spc="-15" dirty="0">
                <a:solidFill>
                  <a:srgbClr val="800000"/>
                </a:solidFill>
                <a:latin typeface="Arial"/>
                <a:cs typeface="Arial"/>
              </a:rPr>
              <a:t>ions</a:t>
            </a:r>
            <a:endParaRPr lang="en-US" sz="2800" spc="-15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028" marR="12662">
              <a:lnSpc>
                <a:spcPct val="92800"/>
              </a:lnSpc>
              <a:buClr>
                <a:srgbClr val="000080"/>
              </a:buClr>
              <a:tabLst>
                <a:tab pos="442437" algn="l"/>
              </a:tabLst>
            </a:pPr>
            <a:endParaRPr lang="en-US" sz="2800" spc="-15" dirty="0">
              <a:solidFill>
                <a:srgbClr val="800000"/>
              </a:solidFill>
              <a:latin typeface="Arial"/>
              <a:cs typeface="Arial"/>
            </a:endParaRPr>
          </a:p>
          <a:p>
            <a:pPr marL="12662" marR="12662">
              <a:lnSpc>
                <a:spcPct val="92000"/>
              </a:lnSpc>
            </a:pPr>
            <a:r>
              <a:rPr lang="en-US" sz="2800" dirty="0">
                <a:solidFill>
                  <a:srgbClr val="800000"/>
                </a:solidFill>
                <a:latin typeface="Arial"/>
                <a:cs typeface="Arial"/>
              </a:rPr>
              <a:t>Si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gnificant spread </a:t>
            </a:r>
            <a:r>
              <a:rPr lang="en-US" sz="2800" spc="-10" dirty="0">
                <a:solidFill>
                  <a:srgbClr val="800000"/>
                </a:solidFill>
                <a:latin typeface="Arial"/>
                <a:cs typeface="Arial"/>
              </a:rPr>
              <a:t>in </a:t>
            </a:r>
            <a:r>
              <a:rPr lang="en-US" sz="2800" spc="-15" dirty="0" err="1">
                <a:solidFill>
                  <a:srgbClr val="800000"/>
                </a:solidFill>
                <a:latin typeface="Arial"/>
                <a:cs typeface="Arial"/>
              </a:rPr>
              <a:t>NLO</a:t>
            </a:r>
            <a:r>
              <a:rPr lang="en-US" sz="2800" spc="-10" dirty="0">
                <a:solidFill>
                  <a:srgbClr val="800000"/>
                </a:solidFill>
                <a:latin typeface="Arial"/>
                <a:cs typeface="Arial"/>
              </a:rPr>
              <a:t>   	predict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ions:</a:t>
            </a:r>
          </a:p>
          <a:p>
            <a:pPr marL="12662" marR="12662">
              <a:lnSpc>
                <a:spcPct val="92000"/>
              </a:lnSpc>
            </a:pP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	ME/PS </a:t>
            </a:r>
            <a:r>
              <a:rPr lang="en-US" sz="2800" spc="-21" dirty="0">
                <a:solidFill>
                  <a:srgbClr val="800000"/>
                </a:solidFill>
                <a:latin typeface="Arial"/>
                <a:cs typeface="Arial"/>
              </a:rPr>
              <a:t>mat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ching? 		MC tune (</a:t>
            </a:r>
            <a:r>
              <a:rPr lang="en-US" sz="2800" spc="-15" dirty="0" err="1">
                <a:solidFill>
                  <a:srgbClr val="800000"/>
                </a:solidFill>
                <a:latin typeface="Arial"/>
                <a:cs typeface="Arial"/>
              </a:rPr>
              <a:t>UE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)? 	</a:t>
            </a:r>
            <a:r>
              <a:rPr lang="en-US" sz="2800" spc="-15" dirty="0" err="1">
                <a:solidFill>
                  <a:srgbClr val="800000"/>
                </a:solidFill>
                <a:latin typeface="Arial"/>
                <a:cs typeface="Arial"/>
              </a:rPr>
              <a:t>PDFs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?</a:t>
            </a:r>
          </a:p>
          <a:p>
            <a:pPr marL="12028" marR="12662">
              <a:lnSpc>
                <a:spcPct val="92800"/>
              </a:lnSpc>
              <a:buClr>
                <a:srgbClr val="000080"/>
              </a:buClr>
              <a:tabLst>
                <a:tab pos="442437" algn="l"/>
              </a:tabLst>
            </a:pPr>
            <a:endParaRPr sz="2800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27050" y="-260350"/>
            <a:ext cx="10579198" cy="2189866"/>
          </a:xfrm>
          <a:prstGeom prst="rect">
            <a:avLst/>
          </a:prstGeom>
        </p:spPr>
        <p:txBody>
          <a:bodyPr vert="horz" wrap="square" lIns="0" tIns="323759" rIns="0" bIns="0" rtlCol="0">
            <a:noAutofit/>
          </a:bodyPr>
          <a:lstStyle/>
          <a:p>
            <a:pPr marL="731698">
              <a:lnSpc>
                <a:spcPts val="5232"/>
              </a:lnSpc>
            </a:pPr>
            <a:r>
              <a:rPr spc="-25" dirty="0"/>
              <a:t>Jets </a:t>
            </a:r>
            <a:r>
              <a:rPr spc="-21" dirty="0"/>
              <a:t>at t</a:t>
            </a:r>
            <a:r>
              <a:rPr spc="-5" dirty="0"/>
              <a:t>h</a:t>
            </a:r>
            <a:r>
              <a:rPr spc="-25" dirty="0"/>
              <a:t>e </a:t>
            </a:r>
            <a:r>
              <a:rPr spc="-5" dirty="0"/>
              <a:t>high</a:t>
            </a:r>
            <a:r>
              <a:rPr spc="-25" dirty="0"/>
              <a:t>est sca</a:t>
            </a:r>
            <a:r>
              <a:rPr spc="-5" dirty="0"/>
              <a:t>l</a:t>
            </a:r>
            <a:r>
              <a:rPr spc="-25" dirty="0"/>
              <a:t>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-4108450" y="1111250"/>
            <a:ext cx="3956050" cy="4394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42437" marR="125323" indent="-430426" algn="just">
              <a:lnSpc>
                <a:spcPct val="92400"/>
              </a:lnSpc>
              <a:buClr>
                <a:srgbClr val="000080"/>
              </a:buClr>
              <a:buFont typeface="Arial"/>
              <a:buChar char="•"/>
              <a:tabLst>
                <a:tab pos="442437" algn="l"/>
              </a:tabLst>
            </a:pPr>
            <a:r>
              <a:rPr sz="3200" spc="-21" dirty="0">
                <a:solidFill>
                  <a:srgbClr val="000000"/>
                </a:solidFill>
                <a:latin typeface="Arial"/>
                <a:cs typeface="Arial"/>
              </a:rPr>
              <a:t>Highest </a:t>
            </a: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200" spc="-21" dirty="0">
                <a:solidFill>
                  <a:srgbClr val="000000"/>
                </a:solidFill>
                <a:latin typeface="Arial"/>
                <a:cs typeface="Arial"/>
              </a:rPr>
              <a:t>ransverse momen</a:t>
            </a: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200" spc="-25" dirty="0">
                <a:solidFill>
                  <a:srgbClr val="000000"/>
                </a:solidFill>
                <a:latin typeface="Arial"/>
                <a:cs typeface="Arial"/>
              </a:rPr>
              <a:t>um </a:t>
            </a:r>
            <a:r>
              <a:rPr sz="3200" spc="-15" dirty="0">
                <a:solidFill>
                  <a:srgbClr val="000000"/>
                </a:solidFill>
                <a:latin typeface="Arial"/>
                <a:cs typeface="Arial"/>
              </a:rPr>
              <a:t>je</a:t>
            </a: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s; </a:t>
            </a:r>
            <a:r>
              <a:rPr sz="3200" spc="-21" dirty="0">
                <a:solidFill>
                  <a:srgbClr val="000000"/>
                </a:solidFill>
                <a:latin typeface="Arial"/>
                <a:cs typeface="Arial"/>
              </a:rPr>
              <a:t>at </a:t>
            </a: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e </a:t>
            </a: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Te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V </a:t>
            </a:r>
            <a:r>
              <a:rPr sz="3200" spc="-15" dirty="0">
                <a:solidFill>
                  <a:srgbClr val="000000"/>
                </a:solidFill>
                <a:latin typeface="Arial"/>
                <a:cs typeface="Arial"/>
              </a:rPr>
              <a:t>scale</a:t>
            </a:r>
            <a:endParaRPr sz="32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398"/>
              </a:lnSpc>
              <a:spcBef>
                <a:spcPts val="55"/>
              </a:spcBef>
              <a:buClr>
                <a:srgbClr val="000080"/>
              </a:buClr>
              <a:buFont typeface="Arial"/>
              <a:buChar char="•"/>
            </a:pPr>
            <a:endParaRPr sz="1400" dirty="0">
              <a:solidFill>
                <a:srgbClr val="000000"/>
              </a:solidFill>
            </a:endParaRPr>
          </a:p>
          <a:p>
            <a:pPr marL="733603" marR="108869" lvl="1" indent="-430426">
              <a:lnSpc>
                <a:spcPts val="2000"/>
              </a:lnSpc>
              <a:buClr>
                <a:srgbClr val="000080"/>
              </a:buClr>
              <a:buSzPct val="88888"/>
              <a:buFont typeface="Arial"/>
              <a:buChar char="•"/>
              <a:tabLst>
                <a:tab pos="733603" algn="l"/>
              </a:tabLst>
            </a:pPr>
            <a:r>
              <a:rPr i="1" dirty="0">
                <a:solidFill>
                  <a:srgbClr val="000000"/>
                </a:solidFill>
                <a:latin typeface="Arial"/>
                <a:cs typeface="Arial"/>
              </a:rPr>
              <a:t>arXiv:1009.5908 (EPJC),arXiv: 1112.6297 (PRD</a:t>
            </a:r>
            <a:r>
              <a:rPr i="1" spc="-1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dirty="0">
              <a:solidFill>
                <a:srgbClr val="000000"/>
              </a:solidFill>
              <a:latin typeface="Arial"/>
              <a:cs typeface="Arial"/>
            </a:endParaRPr>
          </a:p>
          <a:p>
            <a:pPr lvl="1">
              <a:lnSpc>
                <a:spcPts val="850"/>
              </a:lnSpc>
              <a:spcBef>
                <a:spcPts val="48"/>
              </a:spcBef>
              <a:buClr>
                <a:srgbClr val="000080"/>
              </a:buClr>
              <a:buFont typeface="Arial"/>
              <a:buChar char="•"/>
            </a:pPr>
            <a:endParaRPr sz="800" dirty="0">
              <a:solidFill>
                <a:srgbClr val="000000"/>
              </a:solidFill>
            </a:endParaRPr>
          </a:p>
          <a:p>
            <a:pPr marL="303191">
              <a:tabLst>
                <a:tab pos="733603" algn="l"/>
              </a:tabLst>
            </a:pPr>
            <a:r>
              <a:rPr sz="1600" spc="5" dirty="0">
                <a:solidFill>
                  <a:srgbClr val="000000"/>
                </a:solidFill>
                <a:latin typeface="Arial"/>
                <a:cs typeface="Arial"/>
              </a:rPr>
              <a:t>•	</a:t>
            </a:r>
            <a:r>
              <a:rPr i="1" spc="5" dirty="0">
                <a:solidFill>
                  <a:srgbClr val="000000"/>
                </a:solidFill>
                <a:latin typeface="Arial"/>
                <a:cs typeface="Arial"/>
              </a:rPr>
              <a:t>arXiv:1106.0208 (PRL</a:t>
            </a:r>
            <a:r>
              <a:rPr i="1" spc="-1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16"/>
              </a:spcBef>
            </a:pPr>
            <a:endParaRPr sz="1300" dirty="0">
              <a:solidFill>
                <a:srgbClr val="000000"/>
              </a:solidFill>
            </a:endParaRPr>
          </a:p>
          <a:p>
            <a:pPr marL="442437" marR="12662" indent="-430426">
              <a:lnSpc>
                <a:spcPct val="92800"/>
              </a:lnSpc>
              <a:buClr>
                <a:srgbClr val="000080"/>
              </a:buClr>
              <a:buFont typeface="Arial"/>
              <a:buChar char="•"/>
              <a:tabLst>
                <a:tab pos="442437" algn="l"/>
              </a:tabLst>
            </a:pP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3200" spc="-15" dirty="0">
                <a:solidFill>
                  <a:srgbClr val="000000"/>
                </a:solidFill>
                <a:latin typeface="Arial"/>
                <a:cs typeface="Arial"/>
              </a:rPr>
              <a:t>eneral </a:t>
            </a:r>
            <a:r>
              <a:rPr sz="3200" spc="-21" dirty="0">
                <a:solidFill>
                  <a:srgbClr val="000000"/>
                </a:solidFill>
                <a:latin typeface="Arial"/>
                <a:cs typeface="Arial"/>
              </a:rPr>
              <a:t>agreement </a:t>
            </a:r>
            <a:r>
              <a:rPr sz="3200" spc="-15" dirty="0">
                <a:solidFill>
                  <a:srgbClr val="000000"/>
                </a:solidFill>
                <a:latin typeface="Arial"/>
                <a:cs typeface="Arial"/>
              </a:rPr>
              <a:t>with </a:t>
            </a:r>
            <a:r>
              <a:rPr sz="3200" spc="-25" dirty="0">
                <a:solidFill>
                  <a:srgbClr val="000000"/>
                </a:solidFill>
                <a:latin typeface="Arial"/>
                <a:cs typeface="Arial"/>
              </a:rPr>
              <a:t>NLO QCD</a:t>
            </a:r>
            <a:r>
              <a:rPr sz="3200" spc="-15" dirty="0">
                <a:solidFill>
                  <a:srgbClr val="000000"/>
                </a:solidFill>
                <a:latin typeface="Arial"/>
                <a:cs typeface="Arial"/>
              </a:rPr>
              <a:t> calcula</a:t>
            </a: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000000"/>
                </a:solidFill>
                <a:latin typeface="Arial"/>
                <a:cs typeface="Arial"/>
              </a:rPr>
              <a:t>ions (a</a:t>
            </a: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ft</a:t>
            </a:r>
            <a:r>
              <a:rPr sz="3200" spc="-15" dirty="0">
                <a:solidFill>
                  <a:srgbClr val="000000"/>
                </a:solidFill>
                <a:latin typeface="Arial"/>
                <a:cs typeface="Arial"/>
              </a:rPr>
              <a:t>er so</a:t>
            </a: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t </a:t>
            </a:r>
            <a:r>
              <a:rPr sz="3200" spc="-15" dirty="0">
                <a:solidFill>
                  <a:srgbClr val="000000"/>
                </a:solidFill>
                <a:latin typeface="Arial"/>
                <a:cs typeface="Arial"/>
              </a:rPr>
              <a:t>correc</a:t>
            </a: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200" spc="-15" dirty="0">
                <a:solidFill>
                  <a:srgbClr val="000000"/>
                </a:solidFill>
                <a:latin typeface="Arial"/>
                <a:cs typeface="Arial"/>
              </a:rPr>
              <a:t>ions)</a:t>
            </a:r>
            <a:endParaRPr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3740150" y="994988"/>
            <a:ext cx="6955540" cy="6745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-4260850" y="5988050"/>
            <a:ext cx="4105275" cy="1031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 marR="12662">
              <a:lnSpc>
                <a:spcPct val="92000"/>
              </a:lnSpc>
            </a:pP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Si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gnificant spread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in 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“NLO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” predict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ions. ME/PS </a:t>
            </a:r>
            <a:r>
              <a:rPr sz="2400" spc="-21" dirty="0">
                <a:solidFill>
                  <a:srgbClr val="800000"/>
                </a:solidFill>
                <a:latin typeface="Arial"/>
                <a:cs typeface="Arial"/>
              </a:rPr>
              <a:t>mat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ching? MC tune (UE)? PDFs?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613240" y="7652504"/>
            <a:ext cx="1602910" cy="2441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December 10, 2012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359150" y="7669282"/>
            <a:ext cx="4952999" cy="4523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62"/>
            <a:r>
              <a:rPr lang="en-US" sz="1300">
                <a:solidFill>
                  <a:srgbClr val="898989"/>
                </a:solidFill>
                <a:latin typeface="Times New Roman"/>
                <a:cs typeface="Times New Roman"/>
              </a:rPr>
              <a:t>Larry Sulak - Boston University - IX Latin American Symposium on HEP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322"/>
            <a:fld id="{81D60167-4931-47E6-BA6A-407CBD079E47}" type="slidenum">
              <a:rPr sz="1300" spc="-10" dirty="0">
                <a:solidFill>
                  <a:srgbClr val="898989"/>
                </a:solidFill>
                <a:latin typeface="Times New Roman"/>
                <a:cs typeface="Times New Roman"/>
              </a:rPr>
              <a:pPr marL="25322"/>
              <a:t>9</a:t>
            </a:fld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58750" y="730250"/>
            <a:ext cx="4038600" cy="5410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28" marR="193052">
              <a:lnSpc>
                <a:spcPts val="35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2800" spc="-21" dirty="0">
                <a:latin typeface="Arial"/>
                <a:cs typeface="Arial"/>
              </a:rPr>
              <a:t>Highest </a:t>
            </a:r>
            <a:r>
              <a:rPr lang="en-US" sz="2800" spc="-21" dirty="0">
                <a:latin typeface="Arial"/>
                <a:cs typeface="Arial"/>
              </a:rPr>
              <a:t>p</a:t>
            </a:r>
            <a:r>
              <a:rPr lang="en-US" sz="2800" spc="-21" baseline="-25000" dirty="0">
                <a:latin typeface="Arial"/>
                <a:cs typeface="Arial"/>
              </a:rPr>
              <a:t>T</a:t>
            </a:r>
            <a:r>
              <a:rPr lang="en-US" sz="2800" spc="-21" dirty="0">
                <a:latin typeface="Arial"/>
                <a:cs typeface="Arial"/>
              </a:rPr>
              <a:t> </a:t>
            </a:r>
            <a:r>
              <a:rPr sz="2800" spc="-21" dirty="0">
                <a:latin typeface="Arial"/>
                <a:cs typeface="Arial"/>
              </a:rPr>
              <a:t>jet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lang="en-US" sz="2800" spc="-15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95"/>
              </a:spcBef>
              <a:buClr>
                <a:srgbClr val="000080"/>
              </a:buClr>
            </a:pPr>
            <a:r>
              <a:rPr lang="en-US" sz="2800" spc="-21" dirty="0">
                <a:solidFill>
                  <a:srgbClr val="800000"/>
                </a:solidFill>
                <a:latin typeface="Arial"/>
                <a:cs typeface="Arial"/>
              </a:rPr>
              <a:t>Highest </a:t>
            </a:r>
            <a:r>
              <a:rPr lang="en-US" sz="2800" spc="-21" dirty="0" err="1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lang="en-US" sz="2800" spc="-21" baseline="-25000" dirty="0" err="1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lang="en-US" sz="2800" spc="-21" dirty="0">
                <a:solidFill>
                  <a:srgbClr val="800000"/>
                </a:solidFill>
                <a:latin typeface="Arial"/>
                <a:cs typeface="Arial"/>
              </a:rPr>
              <a:t> jet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s in rapidity</a:t>
            </a:r>
            <a:endParaRPr lang="en-US" sz="2800" dirty="0">
              <a:solidFill>
                <a:srgbClr val="800000"/>
              </a:solidFill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95"/>
              </a:spcBef>
              <a:buClr>
                <a:srgbClr val="000080"/>
              </a:buClr>
            </a:pPr>
            <a:endParaRPr lang="en-US" sz="2800" dirty="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95"/>
              </a:spcBef>
              <a:buClr>
                <a:srgbClr val="000080"/>
              </a:buClr>
            </a:pPr>
            <a:endParaRPr lang="en-US" sz="2800" dirty="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95"/>
              </a:spcBef>
              <a:buClr>
                <a:srgbClr val="000080"/>
              </a:buClr>
            </a:pPr>
            <a:endParaRPr lang="en-US" sz="2800" dirty="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95"/>
              </a:spcBef>
              <a:buClr>
                <a:srgbClr val="000080"/>
              </a:buClr>
            </a:pPr>
            <a:endParaRPr sz="2800" dirty="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16"/>
              </a:spcBef>
            </a:pPr>
            <a:endParaRPr sz="2800" dirty="0">
              <a:latin typeface="Arial"/>
              <a:cs typeface="Arial"/>
            </a:endParaRPr>
          </a:p>
          <a:p>
            <a:pPr marL="12028" marR="12662">
              <a:lnSpc>
                <a:spcPct val="92800"/>
              </a:lnSpc>
              <a:buClr>
                <a:srgbClr val="000080"/>
              </a:buClr>
              <a:tabLst>
                <a:tab pos="442437" algn="l"/>
              </a:tabLst>
            </a:pPr>
            <a:r>
              <a:rPr sz="2800" spc="-5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eneral </a:t>
            </a:r>
            <a:r>
              <a:rPr sz="2800" spc="-21" dirty="0">
                <a:latin typeface="Arial"/>
                <a:cs typeface="Arial"/>
              </a:rPr>
              <a:t>agreement </a:t>
            </a:r>
            <a:r>
              <a:rPr sz="2800" spc="-15" dirty="0">
                <a:latin typeface="Arial"/>
                <a:cs typeface="Arial"/>
              </a:rPr>
              <a:t>with </a:t>
            </a:r>
            <a:r>
              <a:rPr lang="en-US" sz="2800" spc="-15" dirty="0">
                <a:latin typeface="Arial"/>
                <a:cs typeface="Arial"/>
              </a:rPr>
              <a:t>                        	</a:t>
            </a:r>
            <a:r>
              <a:rPr sz="2800" spc="-25" dirty="0">
                <a:latin typeface="Arial"/>
                <a:cs typeface="Arial"/>
              </a:rPr>
              <a:t>NLO QCD</a:t>
            </a:r>
            <a:r>
              <a:rPr sz="2800" spc="-15" dirty="0">
                <a:latin typeface="Arial"/>
                <a:cs typeface="Arial"/>
              </a:rPr>
              <a:t> calcula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ions </a:t>
            </a:r>
            <a:r>
              <a:rPr lang="en-US" sz="2800" spc="-15" dirty="0">
                <a:latin typeface="Arial"/>
                <a:cs typeface="Arial"/>
              </a:rPr>
              <a:t>	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ft</a:t>
            </a:r>
            <a:r>
              <a:rPr sz="2800" spc="-15" dirty="0">
                <a:latin typeface="Arial"/>
                <a:cs typeface="Arial"/>
              </a:rPr>
              <a:t>er so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t </a:t>
            </a:r>
            <a:r>
              <a:rPr sz="2800" spc="-15" dirty="0">
                <a:latin typeface="Arial"/>
                <a:cs typeface="Arial"/>
              </a:rPr>
              <a:t>correc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ions</a:t>
            </a:r>
            <a:endParaRPr lang="en-US" sz="2800" spc="-15" dirty="0">
              <a:latin typeface="Arial"/>
              <a:cs typeface="Arial"/>
            </a:endParaRPr>
          </a:p>
          <a:p>
            <a:pPr marL="12028" marR="12662">
              <a:lnSpc>
                <a:spcPct val="92800"/>
              </a:lnSpc>
              <a:buClr>
                <a:srgbClr val="000080"/>
              </a:buClr>
              <a:tabLst>
                <a:tab pos="442437" algn="l"/>
              </a:tabLst>
            </a:pPr>
            <a:endParaRPr lang="en-US" sz="2800" spc="-15" dirty="0" smtClean="0">
              <a:latin typeface="Arial"/>
              <a:cs typeface="Arial"/>
            </a:endParaRPr>
          </a:p>
          <a:p>
            <a:pPr marL="12028" marR="12662">
              <a:lnSpc>
                <a:spcPct val="92800"/>
              </a:lnSpc>
              <a:buClr>
                <a:srgbClr val="000080"/>
              </a:buClr>
              <a:tabLst>
                <a:tab pos="442437" algn="l"/>
              </a:tabLst>
            </a:pPr>
            <a:endParaRPr lang="en-US" sz="2800" spc="-15" dirty="0">
              <a:latin typeface="Arial"/>
              <a:cs typeface="Arial"/>
            </a:endParaRPr>
          </a:p>
          <a:p>
            <a:pPr marL="12662" marR="12662">
              <a:lnSpc>
                <a:spcPct val="92000"/>
              </a:lnSpc>
            </a:pPr>
            <a:r>
              <a:rPr lang="en-US" sz="2800" dirty="0">
                <a:solidFill>
                  <a:srgbClr val="800000"/>
                </a:solidFill>
                <a:latin typeface="Arial"/>
                <a:cs typeface="Arial"/>
              </a:rPr>
              <a:t>Si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gnificant spread </a:t>
            </a:r>
            <a:r>
              <a:rPr lang="en-US" sz="2800" spc="-10" dirty="0">
                <a:solidFill>
                  <a:srgbClr val="800000"/>
                </a:solidFill>
                <a:latin typeface="Arial"/>
                <a:cs typeface="Arial"/>
              </a:rPr>
              <a:t>in </a:t>
            </a:r>
            <a:r>
              <a:rPr lang="en-US" sz="2800" spc="-15" dirty="0" err="1">
                <a:solidFill>
                  <a:srgbClr val="800000"/>
                </a:solidFill>
                <a:latin typeface="Arial"/>
                <a:cs typeface="Arial"/>
              </a:rPr>
              <a:t>NLO</a:t>
            </a:r>
            <a:r>
              <a:rPr lang="en-US" sz="2800" spc="-10" dirty="0">
                <a:solidFill>
                  <a:srgbClr val="800000"/>
                </a:solidFill>
                <a:latin typeface="Arial"/>
                <a:cs typeface="Arial"/>
              </a:rPr>
              <a:t>   	predict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ions:</a:t>
            </a:r>
          </a:p>
          <a:p>
            <a:pPr marL="12662" marR="12662">
              <a:lnSpc>
                <a:spcPct val="92000"/>
              </a:lnSpc>
            </a:pP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	ME/PS </a:t>
            </a:r>
            <a:r>
              <a:rPr lang="en-US" sz="2800" spc="-21" dirty="0">
                <a:solidFill>
                  <a:srgbClr val="800000"/>
                </a:solidFill>
                <a:latin typeface="Arial"/>
                <a:cs typeface="Arial"/>
              </a:rPr>
              <a:t>mat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ching? 		MC tune (</a:t>
            </a:r>
            <a:r>
              <a:rPr lang="en-US" sz="2800" spc="-15" dirty="0" err="1">
                <a:solidFill>
                  <a:srgbClr val="800000"/>
                </a:solidFill>
                <a:latin typeface="Arial"/>
                <a:cs typeface="Arial"/>
              </a:rPr>
              <a:t>UE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)? 	</a:t>
            </a:r>
            <a:r>
              <a:rPr lang="en-US" sz="2800" spc="-15" dirty="0" err="1">
                <a:solidFill>
                  <a:srgbClr val="800000"/>
                </a:solidFill>
                <a:latin typeface="Arial"/>
                <a:cs typeface="Arial"/>
              </a:rPr>
              <a:t>PDFs</a:t>
            </a:r>
            <a:r>
              <a:rPr lang="en-US" sz="2800" spc="-15" dirty="0">
                <a:solidFill>
                  <a:srgbClr val="800000"/>
                </a:solidFill>
                <a:latin typeface="Arial"/>
                <a:cs typeface="Arial"/>
              </a:rPr>
              <a:t>?</a:t>
            </a:r>
          </a:p>
          <a:p>
            <a:pPr marL="12028" marR="12662">
              <a:lnSpc>
                <a:spcPct val="92800"/>
              </a:lnSpc>
              <a:buClr>
                <a:srgbClr val="000080"/>
              </a:buClr>
              <a:tabLst>
                <a:tab pos="442437" algn="l"/>
              </a:tabLst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158752" y="6826280"/>
            <a:ext cx="6019800" cy="11430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3191" marR="108869" lvl="1">
              <a:lnSpc>
                <a:spcPts val="2000"/>
              </a:lnSpc>
              <a:buClr>
                <a:srgbClr val="000080"/>
              </a:buClr>
              <a:buSzPct val="88888"/>
              <a:tabLst>
                <a:tab pos="733603" algn="l"/>
              </a:tabLst>
            </a:pPr>
            <a:endParaRPr lang="en-US" sz="1300" spc="-15" dirty="0">
              <a:solidFill>
                <a:srgbClr val="800000"/>
              </a:solidFill>
              <a:latin typeface="Arial"/>
              <a:cs typeface="Arial"/>
            </a:endParaRPr>
          </a:p>
          <a:p>
            <a:pPr marL="0" marR="108869" lvl="1">
              <a:lnSpc>
                <a:spcPts val="2000"/>
              </a:lnSpc>
              <a:buClr>
                <a:srgbClr val="000080"/>
              </a:buClr>
              <a:buSzPct val="88888"/>
              <a:tabLst>
                <a:tab pos="733603" algn="l"/>
              </a:tabLst>
            </a:pPr>
            <a:r>
              <a:rPr lang="en-US" sz="1300" dirty="0" err="1">
                <a:solidFill>
                  <a:srgbClr val="000000"/>
                </a:solidFill>
                <a:latin typeface="Arial"/>
                <a:cs typeface="Arial"/>
              </a:rPr>
              <a:t>arXiv:1009.5908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/>
              </a:rPr>
              <a:t>EPJC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),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/>
              </a:rPr>
              <a:t>arXiv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: 1112.6297 (</a:t>
            </a:r>
            <a:r>
              <a:rPr lang="en-US" sz="1300" dirty="0" err="1">
                <a:solidFill>
                  <a:srgbClr val="000000"/>
                </a:solidFill>
                <a:latin typeface="Arial"/>
                <a:cs typeface="Arial"/>
              </a:rPr>
              <a:t>PRD</a:t>
            </a:r>
            <a:r>
              <a:rPr lang="en-US" sz="1300" spc="-1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lang="en-US" sz="13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  <a:r>
              <a:rPr lang="en-US" sz="13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300" spc="5" dirty="0" err="1">
                <a:solidFill>
                  <a:srgbClr val="000000"/>
                </a:solidFill>
                <a:latin typeface="Arial"/>
                <a:cs typeface="Arial"/>
              </a:rPr>
              <a:t>arXiv:1106.0208</a:t>
            </a:r>
            <a:r>
              <a:rPr lang="en-US" sz="1300" spc="5" dirty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300" spc="5" dirty="0" err="1">
                <a:solidFill>
                  <a:srgbClr val="000000"/>
                </a:solidFill>
                <a:latin typeface="Arial"/>
                <a:cs typeface="Arial"/>
              </a:rPr>
              <a:t>PLB</a:t>
            </a:r>
            <a:r>
              <a:rPr lang="en-US" sz="1300" spc="5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13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662" marR="12662">
              <a:lnSpc>
                <a:spcPct val="92000"/>
              </a:lnSpc>
            </a:pP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3260</Words>
  <Application>Microsoft Macintosh PowerPoint</Application>
  <PresentationFormat>Custom</PresentationFormat>
  <Paragraphs>890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Office Theme</vt:lpstr>
      <vt:lpstr>1_Office Theme</vt:lpstr>
      <vt:lpstr>2_Office Theme</vt:lpstr>
      <vt:lpstr>5_Office Theme</vt:lpstr>
      <vt:lpstr>6_Office Theme</vt:lpstr>
      <vt:lpstr>7_Office Theme</vt:lpstr>
      <vt:lpstr>Jet Production and Jet Properties   at Hadron Colliders</vt:lpstr>
      <vt:lpstr>  with sincere thanks to   </vt:lpstr>
      <vt:lpstr>Jet physics at hadron colliders</vt:lpstr>
      <vt:lpstr>This talk…</vt:lpstr>
      <vt:lpstr>Jet production</vt:lpstr>
      <vt:lpstr>Jets at the highest scales</vt:lpstr>
      <vt:lpstr>Jets at the highest scales</vt:lpstr>
      <vt:lpstr>Jets at the highest scales</vt:lpstr>
      <vt:lpstr>Jets at the highest scales</vt:lpstr>
      <vt:lpstr>Jets at the highest scales</vt:lpstr>
      <vt:lpstr>Jets at the highest scales</vt:lpstr>
      <vt:lpstr>Jets as a probe of the proton</vt:lpstr>
      <vt:lpstr>Jets as a probe of the proton</vt:lpstr>
      <vt:lpstr>Jets as a probe of the proton</vt:lpstr>
      <vt:lpstr>Jets as a probe of the proton</vt:lpstr>
      <vt:lpstr>Jets as a probe of the proton</vt:lpstr>
      <vt:lpstr>Jets as a probe of the proton</vt:lpstr>
      <vt:lpstr>Jets as a probe of QCD</vt:lpstr>
      <vt:lpstr>PowerPoint Presentation</vt:lpstr>
      <vt:lpstr>Dijet φ Decorrelation </vt:lpstr>
      <vt:lpstr>Dijet φ Decorrelation</vt:lpstr>
      <vt:lpstr>Dijets with large rapidity gap</vt:lpstr>
      <vt:lpstr>Dijets with large rapidity gap</vt:lpstr>
      <vt:lpstr>Dijets with large rapidity gap</vt:lpstr>
      <vt:lpstr>Dijets with large rapidity gap</vt:lpstr>
      <vt:lpstr>Dijets with  large rapidity gap</vt:lpstr>
      <vt:lpstr>Ratio of Three-jet to two-jet events </vt:lpstr>
      <vt:lpstr>Three-to-two-jet ratio</vt:lpstr>
      <vt:lpstr>PowerPoint Presentation</vt:lpstr>
      <vt:lpstr>Jets as a probe of QCD </vt:lpstr>
      <vt:lpstr>Jets as a probe of QCD </vt:lpstr>
      <vt:lpstr>Jets as a probe of QCD </vt:lpstr>
      <vt:lpstr>PowerPoint Presentation</vt:lpstr>
      <vt:lpstr>PowerPoint Presentation</vt:lpstr>
      <vt:lpstr>Why V+jets in a search world?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Overall conclusions</vt:lpstr>
      <vt:lpstr>PowerPoint Presentation</vt:lpstr>
      <vt:lpstr>RESERVE</vt:lpstr>
      <vt:lpstr>Charged-particle content</vt:lpstr>
      <vt:lpstr>Jet Shapes</vt:lpstr>
      <vt:lpstr>Forward/forward vs central/forward dijets</vt:lpstr>
      <vt:lpstr>Forward/central vs central/central dijets</vt:lpstr>
      <vt:lpstr>A word on Photons</vt:lpstr>
      <vt:lpstr>A word on Photons</vt:lpstr>
      <vt:lpstr>A word on Photons</vt:lpstr>
      <vt:lpstr>PowerPoint Presentation</vt:lpstr>
      <vt:lpstr>PowerPoint Presentation</vt:lpstr>
      <vt:lpstr>Background Estimates: An example</vt:lpstr>
      <vt:lpstr>PowerPoint Presentation</vt:lpstr>
      <vt:lpstr>PowerPoint Presentation</vt:lpstr>
      <vt:lpstr>Vector Boson Fusion (CMS)</vt:lpstr>
      <vt:lpstr>New D0 and ATLAS Wb 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Jet production and properties</dc:title>
  <cp:lastModifiedBy>Lawrence Sulak</cp:lastModifiedBy>
  <cp:revision>104</cp:revision>
  <dcterms:created xsi:type="dcterms:W3CDTF">2012-11-19T13:18:29Z</dcterms:created>
  <dcterms:modified xsi:type="dcterms:W3CDTF">2012-12-09T13:45:53Z</dcterms:modified>
</cp:coreProperties>
</file>