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1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6" r:id="rId2"/>
    <p:sldId id="647" r:id="rId3"/>
    <p:sldId id="404" r:id="rId4"/>
    <p:sldId id="405" r:id="rId5"/>
    <p:sldId id="649" r:id="rId6"/>
    <p:sldId id="737" r:id="rId7"/>
    <p:sldId id="738" r:id="rId8"/>
    <p:sldId id="365" r:id="rId9"/>
    <p:sldId id="668" r:id="rId10"/>
    <p:sldId id="604" r:id="rId11"/>
    <p:sldId id="667" r:id="rId12"/>
    <p:sldId id="457" r:id="rId13"/>
    <p:sldId id="739" r:id="rId14"/>
    <p:sldId id="450" r:id="rId15"/>
    <p:sldId id="638" r:id="rId16"/>
    <p:sldId id="612" r:id="rId17"/>
    <p:sldId id="347" r:id="rId18"/>
    <p:sldId id="474" r:id="rId19"/>
    <p:sldId id="727" r:id="rId20"/>
    <p:sldId id="635" r:id="rId21"/>
    <p:sldId id="636" r:id="rId22"/>
    <p:sldId id="613" r:id="rId23"/>
    <p:sldId id="614" r:id="rId24"/>
    <p:sldId id="616" r:id="rId25"/>
    <p:sldId id="617" r:id="rId26"/>
    <p:sldId id="618" r:id="rId27"/>
    <p:sldId id="640" r:id="rId28"/>
    <p:sldId id="627" r:id="rId29"/>
    <p:sldId id="628" r:id="rId30"/>
    <p:sldId id="630" r:id="rId31"/>
    <p:sldId id="642" r:id="rId32"/>
    <p:sldId id="641" r:id="rId33"/>
    <p:sldId id="458" r:id="rId34"/>
    <p:sldId id="740" r:id="rId35"/>
    <p:sldId id="461" r:id="rId36"/>
    <p:sldId id="621" r:id="rId37"/>
    <p:sldId id="622" r:id="rId38"/>
    <p:sldId id="623" r:id="rId39"/>
    <p:sldId id="626" r:id="rId40"/>
    <p:sldId id="565" r:id="rId41"/>
    <p:sldId id="605" r:id="rId42"/>
    <p:sldId id="566" r:id="rId43"/>
    <p:sldId id="603" r:id="rId44"/>
    <p:sldId id="567" r:id="rId45"/>
    <p:sldId id="568" r:id="rId46"/>
    <p:sldId id="569" r:id="rId47"/>
    <p:sldId id="571" r:id="rId48"/>
    <p:sldId id="572" r:id="rId49"/>
    <p:sldId id="594" r:id="rId50"/>
    <p:sldId id="596" r:id="rId51"/>
    <p:sldId id="598" r:id="rId52"/>
    <p:sldId id="650" r:id="rId53"/>
    <p:sldId id="662" r:id="rId54"/>
    <p:sldId id="657" r:id="rId55"/>
    <p:sldId id="713" r:id="rId56"/>
    <p:sldId id="736" r:id="rId57"/>
    <p:sldId id="735" r:id="rId58"/>
  </p:sldIdLst>
  <p:sldSz cx="9144000" cy="6858000" type="screen4x3"/>
  <p:notesSz cx="7099300" cy="10234613"/>
  <p:defaultTextStyle>
    <a:defPPr>
      <a:defRPr lang="pt-BR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CC00"/>
    <a:srgbClr val="FF9900"/>
    <a:srgbClr val="00FFFF"/>
    <a:srgbClr val="66FF33"/>
    <a:srgbClr val="FF0000"/>
    <a:srgbClr val="FFFF00"/>
    <a:srgbClr val="08545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54" autoAdjust="0"/>
    <p:restoredTop sz="95434" autoAdjust="0"/>
  </p:normalViewPr>
  <p:slideViewPr>
    <p:cSldViewPr snapToGrid="0">
      <p:cViewPr>
        <p:scale>
          <a:sx n="85" d="100"/>
          <a:sy n="85" d="100"/>
        </p:scale>
        <p:origin x="-2512" y="-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219"/>
    </p:cViewPr>
  </p:sorterViewPr>
  <p:notesViewPr>
    <p:cSldViewPr snapToGrid="0">
      <p:cViewPr varScale="1">
        <p:scale>
          <a:sx n="54" d="100"/>
          <a:sy n="54" d="100"/>
        </p:scale>
        <p:origin x="-1373" y="-82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handoutMaster" Target="handoutMasters/handout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B575AC-2745-DA44-9D79-D564CDB09451}" type="datetimeFigureOut">
              <a:rPr lang="en-US" smtClean="0"/>
              <a:t>12/13/12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6C280-D7C7-BE43-ABE7-A23EE64A3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820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 defTabSz="990600">
              <a:defRPr sz="1300" smtClean="0"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smtClean="0"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Click to edit Master text styles</a:t>
            </a:r>
          </a:p>
          <a:p>
            <a:pPr lvl="1"/>
            <a:r>
              <a:rPr lang="pt-BR" noProof="0" smtClean="0"/>
              <a:t>Second level</a:t>
            </a:r>
          </a:p>
          <a:p>
            <a:pPr lvl="2"/>
            <a:r>
              <a:rPr lang="pt-BR" noProof="0" smtClean="0"/>
              <a:t>Third level</a:t>
            </a:r>
          </a:p>
          <a:p>
            <a:pPr lvl="3"/>
            <a:r>
              <a:rPr lang="pt-BR" noProof="0" smtClean="0"/>
              <a:t>Fourth level</a:t>
            </a:r>
          </a:p>
          <a:p>
            <a:pPr lvl="4"/>
            <a:r>
              <a:rPr lang="pt-BR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 defTabSz="990600">
              <a:defRPr sz="1300" smtClean="0"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fld id="{68CC0E09-32F7-9849-A04D-544D833F69AD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20137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696132-D35E-2646-9C63-10C50F37BF07}" type="slidenum">
              <a:rPr lang="pt-BR"/>
              <a:pPr eaLnBrk="1" hangingPunct="1"/>
              <a:t>1</a:t>
            </a:fld>
            <a:endParaRPr lang="pt-BR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179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1796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EBC67052-4E01-394B-9C17-4EBD4325C15D}" type="slidenum">
              <a:rPr lang="pt-BR" sz="1300"/>
              <a:pPr algn="r" eaLnBrk="1" hangingPunct="1"/>
              <a:t>10</a:t>
            </a:fld>
            <a:endParaRPr lang="pt-BR" sz="13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891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891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C60781C-82FA-F744-BDB8-E25E27F4E476}" type="slidenum">
              <a:rPr lang="pt-BR"/>
              <a:pPr eaLnBrk="1" hangingPunct="1"/>
              <a:t>11</a:t>
            </a:fld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481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482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124F120-859D-7D46-A9CC-A187DCAE62B2}" type="slidenum">
              <a:rPr lang="pt-BR"/>
              <a:pPr eaLnBrk="1" hangingPunct="1"/>
              <a:t>13</a:t>
            </a:fld>
            <a:endParaRPr 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8262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82628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84D42119-FE88-3949-8378-61FC253ECF43}" type="slidenum">
              <a:rPr lang="pt-BR" sz="1300"/>
              <a:pPr algn="r" eaLnBrk="1" hangingPunct="1"/>
              <a:t>14</a:t>
            </a:fld>
            <a:endParaRPr lang="pt-BR" sz="13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758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8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D4829F-5199-A545-8B40-7D7164725165}" type="slidenum">
              <a:rPr lang="pt-BR"/>
              <a:pPr eaLnBrk="1" hangingPunct="1"/>
              <a:t>16</a:t>
            </a:fld>
            <a:endParaRPr 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82" tIns="47791" rIns="95582" bIns="47791" anchor="b"/>
          <a:lstStyle>
            <a:lvl1pPr defTabSz="95567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76288" indent="-298450" defTabSz="95567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95388" indent="-239713" defTabSz="95567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73225" indent="-239713" defTabSz="95567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51063" indent="-239713" defTabSz="95567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08263" indent="-239713" algn="ctr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65463" indent="-239713" algn="ctr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22663" indent="-239713" algn="ctr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79863" indent="-239713" algn="ctr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7640677-1480-EA4E-863C-CEB4BB6A2E41}" type="slidenum">
              <a:rPr lang="en-US" altLang="ja-JP" sz="1300">
                <a:latin typeface="Times New Roman" charset="0"/>
                <a:cs typeface="ＭＳ Ｐゴシック" charset="0"/>
              </a:rPr>
              <a:pPr algn="r" eaLnBrk="1" hangingPunct="1"/>
              <a:t>17</a:t>
            </a:fld>
            <a:endParaRPr lang="en-US" altLang="ja-JP" sz="1300">
              <a:latin typeface="Times New Roman" charset="0"/>
              <a:cs typeface="ＭＳ Ｐゴシック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21275" cy="3840162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8488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5582" tIns="47791" rIns="95582" bIns="4779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ln/>
        </p:spPr>
      </p:sp>
      <p:sp>
        <p:nvSpPr>
          <p:cNvPr id="31232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946150" y="4860925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5582" tIns="47791" rIns="95582" bIns="47791"/>
          <a:lstStyle/>
          <a:p>
            <a:pPr eaLnBrk="1" hangingPunct="1"/>
            <a:endParaRPr lang="en-US"/>
          </a:p>
        </p:txBody>
      </p:sp>
      <p:sp>
        <p:nvSpPr>
          <p:cNvPr id="312324" name="Espaço Reservado para Número de Slide 3"/>
          <p:cNvSpPr txBox="1">
            <a:spLocks noGrp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82" tIns="47791" rIns="95582" bIns="47791" anchor="b"/>
          <a:lstStyle>
            <a:lvl1pPr defTabSz="95567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76288" indent="-298450" defTabSz="95567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95388" indent="-239713" defTabSz="95567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73225" indent="-239713" defTabSz="95567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51063" indent="-239713" defTabSz="95567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08263" indent="-239713" algn="ctr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65463" indent="-239713" algn="ctr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22663" indent="-239713" algn="ctr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79863" indent="-239713" algn="ctr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4409CF26-06C5-6441-830A-F17C36C6F0C8}" type="slidenum">
              <a:rPr lang="en-US" altLang="ja-JP" sz="1300">
                <a:latin typeface="Times New Roman" charset="0"/>
                <a:cs typeface="ＭＳ Ｐゴシック" charset="0"/>
              </a:rPr>
              <a:pPr algn="r" eaLnBrk="1" hangingPunct="1"/>
              <a:t>18</a:t>
            </a:fld>
            <a:endParaRPr lang="en-US" altLang="ja-JP" sz="1300">
              <a:latin typeface="Times New Roman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ln/>
        </p:spPr>
      </p:sp>
      <p:sp>
        <p:nvSpPr>
          <p:cNvPr id="31232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946150" y="4860925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5582" tIns="47791" rIns="95582" bIns="47791"/>
          <a:lstStyle/>
          <a:p>
            <a:pPr eaLnBrk="1" hangingPunct="1"/>
            <a:endParaRPr lang="en-US"/>
          </a:p>
        </p:txBody>
      </p:sp>
      <p:sp>
        <p:nvSpPr>
          <p:cNvPr id="312324" name="Espaço Reservado para Número de Slide 3"/>
          <p:cNvSpPr txBox="1">
            <a:spLocks noGrp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82" tIns="47791" rIns="95582" bIns="47791" anchor="b"/>
          <a:lstStyle>
            <a:lvl1pPr defTabSz="95567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76288" indent="-298450" defTabSz="95567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95388" indent="-239713" defTabSz="95567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73225" indent="-239713" defTabSz="95567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51063" indent="-239713" defTabSz="95567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08263" indent="-239713" algn="ctr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65463" indent="-239713" algn="ctr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22663" indent="-239713" algn="ctr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79863" indent="-239713" algn="ctr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4409CF26-06C5-6441-830A-F17C36C6F0C8}" type="slidenum">
              <a:rPr lang="en-US" altLang="ja-JP" sz="1300">
                <a:latin typeface="Times New Roman" charset="0"/>
                <a:cs typeface="ＭＳ Ｐゴシック" charset="0"/>
              </a:rPr>
              <a:pPr algn="r" eaLnBrk="1" hangingPunct="1"/>
              <a:t>19</a:t>
            </a:fld>
            <a:endParaRPr lang="en-US" altLang="ja-JP" sz="1300">
              <a:latin typeface="Times New Roman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12B65D-64CB-8C46-82AF-60929B0DE7AF}" type="slidenum">
              <a:rPr lang="pt-BR"/>
              <a:pPr/>
              <a:t>20</a:t>
            </a:fld>
            <a:endParaRPr lang="pt-BR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199E23-1375-444B-90EE-D32318576148}" type="slidenum">
              <a:rPr lang="pt-BR"/>
              <a:pPr/>
              <a:t>21</a:t>
            </a:fld>
            <a:endParaRPr lang="pt-BR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0A55D4F-B7B2-7A45-BE77-17EAE368C3AF}" type="slidenum">
              <a:rPr lang="pt-BR"/>
              <a:pPr eaLnBrk="1" hangingPunct="1"/>
              <a:t>2</a:t>
            </a:fld>
            <a:endParaRPr lang="pt-BR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6763"/>
            <a:ext cx="5118100" cy="3838575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168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48BE2DF-DC7B-5E44-A3D5-F01469970288}" type="slidenum">
              <a:rPr lang="pt-BR"/>
              <a:pPr eaLnBrk="1" hangingPunct="1"/>
              <a:t>22</a:t>
            </a:fld>
            <a:endParaRPr 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270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0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5770268-FE10-4346-AB5F-5C8E94C23974}" type="slidenum">
              <a:rPr lang="pt-BR"/>
              <a:pPr eaLnBrk="1" hangingPunct="1"/>
              <a:t>23</a:t>
            </a:fld>
            <a:endParaRPr 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475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5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44CBE2B-1E75-5D4E-8557-A58EF7675BEC}" type="slidenum">
              <a:rPr lang="pt-BR"/>
              <a:pPr eaLnBrk="1" hangingPunct="1"/>
              <a:t>24</a:t>
            </a:fld>
            <a:endParaRPr 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577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35D6B12-A69A-F848-A11C-BC1E0852A238}" type="slidenum">
              <a:rPr lang="pt-BR"/>
              <a:pPr eaLnBrk="1" hangingPunct="1"/>
              <a:t>25</a:t>
            </a:fld>
            <a:endParaRPr 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089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13112E4-EBFE-3D4F-86E2-57E257E7F0A0}" type="slidenum">
              <a:rPr lang="pt-BR"/>
              <a:pPr eaLnBrk="1" hangingPunct="1"/>
              <a:t>26</a:t>
            </a:fld>
            <a:endParaRPr 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A484B67-5557-E148-A9AD-02089A1FEC47}" type="slidenum">
              <a:rPr lang="pt-BR"/>
              <a:pPr/>
              <a:t>27</a:t>
            </a:fld>
            <a:endParaRPr lang="pt-BR"/>
          </a:p>
        </p:txBody>
      </p:sp>
      <p:sp>
        <p:nvSpPr>
          <p:cNvPr id="276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2188" y="768350"/>
            <a:ext cx="5106987" cy="38306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930" y="4861441"/>
            <a:ext cx="5646573" cy="45700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A484B67-5557-E148-A9AD-02089A1FEC47}" type="slidenum">
              <a:rPr lang="pt-BR"/>
              <a:pPr/>
              <a:t>30</a:t>
            </a:fld>
            <a:endParaRPr lang="pt-BR"/>
          </a:p>
        </p:txBody>
      </p:sp>
      <p:sp>
        <p:nvSpPr>
          <p:cNvPr id="276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2188" y="768350"/>
            <a:ext cx="5106987" cy="38306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930" y="4861441"/>
            <a:ext cx="5646573" cy="45700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6106646-629B-DB43-966C-37736FFF4857}" type="slidenum">
              <a:rPr lang="pt-BR"/>
              <a:pPr/>
              <a:t>31</a:t>
            </a:fld>
            <a:endParaRPr lang="pt-BR"/>
          </a:p>
        </p:txBody>
      </p:sp>
      <p:sp>
        <p:nvSpPr>
          <p:cNvPr id="266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5363" y="768350"/>
            <a:ext cx="5087937" cy="38163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66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930" y="4861441"/>
            <a:ext cx="5646573" cy="45700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A484B67-5557-E148-A9AD-02089A1FEC47}" type="slidenum">
              <a:rPr lang="pt-BR"/>
              <a:pPr/>
              <a:t>32</a:t>
            </a:fld>
            <a:endParaRPr lang="pt-BR"/>
          </a:p>
        </p:txBody>
      </p:sp>
      <p:sp>
        <p:nvSpPr>
          <p:cNvPr id="276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2188" y="768350"/>
            <a:ext cx="5106987" cy="38306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930" y="4861441"/>
            <a:ext cx="5646573" cy="45700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25AB7CD6-D8CD-0E4B-A928-0785E4CBE0F6}" type="slidenum">
              <a:rPr lang="pt-BR" sz="1300"/>
              <a:pPr algn="r" eaLnBrk="1" hangingPunct="1"/>
              <a:t>3</a:t>
            </a:fld>
            <a:endParaRPr lang="pt-BR" sz="1300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977AA9-C5C4-8640-B6E7-B553922B096F}" type="slidenum">
              <a:rPr lang="pt-BR"/>
              <a:pPr eaLnBrk="1" hangingPunct="1"/>
              <a:t>34</a:t>
            </a:fld>
            <a:endParaRPr lang="pt-B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222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2228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1E7CBD7C-DA29-CC40-A4BD-15E94C601680}" type="slidenum">
              <a:rPr lang="pt-BR" sz="1300"/>
              <a:pPr algn="r" eaLnBrk="1" hangingPunct="1"/>
              <a:t>41</a:t>
            </a:fld>
            <a:endParaRPr lang="pt-BR" sz="13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0072FF1-7664-EE40-94A9-A2B385B7C9F3}" type="slidenum">
              <a:rPr lang="pt-BR"/>
              <a:pPr/>
              <a:t>42</a:t>
            </a:fld>
            <a:endParaRPr lang="pt-BR"/>
          </a:p>
        </p:txBody>
      </p:sp>
      <p:sp>
        <p:nvSpPr>
          <p:cNvPr id="39937" name="Text Box 1"/>
          <p:cNvSpPr txBox="1">
            <a:spLocks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9000" tIns="57960" rIns="99000" bIns="4968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9pPr>
          </a:lstStyle>
          <a:p>
            <a:pPr algn="r">
              <a:lnSpc>
                <a:spcPct val="95000"/>
              </a:lnSpc>
            </a:pPr>
            <a:fld id="{BE159EE8-2F45-1549-A387-4CB14F5B4DDB}" type="slidenum">
              <a:rPr lang="pt-BR" sz="13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algn="r">
                <a:lnSpc>
                  <a:spcPct val="95000"/>
                </a:lnSpc>
              </a:pPr>
              <a:t>42</a:t>
            </a:fld>
            <a:endParaRPr lang="pt-BR" sz="13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39" name="Text Box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09613" y="4860925"/>
            <a:ext cx="5653087" cy="46783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0072FF1-7664-EE40-94A9-A2B385B7C9F3}" type="slidenum">
              <a:rPr lang="pt-BR"/>
              <a:pPr/>
              <a:t>43</a:t>
            </a:fld>
            <a:endParaRPr lang="pt-BR"/>
          </a:p>
        </p:txBody>
      </p:sp>
      <p:sp>
        <p:nvSpPr>
          <p:cNvPr id="39937" name="Text Box 1"/>
          <p:cNvSpPr txBox="1">
            <a:spLocks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9000" tIns="57960" rIns="99000" bIns="4968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9pPr>
          </a:lstStyle>
          <a:p>
            <a:pPr algn="r">
              <a:lnSpc>
                <a:spcPct val="95000"/>
              </a:lnSpc>
            </a:pPr>
            <a:fld id="{BE159EE8-2F45-1549-A387-4CB14F5B4DDB}" type="slidenum">
              <a:rPr lang="pt-BR" sz="13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algn="r">
                <a:lnSpc>
                  <a:spcPct val="95000"/>
                </a:lnSpc>
              </a:pPr>
              <a:t>43</a:t>
            </a:fld>
            <a:endParaRPr lang="pt-BR" sz="13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39" name="Text Box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09613" y="4860925"/>
            <a:ext cx="5653087" cy="46783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4522A90-CCEB-4F47-B9BD-3119591D2458}" type="slidenum">
              <a:rPr lang="pt-BR"/>
              <a:pPr/>
              <a:t>45</a:t>
            </a:fld>
            <a:endParaRPr lang="pt-BR"/>
          </a:p>
        </p:txBody>
      </p:sp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9000" tIns="57960" rIns="99000" bIns="4968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9pPr>
          </a:lstStyle>
          <a:p>
            <a:pPr algn="r">
              <a:lnSpc>
                <a:spcPct val="95000"/>
              </a:lnSpc>
            </a:pPr>
            <a:fld id="{A00333C4-E8C8-2641-8E54-95E7584F0062}" type="slidenum">
              <a:rPr lang="pt-BR" sz="13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algn="r">
                <a:lnSpc>
                  <a:spcPct val="95000"/>
                </a:lnSpc>
              </a:pPr>
              <a:t>45</a:t>
            </a:fld>
            <a:endParaRPr lang="pt-BR" sz="13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7" name="Text Box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09613" y="4860925"/>
            <a:ext cx="5653087" cy="46783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E9D2333-D95B-184D-BB15-88D4DA93CA06}" type="slidenum">
              <a:rPr lang="pt-BR"/>
              <a:pPr/>
              <a:t>46</a:t>
            </a:fld>
            <a:endParaRPr lang="pt-BR"/>
          </a:p>
        </p:txBody>
      </p:sp>
      <p:sp>
        <p:nvSpPr>
          <p:cNvPr id="43009" name="Text Box 1"/>
          <p:cNvSpPr txBox="1">
            <a:spLocks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9000" tIns="57960" rIns="99000" bIns="4968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9pPr>
          </a:lstStyle>
          <a:p>
            <a:pPr algn="r">
              <a:lnSpc>
                <a:spcPct val="95000"/>
              </a:lnSpc>
            </a:pPr>
            <a:fld id="{0A377F38-D265-D947-A0FD-C1479FBA198B}" type="slidenum">
              <a:rPr lang="pt-BR" sz="13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algn="r">
                <a:lnSpc>
                  <a:spcPct val="95000"/>
                </a:lnSpc>
              </a:pPr>
              <a:t>46</a:t>
            </a:fld>
            <a:endParaRPr lang="pt-BR" sz="13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1" name="Text Box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09613" y="4860925"/>
            <a:ext cx="5653087" cy="46783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CCD4293-DED6-5D4D-9881-7285B6118636}" type="slidenum">
              <a:rPr lang="pt-BR"/>
              <a:pPr/>
              <a:t>47</a:t>
            </a:fld>
            <a:endParaRPr lang="pt-BR"/>
          </a:p>
        </p:txBody>
      </p:sp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9000" tIns="57960" rIns="99000" bIns="4968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9pPr>
          </a:lstStyle>
          <a:p>
            <a:pPr algn="r">
              <a:lnSpc>
                <a:spcPct val="95000"/>
              </a:lnSpc>
            </a:pPr>
            <a:fld id="{7C0F0018-64A1-AF4D-B287-9853A3C8BFBA}" type="slidenum">
              <a:rPr lang="pt-BR" sz="13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algn="r">
                <a:lnSpc>
                  <a:spcPct val="95000"/>
                </a:lnSpc>
              </a:pPr>
              <a:t>47</a:t>
            </a:fld>
            <a:endParaRPr lang="pt-BR" sz="13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59" name="Text Box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09613" y="4860925"/>
            <a:ext cx="5653087" cy="46783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A1156EE-BB21-0E44-86EB-4511937E7AC7}" type="slidenum">
              <a:rPr lang="pt-BR"/>
              <a:pPr/>
              <a:t>48</a:t>
            </a:fld>
            <a:endParaRPr lang="pt-BR"/>
          </a:p>
        </p:txBody>
      </p:sp>
      <p:sp>
        <p:nvSpPr>
          <p:cNvPr id="46081" name="Text Box 1"/>
          <p:cNvSpPr txBox="1">
            <a:spLocks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9000" tIns="57960" rIns="99000" bIns="4968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9pPr>
          </a:lstStyle>
          <a:p>
            <a:pPr algn="r">
              <a:lnSpc>
                <a:spcPct val="95000"/>
              </a:lnSpc>
            </a:pPr>
            <a:fld id="{B9C5E25D-78AE-7F46-92AC-9DD97015DB55}" type="slidenum">
              <a:rPr lang="pt-BR" sz="13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algn="r">
                <a:lnSpc>
                  <a:spcPct val="95000"/>
                </a:lnSpc>
              </a:pPr>
              <a:t>48</a:t>
            </a:fld>
            <a:endParaRPr lang="pt-BR" sz="13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3" name="Text Box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09613" y="4860925"/>
            <a:ext cx="5653087" cy="46783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842FBB-4576-554F-A249-BA4C62A0C3DD}" type="slidenum">
              <a:rPr lang="pt-BR"/>
              <a:pPr/>
              <a:t>49</a:t>
            </a:fld>
            <a:endParaRPr lang="pt-BR"/>
          </a:p>
        </p:txBody>
      </p:sp>
      <p:sp>
        <p:nvSpPr>
          <p:cNvPr id="68609" name="Text Box 1"/>
          <p:cNvSpPr txBox="1">
            <a:spLocks noChangeArrowheads="1"/>
          </p:cNvSpPr>
          <p:nvPr/>
        </p:nvSpPr>
        <p:spPr bwMode="auto">
          <a:xfrm>
            <a:off x="2217738" y="777875"/>
            <a:ext cx="2662237" cy="38369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09613" y="4860925"/>
            <a:ext cx="5653087" cy="46783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C73D632-3075-8D49-95B4-4D2C28823357}" type="slidenum">
              <a:rPr lang="pt-BR"/>
              <a:pPr/>
              <a:t>50</a:t>
            </a:fld>
            <a:endParaRPr lang="pt-BR"/>
          </a:p>
        </p:txBody>
      </p:sp>
      <p:sp>
        <p:nvSpPr>
          <p:cNvPr id="70657" name="Text Box 1"/>
          <p:cNvSpPr txBox="1">
            <a:spLocks noChangeArrowheads="1"/>
          </p:cNvSpPr>
          <p:nvPr/>
        </p:nvSpPr>
        <p:spPr bwMode="auto">
          <a:xfrm>
            <a:off x="2217738" y="777875"/>
            <a:ext cx="2662237" cy="38369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09613" y="4860925"/>
            <a:ext cx="5653087" cy="46783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A6BDB5F7-757D-D440-BF0F-808C3AB38A0F}" type="slidenum">
              <a:rPr lang="pt-BR" sz="1300"/>
              <a:pPr algn="r" eaLnBrk="1" hangingPunct="1"/>
              <a:t>4</a:t>
            </a:fld>
            <a:endParaRPr lang="pt-BR" sz="1300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BEDE12-ABEF-0449-9E26-61F0F0031A12}" type="slidenum">
              <a:rPr lang="pt-BR"/>
              <a:pPr/>
              <a:t>51</a:t>
            </a:fld>
            <a:endParaRPr lang="pt-BR"/>
          </a:p>
        </p:txBody>
      </p:sp>
      <p:sp>
        <p:nvSpPr>
          <p:cNvPr id="72705" name="Text Box 1"/>
          <p:cNvSpPr txBox="1">
            <a:spLocks noChangeArrowheads="1"/>
          </p:cNvSpPr>
          <p:nvPr/>
        </p:nvSpPr>
        <p:spPr bwMode="auto">
          <a:xfrm>
            <a:off x="990600" y="768350"/>
            <a:ext cx="5118100" cy="38369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09613" y="4860925"/>
            <a:ext cx="5653087" cy="46783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222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52228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1E7CBD7C-DA29-CC40-A4BD-15E94C601680}" type="slidenum">
              <a:rPr lang="pt-BR" sz="1300"/>
              <a:pPr algn="r" eaLnBrk="1" hangingPunct="1"/>
              <a:t>52</a:t>
            </a:fld>
            <a:endParaRPr lang="pt-BR"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222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2228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1E7CBD7C-DA29-CC40-A4BD-15E94C601680}" type="slidenum">
              <a:rPr lang="pt-BR" sz="1300"/>
              <a:pPr algn="r" eaLnBrk="1" hangingPunct="1"/>
              <a:t>5</a:t>
            </a:fld>
            <a:endParaRPr lang="pt-BR" sz="13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8467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84676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FBF37036-4E3B-E045-A6DB-EC11D2E105E1}" type="slidenum">
              <a:rPr lang="pt-BR" sz="1300"/>
              <a:pPr algn="r" eaLnBrk="1" hangingPunct="1"/>
              <a:t>6</a:t>
            </a:fld>
            <a:endParaRPr lang="pt-BR" sz="13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222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2228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1E7CBD7C-DA29-CC40-A4BD-15E94C601680}" type="slidenum">
              <a:rPr lang="pt-BR" sz="1300"/>
              <a:pPr algn="r" eaLnBrk="1" hangingPunct="1"/>
              <a:t>7</a:t>
            </a:fld>
            <a:endParaRPr lang="pt-BR" sz="13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179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1796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EBC67052-4E01-394B-9C17-4EBD4325C15D}" type="slidenum">
              <a:rPr lang="pt-BR" sz="1300"/>
              <a:pPr algn="r" eaLnBrk="1" hangingPunct="1"/>
              <a:t>9</a:t>
            </a:fld>
            <a:endParaRPr lang="pt-BR" sz="13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25E3D9-C6A9-A847-BBD5-288B46862519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4997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5FA43A-EDF5-054E-941B-73822EED6A47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0389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1195E8-0D3B-A044-B4D4-DA22EE24EFAE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2704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98B3C7-DB0A-5348-B042-40D9D9CDEA83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0028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27B892-5F62-7843-A158-98B95017E622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7612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4A550-5567-0346-8C50-72388C2C6CA2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5866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B9F9B8-C00B-7C4A-BFFD-D4F210741B3C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4016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EF8B1C-2643-FB47-947B-E3A3076E67F6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2600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E240A1-3956-7F40-8228-304D82D3B8B7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229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10BDF2-5E71-C443-943A-F4726CE19997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7793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81E26A-EE08-0842-97A5-743E0732ED5A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507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ABFA0D-C207-634F-86D4-892004D43E52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4226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C57B49-4CBB-7645-92F4-711EC3C1295E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3347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31"/>
            </a:gs>
            <a:gs pos="50000">
              <a:srgbClr val="000099"/>
            </a:gs>
            <a:gs pos="100000">
              <a:srgbClr val="00003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64325"/>
            <a:ext cx="711200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6500" y="6673850"/>
            <a:ext cx="16891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99500" y="6648450"/>
            <a:ext cx="4445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9D4A98B5-9117-A646-B08B-57C11DEA44BF}" type="slidenum">
              <a:rPr lang="pt-BR"/>
              <a:pPr/>
              <a:t>‹#›</a:t>
            </a:fld>
            <a:endParaRPr lang="pt-BR"/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0"/>
            <a:ext cx="8229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DejaVu Sans" charset="0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DejaVu San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DejaVu San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DejaVu San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DejaVu Sans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4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png"/><Relationship Id="rId8" Type="http://schemas.openxmlformats.org/officeDocument/2006/relationships/image" Target="../media/image9.jpeg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46.png"/><Relationship Id="rId5" Type="http://schemas.microsoft.com/office/2007/relationships/hdphoto" Target="../media/hdphoto3.wdp"/><Relationship Id="rId6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jpeg"/><Relationship Id="rId5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695575"/>
            <a:ext cx="9144000" cy="1990725"/>
          </a:xfrm>
        </p:spPr>
        <p:txBody>
          <a:bodyPr/>
          <a:lstStyle/>
          <a:p>
            <a:pPr eaLnBrk="1" hangingPunct="1"/>
            <a:r>
              <a:rPr lang="pt-BR" sz="3200" b="1" dirty="0" err="1" smtClean="0">
                <a:solidFill>
                  <a:srgbClr val="FFFF00"/>
                </a:solidFill>
                <a:latin typeface="Arial" charset="0"/>
                <a:sym typeface="Symbol" charset="0"/>
              </a:rPr>
              <a:t>Current</a:t>
            </a:r>
            <a:r>
              <a:rPr lang="pt-BR" sz="3200" b="1" dirty="0" smtClean="0">
                <a:solidFill>
                  <a:srgbClr val="FFFF00"/>
                </a:solidFill>
                <a:latin typeface="Arial" charset="0"/>
                <a:sym typeface="Symbol" charset="0"/>
              </a:rPr>
              <a:t> Status </a:t>
            </a:r>
            <a:r>
              <a:rPr lang="pt-BR" sz="3200" b="1" dirty="0" err="1" smtClean="0">
                <a:solidFill>
                  <a:srgbClr val="FFFF00"/>
                </a:solidFill>
                <a:latin typeface="Arial" charset="0"/>
                <a:sym typeface="Symbol" charset="0"/>
              </a:rPr>
              <a:t>of</a:t>
            </a:r>
            <a:r>
              <a:rPr lang="pt-BR" sz="3200" b="1" dirty="0" smtClean="0">
                <a:solidFill>
                  <a:srgbClr val="FFFF00"/>
                </a:solidFill>
                <a:latin typeface="Arial" charset="0"/>
                <a:sym typeface="Symbol" charset="0"/>
              </a:rPr>
              <a:t> </a:t>
            </a:r>
            <a:r>
              <a:rPr lang="pt-BR" sz="3200" b="1" dirty="0" err="1" smtClean="0">
                <a:solidFill>
                  <a:srgbClr val="FFFF00"/>
                </a:solidFill>
                <a:latin typeface="Arial" charset="0"/>
                <a:sym typeface="Symbol" charset="0"/>
              </a:rPr>
              <a:t>the</a:t>
            </a:r>
            <a:r>
              <a:rPr lang="pt-BR" sz="3200" b="1" dirty="0" smtClean="0">
                <a:solidFill>
                  <a:srgbClr val="FFFF00"/>
                </a:solidFill>
                <a:latin typeface="Arial" charset="0"/>
                <a:sym typeface="Symbol" charset="0"/>
              </a:rPr>
              <a:t> </a:t>
            </a:r>
            <a:br>
              <a:rPr lang="pt-BR" sz="3200" b="1" dirty="0" smtClean="0">
                <a:solidFill>
                  <a:srgbClr val="FFFF00"/>
                </a:solidFill>
                <a:latin typeface="Arial" charset="0"/>
                <a:sym typeface="Symbol" charset="0"/>
              </a:rPr>
            </a:br>
            <a:r>
              <a:rPr lang="pt-BR" sz="3200" b="1" dirty="0" smtClean="0">
                <a:solidFill>
                  <a:srgbClr val="FFFF00"/>
                </a:solidFill>
                <a:latin typeface="Arial" charset="0"/>
                <a:sym typeface="Symbol" charset="0"/>
              </a:rPr>
              <a:t>Neutrinos Angra </a:t>
            </a:r>
            <a:r>
              <a:rPr lang="pt-BR" sz="3200" b="1" dirty="0" err="1" smtClean="0">
                <a:solidFill>
                  <a:srgbClr val="FFFF00"/>
                </a:solidFill>
                <a:latin typeface="Arial" charset="0"/>
                <a:sym typeface="Symbol" charset="0"/>
              </a:rPr>
              <a:t>Experiment</a:t>
            </a:r>
            <a:r>
              <a:rPr lang="pt-BR" sz="3200" b="1" dirty="0" smtClean="0">
                <a:solidFill>
                  <a:srgbClr val="FFFF00"/>
                </a:solidFill>
                <a:latin typeface="Arial" charset="0"/>
                <a:sym typeface="Symbol" charset="0"/>
              </a:rPr>
              <a:t>:</a:t>
            </a:r>
            <a:br>
              <a:rPr lang="pt-BR" sz="3200" b="1" dirty="0" smtClean="0">
                <a:solidFill>
                  <a:srgbClr val="FFFF00"/>
                </a:solidFill>
                <a:latin typeface="Arial" charset="0"/>
                <a:sym typeface="Symbol" charset="0"/>
              </a:rPr>
            </a:br>
            <a:r>
              <a:rPr lang="pt-BR" sz="3200" b="1" dirty="0" smtClean="0">
                <a:solidFill>
                  <a:srgbClr val="FFFF00"/>
                </a:solidFill>
                <a:latin typeface="Arial" charset="0"/>
                <a:sym typeface="Symbol" charset="0"/>
              </a:rPr>
              <a:t/>
            </a:r>
            <a:br>
              <a:rPr lang="pt-BR" sz="3200" b="1" dirty="0" smtClean="0">
                <a:solidFill>
                  <a:srgbClr val="FFFF00"/>
                </a:solidFill>
                <a:latin typeface="Arial" charset="0"/>
                <a:sym typeface="Symbol" charset="0"/>
              </a:rPr>
            </a:br>
            <a:r>
              <a:rPr lang="pt-BR" sz="2400" b="1" dirty="0" err="1" smtClean="0">
                <a:solidFill>
                  <a:srgbClr val="FFFF00"/>
                </a:solidFill>
                <a:latin typeface="Arial" charset="0"/>
                <a:sym typeface="Symbol" charset="0"/>
              </a:rPr>
              <a:t>Monitoring</a:t>
            </a:r>
            <a:r>
              <a:rPr lang="pt-BR" sz="2400" b="1" dirty="0" smtClean="0">
                <a:solidFill>
                  <a:srgbClr val="FFFF00"/>
                </a:solidFill>
                <a:latin typeface="Arial" charset="0"/>
                <a:sym typeface="Symbol" charset="0"/>
              </a:rPr>
              <a:t> nuclear </a:t>
            </a:r>
            <a:r>
              <a:rPr lang="pt-BR" sz="2400" b="1" dirty="0" err="1" smtClean="0">
                <a:solidFill>
                  <a:srgbClr val="FFFF00"/>
                </a:solidFill>
                <a:latin typeface="Arial" charset="0"/>
                <a:sym typeface="Symbol" charset="0"/>
              </a:rPr>
              <a:t>reactors</a:t>
            </a:r>
            <a:r>
              <a:rPr lang="pt-BR" sz="2400" b="1" dirty="0" smtClean="0">
                <a:solidFill>
                  <a:srgbClr val="FFFF00"/>
                </a:solidFill>
                <a:latin typeface="Arial" charset="0"/>
                <a:sym typeface="Symbol" charset="0"/>
              </a:rPr>
              <a:t> </a:t>
            </a:r>
            <a:r>
              <a:rPr lang="pt-BR" sz="2400" b="1" dirty="0" err="1" smtClean="0">
                <a:solidFill>
                  <a:srgbClr val="FFFF00"/>
                </a:solidFill>
                <a:latin typeface="Arial" charset="0"/>
                <a:sym typeface="Symbol" charset="0"/>
              </a:rPr>
              <a:t>with</a:t>
            </a:r>
            <a:r>
              <a:rPr lang="pt-BR" sz="2400" b="1" dirty="0" smtClean="0">
                <a:solidFill>
                  <a:srgbClr val="FFFF00"/>
                </a:solidFill>
                <a:latin typeface="Arial" charset="0"/>
                <a:sym typeface="Symbol" charset="0"/>
              </a:rPr>
              <a:t> </a:t>
            </a:r>
            <a:br>
              <a:rPr lang="pt-BR" sz="2400" b="1" dirty="0" smtClean="0">
                <a:solidFill>
                  <a:srgbClr val="FFFF00"/>
                </a:solidFill>
                <a:latin typeface="Arial" charset="0"/>
                <a:sym typeface="Symbol" charset="0"/>
              </a:rPr>
            </a:br>
            <a:r>
              <a:rPr lang="pt-BR" sz="2400" b="1" dirty="0" err="1" smtClean="0">
                <a:solidFill>
                  <a:srgbClr val="FFFF00"/>
                </a:solidFill>
                <a:latin typeface="Arial" charset="0"/>
                <a:sym typeface="Symbol" charset="0"/>
              </a:rPr>
              <a:t>antineutrino</a:t>
            </a:r>
            <a:r>
              <a:rPr lang="pt-BR" sz="2400" b="1" dirty="0" smtClean="0">
                <a:solidFill>
                  <a:srgbClr val="FFFF00"/>
                </a:solidFill>
                <a:latin typeface="Arial" charset="0"/>
                <a:sym typeface="Symbol" charset="0"/>
              </a:rPr>
              <a:t> </a:t>
            </a:r>
            <a:r>
              <a:rPr lang="pt-BR" sz="2400" b="1" dirty="0" err="1" smtClean="0">
                <a:solidFill>
                  <a:srgbClr val="FFFF00"/>
                </a:solidFill>
                <a:latin typeface="Arial" charset="0"/>
                <a:sym typeface="Symbol" charset="0"/>
              </a:rPr>
              <a:t>detectors</a:t>
            </a:r>
            <a:r>
              <a:rPr lang="pt-BR" sz="2400" b="1" dirty="0">
                <a:solidFill>
                  <a:srgbClr val="FFFF00"/>
                </a:solidFill>
                <a:latin typeface="Arial" charset="0"/>
                <a:sym typeface="Symbol" charset="0"/>
              </a:rPr>
              <a:t/>
            </a:r>
            <a:br>
              <a:rPr lang="pt-BR" sz="2400" b="1" dirty="0">
                <a:solidFill>
                  <a:srgbClr val="FFFF00"/>
                </a:solidFill>
                <a:latin typeface="Arial" charset="0"/>
                <a:sym typeface="Symbol" charset="0"/>
              </a:rPr>
            </a:br>
            <a:endParaRPr lang="pt-BR" sz="2400" b="1" dirty="0">
              <a:solidFill>
                <a:srgbClr val="FFFF00"/>
              </a:solidFill>
              <a:latin typeface="Arial" charset="0"/>
              <a:sym typeface="Symbol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825500" y="4927600"/>
            <a:ext cx="77724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endParaRPr lang="pt-BR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173" name="Picture 11" descr="angra_logo_bo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240" y="547688"/>
            <a:ext cx="1385888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80217" y="13855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2" name="Line 5"/>
          <p:cNvSpPr>
            <a:spLocks noChangeShapeType="1"/>
          </p:cNvSpPr>
          <p:nvPr/>
        </p:nvSpPr>
        <p:spPr bwMode="auto">
          <a:xfrm>
            <a:off x="255588" y="1525588"/>
            <a:ext cx="8637587" cy="0"/>
          </a:xfrm>
          <a:prstGeom prst="line">
            <a:avLst/>
          </a:prstGeom>
          <a:noFill/>
          <a:ln w="50800" cmpd="dbl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0779" name="Line 11"/>
          <p:cNvSpPr>
            <a:spLocks noChangeShapeType="1"/>
          </p:cNvSpPr>
          <p:nvPr/>
        </p:nvSpPr>
        <p:spPr bwMode="auto">
          <a:xfrm>
            <a:off x="1219200" y="5842000"/>
            <a:ext cx="5778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60783" name="Group 15"/>
          <p:cNvGrpSpPr>
            <a:grpSpLocks/>
          </p:cNvGrpSpPr>
          <p:nvPr/>
        </p:nvGrpSpPr>
        <p:grpSpPr bwMode="auto">
          <a:xfrm>
            <a:off x="1089025" y="1709738"/>
            <a:ext cx="7170738" cy="2135187"/>
            <a:chOff x="686" y="1964"/>
            <a:chExt cx="4517" cy="1345"/>
          </a:xfrm>
        </p:grpSpPr>
        <p:pic>
          <p:nvPicPr>
            <p:cNvPr id="160776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2" t="30238" r="6912"/>
            <a:stretch>
              <a:fillRect/>
            </a:stretch>
          </p:blipFill>
          <p:spPr bwMode="auto">
            <a:xfrm>
              <a:off x="686" y="1964"/>
              <a:ext cx="4517" cy="1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60782" name="Rectangle 14"/>
            <p:cNvSpPr>
              <a:spLocks noChangeArrowheads="1"/>
            </p:cNvSpPr>
            <p:nvPr/>
          </p:nvSpPr>
          <p:spPr bwMode="auto">
            <a:xfrm>
              <a:off x="1776" y="2407"/>
              <a:ext cx="2328" cy="3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81" b="47714"/>
          <a:stretch/>
        </p:blipFill>
        <p:spPr bwMode="auto">
          <a:xfrm>
            <a:off x="1092200" y="3568699"/>
            <a:ext cx="7162799" cy="2984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133350"/>
            <a:ext cx="8964613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pt-BR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International</a:t>
            </a:r>
            <a:r>
              <a:rPr lang="pt-BR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Cooperation</a:t>
            </a:r>
            <a:r>
              <a:rPr lang="pt-B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CNEN/</a:t>
            </a:r>
            <a:r>
              <a:rPr lang="pt-BR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DOE</a:t>
            </a:r>
          </a:p>
          <a:p>
            <a:r>
              <a:rPr lang="pt-BR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2012 </a:t>
            </a:r>
            <a:r>
              <a:rPr lang="pt-BR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Agreement</a:t>
            </a:r>
            <a:endParaRPr lang="pt-BR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1E26A-EE08-0842-97A5-743E0732ED5A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5527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2238"/>
            <a:ext cx="9144000" cy="749300"/>
          </a:xfrm>
        </p:spPr>
        <p:txBody>
          <a:bodyPr/>
          <a:lstStyle/>
          <a:p>
            <a:pPr eaLnBrk="1" hangingPunct="1"/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New </a:t>
            </a:r>
            <a:r>
              <a:rPr lang="pt-BR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pt-BR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hallenge</a:t>
            </a:r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neutrino </a:t>
            </a:r>
            <a:r>
              <a:rPr lang="pt-BR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detection</a:t>
            </a:r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above</a:t>
            </a:r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ground</a:t>
            </a:r>
            <a:endParaRPr lang="pt-B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29" name="Line 4"/>
          <p:cNvSpPr>
            <a:spLocks noChangeShapeType="1"/>
          </p:cNvSpPr>
          <p:nvPr/>
        </p:nvSpPr>
        <p:spPr bwMode="auto">
          <a:xfrm>
            <a:off x="255588" y="960438"/>
            <a:ext cx="8637587" cy="0"/>
          </a:xfrm>
          <a:prstGeom prst="line">
            <a:avLst/>
          </a:prstGeom>
          <a:noFill/>
          <a:ln w="50800" cmpd="dbl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 descr="fig.png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151" b="86237" l="13952" r="87742">
                        <a14:foregroundMark x1="42823" y1="33871" x2="42823" y2="33871"/>
                        <a14:foregroundMark x1="42823" y1="33871" x2="42823" y2="33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5" t="11651" r="9604" b="10835"/>
          <a:stretch/>
        </p:blipFill>
        <p:spPr>
          <a:xfrm>
            <a:off x="1524000" y="1371600"/>
            <a:ext cx="6096000" cy="439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Straight Arrow Connector 8"/>
          <p:cNvCxnSpPr/>
          <p:nvPr/>
        </p:nvCxnSpPr>
        <p:spPr bwMode="auto">
          <a:xfrm>
            <a:off x="4965700" y="5384800"/>
            <a:ext cx="330200" cy="431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722373" y="5765800"/>
            <a:ext cx="5636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Angra</a:t>
            </a:r>
            <a:r>
              <a:rPr lang="en-US" sz="2400" dirty="0" smtClean="0"/>
              <a:t> Neutrino laboratory: 40’ container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4A550-5567-0346-8C50-72388C2C6CA2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3499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179388" y="333375"/>
            <a:ext cx="878522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pt-B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Angra detector </a:t>
            </a:r>
            <a:r>
              <a:rPr lang="pt-BR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facts</a:t>
            </a:r>
            <a:r>
              <a:rPr lang="pt-B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   </a:t>
            </a:r>
            <a:r>
              <a:rPr lang="pt-BR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Water</a:t>
            </a:r>
            <a:r>
              <a:rPr lang="pt-B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Cherenkov</a:t>
            </a:r>
            <a:endParaRPr lang="pt-BR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2868" name="Line 5"/>
          <p:cNvSpPr>
            <a:spLocks noChangeShapeType="1"/>
          </p:cNvSpPr>
          <p:nvPr/>
        </p:nvSpPr>
        <p:spPr bwMode="auto">
          <a:xfrm>
            <a:off x="255588" y="1125538"/>
            <a:ext cx="8637587" cy="0"/>
          </a:xfrm>
          <a:prstGeom prst="line">
            <a:avLst/>
          </a:prstGeom>
          <a:noFill/>
          <a:ln w="50800" cmpd="dbl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215900" y="4429125"/>
            <a:ext cx="9297987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3576476"/>
            <a:ext cx="3003550" cy="302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4195762" y="3230563"/>
            <a:ext cx="2148943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lnSpc>
                <a:spcPct val="100000"/>
              </a:lnSpc>
              <a:buClrTx/>
              <a:buFontTx/>
              <a:buNone/>
            </a:pPr>
            <a:r>
              <a:rPr lang="en-US" sz="2400" dirty="0">
                <a:solidFill>
                  <a:srgbClr val="FFFF00"/>
                </a:solidFill>
              </a:rPr>
              <a:t>Prompt signal:</a:t>
            </a:r>
          </a:p>
          <a:p>
            <a:pPr algn="l">
              <a:lnSpc>
                <a:spcPct val="100000"/>
              </a:lnSpc>
              <a:buClr>
                <a:srgbClr val="FFFFFF"/>
              </a:buClr>
              <a:buSzPct val="45000"/>
              <a:buFont typeface="Wingdings" charset="0"/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Positron</a:t>
            </a:r>
            <a:r>
              <a:rPr lang="en-US" sz="2400" dirty="0">
                <a:solidFill>
                  <a:srgbClr val="FFFFFF"/>
                </a:solidFill>
              </a:rPr>
              <a:t/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1 </a:t>
            </a:r>
            <a:r>
              <a:rPr lang="en-US" sz="2400" dirty="0">
                <a:solidFill>
                  <a:srgbClr val="FF0000"/>
                </a:solidFill>
              </a:rPr>
              <a:t>~ 12MeV</a:t>
            </a:r>
          </a:p>
        </p:txBody>
      </p:sp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4232275" y="4446588"/>
            <a:ext cx="4059237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lnSpc>
                <a:spcPct val="100000"/>
              </a:lnSpc>
              <a:buClrTx/>
              <a:buFontTx/>
              <a:buNone/>
            </a:pPr>
            <a:r>
              <a:rPr lang="en-US" sz="2400" dirty="0">
                <a:solidFill>
                  <a:srgbClr val="FFFF00"/>
                </a:solidFill>
              </a:rPr>
              <a:t>Delayed signal:</a:t>
            </a:r>
          </a:p>
          <a:p>
            <a:pPr algn="l">
              <a:lnSpc>
                <a:spcPct val="100000"/>
              </a:lnSpc>
              <a:buClr>
                <a:srgbClr val="FFFFFF"/>
              </a:buClr>
              <a:buSzPct val="45000"/>
              <a:buFont typeface="Wingdings" charset="0"/>
              <a:buNone/>
            </a:pPr>
            <a:r>
              <a:rPr lang="el-GR" sz="2400" dirty="0" smtClean="0">
                <a:solidFill>
                  <a:srgbClr val="FFFFFF"/>
                </a:solidFill>
              </a:rPr>
              <a:t>γ</a:t>
            </a:r>
            <a:r>
              <a:rPr lang="en-US" sz="2400" dirty="0" smtClean="0">
                <a:solidFill>
                  <a:srgbClr val="FFFFFF"/>
                </a:solidFill>
              </a:rPr>
              <a:t>’s </a:t>
            </a:r>
            <a:r>
              <a:rPr lang="en-US" sz="2400" dirty="0">
                <a:solidFill>
                  <a:srgbClr val="FFFFFF"/>
                </a:solidFill>
              </a:rPr>
              <a:t>from neutron capture</a:t>
            </a:r>
          </a:p>
          <a:p>
            <a:pPr algn="l">
              <a:lnSpc>
                <a:spcPct val="100000"/>
              </a:lnSpc>
              <a:buClr>
                <a:srgbClr val="FFFFFF"/>
              </a:buClr>
              <a:buSzPct val="45000"/>
              <a:buFont typeface="Wingdings" charset="0"/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on </a:t>
            </a:r>
            <a:r>
              <a:rPr lang="en-US" sz="2400" dirty="0" err="1">
                <a:solidFill>
                  <a:srgbClr val="FFFFFF"/>
                </a:solidFill>
              </a:rPr>
              <a:t>Gd</a:t>
            </a:r>
            <a:r>
              <a:rPr lang="en-US" sz="2400" dirty="0">
                <a:solidFill>
                  <a:srgbClr val="FFFFFF"/>
                </a:solidFill>
              </a:rPr>
              <a:t>: </a:t>
            </a:r>
            <a:r>
              <a:rPr lang="en-US" sz="2400" dirty="0">
                <a:solidFill>
                  <a:srgbClr val="FF0000"/>
                </a:solidFill>
              </a:rPr>
              <a:t>8MeV</a:t>
            </a:r>
          </a:p>
        </p:txBody>
      </p: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4263364" y="5700713"/>
            <a:ext cx="2017447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lnSpc>
                <a:spcPct val="100000"/>
              </a:lnSpc>
              <a:buClrTx/>
              <a:buFontTx/>
              <a:buNone/>
            </a:pPr>
            <a:r>
              <a:rPr lang="en-US" sz="2400" dirty="0">
                <a:solidFill>
                  <a:srgbClr val="FFFF00"/>
                </a:solidFill>
              </a:rPr>
              <a:t>Time </a:t>
            </a:r>
            <a:r>
              <a:rPr lang="en-US" sz="2400" dirty="0" smtClean="0">
                <a:solidFill>
                  <a:srgbClr val="FFFF00"/>
                </a:solidFill>
              </a:rPr>
              <a:t>interval:</a:t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l-GR" sz="2400" dirty="0" smtClean="0">
                <a:solidFill>
                  <a:srgbClr val="FFFFFF"/>
                </a:solidFill>
              </a:rPr>
              <a:t>Δ</a:t>
            </a:r>
            <a:r>
              <a:rPr lang="en-US" sz="2400" dirty="0" smtClean="0">
                <a:solidFill>
                  <a:srgbClr val="FFFFFF"/>
                </a:solidFill>
              </a:rPr>
              <a:t>t </a:t>
            </a:r>
            <a:r>
              <a:rPr lang="en-US" sz="2400" dirty="0">
                <a:solidFill>
                  <a:srgbClr val="FFFFFF"/>
                </a:solidFill>
              </a:rPr>
              <a:t>~ </a:t>
            </a:r>
            <a:r>
              <a:rPr lang="en-US" sz="2400" dirty="0">
                <a:solidFill>
                  <a:srgbClr val="FF0000"/>
                </a:solidFill>
              </a:rPr>
              <a:t>30</a:t>
            </a:r>
            <a:r>
              <a:rPr lang="el-GR" sz="2400" dirty="0">
                <a:solidFill>
                  <a:srgbClr val="FF0000"/>
                </a:solidFill>
              </a:rPr>
              <a:t>μ</a:t>
            </a:r>
            <a:r>
              <a:rPr lang="en-US" sz="2400" dirty="0">
                <a:solidFill>
                  <a:srgbClr val="FF0000"/>
                </a:solidFill>
              </a:rPr>
              <a:t>sec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512762" y="1312863"/>
            <a:ext cx="6674821" cy="181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lnSpc>
                <a:spcPct val="100000"/>
              </a:lnSpc>
              <a:buClrTx/>
              <a:buFontTx/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Reactor power: 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x-none" sz="2400" dirty="0" smtClean="0">
                <a:solidFill>
                  <a:srgbClr val="FFFFFF"/>
                </a:solidFill>
              </a:rPr>
              <a:t>4 GWth</a:t>
            </a:r>
          </a:p>
          <a:p>
            <a:pPr algn="l"/>
            <a:r>
              <a:rPr lang="en-US" sz="2400" dirty="0" smtClean="0">
                <a:solidFill>
                  <a:srgbClr val="FFFF00"/>
                </a:solidFill>
              </a:rPr>
              <a:t>Target mass:  </a:t>
            </a:r>
            <a:r>
              <a:rPr lang="x-none" sz="2400" dirty="0" smtClean="0">
                <a:solidFill>
                  <a:srgbClr val="FFFFFF"/>
                </a:solidFill>
              </a:rPr>
              <a:t>1 ton</a:t>
            </a:r>
          </a:p>
          <a:p>
            <a:pPr algn="l"/>
            <a:r>
              <a:rPr lang="en-US" sz="2400" dirty="0" smtClean="0">
                <a:solidFill>
                  <a:srgbClr val="FFFF00"/>
                </a:solidFill>
              </a:rPr>
              <a:t>Detector distance to core:  </a:t>
            </a:r>
            <a:r>
              <a:rPr lang="x-none" sz="2400" dirty="0" smtClean="0">
                <a:solidFill>
                  <a:srgbClr val="FFFFFF"/>
                </a:solidFill>
              </a:rPr>
              <a:t>~25 meters</a:t>
            </a:r>
          </a:p>
          <a:p>
            <a:pPr algn="l"/>
            <a:r>
              <a:rPr lang="x-none" sz="2400" dirty="0" smtClean="0">
                <a:solidFill>
                  <a:srgbClr val="FFFF00"/>
                </a:solidFill>
              </a:rPr>
              <a:t>Inverse beta decay interactions per day: </a:t>
            </a:r>
            <a:r>
              <a:rPr lang="x-none" sz="2400" dirty="0" smtClean="0">
                <a:solidFill>
                  <a:srgbClr val="FFFFFF"/>
                </a:solidFill>
              </a:rPr>
              <a:t>~5,000</a:t>
            </a:r>
            <a:endParaRPr lang="x-none" sz="2400" dirty="0">
              <a:solidFill>
                <a:srgbClr val="FFFFFF"/>
              </a:solidFill>
            </a:endParaRPr>
          </a:p>
          <a:p>
            <a:pPr algn="l">
              <a:lnSpc>
                <a:spcPct val="100000"/>
              </a:lnSpc>
              <a:buClrTx/>
              <a:buFontTx/>
              <a:buNone/>
            </a:pPr>
            <a:endParaRPr lang="x-none" sz="1600" dirty="0" smtClean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4200" y="2908300"/>
            <a:ext cx="300990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3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8808489"/>
              </p:ext>
            </p:extLst>
          </p:nvPr>
        </p:nvGraphicFramePr>
        <p:xfrm>
          <a:off x="709612" y="2998788"/>
          <a:ext cx="2393950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055" name="Equation" r:id="rId4" imgW="978120" imgH="191880" progId="Equation.3">
                  <p:embed/>
                </p:oleObj>
              </mc:Choice>
              <mc:Fallback>
                <p:oleObj name="Equation" r:id="rId4" imgW="978120" imgH="191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612" y="2998788"/>
                        <a:ext cx="2393950" cy="49212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1E26A-EE08-0842-97A5-743E0732ED5A}" type="slidenum">
              <a:rPr lang="pt-BR" smtClean="0"/>
              <a:pPr/>
              <a:t>12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1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 smtClean="0"/>
              <a:t>J.C.Anjos-SILAFAE-2012</a:t>
            </a:r>
            <a:endParaRPr lang="en-US"/>
          </a:p>
        </p:txBody>
      </p:sp>
      <p:sp>
        <p:nvSpPr>
          <p:cNvPr id="1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fld id="{72D3E712-EC8D-DC41-BE2E-F52EDE5BFD93}" type="slidenum">
              <a:rPr lang="pt-BR"/>
              <a:pPr/>
              <a:t>13</a:t>
            </a:fld>
            <a:endParaRPr lang="pt-BR"/>
          </a:p>
        </p:txBody>
      </p:sp>
      <p:sp>
        <p:nvSpPr>
          <p:cNvPr id="14338" name="Espaço Reservado para Número de Slide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endParaRPr lang="en-US" sz="1400"/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179388" y="206375"/>
            <a:ext cx="878522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pt-B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Monitoring nuclear reactors with antineutrinos</a:t>
            </a:r>
          </a:p>
        </p:txBody>
      </p:sp>
      <p:sp>
        <p:nvSpPr>
          <p:cNvPr id="14340" name="Line 5"/>
          <p:cNvSpPr>
            <a:spLocks noChangeShapeType="1"/>
          </p:cNvSpPr>
          <p:nvPr/>
        </p:nvSpPr>
        <p:spPr bwMode="auto">
          <a:xfrm>
            <a:off x="255588" y="1125538"/>
            <a:ext cx="8637587" cy="0"/>
          </a:xfrm>
          <a:prstGeom prst="line">
            <a:avLst/>
          </a:prstGeom>
          <a:noFill/>
          <a:ln w="50800" cmpd="dbl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341" name="Picture 8" descr="xsec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1211473"/>
            <a:ext cx="5410200" cy="431302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12"/>
          <p:cNvSpPr txBox="1">
            <a:spLocks noChangeArrowheads="1"/>
          </p:cNvSpPr>
          <p:nvPr/>
        </p:nvSpPr>
        <p:spPr bwMode="auto">
          <a:xfrm>
            <a:off x="4499041" y="2561821"/>
            <a:ext cx="1812859" cy="276999"/>
          </a:xfrm>
          <a:prstGeom prst="rect">
            <a:avLst/>
          </a:prstGeom>
          <a:solidFill>
            <a:schemeClr val="bg1"/>
          </a:solidFill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200">
                <a:latin typeface="Verdana" charset="0"/>
                <a:sym typeface="Symbol" charset="0"/>
              </a:rPr>
              <a:t>Observed </a:t>
            </a:r>
            <a:r>
              <a:rPr lang="pt-BR" sz="1200">
                <a:latin typeface="Verdana" charset="0"/>
                <a:sym typeface="Symbol" charset="0"/>
              </a:rPr>
              <a:t> spectrum</a:t>
            </a:r>
          </a:p>
        </p:txBody>
      </p:sp>
      <p:sp>
        <p:nvSpPr>
          <p:cNvPr id="14343" name="Text Box 13"/>
          <p:cNvSpPr txBox="1">
            <a:spLocks noChangeArrowheads="1"/>
          </p:cNvSpPr>
          <p:nvPr/>
        </p:nvSpPr>
        <p:spPr bwMode="auto">
          <a:xfrm>
            <a:off x="2882747" y="2130705"/>
            <a:ext cx="1105053" cy="461665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pt-BR" sz="1200">
                <a:latin typeface="Verdana" charset="0"/>
                <a:sym typeface="Symbol" charset="0"/>
              </a:rPr>
              <a:t> flux from the reactor</a:t>
            </a:r>
          </a:p>
        </p:txBody>
      </p:sp>
      <p:sp>
        <p:nvSpPr>
          <p:cNvPr id="14344" name="Line 14"/>
          <p:cNvSpPr>
            <a:spLocks noChangeShapeType="1"/>
          </p:cNvSpPr>
          <p:nvPr/>
        </p:nvSpPr>
        <p:spPr bwMode="auto">
          <a:xfrm flipH="1">
            <a:off x="2959286" y="2753069"/>
            <a:ext cx="252224" cy="725143"/>
          </a:xfrm>
          <a:prstGeom prst="line">
            <a:avLst/>
          </a:prstGeom>
          <a:noFill/>
          <a:ln w="9525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5" name="Line 15"/>
          <p:cNvSpPr>
            <a:spLocks noChangeShapeType="1"/>
          </p:cNvSpPr>
          <p:nvPr/>
        </p:nvSpPr>
        <p:spPr bwMode="auto">
          <a:xfrm flipH="1">
            <a:off x="4210425" y="3017916"/>
            <a:ext cx="504447" cy="461884"/>
          </a:xfrm>
          <a:prstGeom prst="line">
            <a:avLst/>
          </a:prstGeom>
          <a:noFill/>
          <a:ln w="9525">
            <a:solidFill>
              <a:srgbClr val="0000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6" name="Line 16"/>
          <p:cNvSpPr>
            <a:spLocks noChangeShapeType="1"/>
          </p:cNvSpPr>
          <p:nvPr/>
        </p:nvSpPr>
        <p:spPr bwMode="auto">
          <a:xfrm flipH="1" flipV="1">
            <a:off x="5830276" y="3710706"/>
            <a:ext cx="138723" cy="327891"/>
          </a:xfrm>
          <a:prstGeom prst="line">
            <a:avLst/>
          </a:prstGeom>
          <a:noFill/>
          <a:ln w="9525">
            <a:solidFill>
              <a:srgbClr val="00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7" name="Text Box 17"/>
          <p:cNvSpPr txBox="1">
            <a:spLocks noChangeArrowheads="1"/>
          </p:cNvSpPr>
          <p:nvPr/>
        </p:nvSpPr>
        <p:spPr bwMode="auto">
          <a:xfrm>
            <a:off x="5691655" y="3978553"/>
            <a:ext cx="1418758" cy="461665"/>
          </a:xfrm>
          <a:prstGeom prst="rect">
            <a:avLst/>
          </a:prstGeom>
          <a:solidFill>
            <a:schemeClr val="bg1"/>
          </a:solidFill>
          <a:ln w="12700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Verdana" charset="0"/>
              </a:rPr>
              <a:t>Inverse </a:t>
            </a:r>
            <a:r>
              <a:rPr lang="en-US" sz="1200">
                <a:latin typeface="Verdana" charset="0"/>
                <a:sym typeface="Symbol" charset="0"/>
              </a:rPr>
              <a:t>-decay</a:t>
            </a:r>
          </a:p>
          <a:p>
            <a:pPr eaLnBrk="1" hangingPunct="1"/>
            <a:r>
              <a:rPr lang="en-US" sz="1200">
                <a:latin typeface="Verdana" charset="0"/>
                <a:sym typeface="Symbol" charset="0"/>
              </a:rPr>
              <a:t>cross section</a:t>
            </a:r>
          </a:p>
        </p:txBody>
      </p:sp>
      <p:sp>
        <p:nvSpPr>
          <p:cNvPr id="14348" name="Text Box 20"/>
          <p:cNvSpPr txBox="1">
            <a:spLocks noChangeArrowheads="1"/>
          </p:cNvSpPr>
          <p:nvPr/>
        </p:nvSpPr>
        <p:spPr bwMode="auto">
          <a:xfrm>
            <a:off x="915988" y="5759450"/>
            <a:ext cx="7161212" cy="650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pt-BR">
                <a:solidFill>
                  <a:srgbClr val="FFFF00"/>
                </a:solidFill>
              </a:rPr>
              <a:t>The observed  energy spectrum is the result of the antineutrino flux emmited weighted by the antineutrino-proton cross section</a:t>
            </a:r>
            <a:endParaRPr lang="pt-BR">
              <a:solidFill>
                <a:srgbClr val="FFFF00"/>
              </a:solidFill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776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4"/>
          <p:cNvSpPr txBox="1">
            <a:spLocks noGrp="1" noChangeArrowheads="1"/>
          </p:cNvSpPr>
          <p:nvPr/>
        </p:nvSpPr>
        <p:spPr bwMode="auto">
          <a:xfrm>
            <a:off x="0" y="6664325"/>
            <a:ext cx="7112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281603" name="Rectangle 5"/>
          <p:cNvSpPr txBox="1">
            <a:spLocks noGrp="1" noChangeArrowheads="1"/>
          </p:cNvSpPr>
          <p:nvPr/>
        </p:nvSpPr>
        <p:spPr bwMode="auto">
          <a:xfrm>
            <a:off x="3746500" y="6642100"/>
            <a:ext cx="2108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281604" name="Rectangle 6"/>
          <p:cNvSpPr txBox="1">
            <a:spLocks noGrp="1" noChangeArrowheads="1"/>
          </p:cNvSpPr>
          <p:nvPr/>
        </p:nvSpPr>
        <p:spPr bwMode="auto">
          <a:xfrm>
            <a:off x="8699500" y="6648450"/>
            <a:ext cx="4445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6DF12D36-F176-204C-A61E-6CCA8B87E101}" type="slidenum">
              <a:rPr lang="pt-BR" sz="1000"/>
              <a:pPr algn="r" eaLnBrk="1" hangingPunct="1"/>
              <a:t>14</a:t>
            </a:fld>
            <a:endParaRPr lang="pt-BR" sz="1000"/>
          </a:p>
        </p:txBody>
      </p:sp>
      <p:sp>
        <p:nvSpPr>
          <p:cNvPr id="109572" name="Rectangle 4"/>
          <p:cNvSpPr>
            <a:spLocks noChangeArrowheads="1"/>
          </p:cNvSpPr>
          <p:nvPr/>
        </p:nvSpPr>
        <p:spPr bwMode="auto">
          <a:xfrm>
            <a:off x="179388" y="333375"/>
            <a:ext cx="878522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pt-B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New Detector </a:t>
            </a:r>
            <a:r>
              <a:rPr lang="pt-B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Design</a:t>
            </a:r>
          </a:p>
        </p:txBody>
      </p:sp>
      <p:sp>
        <p:nvSpPr>
          <p:cNvPr id="281606" name="Line 5"/>
          <p:cNvSpPr>
            <a:spLocks noChangeShapeType="1"/>
          </p:cNvSpPr>
          <p:nvPr/>
        </p:nvSpPr>
        <p:spPr bwMode="auto">
          <a:xfrm>
            <a:off x="255588" y="1125538"/>
            <a:ext cx="8637587" cy="0"/>
          </a:xfrm>
          <a:prstGeom prst="line">
            <a:avLst/>
          </a:prstGeom>
          <a:noFill/>
          <a:ln w="50800" cmpd="dbl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1607" name="Text Box 13"/>
          <p:cNvSpPr txBox="1">
            <a:spLocks noChangeArrowheads="1"/>
          </p:cNvSpPr>
          <p:nvPr/>
        </p:nvSpPr>
        <p:spPr bwMode="auto">
          <a:xfrm>
            <a:off x="0" y="12700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400" dirty="0">
                <a:solidFill>
                  <a:srgbClr val="FFFF00"/>
                </a:solidFill>
              </a:rPr>
              <a:t>Detector design (2011)</a:t>
            </a:r>
          </a:p>
        </p:txBody>
      </p:sp>
      <p:sp>
        <p:nvSpPr>
          <p:cNvPr id="281608" name="Text Box 14"/>
          <p:cNvSpPr txBox="1">
            <a:spLocks noChangeArrowheads="1"/>
          </p:cNvSpPr>
          <p:nvPr/>
        </p:nvSpPr>
        <p:spPr bwMode="auto">
          <a:xfrm>
            <a:off x="292100" y="5626100"/>
            <a:ext cx="4279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>
                <a:solidFill>
                  <a:srgbClr val="FFFF00"/>
                </a:solidFill>
              </a:rPr>
              <a:t>(detector + muon veto)</a:t>
            </a:r>
          </a:p>
        </p:txBody>
      </p:sp>
      <p:sp>
        <p:nvSpPr>
          <p:cNvPr id="281609" name="Text Box 15"/>
          <p:cNvSpPr txBox="1">
            <a:spLocks noChangeArrowheads="1"/>
          </p:cNvSpPr>
          <p:nvPr/>
        </p:nvSpPr>
        <p:spPr bwMode="auto">
          <a:xfrm>
            <a:off x="177800" y="6083300"/>
            <a:ext cx="8617372" cy="369332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dirty="0">
                <a:solidFill>
                  <a:srgbClr val="FFFF00"/>
                </a:solidFill>
              </a:rPr>
              <a:t>Central </a:t>
            </a:r>
            <a:r>
              <a:rPr lang="pt-BR" dirty="0" smtClean="0">
                <a:solidFill>
                  <a:srgbClr val="FFFF00"/>
                </a:solidFill>
              </a:rPr>
              <a:t>detector: </a:t>
            </a:r>
            <a:r>
              <a:rPr lang="pt-BR" dirty="0" err="1" smtClean="0">
                <a:solidFill>
                  <a:srgbClr val="FFFF00"/>
                </a:solidFill>
              </a:rPr>
              <a:t>water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tank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with</a:t>
            </a:r>
            <a:r>
              <a:rPr lang="pt-BR" dirty="0" smtClean="0">
                <a:solidFill>
                  <a:srgbClr val="FFFF00"/>
                </a:solidFill>
              </a:rPr>
              <a:t> 32 </a:t>
            </a:r>
            <a:r>
              <a:rPr lang="pt-BR" dirty="0" err="1">
                <a:solidFill>
                  <a:srgbClr val="FFFF00"/>
                </a:solidFill>
              </a:rPr>
              <a:t>PMTs</a:t>
            </a:r>
            <a:r>
              <a:rPr lang="pt-BR" dirty="0">
                <a:solidFill>
                  <a:srgbClr val="FFFF00"/>
                </a:solidFill>
              </a:rPr>
              <a:t> </a:t>
            </a:r>
            <a:r>
              <a:rPr lang="pt-BR" dirty="0" err="1">
                <a:solidFill>
                  <a:srgbClr val="FFFF00"/>
                </a:solidFill>
              </a:rPr>
              <a:t>to</a:t>
            </a:r>
            <a:r>
              <a:rPr lang="pt-BR" dirty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detect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>
                <a:solidFill>
                  <a:srgbClr val="FFFF00"/>
                </a:solidFill>
              </a:rPr>
              <a:t>Cherenkov </a:t>
            </a:r>
            <a:r>
              <a:rPr lang="pt-BR" dirty="0" err="1">
                <a:solidFill>
                  <a:srgbClr val="FFFF00"/>
                </a:solidFill>
              </a:rPr>
              <a:t>radiation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281612" name="Text Box 16"/>
          <p:cNvSpPr txBox="1">
            <a:spLocks noChangeArrowheads="1"/>
          </p:cNvSpPr>
          <p:nvPr/>
        </p:nvSpPr>
        <p:spPr bwMode="auto">
          <a:xfrm>
            <a:off x="4800600" y="5613400"/>
            <a:ext cx="4343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dirty="0" err="1">
                <a:solidFill>
                  <a:srgbClr val="FFFF00"/>
                </a:solidFill>
              </a:rPr>
              <a:t>external</a:t>
            </a:r>
            <a:r>
              <a:rPr lang="pt-BR" dirty="0">
                <a:solidFill>
                  <a:srgbClr val="FFFF00"/>
                </a:solidFill>
              </a:rPr>
              <a:t> </a:t>
            </a:r>
            <a:r>
              <a:rPr lang="pt-BR" dirty="0" err="1">
                <a:solidFill>
                  <a:srgbClr val="FFFF00"/>
                </a:solidFill>
              </a:rPr>
              <a:t>water</a:t>
            </a:r>
            <a:r>
              <a:rPr lang="pt-BR" dirty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shieldTs</a:t>
            </a:r>
            <a:endParaRPr lang="en-US" dirty="0"/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01" y="1710828"/>
            <a:ext cx="4104813" cy="3061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m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1695271"/>
            <a:ext cx="4008437" cy="3076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1E26A-EE08-0842-97A5-743E0732ED5A}" type="slidenum">
              <a:rPr lang="pt-BR" smtClean="0"/>
              <a:pPr/>
              <a:t>14</a:t>
            </a:fld>
            <a:endParaRPr lang="pt-B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/>
          </p:nvPr>
        </p:nvPicPr>
        <p:blipFill rotWithShape="1">
          <a:blip r:embed="rId2"/>
          <a:srcRect l="-334" t="-1085" r="-17" b="516"/>
          <a:stretch/>
        </p:blipFill>
        <p:spPr>
          <a:xfrm>
            <a:off x="133350" y="1679296"/>
            <a:ext cx="3213971" cy="4727854"/>
          </a:xfr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333375"/>
            <a:ext cx="91440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 eaLnBrk="0" hangingPunct="0"/>
            <a:r>
              <a:rPr lang="pt-BR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ejaVu Sans" charset="0"/>
              </a:rPr>
              <a:t>The </a:t>
            </a:r>
            <a:r>
              <a:rPr lang="pt-BR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ejaVu Sans" charset="0"/>
              </a:rPr>
              <a:t>neutron</a:t>
            </a:r>
            <a:r>
              <a:rPr lang="pt-BR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ejaVu Sans" charset="0"/>
              </a:rPr>
              <a:t> detector: </a:t>
            </a:r>
            <a:br>
              <a:rPr lang="pt-BR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ejaVu Sans" charset="0"/>
              </a:rPr>
            </a:br>
            <a:r>
              <a:rPr lang="pt-BR" sz="2400" dirty="0" smtClean="0">
                <a:solidFill>
                  <a:srgbClr val="FFFF00"/>
                </a:solidFill>
              </a:rPr>
              <a:t>260 </a:t>
            </a:r>
            <a:r>
              <a:rPr lang="pt-BR" sz="2400" dirty="0">
                <a:solidFill>
                  <a:srgbClr val="FFFF00"/>
                </a:solidFill>
              </a:rPr>
              <a:t>l </a:t>
            </a:r>
            <a:r>
              <a:rPr lang="pt-BR" sz="2400" dirty="0" err="1">
                <a:solidFill>
                  <a:srgbClr val="FFFF00"/>
                </a:solidFill>
              </a:rPr>
              <a:t>prototype</a:t>
            </a:r>
            <a:r>
              <a:rPr lang="pt-BR" sz="2400" dirty="0">
                <a:solidFill>
                  <a:srgbClr val="FFFF00"/>
                </a:solidFill>
              </a:rPr>
              <a:t> for </a:t>
            </a:r>
            <a:r>
              <a:rPr lang="pt-BR" sz="2400" dirty="0" err="1">
                <a:solidFill>
                  <a:srgbClr val="FFFF00"/>
                </a:solidFill>
              </a:rPr>
              <a:t>neutron</a:t>
            </a:r>
            <a:r>
              <a:rPr lang="pt-BR" sz="2400" dirty="0">
                <a:solidFill>
                  <a:srgbClr val="FFFF00"/>
                </a:solidFill>
              </a:rPr>
              <a:t> </a:t>
            </a:r>
            <a:r>
              <a:rPr lang="pt-BR" sz="2400" dirty="0" err="1">
                <a:solidFill>
                  <a:srgbClr val="FFFF00"/>
                </a:solidFill>
              </a:rPr>
              <a:t>detection</a:t>
            </a:r>
            <a:r>
              <a:rPr lang="pt-BR" sz="2400" dirty="0">
                <a:solidFill>
                  <a:srgbClr val="FFFF00"/>
                </a:solidFill>
              </a:rPr>
              <a:t> in </a:t>
            </a:r>
            <a:r>
              <a:rPr lang="pt-BR" sz="2400" dirty="0" err="1">
                <a:solidFill>
                  <a:srgbClr val="FFFF00"/>
                </a:solidFill>
              </a:rPr>
              <a:t>Gd</a:t>
            </a:r>
            <a:r>
              <a:rPr lang="pt-BR" sz="2400" dirty="0">
                <a:solidFill>
                  <a:srgbClr val="FFFF00"/>
                </a:solidFill>
              </a:rPr>
              <a:t> </a:t>
            </a:r>
            <a:r>
              <a:rPr lang="pt-BR" sz="2400" dirty="0" err="1">
                <a:solidFill>
                  <a:srgbClr val="FFFF00"/>
                </a:solidFill>
              </a:rPr>
              <a:t>loaded</a:t>
            </a:r>
            <a:r>
              <a:rPr lang="pt-BR" sz="2400" dirty="0">
                <a:solidFill>
                  <a:srgbClr val="FFFF00"/>
                </a:solidFill>
              </a:rPr>
              <a:t> </a:t>
            </a:r>
            <a:r>
              <a:rPr lang="pt-BR" sz="2400" dirty="0" err="1">
                <a:solidFill>
                  <a:srgbClr val="FFFF00"/>
                </a:solidFill>
              </a:rPr>
              <a:t>water</a:t>
            </a:r>
            <a:r>
              <a:rPr lang="pt-BR" sz="2400" dirty="0">
                <a:solidFill>
                  <a:srgbClr val="FFFF00"/>
                </a:solidFill>
              </a:rPr>
              <a:t> ( 1 PMT)</a:t>
            </a:r>
          </a:p>
          <a:p>
            <a:pPr algn="l" eaLnBrk="0" hangingPunct="0"/>
            <a:endParaRPr lang="pt-BR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DejaVu Sans" charset="0"/>
            </a:endParaRPr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255588" y="1125538"/>
            <a:ext cx="8637587" cy="0"/>
          </a:xfrm>
          <a:prstGeom prst="line">
            <a:avLst/>
          </a:prstGeom>
          <a:noFill/>
          <a:ln w="50800" cmpd="dbl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352800" y="1733550"/>
            <a:ext cx="5791200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pt-BR" sz="2000" baseline="30000" dirty="0" smtClean="0">
                <a:solidFill>
                  <a:srgbClr val="FFFF00"/>
                </a:solidFill>
              </a:rPr>
              <a:t>252</a:t>
            </a:r>
            <a:r>
              <a:rPr lang="pt-BR" sz="2000" dirty="0" smtClean="0">
                <a:solidFill>
                  <a:srgbClr val="FFFF00"/>
                </a:solidFill>
              </a:rPr>
              <a:t>Californium </a:t>
            </a:r>
            <a:r>
              <a:rPr lang="pt-BR" sz="2000" dirty="0" err="1">
                <a:solidFill>
                  <a:srgbClr val="FFFF00"/>
                </a:solidFill>
              </a:rPr>
              <a:t>Source</a:t>
            </a:r>
            <a:r>
              <a:rPr lang="pt-BR" sz="2000" dirty="0">
                <a:solidFill>
                  <a:srgbClr val="FFFF00"/>
                </a:solidFill>
              </a:rPr>
              <a:t> </a:t>
            </a:r>
            <a:r>
              <a:rPr lang="pt-BR" sz="2000" dirty="0" err="1" smtClean="0">
                <a:solidFill>
                  <a:srgbClr val="FFFF00"/>
                </a:solidFill>
              </a:rPr>
              <a:t>arrived</a:t>
            </a:r>
            <a:r>
              <a:rPr lang="pt-BR" sz="2000" dirty="0" smtClean="0">
                <a:solidFill>
                  <a:srgbClr val="FFFF00"/>
                </a:solidFill>
              </a:rPr>
              <a:t> </a:t>
            </a:r>
            <a:r>
              <a:rPr lang="pt-BR" sz="2000" dirty="0" err="1" smtClean="0">
                <a:solidFill>
                  <a:srgbClr val="FFFF00"/>
                </a:solidFill>
              </a:rPr>
              <a:t>at</a:t>
            </a:r>
            <a:r>
              <a:rPr lang="pt-BR" sz="2000" dirty="0" smtClean="0">
                <a:solidFill>
                  <a:srgbClr val="FFFF00"/>
                </a:solidFill>
              </a:rPr>
              <a:t> CBPF in </a:t>
            </a:r>
            <a:r>
              <a:rPr lang="pt-BR" sz="2000" dirty="0" err="1" smtClean="0">
                <a:solidFill>
                  <a:srgbClr val="FFFF00"/>
                </a:solidFill>
              </a:rPr>
              <a:t>June</a:t>
            </a:r>
            <a:r>
              <a:rPr lang="pt-BR" sz="2000" dirty="0" smtClean="0">
                <a:solidFill>
                  <a:srgbClr val="FFFF00"/>
                </a:solidFill>
              </a:rPr>
              <a:t> 2012 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pt-BR" sz="2000" dirty="0" err="1">
                <a:solidFill>
                  <a:srgbClr val="FFFF00"/>
                </a:solidFill>
              </a:rPr>
              <a:t>Instalation</a:t>
            </a:r>
            <a:r>
              <a:rPr lang="pt-BR" sz="2000" dirty="0">
                <a:solidFill>
                  <a:srgbClr val="FFFF00"/>
                </a:solidFill>
              </a:rPr>
              <a:t> </a:t>
            </a:r>
            <a:r>
              <a:rPr lang="pt-BR" sz="2000" dirty="0" err="1">
                <a:solidFill>
                  <a:srgbClr val="FFFF00"/>
                </a:solidFill>
              </a:rPr>
              <a:t>of</a:t>
            </a:r>
            <a:r>
              <a:rPr lang="pt-BR" sz="2000" dirty="0">
                <a:solidFill>
                  <a:srgbClr val="FFFF00"/>
                </a:solidFill>
              </a:rPr>
              <a:t> a </a:t>
            </a:r>
            <a:r>
              <a:rPr lang="pt-BR" sz="2000" dirty="0" err="1">
                <a:solidFill>
                  <a:srgbClr val="FFFF00"/>
                </a:solidFill>
              </a:rPr>
              <a:t>small</a:t>
            </a:r>
            <a:r>
              <a:rPr lang="pt-BR" sz="2000" dirty="0">
                <a:solidFill>
                  <a:srgbClr val="FFFF00"/>
                </a:solidFill>
              </a:rPr>
              <a:t> </a:t>
            </a:r>
            <a:r>
              <a:rPr lang="pt-BR" sz="2000" dirty="0" err="1">
                <a:solidFill>
                  <a:srgbClr val="FFFF00"/>
                </a:solidFill>
              </a:rPr>
              <a:t>laboratory</a:t>
            </a:r>
            <a:r>
              <a:rPr lang="pt-BR" sz="2000" dirty="0">
                <a:solidFill>
                  <a:srgbClr val="FFFF00"/>
                </a:solidFill>
              </a:rPr>
              <a:t>  in </a:t>
            </a:r>
            <a:r>
              <a:rPr lang="pt-BR" sz="2000" dirty="0" err="1">
                <a:solidFill>
                  <a:srgbClr val="FFFF00"/>
                </a:solidFill>
              </a:rPr>
              <a:t>the</a:t>
            </a:r>
            <a:r>
              <a:rPr lang="pt-BR" sz="2000" dirty="0">
                <a:solidFill>
                  <a:srgbClr val="FFFF00"/>
                </a:solidFill>
              </a:rPr>
              <a:t> </a:t>
            </a:r>
            <a:r>
              <a:rPr lang="pt-BR" sz="2000" dirty="0" err="1">
                <a:solidFill>
                  <a:srgbClr val="FFFF00"/>
                </a:solidFill>
              </a:rPr>
              <a:t>old</a:t>
            </a:r>
            <a:r>
              <a:rPr lang="pt-BR" sz="2000" dirty="0">
                <a:solidFill>
                  <a:srgbClr val="FFFF00"/>
                </a:solidFill>
              </a:rPr>
              <a:t> CBPF linear </a:t>
            </a:r>
            <a:r>
              <a:rPr lang="pt-BR" sz="2000" dirty="0" err="1">
                <a:solidFill>
                  <a:srgbClr val="FFFF00"/>
                </a:solidFill>
              </a:rPr>
              <a:t>accelerator</a:t>
            </a:r>
            <a:r>
              <a:rPr lang="pt-BR" sz="2000" dirty="0">
                <a:solidFill>
                  <a:srgbClr val="FFFF00"/>
                </a:solidFill>
              </a:rPr>
              <a:t> </a:t>
            </a:r>
            <a:r>
              <a:rPr lang="pt-BR" sz="2000" dirty="0" err="1">
                <a:solidFill>
                  <a:srgbClr val="FFFF00"/>
                </a:solidFill>
              </a:rPr>
              <a:t>tunnel</a:t>
            </a:r>
            <a:r>
              <a:rPr lang="pt-BR" sz="2000" dirty="0">
                <a:solidFill>
                  <a:srgbClr val="FFFF00"/>
                </a:solidFill>
              </a:rPr>
              <a:t>;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pt-BR" sz="2000" dirty="0" err="1">
                <a:solidFill>
                  <a:srgbClr val="FFFF00"/>
                </a:solidFill>
              </a:rPr>
              <a:t>Authorization</a:t>
            </a:r>
            <a:r>
              <a:rPr lang="pt-BR" sz="2000" dirty="0">
                <a:solidFill>
                  <a:srgbClr val="FFFF00"/>
                </a:solidFill>
              </a:rPr>
              <a:t> </a:t>
            </a:r>
            <a:r>
              <a:rPr lang="pt-BR" sz="2000" dirty="0" err="1">
                <a:solidFill>
                  <a:srgbClr val="FFFF00"/>
                </a:solidFill>
              </a:rPr>
              <a:t>to</a:t>
            </a:r>
            <a:r>
              <a:rPr lang="pt-BR" sz="2000" dirty="0">
                <a:solidFill>
                  <a:srgbClr val="FFFF00"/>
                </a:solidFill>
              </a:rPr>
              <a:t> use </a:t>
            </a:r>
            <a:r>
              <a:rPr lang="pt-BR" sz="2000" dirty="0" err="1">
                <a:solidFill>
                  <a:srgbClr val="FFFF00"/>
                </a:solidFill>
              </a:rPr>
              <a:t>the</a:t>
            </a:r>
            <a:r>
              <a:rPr lang="pt-BR" sz="2000" dirty="0">
                <a:solidFill>
                  <a:srgbClr val="FFFF00"/>
                </a:solidFill>
              </a:rPr>
              <a:t> </a:t>
            </a:r>
            <a:r>
              <a:rPr lang="pt-BR" sz="2000" dirty="0" err="1">
                <a:solidFill>
                  <a:srgbClr val="FFFF00"/>
                </a:solidFill>
              </a:rPr>
              <a:t>neutron</a:t>
            </a:r>
            <a:r>
              <a:rPr lang="pt-BR" sz="2000" dirty="0">
                <a:solidFill>
                  <a:srgbClr val="FFFF00"/>
                </a:solidFill>
              </a:rPr>
              <a:t> </a:t>
            </a:r>
            <a:r>
              <a:rPr lang="pt-BR" sz="2000" dirty="0" err="1">
                <a:solidFill>
                  <a:srgbClr val="FFFF00"/>
                </a:solidFill>
              </a:rPr>
              <a:t>source</a:t>
            </a:r>
            <a:r>
              <a:rPr lang="pt-BR" sz="2000" dirty="0">
                <a:solidFill>
                  <a:srgbClr val="FFFF00"/>
                </a:solidFill>
              </a:rPr>
              <a:t> </a:t>
            </a:r>
            <a:r>
              <a:rPr lang="pt-BR" sz="2000" dirty="0" err="1">
                <a:solidFill>
                  <a:srgbClr val="FFFF00"/>
                </a:solidFill>
              </a:rPr>
              <a:t>given</a:t>
            </a:r>
            <a:r>
              <a:rPr lang="pt-BR" sz="2000" dirty="0">
                <a:solidFill>
                  <a:srgbClr val="FFFF00"/>
                </a:solidFill>
              </a:rPr>
              <a:t> </a:t>
            </a:r>
            <a:r>
              <a:rPr lang="pt-BR" sz="2000" dirty="0" err="1">
                <a:solidFill>
                  <a:srgbClr val="FFFF00"/>
                </a:solidFill>
              </a:rPr>
              <a:t>by</a:t>
            </a:r>
            <a:r>
              <a:rPr lang="pt-BR" sz="2000" dirty="0">
                <a:solidFill>
                  <a:srgbClr val="FFFF00"/>
                </a:solidFill>
              </a:rPr>
              <a:t> CNEN in 2011</a:t>
            </a:r>
            <a:r>
              <a:rPr lang="pt-BR" sz="2000" dirty="0" smtClean="0">
                <a:solidFill>
                  <a:srgbClr val="FFFF00"/>
                </a:solidFill>
              </a:rPr>
              <a:t>;</a:t>
            </a:r>
            <a:endParaRPr lang="pt-BR" sz="2000" dirty="0">
              <a:solidFill>
                <a:srgbClr val="FFFF00"/>
              </a:solidFill>
            </a:endParaRP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pt-BR" sz="2000" dirty="0" err="1">
                <a:solidFill>
                  <a:srgbClr val="FFFF00"/>
                </a:solidFill>
              </a:rPr>
              <a:t>Instalation</a:t>
            </a:r>
            <a:r>
              <a:rPr lang="pt-BR" sz="2000" dirty="0">
                <a:solidFill>
                  <a:srgbClr val="FFFF00"/>
                </a:solidFill>
              </a:rPr>
              <a:t> </a:t>
            </a:r>
            <a:r>
              <a:rPr lang="pt-BR" sz="2000" dirty="0" err="1">
                <a:solidFill>
                  <a:srgbClr val="FFFF00"/>
                </a:solidFill>
              </a:rPr>
              <a:t>of</a:t>
            </a:r>
            <a:r>
              <a:rPr lang="pt-BR" sz="2000" dirty="0">
                <a:solidFill>
                  <a:srgbClr val="FFFF00"/>
                </a:solidFill>
              </a:rPr>
              <a:t> </a:t>
            </a:r>
            <a:r>
              <a:rPr lang="pt-BR" sz="2000" dirty="0" err="1">
                <a:solidFill>
                  <a:srgbClr val="FFFF00"/>
                </a:solidFill>
              </a:rPr>
              <a:t>water</a:t>
            </a:r>
            <a:r>
              <a:rPr lang="pt-BR" sz="2000" dirty="0">
                <a:solidFill>
                  <a:srgbClr val="FFFF00"/>
                </a:solidFill>
              </a:rPr>
              <a:t> </a:t>
            </a:r>
            <a:r>
              <a:rPr lang="pt-BR" sz="2000" dirty="0" err="1">
                <a:solidFill>
                  <a:srgbClr val="FFFF00"/>
                </a:solidFill>
              </a:rPr>
              <a:t>purification</a:t>
            </a:r>
            <a:r>
              <a:rPr lang="pt-BR" sz="2000" dirty="0">
                <a:solidFill>
                  <a:srgbClr val="FFFF00"/>
                </a:solidFill>
              </a:rPr>
              <a:t> </a:t>
            </a:r>
            <a:r>
              <a:rPr lang="pt-BR" sz="2000" dirty="0" err="1">
                <a:solidFill>
                  <a:srgbClr val="FFFF00"/>
                </a:solidFill>
              </a:rPr>
              <a:t>station</a:t>
            </a:r>
            <a:r>
              <a:rPr lang="pt-BR" sz="2000" dirty="0">
                <a:solidFill>
                  <a:srgbClr val="FFFF00"/>
                </a:solidFill>
              </a:rPr>
              <a:t> </a:t>
            </a:r>
            <a:r>
              <a:rPr lang="pt-BR" sz="2000" dirty="0" err="1">
                <a:solidFill>
                  <a:srgbClr val="FFFF00"/>
                </a:solidFill>
              </a:rPr>
              <a:t>concluded</a:t>
            </a:r>
            <a:r>
              <a:rPr lang="pt-BR" sz="2000" dirty="0" smtClean="0">
                <a:solidFill>
                  <a:srgbClr val="FFFF00"/>
                </a:solidFill>
              </a:rPr>
              <a:t>;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pt-BR" sz="2000" dirty="0" smtClean="0">
                <a:solidFill>
                  <a:srgbClr val="FFFF00"/>
                </a:solidFill>
              </a:rPr>
              <a:t>Experimental </a:t>
            </a:r>
            <a:r>
              <a:rPr lang="pt-BR" sz="2000" dirty="0" err="1" smtClean="0">
                <a:solidFill>
                  <a:srgbClr val="FFFF00"/>
                </a:solidFill>
              </a:rPr>
              <a:t>measurements</a:t>
            </a:r>
            <a:r>
              <a:rPr lang="pt-BR" sz="2000" dirty="0" smtClean="0">
                <a:solidFill>
                  <a:srgbClr val="FFFF00"/>
                </a:solidFill>
              </a:rPr>
              <a:t> </a:t>
            </a:r>
            <a:r>
              <a:rPr lang="pt-BR" sz="2000" dirty="0" err="1" smtClean="0">
                <a:solidFill>
                  <a:srgbClr val="FFFF00"/>
                </a:solidFill>
              </a:rPr>
              <a:t>started</a:t>
            </a:r>
            <a:r>
              <a:rPr lang="pt-BR" sz="2000" dirty="0" smtClean="0">
                <a:solidFill>
                  <a:srgbClr val="FFFF00"/>
                </a:solidFill>
              </a:rPr>
              <a:t> </a:t>
            </a:r>
            <a:r>
              <a:rPr lang="pt-BR" sz="2000" dirty="0" err="1" smtClean="0">
                <a:solidFill>
                  <a:srgbClr val="FFFF00"/>
                </a:solidFill>
              </a:rPr>
              <a:t>with</a:t>
            </a:r>
            <a:r>
              <a:rPr lang="pt-BR" sz="2000" dirty="0" smtClean="0">
                <a:solidFill>
                  <a:srgbClr val="FFFF00"/>
                </a:solidFill>
              </a:rPr>
              <a:t> </a:t>
            </a:r>
            <a:r>
              <a:rPr lang="pt-BR" sz="2000" dirty="0" err="1" smtClean="0">
                <a:solidFill>
                  <a:srgbClr val="FFFF00"/>
                </a:solidFill>
              </a:rPr>
              <a:t>pure</a:t>
            </a:r>
            <a:r>
              <a:rPr lang="pt-BR" sz="2000" dirty="0" smtClean="0">
                <a:solidFill>
                  <a:srgbClr val="FFFF00"/>
                </a:solidFill>
              </a:rPr>
              <a:t> </a:t>
            </a:r>
            <a:r>
              <a:rPr lang="pt-BR" sz="2000" dirty="0" err="1" smtClean="0">
                <a:solidFill>
                  <a:srgbClr val="FFFF00"/>
                </a:solidFill>
              </a:rPr>
              <a:t>water</a:t>
            </a:r>
            <a:r>
              <a:rPr lang="pt-BR" sz="2000" dirty="0" smtClean="0">
                <a:solidFill>
                  <a:srgbClr val="FFFF00"/>
                </a:solidFill>
              </a:rPr>
              <a:t>: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pt-BR" sz="2000" dirty="0" err="1" smtClean="0">
                <a:solidFill>
                  <a:srgbClr val="FFFF00"/>
                </a:solidFill>
              </a:rPr>
              <a:t>Calibration</a:t>
            </a:r>
            <a:r>
              <a:rPr lang="pt-BR" sz="2000" dirty="0" smtClean="0">
                <a:solidFill>
                  <a:srgbClr val="FFFF00"/>
                </a:solidFill>
              </a:rPr>
              <a:t> </a:t>
            </a:r>
            <a:r>
              <a:rPr lang="pt-BR" sz="2000" dirty="0" err="1" smtClean="0">
                <a:solidFill>
                  <a:srgbClr val="FFFF00"/>
                </a:solidFill>
              </a:rPr>
              <a:t>with</a:t>
            </a:r>
            <a:r>
              <a:rPr lang="pt-BR" sz="2000" dirty="0" smtClean="0">
                <a:solidFill>
                  <a:srgbClr val="FFFF00"/>
                </a:solidFill>
              </a:rPr>
              <a:t> </a:t>
            </a:r>
            <a:r>
              <a:rPr lang="pt-BR" sz="2000" dirty="0" err="1" smtClean="0">
                <a:solidFill>
                  <a:srgbClr val="FFFF00"/>
                </a:solidFill>
              </a:rPr>
              <a:t>Cosmic</a:t>
            </a:r>
            <a:r>
              <a:rPr lang="pt-BR" sz="2000" dirty="0" smtClean="0">
                <a:solidFill>
                  <a:srgbClr val="FFFF00"/>
                </a:solidFill>
              </a:rPr>
              <a:t> </a:t>
            </a:r>
            <a:r>
              <a:rPr lang="pt-BR" sz="2000" dirty="0" err="1" smtClean="0">
                <a:solidFill>
                  <a:srgbClr val="FFFF00"/>
                </a:solidFill>
              </a:rPr>
              <a:t>muons</a:t>
            </a:r>
            <a:r>
              <a:rPr lang="pt-BR" sz="2000" dirty="0" smtClean="0">
                <a:solidFill>
                  <a:srgbClr val="FFFF00"/>
                </a:solidFill>
              </a:rPr>
              <a:t> </a:t>
            </a:r>
            <a:r>
              <a:rPr lang="pt-BR" sz="2000" dirty="0" err="1" smtClean="0">
                <a:solidFill>
                  <a:srgbClr val="FFFF00"/>
                </a:solidFill>
              </a:rPr>
              <a:t>finished</a:t>
            </a:r>
            <a:r>
              <a:rPr lang="pt-BR" sz="2000" dirty="0" smtClean="0">
                <a:solidFill>
                  <a:srgbClr val="FFFF00"/>
                </a:solidFill>
              </a:rPr>
              <a:t>;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pt-BR" sz="2000" dirty="0" smtClean="0">
                <a:solidFill>
                  <a:srgbClr val="FFFF00"/>
                </a:solidFill>
              </a:rPr>
              <a:t>Next </a:t>
            </a:r>
            <a:r>
              <a:rPr lang="pt-BR" sz="2000" dirty="0" err="1" smtClean="0">
                <a:solidFill>
                  <a:srgbClr val="FFFF00"/>
                </a:solidFill>
              </a:rPr>
              <a:t>step</a:t>
            </a:r>
            <a:r>
              <a:rPr lang="pt-BR" sz="2000" dirty="0" smtClean="0">
                <a:solidFill>
                  <a:srgbClr val="FFFF00"/>
                </a:solidFill>
              </a:rPr>
              <a:t>: </a:t>
            </a:r>
            <a:r>
              <a:rPr lang="pt-BR" sz="2000" dirty="0" err="1" smtClean="0">
                <a:solidFill>
                  <a:srgbClr val="FFFF00"/>
                </a:solidFill>
              </a:rPr>
              <a:t>add</a:t>
            </a:r>
            <a:r>
              <a:rPr lang="pt-BR" sz="2000" dirty="0" smtClean="0">
                <a:solidFill>
                  <a:srgbClr val="FFFF00"/>
                </a:solidFill>
              </a:rPr>
              <a:t> </a:t>
            </a:r>
            <a:r>
              <a:rPr lang="pt-BR" sz="2000" dirty="0" err="1" smtClean="0">
                <a:solidFill>
                  <a:srgbClr val="FFFF00"/>
                </a:solidFill>
              </a:rPr>
              <a:t>Gadolinium</a:t>
            </a:r>
            <a:r>
              <a:rPr lang="pt-BR" sz="2000" dirty="0" smtClean="0">
                <a:solidFill>
                  <a:srgbClr val="FFFF00"/>
                </a:solidFill>
              </a:rPr>
              <a:t> in </a:t>
            </a:r>
            <a:r>
              <a:rPr lang="pt-BR" sz="2000" dirty="0" err="1" smtClean="0">
                <a:solidFill>
                  <a:srgbClr val="FFFF00"/>
                </a:solidFill>
              </a:rPr>
              <a:t>the</a:t>
            </a:r>
            <a:r>
              <a:rPr lang="pt-BR" sz="2000" dirty="0" smtClean="0">
                <a:solidFill>
                  <a:srgbClr val="FFFF00"/>
                </a:solidFill>
              </a:rPr>
              <a:t> </a:t>
            </a:r>
            <a:r>
              <a:rPr lang="pt-BR" sz="2000" dirty="0" err="1" smtClean="0">
                <a:solidFill>
                  <a:srgbClr val="FFFF00"/>
                </a:solidFill>
              </a:rPr>
              <a:t>water</a:t>
            </a:r>
            <a:endParaRPr lang="pt-BR" sz="2000" dirty="0">
              <a:solidFill>
                <a:srgbClr val="FFFF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8B3C7-DB0A-5348-B042-40D9D9CDEA83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3443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2481263"/>
            <a:ext cx="8229600" cy="673100"/>
          </a:xfrm>
        </p:spPr>
        <p:txBody>
          <a:bodyPr/>
          <a:lstStyle/>
          <a:p>
            <a:r>
              <a:rPr lang="pt-BR" sz="3600" b="1">
                <a:latin typeface="DejaVu Sans" charset="0"/>
              </a:rPr>
              <a:t>ELECTRONICS STATUS</a:t>
            </a:r>
            <a:endParaRPr lang="pt-BR" sz="2400">
              <a:latin typeface="DejaVu Sans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4A550-5567-0346-8C50-72388C2C6CA2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9809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2"/>
          <p:cNvSpPr>
            <a:spLocks noChangeArrowheads="1"/>
          </p:cNvSpPr>
          <p:nvPr/>
        </p:nvSpPr>
        <p:spPr bwMode="auto">
          <a:xfrm>
            <a:off x="8388350" y="6165850"/>
            <a:ext cx="358775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4000">
              <a:latin typeface="Comic Sans MS" charset="0"/>
            </a:endParaRPr>
          </a:p>
        </p:txBody>
      </p:sp>
      <p:grpSp>
        <p:nvGrpSpPr>
          <p:cNvPr id="93193" name="Group 7"/>
          <p:cNvGrpSpPr>
            <a:grpSpLocks/>
          </p:cNvGrpSpPr>
          <p:nvPr/>
        </p:nvGrpSpPr>
        <p:grpSpPr bwMode="auto">
          <a:xfrm>
            <a:off x="323850" y="1268413"/>
            <a:ext cx="8640763" cy="5089525"/>
            <a:chOff x="204" y="799"/>
            <a:chExt cx="5443" cy="3206"/>
          </a:xfrm>
        </p:grpSpPr>
        <p:sp>
          <p:nvSpPr>
            <p:cNvPr id="93194" name="Rectangle 8"/>
            <p:cNvSpPr>
              <a:spLocks noChangeArrowheads="1"/>
            </p:cNvSpPr>
            <p:nvPr/>
          </p:nvSpPr>
          <p:spPr bwMode="auto">
            <a:xfrm>
              <a:off x="1247" y="799"/>
              <a:ext cx="4400" cy="2767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lg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4000">
                <a:latin typeface="Comic Sans MS" charset="0"/>
              </a:endParaRPr>
            </a:p>
          </p:txBody>
        </p:sp>
        <p:sp>
          <p:nvSpPr>
            <p:cNvPr id="93195" name="Text Box 9"/>
            <p:cNvSpPr txBox="1">
              <a:spLocks noChangeArrowheads="1"/>
            </p:cNvSpPr>
            <p:nvPr/>
          </p:nvSpPr>
          <p:spPr bwMode="auto">
            <a:xfrm>
              <a:off x="212" y="1706"/>
              <a:ext cx="932" cy="36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pt-BR" sz="1600" b="1"/>
                <a:t>Front-end electronics</a:t>
              </a:r>
            </a:p>
          </p:txBody>
        </p:sp>
        <p:sp>
          <p:nvSpPr>
            <p:cNvPr id="93196" name="Line 10"/>
            <p:cNvSpPr>
              <a:spLocks noChangeShapeType="1"/>
            </p:cNvSpPr>
            <p:nvPr/>
          </p:nvSpPr>
          <p:spPr bwMode="auto">
            <a:xfrm flipH="1" flipV="1">
              <a:off x="678" y="1433"/>
              <a:ext cx="0" cy="2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197" name="Text Box 11"/>
            <p:cNvSpPr txBox="1">
              <a:spLocks noChangeArrowheads="1"/>
            </p:cNvSpPr>
            <p:nvPr/>
          </p:nvSpPr>
          <p:spPr bwMode="auto">
            <a:xfrm>
              <a:off x="3292" y="3793"/>
              <a:ext cx="2177" cy="212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pt-BR" sz="1600" b="1"/>
                <a:t>VME bus</a:t>
              </a:r>
            </a:p>
          </p:txBody>
        </p:sp>
        <p:sp>
          <p:nvSpPr>
            <p:cNvPr id="93198" name="AutoShape 12"/>
            <p:cNvSpPr>
              <a:spLocks noChangeArrowheads="1"/>
            </p:cNvSpPr>
            <p:nvPr/>
          </p:nvSpPr>
          <p:spPr bwMode="auto">
            <a:xfrm>
              <a:off x="456" y="1023"/>
              <a:ext cx="444" cy="412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pt-BR" sz="1600" b="1"/>
                <a:t>PMT</a:t>
              </a:r>
            </a:p>
          </p:txBody>
        </p:sp>
        <p:sp>
          <p:nvSpPr>
            <p:cNvPr id="93199" name="AutoShape 13"/>
            <p:cNvSpPr>
              <a:spLocks noChangeArrowheads="1"/>
            </p:cNvSpPr>
            <p:nvPr/>
          </p:nvSpPr>
          <p:spPr bwMode="auto">
            <a:xfrm flipH="1">
              <a:off x="2285" y="1664"/>
              <a:ext cx="776" cy="453"/>
            </a:xfrm>
            <a:prstGeom prst="homePlate">
              <a:avLst>
                <a:gd name="adj" fmla="val 428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pt-BR" sz="1600" b="1"/>
                <a:t>ADC</a:t>
              </a:r>
            </a:p>
            <a:p>
              <a:r>
                <a:rPr lang="pt-BR" sz="1400"/>
                <a:t>125 MHz</a:t>
              </a:r>
            </a:p>
          </p:txBody>
        </p:sp>
        <p:grpSp>
          <p:nvGrpSpPr>
            <p:cNvPr id="93200" name="Group 14"/>
            <p:cNvGrpSpPr>
              <a:grpSpLocks/>
            </p:cNvGrpSpPr>
            <p:nvPr/>
          </p:nvGrpSpPr>
          <p:grpSpPr bwMode="auto">
            <a:xfrm>
              <a:off x="3479" y="1782"/>
              <a:ext cx="765" cy="261"/>
              <a:chOff x="3512" y="1264"/>
              <a:chExt cx="856" cy="453"/>
            </a:xfrm>
          </p:grpSpPr>
          <p:sp>
            <p:nvSpPr>
              <p:cNvPr id="93201" name="Rectangle 15"/>
              <p:cNvSpPr>
                <a:spLocks noChangeArrowheads="1"/>
              </p:cNvSpPr>
              <p:nvPr/>
            </p:nvSpPr>
            <p:spPr bwMode="auto">
              <a:xfrm>
                <a:off x="3512" y="1264"/>
                <a:ext cx="856" cy="45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4000">
                  <a:latin typeface="Comic Sans MS" charset="0"/>
                </a:endParaRPr>
              </a:p>
            </p:txBody>
          </p:sp>
          <p:sp>
            <p:nvSpPr>
              <p:cNvPr id="93202" name="Line 16"/>
              <p:cNvSpPr>
                <a:spLocks noChangeShapeType="1"/>
              </p:cNvSpPr>
              <p:nvPr/>
            </p:nvSpPr>
            <p:spPr bwMode="auto">
              <a:xfrm>
                <a:off x="3632" y="1264"/>
                <a:ext cx="0" cy="45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03" name="Line 17"/>
              <p:cNvSpPr>
                <a:spLocks noChangeShapeType="1"/>
              </p:cNvSpPr>
              <p:nvPr/>
            </p:nvSpPr>
            <p:spPr bwMode="auto">
              <a:xfrm>
                <a:off x="3760" y="1264"/>
                <a:ext cx="0" cy="45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04" name="Line 18"/>
              <p:cNvSpPr>
                <a:spLocks noChangeShapeType="1"/>
              </p:cNvSpPr>
              <p:nvPr/>
            </p:nvSpPr>
            <p:spPr bwMode="auto">
              <a:xfrm>
                <a:off x="3880" y="1264"/>
                <a:ext cx="0" cy="45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05" name="Line 19"/>
              <p:cNvSpPr>
                <a:spLocks noChangeShapeType="1"/>
              </p:cNvSpPr>
              <p:nvPr/>
            </p:nvSpPr>
            <p:spPr bwMode="auto">
              <a:xfrm>
                <a:off x="4232" y="1264"/>
                <a:ext cx="0" cy="45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3206" name="Group 20"/>
            <p:cNvGrpSpPr>
              <a:grpSpLocks/>
            </p:cNvGrpSpPr>
            <p:nvPr/>
          </p:nvGrpSpPr>
          <p:grpSpPr bwMode="auto">
            <a:xfrm rot="5400000">
              <a:off x="4669" y="3016"/>
              <a:ext cx="512" cy="453"/>
              <a:chOff x="3512" y="1264"/>
              <a:chExt cx="856" cy="453"/>
            </a:xfrm>
          </p:grpSpPr>
          <p:sp>
            <p:nvSpPr>
              <p:cNvPr id="93207" name="Rectangle 21"/>
              <p:cNvSpPr>
                <a:spLocks noChangeArrowheads="1"/>
              </p:cNvSpPr>
              <p:nvPr/>
            </p:nvSpPr>
            <p:spPr bwMode="auto">
              <a:xfrm>
                <a:off x="3512" y="1264"/>
                <a:ext cx="856" cy="45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4000">
                  <a:latin typeface="Comic Sans MS" charset="0"/>
                </a:endParaRPr>
              </a:p>
            </p:txBody>
          </p:sp>
          <p:sp>
            <p:nvSpPr>
              <p:cNvPr id="93208" name="Line 22"/>
              <p:cNvSpPr>
                <a:spLocks noChangeShapeType="1"/>
              </p:cNvSpPr>
              <p:nvPr/>
            </p:nvSpPr>
            <p:spPr bwMode="auto">
              <a:xfrm>
                <a:off x="3632" y="1264"/>
                <a:ext cx="0" cy="45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09" name="Line 23"/>
              <p:cNvSpPr>
                <a:spLocks noChangeShapeType="1"/>
              </p:cNvSpPr>
              <p:nvPr/>
            </p:nvSpPr>
            <p:spPr bwMode="auto">
              <a:xfrm>
                <a:off x="3760" y="1264"/>
                <a:ext cx="0" cy="45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10" name="Line 24"/>
              <p:cNvSpPr>
                <a:spLocks noChangeShapeType="1"/>
              </p:cNvSpPr>
              <p:nvPr/>
            </p:nvSpPr>
            <p:spPr bwMode="auto">
              <a:xfrm>
                <a:off x="3880" y="1264"/>
                <a:ext cx="0" cy="45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11" name="Line 25"/>
              <p:cNvSpPr>
                <a:spLocks noChangeShapeType="1"/>
              </p:cNvSpPr>
              <p:nvPr/>
            </p:nvSpPr>
            <p:spPr bwMode="auto">
              <a:xfrm>
                <a:off x="4232" y="1264"/>
                <a:ext cx="0" cy="45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3212" name="Text Box 26"/>
            <p:cNvSpPr txBox="1">
              <a:spLocks noChangeArrowheads="1"/>
            </p:cNvSpPr>
            <p:nvPr/>
          </p:nvSpPr>
          <p:spPr bwMode="auto">
            <a:xfrm>
              <a:off x="3489" y="1119"/>
              <a:ext cx="728" cy="3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pt-BR" sz="1600"/>
                <a:t>trigger logic</a:t>
              </a:r>
            </a:p>
          </p:txBody>
        </p:sp>
        <p:sp>
          <p:nvSpPr>
            <p:cNvPr id="93213" name="AutoShape 27"/>
            <p:cNvSpPr>
              <a:spLocks noChangeArrowheads="1"/>
            </p:cNvSpPr>
            <p:nvPr/>
          </p:nvSpPr>
          <p:spPr bwMode="auto">
            <a:xfrm rot="-5400000">
              <a:off x="3153" y="1685"/>
              <a:ext cx="227" cy="412"/>
            </a:xfrm>
            <a:prstGeom prst="downArrow">
              <a:avLst>
                <a:gd name="adj1" fmla="val 50000"/>
                <a:gd name="adj2" fmla="val 33964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4000">
                <a:latin typeface="Comic Sans MS" charset="0"/>
              </a:endParaRPr>
            </a:p>
          </p:txBody>
        </p:sp>
        <p:sp>
          <p:nvSpPr>
            <p:cNvPr id="93214" name="Line 28"/>
            <p:cNvSpPr>
              <a:spLocks noChangeShapeType="1"/>
            </p:cNvSpPr>
            <p:nvPr/>
          </p:nvSpPr>
          <p:spPr bwMode="auto">
            <a:xfrm flipH="1" flipV="1">
              <a:off x="1140" y="1888"/>
              <a:ext cx="22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15" name="Text Box 29"/>
            <p:cNvSpPr txBox="1">
              <a:spLocks noChangeArrowheads="1"/>
            </p:cNvSpPr>
            <p:nvPr/>
          </p:nvSpPr>
          <p:spPr bwMode="auto">
            <a:xfrm>
              <a:off x="4562" y="1119"/>
              <a:ext cx="728" cy="5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pt-BR" sz="1600"/>
                <a:t>control and status registers</a:t>
              </a:r>
            </a:p>
          </p:txBody>
        </p:sp>
        <p:sp>
          <p:nvSpPr>
            <p:cNvPr id="93216" name="AutoShape 30"/>
            <p:cNvSpPr>
              <a:spLocks noChangeArrowheads="1"/>
            </p:cNvSpPr>
            <p:nvPr/>
          </p:nvSpPr>
          <p:spPr bwMode="auto">
            <a:xfrm rot="10800000">
              <a:off x="3725" y="1527"/>
              <a:ext cx="272" cy="215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4000">
                <a:latin typeface="Comic Sans MS" charset="0"/>
              </a:endParaRPr>
            </a:p>
          </p:txBody>
        </p:sp>
        <p:sp>
          <p:nvSpPr>
            <p:cNvPr id="93217" name="Rectangle 31"/>
            <p:cNvSpPr>
              <a:spLocks noChangeArrowheads="1"/>
            </p:cNvSpPr>
            <p:nvPr/>
          </p:nvSpPr>
          <p:spPr bwMode="auto">
            <a:xfrm>
              <a:off x="3292" y="1028"/>
              <a:ext cx="2177" cy="176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4000">
                <a:latin typeface="Comic Sans MS" charset="0"/>
              </a:endParaRPr>
            </a:p>
          </p:txBody>
        </p:sp>
        <p:sp>
          <p:nvSpPr>
            <p:cNvPr id="93218" name="Text Box 32"/>
            <p:cNvSpPr txBox="1">
              <a:spLocks noChangeArrowheads="1"/>
            </p:cNvSpPr>
            <p:nvPr/>
          </p:nvSpPr>
          <p:spPr bwMode="auto">
            <a:xfrm>
              <a:off x="4562" y="2327"/>
              <a:ext cx="728" cy="3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pt-BR" sz="1600"/>
                <a:t>data builder</a:t>
              </a:r>
            </a:p>
          </p:txBody>
        </p:sp>
        <p:sp>
          <p:nvSpPr>
            <p:cNvPr id="93219" name="Text Box 33"/>
            <p:cNvSpPr txBox="1">
              <a:spLocks noChangeArrowheads="1"/>
            </p:cNvSpPr>
            <p:nvPr/>
          </p:nvSpPr>
          <p:spPr bwMode="auto">
            <a:xfrm>
              <a:off x="2530" y="2329"/>
              <a:ext cx="531" cy="35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pt-BR" sz="1600" b="1"/>
                <a:t>TDC</a:t>
              </a:r>
            </a:p>
            <a:p>
              <a:pPr eaLnBrk="1" hangingPunct="1"/>
              <a:r>
                <a:rPr lang="pt-BR" sz="1400"/>
                <a:t>81 ps</a:t>
              </a:r>
            </a:p>
          </p:txBody>
        </p:sp>
        <p:sp>
          <p:nvSpPr>
            <p:cNvPr id="93220" name="Text Box 34"/>
            <p:cNvSpPr txBox="1">
              <a:spLocks noChangeArrowheads="1"/>
            </p:cNvSpPr>
            <p:nvPr/>
          </p:nvSpPr>
          <p:spPr bwMode="auto">
            <a:xfrm>
              <a:off x="3065" y="2262"/>
              <a:ext cx="36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pt-BR" sz="1000" b="1"/>
                <a:t>28 bits</a:t>
              </a:r>
            </a:p>
          </p:txBody>
        </p:sp>
        <p:sp>
          <p:nvSpPr>
            <p:cNvPr id="93221" name="Text Box 35"/>
            <p:cNvSpPr txBox="1">
              <a:spLocks noChangeArrowheads="1"/>
            </p:cNvSpPr>
            <p:nvPr/>
          </p:nvSpPr>
          <p:spPr bwMode="auto">
            <a:xfrm>
              <a:off x="2175" y="2296"/>
              <a:ext cx="29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pt-BR" sz="1200"/>
                <a:t>stop</a:t>
              </a:r>
            </a:p>
          </p:txBody>
        </p:sp>
        <p:sp>
          <p:nvSpPr>
            <p:cNvPr id="93222" name="Line 36"/>
            <p:cNvSpPr>
              <a:spLocks noChangeShapeType="1"/>
            </p:cNvSpPr>
            <p:nvPr/>
          </p:nvSpPr>
          <p:spPr bwMode="auto">
            <a:xfrm flipH="1">
              <a:off x="2789" y="2676"/>
              <a:ext cx="0" cy="24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23" name="Text Box 37"/>
            <p:cNvSpPr txBox="1">
              <a:spLocks noChangeArrowheads="1"/>
            </p:cNvSpPr>
            <p:nvPr/>
          </p:nvSpPr>
          <p:spPr bwMode="auto">
            <a:xfrm>
              <a:off x="2426" y="2713"/>
              <a:ext cx="3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pt-BR" sz="1200"/>
                <a:t>start*</a:t>
              </a:r>
            </a:p>
          </p:txBody>
        </p:sp>
        <p:sp>
          <p:nvSpPr>
            <p:cNvPr id="93224" name="AutoShape 38"/>
            <p:cNvSpPr>
              <a:spLocks noChangeArrowheads="1"/>
            </p:cNvSpPr>
            <p:nvPr/>
          </p:nvSpPr>
          <p:spPr bwMode="auto">
            <a:xfrm>
              <a:off x="4797" y="1845"/>
              <a:ext cx="272" cy="482"/>
            </a:xfrm>
            <a:prstGeom prst="downArrow">
              <a:avLst>
                <a:gd name="adj1" fmla="val 50000"/>
                <a:gd name="adj2" fmla="val 44301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4000">
                <a:latin typeface="Comic Sans MS" charset="0"/>
              </a:endParaRPr>
            </a:p>
          </p:txBody>
        </p:sp>
        <p:sp>
          <p:nvSpPr>
            <p:cNvPr id="93225" name="Rectangle 39"/>
            <p:cNvSpPr>
              <a:spLocks noChangeArrowheads="1"/>
            </p:cNvSpPr>
            <p:nvPr/>
          </p:nvSpPr>
          <p:spPr bwMode="auto">
            <a:xfrm>
              <a:off x="4244" y="1845"/>
              <a:ext cx="748" cy="11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4000">
                <a:latin typeface="Comic Sans MS" charset="0"/>
              </a:endParaRPr>
            </a:p>
          </p:txBody>
        </p:sp>
        <p:sp>
          <p:nvSpPr>
            <p:cNvPr id="93226" name="Text Box 40"/>
            <p:cNvSpPr txBox="1">
              <a:spLocks noChangeArrowheads="1"/>
            </p:cNvSpPr>
            <p:nvPr/>
          </p:nvSpPr>
          <p:spPr bwMode="auto">
            <a:xfrm>
              <a:off x="3489" y="2319"/>
              <a:ext cx="728" cy="3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pt-BR" sz="1600"/>
                <a:t>time encoding</a:t>
              </a:r>
            </a:p>
          </p:txBody>
        </p:sp>
        <p:sp>
          <p:nvSpPr>
            <p:cNvPr id="93227" name="AutoShape 41"/>
            <p:cNvSpPr>
              <a:spLocks noChangeArrowheads="1"/>
            </p:cNvSpPr>
            <p:nvPr/>
          </p:nvSpPr>
          <p:spPr bwMode="auto">
            <a:xfrm rot="-5400000">
              <a:off x="4260" y="2330"/>
              <a:ext cx="261" cy="342"/>
            </a:xfrm>
            <a:prstGeom prst="downArrow">
              <a:avLst>
                <a:gd name="adj1" fmla="val 50000"/>
                <a:gd name="adj2" fmla="val 32759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4000">
                <a:latin typeface="Comic Sans MS" charset="0"/>
              </a:endParaRPr>
            </a:p>
          </p:txBody>
        </p:sp>
        <p:sp>
          <p:nvSpPr>
            <p:cNvPr id="93228" name="Text Box 42"/>
            <p:cNvSpPr txBox="1">
              <a:spLocks noChangeArrowheads="1"/>
            </p:cNvSpPr>
            <p:nvPr/>
          </p:nvSpPr>
          <p:spPr bwMode="auto">
            <a:xfrm>
              <a:off x="4924" y="830"/>
              <a:ext cx="54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pt-BR" sz="1600" b="1"/>
                <a:t>FPGAs</a:t>
              </a:r>
            </a:p>
          </p:txBody>
        </p:sp>
        <p:sp>
          <p:nvSpPr>
            <p:cNvPr id="93229" name="AutoShape 43"/>
            <p:cNvSpPr>
              <a:spLocks noChangeArrowheads="1"/>
            </p:cNvSpPr>
            <p:nvPr/>
          </p:nvSpPr>
          <p:spPr bwMode="auto">
            <a:xfrm>
              <a:off x="4789" y="2699"/>
              <a:ext cx="272" cy="280"/>
            </a:xfrm>
            <a:prstGeom prst="downArrow">
              <a:avLst>
                <a:gd name="adj1" fmla="val 50000"/>
                <a:gd name="adj2" fmla="val 25735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4000">
                <a:latin typeface="Comic Sans MS" charset="0"/>
              </a:endParaRPr>
            </a:p>
          </p:txBody>
        </p:sp>
        <p:sp>
          <p:nvSpPr>
            <p:cNvPr id="93230" name="AutoShape 44"/>
            <p:cNvSpPr>
              <a:spLocks noChangeArrowheads="1"/>
            </p:cNvSpPr>
            <p:nvPr/>
          </p:nvSpPr>
          <p:spPr bwMode="auto">
            <a:xfrm rot="-5400000">
              <a:off x="3156" y="2293"/>
              <a:ext cx="227" cy="417"/>
            </a:xfrm>
            <a:prstGeom prst="downArrow">
              <a:avLst>
                <a:gd name="adj1" fmla="val 50000"/>
                <a:gd name="adj2" fmla="val 34376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4000">
                <a:latin typeface="Comic Sans MS" charset="0"/>
              </a:endParaRPr>
            </a:p>
          </p:txBody>
        </p:sp>
        <p:sp>
          <p:nvSpPr>
            <p:cNvPr id="93231" name="Text Box 45"/>
            <p:cNvSpPr txBox="1">
              <a:spLocks noChangeArrowheads="1"/>
            </p:cNvSpPr>
            <p:nvPr/>
          </p:nvSpPr>
          <p:spPr bwMode="auto">
            <a:xfrm>
              <a:off x="703" y="3702"/>
              <a:ext cx="15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pt-BR" sz="1200"/>
                <a:t>* trigger pulse from previous event</a:t>
              </a:r>
            </a:p>
          </p:txBody>
        </p:sp>
        <p:sp>
          <p:nvSpPr>
            <p:cNvPr id="93232" name="Text Box 46"/>
            <p:cNvSpPr txBox="1">
              <a:spLocks noChangeArrowheads="1"/>
            </p:cNvSpPr>
            <p:nvPr/>
          </p:nvSpPr>
          <p:spPr bwMode="auto">
            <a:xfrm>
              <a:off x="1351" y="2335"/>
              <a:ext cx="771" cy="3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pt-BR" sz="1400"/>
                <a:t>leading-edge</a:t>
              </a:r>
            </a:p>
            <a:p>
              <a:pPr eaLnBrk="1" hangingPunct="1"/>
              <a:r>
                <a:rPr lang="pt-BR" sz="1400"/>
                <a:t>discriminator</a:t>
              </a:r>
            </a:p>
          </p:txBody>
        </p:sp>
        <p:sp>
          <p:nvSpPr>
            <p:cNvPr id="93233" name="Line 47"/>
            <p:cNvSpPr>
              <a:spLocks noChangeShapeType="1"/>
            </p:cNvSpPr>
            <p:nvPr/>
          </p:nvSpPr>
          <p:spPr bwMode="auto">
            <a:xfrm flipH="1">
              <a:off x="1131" y="2923"/>
              <a:ext cx="166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34" name="Line 48"/>
            <p:cNvSpPr>
              <a:spLocks noChangeShapeType="1"/>
            </p:cNvSpPr>
            <p:nvPr/>
          </p:nvSpPr>
          <p:spPr bwMode="auto">
            <a:xfrm flipH="1">
              <a:off x="1728" y="2049"/>
              <a:ext cx="0" cy="2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35" name="Line 49"/>
            <p:cNvSpPr>
              <a:spLocks noChangeShapeType="1"/>
            </p:cNvSpPr>
            <p:nvPr/>
          </p:nvSpPr>
          <p:spPr bwMode="auto">
            <a:xfrm flipH="1">
              <a:off x="2121" y="2494"/>
              <a:ext cx="40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36" name="AutoShape 50"/>
            <p:cNvSpPr>
              <a:spLocks noChangeArrowheads="1"/>
            </p:cNvSpPr>
            <p:nvPr/>
          </p:nvSpPr>
          <p:spPr bwMode="auto">
            <a:xfrm>
              <a:off x="3530" y="2805"/>
              <a:ext cx="227" cy="988"/>
            </a:xfrm>
            <a:prstGeom prst="upDownArrow">
              <a:avLst>
                <a:gd name="adj1" fmla="val 53306"/>
                <a:gd name="adj2" fmla="val 36572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4000">
                <a:latin typeface="Comic Sans MS" charset="0"/>
              </a:endParaRPr>
            </a:p>
          </p:txBody>
        </p:sp>
        <p:sp>
          <p:nvSpPr>
            <p:cNvPr id="93237" name="Text Box 51"/>
            <p:cNvSpPr txBox="1">
              <a:spLocks noChangeArrowheads="1"/>
            </p:cNvSpPr>
            <p:nvPr/>
          </p:nvSpPr>
          <p:spPr bwMode="auto">
            <a:xfrm>
              <a:off x="3157" y="3578"/>
              <a:ext cx="40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pt-BR" sz="1200"/>
                <a:t>control</a:t>
              </a:r>
            </a:p>
          </p:txBody>
        </p:sp>
        <p:sp>
          <p:nvSpPr>
            <p:cNvPr id="93238" name="Text Box 52"/>
            <p:cNvSpPr txBox="1">
              <a:spLocks noChangeArrowheads="1"/>
            </p:cNvSpPr>
            <p:nvPr/>
          </p:nvSpPr>
          <p:spPr bwMode="auto">
            <a:xfrm>
              <a:off x="5027" y="3578"/>
              <a:ext cx="30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pt-BR" sz="1200"/>
                <a:t>data</a:t>
              </a:r>
            </a:p>
          </p:txBody>
        </p:sp>
        <p:sp>
          <p:nvSpPr>
            <p:cNvPr id="93239" name="AutoShape 53"/>
            <p:cNvSpPr>
              <a:spLocks noChangeArrowheads="1"/>
            </p:cNvSpPr>
            <p:nvPr/>
          </p:nvSpPr>
          <p:spPr bwMode="auto">
            <a:xfrm>
              <a:off x="4813" y="3566"/>
              <a:ext cx="227" cy="227"/>
            </a:xfrm>
            <a:prstGeom prst="upDownArrow">
              <a:avLst>
                <a:gd name="adj1" fmla="val 47056"/>
                <a:gd name="adj2" fmla="val 28634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4000">
                <a:latin typeface="Comic Sans MS" charset="0"/>
              </a:endParaRPr>
            </a:p>
          </p:txBody>
        </p:sp>
        <p:sp>
          <p:nvSpPr>
            <p:cNvPr id="93240" name="AutoShape 54"/>
            <p:cNvSpPr>
              <a:spLocks noChangeArrowheads="1"/>
            </p:cNvSpPr>
            <p:nvPr/>
          </p:nvSpPr>
          <p:spPr bwMode="auto">
            <a:xfrm>
              <a:off x="4165" y="3562"/>
              <a:ext cx="227" cy="227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4000">
                <a:latin typeface="Comic Sans MS" charset="0"/>
              </a:endParaRPr>
            </a:p>
          </p:txBody>
        </p:sp>
        <p:sp>
          <p:nvSpPr>
            <p:cNvPr id="93241" name="Text Box 55"/>
            <p:cNvSpPr txBox="1">
              <a:spLocks noChangeArrowheads="1"/>
            </p:cNvSpPr>
            <p:nvPr/>
          </p:nvSpPr>
          <p:spPr bwMode="auto">
            <a:xfrm>
              <a:off x="4351" y="3578"/>
              <a:ext cx="30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pt-BR" sz="1200"/>
                <a:t>addr</a:t>
              </a:r>
            </a:p>
          </p:txBody>
        </p:sp>
        <p:sp>
          <p:nvSpPr>
            <p:cNvPr id="93242" name="Text Box 56"/>
            <p:cNvSpPr txBox="1">
              <a:spLocks noChangeArrowheads="1"/>
            </p:cNvSpPr>
            <p:nvPr/>
          </p:nvSpPr>
          <p:spPr bwMode="auto">
            <a:xfrm>
              <a:off x="1374" y="1719"/>
              <a:ext cx="725" cy="3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pt-BR" sz="1400"/>
                <a:t>signal conditioning</a:t>
              </a:r>
            </a:p>
          </p:txBody>
        </p:sp>
        <p:sp>
          <p:nvSpPr>
            <p:cNvPr id="93243" name="Line 57"/>
            <p:cNvSpPr>
              <a:spLocks noChangeShapeType="1"/>
            </p:cNvSpPr>
            <p:nvPr/>
          </p:nvSpPr>
          <p:spPr bwMode="auto">
            <a:xfrm flipH="1" flipV="1">
              <a:off x="2100" y="1888"/>
              <a:ext cx="19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44" name="Text Box 58"/>
            <p:cNvSpPr txBox="1">
              <a:spLocks noChangeArrowheads="1"/>
            </p:cNvSpPr>
            <p:nvPr/>
          </p:nvSpPr>
          <p:spPr bwMode="auto">
            <a:xfrm>
              <a:off x="3065" y="1648"/>
              <a:ext cx="36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pt-BR" sz="1000" b="1"/>
                <a:t>10 bits</a:t>
              </a:r>
            </a:p>
          </p:txBody>
        </p:sp>
        <p:sp>
          <p:nvSpPr>
            <p:cNvPr id="93245" name="Text Box 59"/>
            <p:cNvSpPr txBox="1">
              <a:spLocks noChangeArrowheads="1"/>
            </p:cNvSpPr>
            <p:nvPr/>
          </p:nvSpPr>
          <p:spPr bwMode="auto">
            <a:xfrm>
              <a:off x="5150" y="3131"/>
              <a:ext cx="40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pt-BR" sz="1600" b="1"/>
                <a:t>FIFO</a:t>
              </a:r>
            </a:p>
          </p:txBody>
        </p:sp>
        <p:sp>
          <p:nvSpPr>
            <p:cNvPr id="93246" name="Text Box 60"/>
            <p:cNvSpPr txBox="1">
              <a:spLocks noChangeArrowheads="1"/>
            </p:cNvSpPr>
            <p:nvPr/>
          </p:nvSpPr>
          <p:spPr bwMode="auto">
            <a:xfrm>
              <a:off x="204" y="2739"/>
              <a:ext cx="932" cy="36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pt-BR" sz="1600" b="1"/>
                <a:t>DC level-1</a:t>
              </a:r>
            </a:p>
            <a:p>
              <a:pPr eaLnBrk="1" hangingPunct="1"/>
              <a:r>
                <a:rPr lang="pt-BR" sz="1600" b="1"/>
                <a:t>trigger</a:t>
              </a:r>
            </a:p>
          </p:txBody>
        </p:sp>
      </p:grpSp>
      <p:sp>
        <p:nvSpPr>
          <p:cNvPr id="61" name="Rectangle 4"/>
          <p:cNvSpPr>
            <a:spLocks noChangeArrowheads="1"/>
          </p:cNvSpPr>
          <p:nvPr/>
        </p:nvSpPr>
        <p:spPr bwMode="auto">
          <a:xfrm>
            <a:off x="179388" y="333375"/>
            <a:ext cx="878522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pt-BR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Eletronics</a:t>
            </a:r>
            <a:r>
              <a:rPr lang="pt-BR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Design   - </a:t>
            </a:r>
            <a:r>
              <a:rPr lang="pt-BR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(conceptual </a:t>
            </a:r>
            <a:r>
              <a:rPr lang="pt-BR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diagram</a:t>
            </a:r>
            <a:r>
              <a:rPr lang="pt-BR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2007)</a:t>
            </a:r>
            <a:endParaRPr lang="pt-BR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2" name="Line 5"/>
          <p:cNvSpPr>
            <a:spLocks noChangeShapeType="1"/>
          </p:cNvSpPr>
          <p:nvPr/>
        </p:nvSpPr>
        <p:spPr bwMode="auto">
          <a:xfrm>
            <a:off x="255588" y="1125538"/>
            <a:ext cx="8637587" cy="0"/>
          </a:xfrm>
          <a:prstGeom prst="line">
            <a:avLst/>
          </a:prstGeom>
          <a:noFill/>
          <a:ln w="50800" cmpd="dbl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Text Box 13"/>
          <p:cNvSpPr txBox="1">
            <a:spLocks noChangeArrowheads="1"/>
          </p:cNvSpPr>
          <p:nvPr/>
        </p:nvSpPr>
        <p:spPr bwMode="auto">
          <a:xfrm>
            <a:off x="0" y="11938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1400" dirty="0">
                <a:solidFill>
                  <a:srgbClr val="FFFF00"/>
                </a:solidFill>
              </a:rPr>
              <a:t> </a:t>
            </a:r>
            <a:r>
              <a:rPr lang="pt-BR" sz="1400" dirty="0" smtClean="0">
                <a:solidFill>
                  <a:srgbClr val="FFFF00"/>
                </a:solidFill>
              </a:rPr>
              <a:t>   DAQ </a:t>
            </a:r>
            <a:r>
              <a:rPr lang="pt-BR" sz="1400" dirty="0" err="1" smtClean="0">
                <a:solidFill>
                  <a:srgbClr val="FFFF00"/>
                </a:solidFill>
              </a:rPr>
              <a:t>diagram</a:t>
            </a:r>
            <a:endParaRPr lang="pt-BR" sz="1400" dirty="0">
              <a:solidFill>
                <a:srgbClr val="FFFF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1E26A-EE08-0842-97A5-743E0732ED5A}" type="slidenum">
              <a:rPr lang="pt-BR" smtClean="0"/>
              <a:pPr/>
              <a:t>17</a:t>
            </a:fld>
            <a:endParaRPr lang="pt-B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14301" y="1435100"/>
            <a:ext cx="4343400" cy="2006600"/>
          </a:xfrm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 anchor="b"/>
          <a:lstStyle/>
          <a:p>
            <a:pPr algn="l" eaLnBrk="1" hangingPunct="1"/>
            <a:r>
              <a:rPr lang="pt-BR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VME 6U </a:t>
            </a:r>
            <a:r>
              <a:rPr lang="pt-BR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Board</a:t>
            </a:r>
            <a:r>
              <a:rPr lang="pt-BR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br>
              <a:rPr lang="pt-BR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t-BR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DAQ: </a:t>
            </a:r>
            <a:br>
              <a:rPr lang="pt-BR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t-BR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waveform</a:t>
            </a:r>
            <a:r>
              <a:rPr lang="pt-BR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digitizer</a:t>
            </a:r>
            <a:r>
              <a:rPr lang="pt-BR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pt-BR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t-BR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+ time </a:t>
            </a:r>
            <a:r>
              <a:rPr lang="pt-BR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stamp</a:t>
            </a:r>
            <a:endParaRPr lang="pt-BR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11299" name="Text Box 232"/>
          <p:cNvSpPr txBox="1">
            <a:spLocks noChangeArrowheads="1"/>
          </p:cNvSpPr>
          <p:nvPr/>
        </p:nvSpPr>
        <p:spPr bwMode="auto">
          <a:xfrm>
            <a:off x="295275" y="3222625"/>
            <a:ext cx="4241800" cy="2885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150000"/>
              </a:lnSpc>
            </a:pPr>
            <a:endParaRPr lang="pt-BR" sz="1400" dirty="0"/>
          </a:p>
          <a:p>
            <a:pPr algn="l" eaLnBrk="1" hangingPunct="1">
              <a:lnSpc>
                <a:spcPct val="150000"/>
              </a:lnSpc>
              <a:buFontTx/>
              <a:buChar char="•"/>
            </a:pPr>
            <a:r>
              <a:rPr lang="pt-BR" sz="1400" dirty="0"/>
              <a:t> </a:t>
            </a:r>
            <a:r>
              <a:rPr lang="pt-BR" dirty="0" err="1"/>
              <a:t>Lay-out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VME </a:t>
            </a:r>
            <a:r>
              <a:rPr lang="pt-BR" dirty="0" err="1"/>
              <a:t>board</a:t>
            </a:r>
            <a:r>
              <a:rPr lang="pt-BR" dirty="0"/>
              <a:t> </a:t>
            </a:r>
            <a:r>
              <a:rPr lang="pt-BR" dirty="0" err="1"/>
              <a:t>developed</a:t>
            </a:r>
            <a:r>
              <a:rPr lang="pt-BR" dirty="0"/>
              <a:t> </a:t>
            </a:r>
            <a:r>
              <a:rPr lang="pt-BR" dirty="0" smtClean="0"/>
              <a:t>in   </a:t>
            </a:r>
            <a:r>
              <a:rPr lang="pt-BR" dirty="0" err="1"/>
              <a:t>collaboration</a:t>
            </a:r>
            <a:r>
              <a:rPr lang="pt-BR" dirty="0"/>
              <a:t>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Brazilian</a:t>
            </a:r>
            <a:r>
              <a:rPr lang="pt-BR" dirty="0"/>
              <a:t> </a:t>
            </a:r>
            <a:r>
              <a:rPr lang="pt-BR" dirty="0" err="1"/>
              <a:t>industry</a:t>
            </a:r>
            <a:r>
              <a:rPr lang="pt-BR" dirty="0"/>
              <a:t>  </a:t>
            </a:r>
            <a:r>
              <a:rPr lang="pt-BR" dirty="0" smtClean="0"/>
              <a:t>CADSERVICE</a:t>
            </a:r>
            <a:endParaRPr lang="pt-BR" dirty="0"/>
          </a:p>
          <a:p>
            <a:pPr algn="l" eaLnBrk="1" hangingPunct="1">
              <a:lnSpc>
                <a:spcPct val="150000"/>
              </a:lnSpc>
              <a:buFontTx/>
              <a:buChar char="•"/>
            </a:pPr>
            <a:endParaRPr lang="pt-BR" dirty="0"/>
          </a:p>
          <a:p>
            <a:pPr algn="l" eaLnBrk="1" hangingPunct="1">
              <a:lnSpc>
                <a:spcPct val="150000"/>
              </a:lnSpc>
              <a:buFontTx/>
              <a:buChar char="•"/>
            </a:pPr>
            <a:r>
              <a:rPr lang="pt-BR" dirty="0"/>
              <a:t> </a:t>
            </a:r>
            <a:r>
              <a:rPr lang="pt-BR" dirty="0" err="1"/>
              <a:t>Components</a:t>
            </a:r>
            <a:r>
              <a:rPr lang="pt-BR" dirty="0"/>
              <a:t> </a:t>
            </a:r>
            <a:r>
              <a:rPr lang="pt-BR" dirty="0" err="1"/>
              <a:t>mounted</a:t>
            </a:r>
            <a:r>
              <a:rPr lang="pt-BR" dirty="0"/>
              <a:t> </a:t>
            </a:r>
            <a:r>
              <a:rPr lang="pt-BR" dirty="0" err="1"/>
              <a:t>by</a:t>
            </a:r>
            <a:r>
              <a:rPr lang="pt-BR" dirty="0"/>
              <a:t> CADSERVICE (Campinas, SP)</a:t>
            </a:r>
          </a:p>
        </p:txBody>
      </p:sp>
      <p:pic>
        <p:nvPicPr>
          <p:cNvPr id="311300" name="Picture 110" descr="C:\Users\janjos\Desktop\ndaq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5900" y="36580763"/>
            <a:ext cx="3784600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301" name="Picture 110" descr="C:\Users\janjos\Desktop\ndaq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800" y="36796663"/>
            <a:ext cx="3784600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302" name="Picture 110" descr="C:\Users\janjos\Desktop\ndaq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7700" y="37012563"/>
            <a:ext cx="3784600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303" name="Picture 110" descr="C:\Users\janjos\Desktop\ndaq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3600" y="37228463"/>
            <a:ext cx="3784600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304" name="Picture 110" descr="C:\Users\janjos\Desktop\ndaq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0" y="37444363"/>
            <a:ext cx="3784600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305" name="Picture 110" descr="C:\Users\janjos\Desktop\ndaq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5400" y="37660263"/>
            <a:ext cx="3784600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306" name="Picture 110" descr="C:\Users\janjos\Desktop\ndaq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1300" y="37876163"/>
            <a:ext cx="3784600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58775" y="349055"/>
            <a:ext cx="878522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pt-BR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Eletronics</a:t>
            </a:r>
            <a:r>
              <a:rPr lang="pt-BR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Design - </a:t>
            </a:r>
            <a:r>
              <a:rPr lang="pt-BR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pt-BR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present</a:t>
            </a:r>
            <a:r>
              <a:rPr lang="pt-BR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status 2012)</a:t>
            </a:r>
            <a:endParaRPr lang="pt-BR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>
            <a:off x="255588" y="1125538"/>
            <a:ext cx="8637587" cy="0"/>
          </a:xfrm>
          <a:prstGeom prst="line">
            <a:avLst/>
          </a:prstGeom>
          <a:noFill/>
          <a:ln w="50800" cmpd="dbl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 descr="2012-04-04 19.12.4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24" y="1371600"/>
            <a:ext cx="3724275" cy="49657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1E26A-EE08-0842-97A5-743E0732ED5A}" type="slidenum">
              <a:rPr lang="pt-BR" smtClean="0"/>
              <a:pPr/>
              <a:t>18</a:t>
            </a:fld>
            <a:endParaRPr lang="pt-B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52401" y="1689100"/>
            <a:ext cx="4038600" cy="1651000"/>
          </a:xfrm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 anchor="b"/>
          <a:lstStyle/>
          <a:p>
            <a:pPr algn="l" eaLnBrk="1" hangingPunct="1"/>
            <a:r>
              <a:rPr lang="pt-BR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VME 6U </a:t>
            </a:r>
            <a:r>
              <a:rPr lang="pt-BR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Board</a:t>
            </a:r>
            <a:r>
              <a:rPr lang="pt-BR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br>
              <a:rPr lang="pt-BR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t-BR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waveform</a:t>
            </a:r>
            <a:r>
              <a:rPr lang="pt-BR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digitizer</a:t>
            </a:r>
            <a:r>
              <a:rPr lang="pt-B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pt-B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t-B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  <a:r>
              <a:rPr lang="pt-BR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time </a:t>
            </a:r>
            <a:r>
              <a:rPr lang="pt-BR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stamp</a:t>
            </a:r>
            <a:endParaRPr lang="pt-BR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11299" name="Text Box 232"/>
          <p:cNvSpPr txBox="1">
            <a:spLocks noChangeArrowheads="1"/>
          </p:cNvSpPr>
          <p:nvPr/>
        </p:nvSpPr>
        <p:spPr bwMode="auto">
          <a:xfrm>
            <a:off x="295275" y="3362325"/>
            <a:ext cx="4241800" cy="2146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150000"/>
              </a:lnSpc>
            </a:pPr>
            <a:endParaRPr lang="pt-BR" dirty="0"/>
          </a:p>
          <a:p>
            <a:pPr algn="l" eaLnBrk="1" hangingPunct="1">
              <a:lnSpc>
                <a:spcPct val="150000"/>
              </a:lnSpc>
              <a:buFontTx/>
              <a:buChar char="•"/>
            </a:pPr>
            <a:r>
              <a:rPr lang="pt-BR" dirty="0" smtClean="0"/>
              <a:t>30 </a:t>
            </a:r>
            <a:r>
              <a:rPr lang="pt-BR" dirty="0" err="1"/>
              <a:t>units</a:t>
            </a:r>
            <a:r>
              <a:rPr lang="pt-BR" dirty="0"/>
              <a:t> </a:t>
            </a:r>
            <a:r>
              <a:rPr lang="pt-BR" dirty="0" err="1"/>
              <a:t>produced</a:t>
            </a:r>
            <a:r>
              <a:rPr lang="pt-BR" dirty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</a:t>
            </a:r>
            <a:r>
              <a:rPr lang="pt-BR" dirty="0" err="1" smtClean="0"/>
              <a:t>tested</a:t>
            </a:r>
            <a:r>
              <a:rPr lang="pt-BR" dirty="0" smtClean="0"/>
              <a:t>.</a:t>
            </a:r>
          </a:p>
          <a:p>
            <a:pPr algn="l" eaLnBrk="1" hangingPunct="1">
              <a:lnSpc>
                <a:spcPct val="150000"/>
              </a:lnSpc>
              <a:buFontTx/>
              <a:buChar char="•"/>
            </a:pPr>
            <a:endParaRPr lang="pt-BR" dirty="0"/>
          </a:p>
          <a:p>
            <a:pPr algn="l" eaLnBrk="1" hangingPunct="1">
              <a:lnSpc>
                <a:spcPct val="150000"/>
              </a:lnSpc>
              <a:buFontTx/>
              <a:buChar char="•"/>
            </a:pPr>
            <a:r>
              <a:rPr lang="pt-BR" dirty="0"/>
              <a:t> </a:t>
            </a:r>
            <a:r>
              <a:rPr lang="pt-BR" dirty="0" smtClean="0"/>
              <a:t>Data </a:t>
            </a:r>
            <a:r>
              <a:rPr lang="pt-BR" dirty="0" err="1" smtClean="0"/>
              <a:t>acquisition</a:t>
            </a:r>
            <a:r>
              <a:rPr lang="pt-BR" dirty="0" smtClean="0"/>
              <a:t> </a:t>
            </a:r>
            <a:r>
              <a:rPr lang="pt-BR" dirty="0" err="1" smtClean="0"/>
              <a:t>with</a:t>
            </a:r>
            <a:r>
              <a:rPr lang="pt-BR" dirty="0" smtClean="0"/>
              <a:t> </a:t>
            </a:r>
            <a:r>
              <a:rPr lang="pt-BR" dirty="0" err="1" smtClean="0"/>
              <a:t>several</a:t>
            </a:r>
            <a:r>
              <a:rPr lang="pt-BR" dirty="0" smtClean="0"/>
              <a:t> </a:t>
            </a:r>
          </a:p>
          <a:p>
            <a:pPr algn="l" eaLnBrk="1" hangingPunct="1">
              <a:lnSpc>
                <a:spcPct val="150000"/>
              </a:lnSpc>
            </a:pPr>
            <a:r>
              <a:rPr lang="pt-BR" dirty="0"/>
              <a:t> </a:t>
            </a:r>
            <a:r>
              <a:rPr lang="pt-BR" dirty="0" smtClean="0"/>
              <a:t> modules </a:t>
            </a:r>
            <a:r>
              <a:rPr lang="pt-BR" dirty="0" err="1" smtClean="0"/>
              <a:t>being</a:t>
            </a:r>
            <a:r>
              <a:rPr lang="pt-BR" dirty="0" smtClean="0"/>
              <a:t> </a:t>
            </a:r>
            <a:r>
              <a:rPr lang="pt-BR" dirty="0" err="1" smtClean="0"/>
              <a:t>tested</a:t>
            </a:r>
            <a:endParaRPr lang="pt-BR" dirty="0"/>
          </a:p>
        </p:txBody>
      </p:sp>
      <p:pic>
        <p:nvPicPr>
          <p:cNvPr id="311300" name="Picture 110" descr="C:\Users\janjos\Desktop\ndaq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5900" y="36580763"/>
            <a:ext cx="3784600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301" name="Picture 110" descr="C:\Users\janjos\Desktop\ndaq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800" y="36796663"/>
            <a:ext cx="3784600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302" name="Picture 110" descr="C:\Users\janjos\Desktop\ndaq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7700" y="37012563"/>
            <a:ext cx="3784600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303" name="Picture 110" descr="C:\Users\janjos\Desktop\ndaq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3600" y="37228463"/>
            <a:ext cx="3784600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304" name="Picture 110" descr="C:\Users\janjos\Desktop\ndaq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0" y="37444363"/>
            <a:ext cx="3784600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305" name="Picture 110" descr="C:\Users\janjos\Desktop\ndaq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5400" y="37660263"/>
            <a:ext cx="3784600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306" name="Picture 110" descr="C:\Users\janjos\Desktop\ndaq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1300" y="37876163"/>
            <a:ext cx="3784600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58775" y="349055"/>
            <a:ext cx="878522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pt-BR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Eletronics</a:t>
            </a:r>
            <a:r>
              <a:rPr lang="pt-BR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Design - </a:t>
            </a:r>
            <a:r>
              <a:rPr lang="pt-BR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pt-BR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present</a:t>
            </a:r>
            <a:r>
              <a:rPr lang="pt-BR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status 2012)</a:t>
            </a:r>
            <a:endParaRPr lang="pt-BR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>
            <a:off x="255588" y="1125538"/>
            <a:ext cx="8637587" cy="0"/>
          </a:xfrm>
          <a:prstGeom prst="line">
            <a:avLst/>
          </a:prstGeom>
          <a:noFill/>
          <a:ln w="50800" cmpd="dbl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" name="Picture 3" descr="IMG_20120921_19042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267" y="1892300"/>
            <a:ext cx="4893733" cy="36703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1E26A-EE08-0842-97A5-743E0732ED5A}" type="slidenum">
              <a:rPr lang="pt-BR" smtClean="0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8989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382588"/>
            <a:ext cx="7334250" cy="828675"/>
          </a:xfrm>
        </p:spPr>
        <p:txBody>
          <a:bodyPr/>
          <a:lstStyle/>
          <a:p>
            <a:pPr eaLnBrk="1" hangingPunct="1"/>
            <a:r>
              <a:rPr lang="en-US" altLang="ja-JP" dirty="0">
                <a:solidFill>
                  <a:srgbClr val="FFFF00"/>
                </a:solidFill>
                <a:latin typeface="Arial" charset="0"/>
                <a:cs typeface="ＭＳ Ｐゴシック" charset="0"/>
              </a:rPr>
              <a:t>Motivations for ANGRA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00" y="2006600"/>
            <a:ext cx="8001000" cy="426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None/>
            </a:pPr>
            <a:endParaRPr lang="en-US" altLang="ja-JP">
              <a:latin typeface="Arial" charset="0"/>
              <a:cs typeface="ＭＳ Ｐゴシック" charset="0"/>
            </a:endParaRPr>
          </a:p>
          <a:p>
            <a:pPr lvl="1" eaLnBrk="1" hangingPunct="1">
              <a:buFontTx/>
              <a:buNone/>
            </a:pPr>
            <a:endParaRPr lang="en-US" altLang="ja-JP">
              <a:latin typeface="Arial" charset="0"/>
              <a:cs typeface="ＭＳ Ｐゴシック" charset="0"/>
            </a:endParaRPr>
          </a:p>
          <a:p>
            <a:pPr lvl="1" eaLnBrk="1" hangingPunct="1">
              <a:buFontTx/>
              <a:buNone/>
            </a:pPr>
            <a:endParaRPr lang="en-US" altLang="ja-JP">
              <a:latin typeface="Arial" charset="0"/>
              <a:cs typeface="ＭＳ Ｐゴシック" charset="0"/>
            </a:endParaRPr>
          </a:p>
        </p:txBody>
      </p:sp>
      <p:sp>
        <p:nvSpPr>
          <p:cNvPr id="11269" name="Line 4"/>
          <p:cNvSpPr>
            <a:spLocks noChangeShapeType="1"/>
          </p:cNvSpPr>
          <p:nvPr/>
        </p:nvSpPr>
        <p:spPr bwMode="auto">
          <a:xfrm>
            <a:off x="230188" y="1300351"/>
            <a:ext cx="8637587" cy="0"/>
          </a:xfrm>
          <a:prstGeom prst="line">
            <a:avLst/>
          </a:prstGeom>
          <a:noFill/>
          <a:ln w="50800" cmpd="dbl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400050" y="1332942"/>
            <a:ext cx="8215313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0" hangingPunct="0">
              <a:spcBef>
                <a:spcPct val="20000"/>
              </a:spcBef>
              <a:buFontTx/>
              <a:buChar char="•"/>
            </a:pPr>
            <a:r>
              <a:rPr lang="en-US" altLang="ja-JP" sz="2800" b="1" dirty="0">
                <a:cs typeface="ＭＳ Ｐゴシック" charset="0"/>
              </a:rPr>
              <a:t>Very interesting for the Brazilian science</a:t>
            </a:r>
            <a:r>
              <a:rPr lang="en-US" altLang="ja-JP" sz="2800" b="1" dirty="0" smtClean="0">
                <a:cs typeface="ＭＳ Ｐゴシック" charset="0"/>
              </a:rPr>
              <a:t>:</a:t>
            </a:r>
          </a:p>
          <a:p>
            <a:pPr marL="342900" indent="-342900" algn="l" eaLnBrk="0" hangingPunct="0">
              <a:spcBef>
                <a:spcPct val="20000"/>
              </a:spcBef>
              <a:buFontTx/>
              <a:buChar char="•"/>
            </a:pPr>
            <a:endParaRPr lang="en-US" altLang="ja-JP" sz="2800" b="1" dirty="0">
              <a:cs typeface="ＭＳ Ｐゴシック" charset="0"/>
            </a:endParaRPr>
          </a:p>
          <a:p>
            <a:pPr marL="742950" lvl="1" indent="-285750" algn="l" eaLnBrk="0" hangingPunct="0">
              <a:spcBef>
                <a:spcPct val="20000"/>
              </a:spcBef>
              <a:buFontTx/>
              <a:buChar char="–"/>
            </a:pPr>
            <a:r>
              <a:rPr lang="en-US" altLang="ja-JP" sz="2400" dirty="0" smtClean="0">
                <a:solidFill>
                  <a:srgbClr val="FFFF00"/>
                </a:solidFill>
                <a:cs typeface="ＭＳ Ｐゴシック" charset="0"/>
              </a:rPr>
              <a:t>Start experimental neutrino physics in Brazil</a:t>
            </a:r>
          </a:p>
          <a:p>
            <a:pPr lvl="1" algn="l" eaLnBrk="0" hangingPunct="0">
              <a:spcBef>
                <a:spcPct val="20000"/>
              </a:spcBef>
            </a:pPr>
            <a:r>
              <a:rPr lang="en-US" altLang="ja-JP" sz="2400" dirty="0">
                <a:cs typeface="ＭＳ Ｐゴシック" charset="0"/>
              </a:rPr>
              <a:t> </a:t>
            </a:r>
            <a:r>
              <a:rPr lang="en-US" altLang="ja-JP" sz="2400" dirty="0" smtClean="0">
                <a:cs typeface="ＭＳ Ｐゴシック" charset="0"/>
              </a:rPr>
              <a:t>   taking advantage of existing antineutrino sources</a:t>
            </a:r>
          </a:p>
          <a:p>
            <a:pPr lvl="1" algn="l" eaLnBrk="0" hangingPunct="0">
              <a:spcBef>
                <a:spcPct val="20000"/>
              </a:spcBef>
            </a:pPr>
            <a:r>
              <a:rPr lang="en-US" altLang="ja-JP" sz="2400" dirty="0" smtClean="0">
                <a:cs typeface="ＭＳ Ｐゴシック" charset="0"/>
              </a:rPr>
              <a:t>    (</a:t>
            </a:r>
            <a:r>
              <a:rPr lang="en-US" altLang="ja-JP" sz="2400" dirty="0" err="1">
                <a:cs typeface="ＭＳ Ｐゴシック" charset="0"/>
              </a:rPr>
              <a:t>Angra</a:t>
            </a:r>
            <a:r>
              <a:rPr lang="en-US" altLang="ja-JP" sz="2400" dirty="0">
                <a:cs typeface="ＭＳ Ｐゴシック" charset="0"/>
              </a:rPr>
              <a:t>-I and II nuclear reactors).</a:t>
            </a:r>
          </a:p>
          <a:p>
            <a:pPr marL="742950" lvl="1" indent="-285750" algn="l" eaLnBrk="0" hangingPunct="0">
              <a:spcBef>
                <a:spcPct val="20000"/>
              </a:spcBef>
              <a:buFontTx/>
              <a:buChar char="–"/>
            </a:pPr>
            <a:endParaRPr lang="en-US" altLang="ja-JP" sz="2400" dirty="0">
              <a:cs typeface="ＭＳ Ｐゴシック" charset="0"/>
            </a:endParaRPr>
          </a:p>
          <a:p>
            <a:pPr marL="742950" lvl="1" indent="-285750" algn="l" eaLnBrk="0" hangingPunct="0">
              <a:spcBef>
                <a:spcPct val="20000"/>
              </a:spcBef>
              <a:buFontTx/>
              <a:buChar char="–"/>
            </a:pPr>
            <a:r>
              <a:rPr lang="en-US" altLang="ja-JP" sz="2400" dirty="0">
                <a:solidFill>
                  <a:srgbClr val="FFFF00"/>
                </a:solidFill>
                <a:cs typeface="ＭＳ Ｐゴシック" charset="0"/>
              </a:rPr>
              <a:t>Possibility to do neutrino applied physics</a:t>
            </a:r>
            <a:r>
              <a:rPr lang="en-US" altLang="ja-JP" sz="2400" dirty="0">
                <a:cs typeface="ＭＳ Ｐゴシック" charset="0"/>
              </a:rPr>
              <a:t>: </a:t>
            </a:r>
            <a:endParaRPr lang="en-US" altLang="ja-JP" sz="2400" dirty="0" smtClean="0">
              <a:cs typeface="ＭＳ Ｐゴシック" charset="0"/>
            </a:endParaRPr>
          </a:p>
          <a:p>
            <a:pPr marL="742950" lvl="1" indent="-285750" algn="l" eaLnBrk="0" hangingPunct="0">
              <a:spcBef>
                <a:spcPct val="20000"/>
              </a:spcBef>
            </a:pPr>
            <a:r>
              <a:rPr lang="en-US" altLang="ja-JP" sz="2400" dirty="0" smtClean="0">
                <a:cs typeface="ＭＳ Ｐゴシック" charset="0"/>
              </a:rPr>
              <a:t>   . </a:t>
            </a:r>
            <a:r>
              <a:rPr lang="en-US" altLang="ja-JP" sz="2400" dirty="0">
                <a:cs typeface="ＭＳ Ｐゴシック" charset="0"/>
              </a:rPr>
              <a:t>nuclear safeguards applications.</a:t>
            </a:r>
          </a:p>
          <a:p>
            <a:pPr marL="742950" lvl="1" indent="-285750" algn="l" eaLnBrk="0" hangingPunct="0">
              <a:spcBef>
                <a:spcPct val="20000"/>
              </a:spcBef>
            </a:pPr>
            <a:r>
              <a:rPr lang="en-US" altLang="ja-JP" sz="2400" dirty="0">
                <a:cs typeface="ＭＳ Ｐゴシック" charset="0"/>
              </a:rPr>
              <a:t>   . new detector technologies</a:t>
            </a:r>
            <a:r>
              <a:rPr lang="en-US" altLang="ja-JP" sz="2400" dirty="0" smtClean="0">
                <a:cs typeface="ＭＳ Ｐゴシック" charset="0"/>
              </a:rPr>
              <a:t>.</a:t>
            </a:r>
          </a:p>
          <a:p>
            <a:pPr marL="742950" lvl="1" indent="-285750" algn="l" eaLnBrk="0" hangingPunct="0">
              <a:spcBef>
                <a:spcPct val="20000"/>
              </a:spcBef>
            </a:pPr>
            <a:endParaRPr lang="en-US" altLang="ja-JP" sz="2400" dirty="0" smtClean="0">
              <a:cs typeface="ＭＳ Ｐゴシック" charset="0"/>
            </a:endParaRPr>
          </a:p>
          <a:p>
            <a:pPr marL="742950" lvl="1" indent="-285750" algn="l" eaLnBrk="0" hangingPunct="0">
              <a:spcBef>
                <a:spcPct val="20000"/>
              </a:spcBef>
              <a:buFontTx/>
              <a:buChar char="–"/>
            </a:pPr>
            <a:r>
              <a:rPr lang="en-US" altLang="ja-JP" sz="2400" dirty="0" smtClean="0">
                <a:solidFill>
                  <a:srgbClr val="FFFF00"/>
                </a:solidFill>
                <a:cs typeface="ＭＳ Ｐゴシック" charset="0"/>
              </a:rPr>
              <a:t>Develop </a:t>
            </a:r>
            <a:r>
              <a:rPr lang="en-US" altLang="ja-JP" sz="2400" i="1" dirty="0" smtClean="0">
                <a:solidFill>
                  <a:srgbClr val="FFFF00"/>
                </a:solidFill>
                <a:cs typeface="ＭＳ Ｐゴシック" charset="0"/>
              </a:rPr>
              <a:t>know how </a:t>
            </a:r>
            <a:r>
              <a:rPr lang="en-US" altLang="ja-JP" sz="2400" dirty="0" smtClean="0">
                <a:solidFill>
                  <a:srgbClr val="FFFF00"/>
                </a:solidFill>
                <a:cs typeface="ＭＳ Ｐゴシック" charset="0"/>
              </a:rPr>
              <a:t>in experimental neutrino physics </a:t>
            </a:r>
            <a:r>
              <a:rPr lang="en-US" altLang="ja-JP" sz="2400" dirty="0" smtClean="0">
                <a:cs typeface="ＭＳ Ｐゴシック" charset="0"/>
              </a:rPr>
              <a:t>to be used in future projects.        </a:t>
            </a:r>
            <a:endParaRPr lang="en-US" altLang="ja-JP" sz="2400" dirty="0">
              <a:cs typeface="ＭＳ Ｐゴシック" charset="0"/>
            </a:endParaRPr>
          </a:p>
          <a:p>
            <a:pPr lvl="1" algn="l" eaLnBrk="0" hangingPunct="0">
              <a:spcBef>
                <a:spcPct val="20000"/>
              </a:spcBef>
            </a:pPr>
            <a:endParaRPr lang="en-US" altLang="ja-JP" sz="2400" dirty="0">
              <a:cs typeface="ＭＳ Ｐゴシック" charset="0"/>
            </a:endParaRPr>
          </a:p>
          <a:p>
            <a:pPr marL="742950" lvl="1" indent="-285750" algn="l" eaLnBrk="0" hangingPunct="0">
              <a:spcBef>
                <a:spcPct val="20000"/>
              </a:spcBef>
            </a:pPr>
            <a:endParaRPr lang="en-US" altLang="ja-JP" sz="2400" dirty="0">
              <a:cs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4A550-5567-0346-8C50-72388C2C6CA2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8158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79388" y="333375"/>
            <a:ext cx="8785225" cy="792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pt-B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Data </a:t>
            </a:r>
            <a:r>
              <a:rPr lang="pt-BR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Acquisition</a:t>
            </a:r>
            <a:endParaRPr lang="pt-BR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9331" name="Line 3"/>
          <p:cNvSpPr>
            <a:spLocks noChangeShapeType="1"/>
          </p:cNvSpPr>
          <p:nvPr/>
        </p:nvSpPr>
        <p:spPr bwMode="auto">
          <a:xfrm>
            <a:off x="255588" y="1125538"/>
            <a:ext cx="8637587" cy="0"/>
          </a:xfrm>
          <a:prstGeom prst="line">
            <a:avLst/>
          </a:prstGeom>
          <a:noFill/>
          <a:ln w="50800" cmpd="dbl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200025" y="1425575"/>
            <a:ext cx="8778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Data </a:t>
            </a:r>
            <a:r>
              <a:rPr lang="pt-BR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readout</a:t>
            </a:r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software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  <p:sp>
        <p:nvSpPr>
          <p:cNvPr id="99391" name="Text Box 63"/>
          <p:cNvSpPr txBox="1">
            <a:spLocks noChangeArrowheads="1"/>
          </p:cNvSpPr>
          <p:nvPr/>
        </p:nvSpPr>
        <p:spPr bwMode="auto">
          <a:xfrm>
            <a:off x="373063" y="2251075"/>
            <a:ext cx="8385175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 typeface="Wingdings" charset="0"/>
              <a:buChar char="ü"/>
            </a:pPr>
            <a:r>
              <a:rPr lang="pt-BR" sz="2000" b="0" dirty="0">
                <a:solidFill>
                  <a:srgbClr val="FFFF00"/>
                </a:solidFill>
              </a:rPr>
              <a:t> </a:t>
            </a:r>
            <a:r>
              <a:rPr lang="pt-BR" sz="2000" dirty="0" err="1">
                <a:solidFill>
                  <a:srgbClr val="FFFF00"/>
                </a:solidFill>
              </a:rPr>
              <a:t>R</a:t>
            </a:r>
            <a:r>
              <a:rPr lang="pt-BR" sz="2000" b="0" dirty="0" err="1" smtClean="0">
                <a:solidFill>
                  <a:srgbClr val="FFFF00"/>
                </a:solidFill>
              </a:rPr>
              <a:t>eadout</a:t>
            </a:r>
            <a:r>
              <a:rPr lang="pt-BR" sz="2000" b="0" dirty="0" smtClean="0">
                <a:solidFill>
                  <a:srgbClr val="FFFF00"/>
                </a:solidFill>
              </a:rPr>
              <a:t> software </a:t>
            </a:r>
            <a:r>
              <a:rPr lang="pt-BR" sz="2000" b="0" dirty="0" err="1" smtClean="0">
                <a:solidFill>
                  <a:srgbClr val="FFFF00"/>
                </a:solidFill>
              </a:rPr>
              <a:t>code</a:t>
            </a:r>
            <a:r>
              <a:rPr lang="pt-BR" sz="2000" b="0" dirty="0" smtClean="0">
                <a:solidFill>
                  <a:srgbClr val="FFFF00"/>
                </a:solidFill>
              </a:rPr>
              <a:t> </a:t>
            </a:r>
            <a:r>
              <a:rPr lang="pt-BR" sz="2000" b="0" dirty="0" err="1" smtClean="0">
                <a:solidFill>
                  <a:srgbClr val="FFFF00"/>
                </a:solidFill>
              </a:rPr>
              <a:t>developped</a:t>
            </a:r>
            <a:r>
              <a:rPr lang="pt-BR" sz="2000" b="0" dirty="0" smtClean="0">
                <a:solidFill>
                  <a:srgbClr val="FFFF00"/>
                </a:solidFill>
              </a:rPr>
              <a:t> in C </a:t>
            </a:r>
            <a:r>
              <a:rPr lang="pt-BR" sz="2000" dirty="0" err="1" smtClean="0">
                <a:solidFill>
                  <a:srgbClr val="FFFF00"/>
                </a:solidFill>
              </a:rPr>
              <a:t>and</a:t>
            </a:r>
            <a:r>
              <a:rPr lang="pt-BR" sz="2000" b="0" dirty="0" smtClean="0">
                <a:solidFill>
                  <a:srgbClr val="FFFF00"/>
                </a:solidFill>
              </a:rPr>
              <a:t> </a:t>
            </a:r>
            <a:r>
              <a:rPr lang="pt-BR" sz="2000" b="0" dirty="0">
                <a:solidFill>
                  <a:srgbClr val="FFFF00"/>
                </a:solidFill>
              </a:rPr>
              <a:t>ADA</a:t>
            </a:r>
          </a:p>
          <a:p>
            <a:pPr algn="l">
              <a:buFont typeface="Wingdings" charset="0"/>
              <a:buChar char="ü"/>
            </a:pPr>
            <a:endParaRPr lang="pt-BR" sz="2000" b="0" dirty="0">
              <a:solidFill>
                <a:srgbClr val="FFFF00"/>
              </a:solidFill>
            </a:endParaRPr>
          </a:p>
          <a:p>
            <a:pPr algn="l">
              <a:buFont typeface="Wingdings" charset="0"/>
              <a:buChar char="ü"/>
            </a:pPr>
            <a:r>
              <a:rPr lang="pt-BR" sz="2000" b="0" dirty="0">
                <a:solidFill>
                  <a:srgbClr val="FFFF00"/>
                </a:solidFill>
              </a:rPr>
              <a:t> 3 </a:t>
            </a:r>
            <a:r>
              <a:rPr lang="pt-BR" sz="2000" b="0" dirty="0" err="1" smtClean="0">
                <a:solidFill>
                  <a:srgbClr val="FFFF00"/>
                </a:solidFill>
              </a:rPr>
              <a:t>fully</a:t>
            </a:r>
            <a:r>
              <a:rPr lang="pt-BR" sz="2000" b="0" dirty="0" smtClean="0">
                <a:solidFill>
                  <a:srgbClr val="FFFF00"/>
                </a:solidFill>
              </a:rPr>
              <a:t> </a:t>
            </a:r>
            <a:r>
              <a:rPr lang="pt-BR" sz="2000" b="0" dirty="0" err="1" smtClean="0">
                <a:solidFill>
                  <a:srgbClr val="FFFF00"/>
                </a:solidFill>
              </a:rPr>
              <a:t>working</a:t>
            </a:r>
            <a:r>
              <a:rPr lang="pt-BR" sz="2000" b="0" dirty="0" smtClean="0">
                <a:solidFill>
                  <a:srgbClr val="FFFF00"/>
                </a:solidFill>
              </a:rPr>
              <a:t> systems, </a:t>
            </a:r>
            <a:r>
              <a:rPr lang="pt-BR" sz="2000" b="0" dirty="0" err="1" smtClean="0">
                <a:solidFill>
                  <a:srgbClr val="FFFF00"/>
                </a:solidFill>
              </a:rPr>
              <a:t>each</a:t>
            </a:r>
            <a:r>
              <a:rPr lang="pt-BR" sz="2000" b="0" dirty="0" smtClean="0">
                <a:solidFill>
                  <a:srgbClr val="FFFF00"/>
                </a:solidFill>
              </a:rPr>
              <a:t> </a:t>
            </a:r>
            <a:r>
              <a:rPr lang="pt-BR" sz="2000" b="0" dirty="0" err="1" smtClean="0">
                <a:solidFill>
                  <a:srgbClr val="FFFF00"/>
                </a:solidFill>
              </a:rPr>
              <a:t>one</a:t>
            </a:r>
            <a:r>
              <a:rPr lang="pt-BR" sz="2000" b="0" dirty="0" smtClean="0">
                <a:solidFill>
                  <a:srgbClr val="FFFF00"/>
                </a:solidFill>
              </a:rPr>
              <a:t> </a:t>
            </a:r>
            <a:r>
              <a:rPr lang="pt-BR" sz="2000" b="0" dirty="0" err="1" smtClean="0">
                <a:solidFill>
                  <a:srgbClr val="FFFF00"/>
                </a:solidFill>
              </a:rPr>
              <a:t>with</a:t>
            </a:r>
            <a:r>
              <a:rPr lang="pt-BR" sz="2000" b="0" dirty="0" smtClean="0">
                <a:solidFill>
                  <a:srgbClr val="FFFF00"/>
                </a:solidFill>
              </a:rPr>
              <a:t> </a:t>
            </a:r>
            <a:r>
              <a:rPr lang="pt-BR" sz="2000" b="0" dirty="0" err="1" smtClean="0">
                <a:solidFill>
                  <a:srgbClr val="FFFF00"/>
                </a:solidFill>
              </a:rPr>
              <a:t>one</a:t>
            </a:r>
            <a:r>
              <a:rPr lang="pt-BR" sz="2000" b="0" dirty="0" smtClean="0">
                <a:solidFill>
                  <a:srgbClr val="FFFF00"/>
                </a:solidFill>
              </a:rPr>
              <a:t> </a:t>
            </a:r>
            <a:r>
              <a:rPr lang="pt-BR" sz="2000" b="0" dirty="0" err="1">
                <a:solidFill>
                  <a:srgbClr val="FFFF00"/>
                </a:solidFill>
              </a:rPr>
              <a:t>ROPs</a:t>
            </a:r>
            <a:r>
              <a:rPr lang="pt-BR" sz="2000" b="0" dirty="0">
                <a:solidFill>
                  <a:srgbClr val="FFFF00"/>
                </a:solidFill>
              </a:rPr>
              <a:t> + </a:t>
            </a:r>
            <a:r>
              <a:rPr lang="pt-BR" sz="2000" b="0" dirty="0" err="1">
                <a:solidFill>
                  <a:srgbClr val="FFFF00"/>
                </a:solidFill>
              </a:rPr>
              <a:t>NDAQs</a:t>
            </a:r>
            <a:r>
              <a:rPr lang="pt-BR" sz="2000" b="0" dirty="0">
                <a:solidFill>
                  <a:srgbClr val="FFFF00"/>
                </a:solidFill>
              </a:rPr>
              <a:t> (2 </a:t>
            </a:r>
            <a:r>
              <a:rPr lang="pt-BR" sz="2000" b="0" dirty="0" err="1" smtClean="0">
                <a:solidFill>
                  <a:srgbClr val="FFFF00"/>
                </a:solidFill>
              </a:rPr>
              <a:t>at</a:t>
            </a:r>
            <a:r>
              <a:rPr lang="pt-BR" sz="2000" b="0" dirty="0" smtClean="0">
                <a:solidFill>
                  <a:srgbClr val="FFFF00"/>
                </a:solidFill>
              </a:rPr>
              <a:t> </a:t>
            </a:r>
            <a:r>
              <a:rPr lang="pt-BR" sz="2000" b="0" dirty="0">
                <a:solidFill>
                  <a:srgbClr val="FFFF00"/>
                </a:solidFill>
              </a:rPr>
              <a:t>CBPF e 1 </a:t>
            </a:r>
            <a:r>
              <a:rPr lang="pt-BR" sz="2000" b="0" dirty="0" err="1" smtClean="0">
                <a:solidFill>
                  <a:srgbClr val="FFFF00"/>
                </a:solidFill>
              </a:rPr>
              <a:t>at</a:t>
            </a:r>
            <a:r>
              <a:rPr lang="pt-BR" sz="2000" b="0" dirty="0" smtClean="0">
                <a:solidFill>
                  <a:srgbClr val="FFFF00"/>
                </a:solidFill>
              </a:rPr>
              <a:t> </a:t>
            </a:r>
            <a:r>
              <a:rPr lang="pt-BR" sz="2000" b="0" dirty="0">
                <a:solidFill>
                  <a:srgbClr val="FFFF00"/>
                </a:solidFill>
              </a:rPr>
              <a:t>Unicamp)</a:t>
            </a:r>
          </a:p>
          <a:p>
            <a:pPr algn="l">
              <a:buFont typeface="Wingdings" charset="0"/>
              <a:buNone/>
            </a:pPr>
            <a:endParaRPr lang="pt-BR" sz="2000" b="0" dirty="0">
              <a:solidFill>
                <a:srgbClr val="FFFF00"/>
              </a:solidFill>
            </a:endParaRPr>
          </a:p>
          <a:p>
            <a:pPr algn="l">
              <a:buFont typeface="Wingdings" charset="0"/>
              <a:buChar char="ü"/>
            </a:pPr>
            <a:r>
              <a:rPr lang="pt-BR" sz="2000" b="0" dirty="0">
                <a:solidFill>
                  <a:srgbClr val="FFFF00"/>
                </a:solidFill>
              </a:rPr>
              <a:t>  </a:t>
            </a:r>
            <a:r>
              <a:rPr lang="pt-BR" sz="2000" b="0" dirty="0" err="1" smtClean="0">
                <a:solidFill>
                  <a:srgbClr val="FFFF00"/>
                </a:solidFill>
              </a:rPr>
              <a:t>Last</a:t>
            </a:r>
            <a:r>
              <a:rPr lang="pt-BR" sz="2000" b="0" dirty="0" smtClean="0">
                <a:solidFill>
                  <a:srgbClr val="FFFF00"/>
                </a:solidFill>
              </a:rPr>
              <a:t> firmware </a:t>
            </a:r>
            <a:r>
              <a:rPr lang="pt-BR" sz="2000" b="0" dirty="0" err="1" smtClean="0">
                <a:solidFill>
                  <a:srgbClr val="FFFF00"/>
                </a:solidFill>
              </a:rPr>
              <a:t>and</a:t>
            </a:r>
            <a:r>
              <a:rPr lang="pt-BR" sz="2000" b="0" dirty="0" smtClean="0">
                <a:solidFill>
                  <a:srgbClr val="FFFF00"/>
                </a:solidFill>
              </a:rPr>
              <a:t> DAQ software </a:t>
            </a:r>
            <a:r>
              <a:rPr lang="pt-BR" sz="2000" b="0" dirty="0" err="1" smtClean="0">
                <a:solidFill>
                  <a:srgbClr val="FFFF00"/>
                </a:solidFill>
              </a:rPr>
              <a:t>version</a:t>
            </a:r>
            <a:r>
              <a:rPr lang="pt-BR" sz="2000" b="0" dirty="0" smtClean="0">
                <a:solidFill>
                  <a:srgbClr val="FFFF00"/>
                </a:solidFill>
              </a:rPr>
              <a:t> </a:t>
            </a:r>
            <a:r>
              <a:rPr lang="pt-BR" sz="2000" b="0" dirty="0" err="1" smtClean="0">
                <a:solidFill>
                  <a:srgbClr val="FFFF00"/>
                </a:solidFill>
              </a:rPr>
              <a:t>is</a:t>
            </a:r>
            <a:r>
              <a:rPr lang="pt-BR" sz="2000" b="0" dirty="0" smtClean="0">
                <a:solidFill>
                  <a:srgbClr val="FFFF00"/>
                </a:solidFill>
              </a:rPr>
              <a:t> </a:t>
            </a:r>
            <a:r>
              <a:rPr lang="pt-BR" sz="2000" b="0" dirty="0" err="1" smtClean="0">
                <a:solidFill>
                  <a:srgbClr val="FFFF00"/>
                </a:solidFill>
              </a:rPr>
              <a:t>very</a:t>
            </a:r>
            <a:r>
              <a:rPr lang="pt-BR" sz="2000" b="0" dirty="0" smtClean="0">
                <a:solidFill>
                  <a:srgbClr val="FFFF00"/>
                </a:solidFill>
              </a:rPr>
              <a:t> </a:t>
            </a:r>
            <a:r>
              <a:rPr lang="pt-BR" sz="2000" b="0" dirty="0" err="1" smtClean="0">
                <a:solidFill>
                  <a:srgbClr val="FFFF00"/>
                </a:solidFill>
              </a:rPr>
              <a:t>stable</a:t>
            </a:r>
            <a:r>
              <a:rPr lang="pt-BR" sz="2000" dirty="0" smtClean="0">
                <a:solidFill>
                  <a:srgbClr val="FFFF00"/>
                </a:solidFill>
              </a:rPr>
              <a:t>, </a:t>
            </a:r>
            <a:r>
              <a:rPr lang="pt-BR" sz="2000" dirty="0" err="1" smtClean="0">
                <a:solidFill>
                  <a:srgbClr val="FFFF00"/>
                </a:solidFill>
              </a:rPr>
              <a:t>working</a:t>
            </a:r>
            <a:r>
              <a:rPr lang="pt-BR" sz="2000" dirty="0" smtClean="0">
                <a:solidFill>
                  <a:srgbClr val="FFFF00"/>
                </a:solidFill>
              </a:rPr>
              <a:t> </a:t>
            </a:r>
            <a:r>
              <a:rPr lang="pt-BR" sz="2000" dirty="0" err="1" smtClean="0">
                <a:solidFill>
                  <a:srgbClr val="FFFF00"/>
                </a:solidFill>
              </a:rPr>
              <a:t>without</a:t>
            </a:r>
            <a:r>
              <a:rPr lang="pt-BR" sz="2000" dirty="0" smtClean="0">
                <a:solidFill>
                  <a:srgbClr val="FFFF00"/>
                </a:solidFill>
              </a:rPr>
              <a:t> </a:t>
            </a:r>
            <a:r>
              <a:rPr lang="pt-BR" sz="2000" dirty="0" err="1" smtClean="0">
                <a:solidFill>
                  <a:srgbClr val="FFFF00"/>
                </a:solidFill>
              </a:rPr>
              <a:t>problems</a:t>
            </a:r>
            <a:r>
              <a:rPr lang="pt-BR" sz="2000" dirty="0" smtClean="0">
                <a:solidFill>
                  <a:srgbClr val="FFFF00"/>
                </a:solidFill>
              </a:rPr>
              <a:t> for </a:t>
            </a:r>
            <a:r>
              <a:rPr lang="pt-BR" sz="2000" dirty="0" err="1" smtClean="0">
                <a:solidFill>
                  <a:srgbClr val="FFFF00"/>
                </a:solidFill>
              </a:rPr>
              <a:t>few</a:t>
            </a:r>
            <a:r>
              <a:rPr lang="pt-BR" sz="2000" dirty="0" smtClean="0">
                <a:solidFill>
                  <a:srgbClr val="FFFF00"/>
                </a:solidFill>
              </a:rPr>
              <a:t> </a:t>
            </a:r>
            <a:r>
              <a:rPr lang="pt-BR" sz="2000" dirty="0" err="1" smtClean="0">
                <a:solidFill>
                  <a:srgbClr val="FFFF00"/>
                </a:solidFill>
              </a:rPr>
              <a:t>days</a:t>
            </a:r>
            <a:r>
              <a:rPr lang="pt-BR" sz="2000" dirty="0" smtClean="0">
                <a:solidFill>
                  <a:srgbClr val="FFFF00"/>
                </a:solidFill>
              </a:rPr>
              <a:t> </a:t>
            </a:r>
            <a:r>
              <a:rPr lang="pt-BR" sz="2000" dirty="0" err="1" smtClean="0">
                <a:solidFill>
                  <a:srgbClr val="FFFF00"/>
                </a:solidFill>
              </a:rPr>
              <a:t>continusly</a:t>
            </a:r>
            <a:r>
              <a:rPr lang="pt-BR" sz="2000" dirty="0" smtClean="0">
                <a:solidFill>
                  <a:srgbClr val="FFFF00"/>
                </a:solidFill>
              </a:rPr>
              <a:t> in </a:t>
            </a:r>
            <a:r>
              <a:rPr lang="pt-BR" sz="2000" dirty="0" err="1" smtClean="0">
                <a:solidFill>
                  <a:srgbClr val="FFFF00"/>
                </a:solidFill>
              </a:rPr>
              <a:t>lab</a:t>
            </a:r>
            <a:r>
              <a:rPr lang="pt-BR" sz="2000" dirty="0" smtClean="0">
                <a:solidFill>
                  <a:srgbClr val="FFFF00"/>
                </a:solidFill>
              </a:rPr>
              <a:t> </a:t>
            </a:r>
            <a:r>
              <a:rPr lang="pt-BR" sz="2000" dirty="0" err="1" smtClean="0">
                <a:solidFill>
                  <a:srgbClr val="FFFF00"/>
                </a:solidFill>
              </a:rPr>
              <a:t>tests</a:t>
            </a:r>
            <a:r>
              <a:rPr lang="pt-BR" sz="2000" b="0" dirty="0" smtClean="0">
                <a:solidFill>
                  <a:srgbClr val="FFFF00"/>
                </a:solidFill>
              </a:rPr>
              <a:t>.</a:t>
            </a:r>
            <a:endParaRPr lang="pt-BR" sz="2000" b="0" dirty="0">
              <a:solidFill>
                <a:srgbClr val="FFFF00"/>
              </a:solidFill>
            </a:endParaRPr>
          </a:p>
          <a:p>
            <a:pPr algn="l">
              <a:buFont typeface="Wingdings" charset="0"/>
              <a:buNone/>
            </a:pPr>
            <a:endParaRPr lang="pt-BR" sz="2000" b="0" dirty="0">
              <a:solidFill>
                <a:srgbClr val="FFFF00"/>
              </a:solidFill>
            </a:endParaRPr>
          </a:p>
          <a:p>
            <a:pPr algn="l">
              <a:buFont typeface="Wingdings" charset="0"/>
              <a:buChar char="ü"/>
            </a:pPr>
            <a:r>
              <a:rPr lang="pt-BR" sz="2000" b="0" dirty="0">
                <a:solidFill>
                  <a:srgbClr val="FFFF00"/>
                </a:solidFill>
              </a:rPr>
              <a:t> </a:t>
            </a:r>
            <a:r>
              <a:rPr lang="pt-BR" sz="2000" b="0" dirty="0" err="1" smtClean="0">
                <a:solidFill>
                  <a:srgbClr val="FFFF00"/>
                </a:solidFill>
              </a:rPr>
              <a:t>All</a:t>
            </a:r>
            <a:r>
              <a:rPr lang="pt-BR" sz="2000" b="0" dirty="0" smtClean="0">
                <a:solidFill>
                  <a:srgbClr val="FFFF00"/>
                </a:solidFill>
              </a:rPr>
              <a:t> software </a:t>
            </a:r>
            <a:r>
              <a:rPr lang="pt-BR" sz="2000" b="0" dirty="0" err="1" smtClean="0">
                <a:solidFill>
                  <a:srgbClr val="FFFF00"/>
                </a:solidFill>
              </a:rPr>
              <a:t>is</a:t>
            </a:r>
            <a:r>
              <a:rPr lang="pt-BR" sz="2000" b="0" dirty="0" smtClean="0">
                <a:solidFill>
                  <a:srgbClr val="FFFF00"/>
                </a:solidFill>
              </a:rPr>
              <a:t> SVN </a:t>
            </a:r>
            <a:r>
              <a:rPr lang="pt-BR" sz="2000" b="0" dirty="0" err="1" smtClean="0">
                <a:solidFill>
                  <a:srgbClr val="FFFF00"/>
                </a:solidFill>
              </a:rPr>
              <a:t>version</a:t>
            </a:r>
            <a:r>
              <a:rPr lang="pt-BR" sz="2000" b="0" dirty="0" smtClean="0">
                <a:solidFill>
                  <a:srgbClr val="FFFF00"/>
                </a:solidFill>
              </a:rPr>
              <a:t> </a:t>
            </a:r>
            <a:r>
              <a:rPr lang="pt-BR" sz="2000" b="0" dirty="0" err="1" smtClean="0">
                <a:solidFill>
                  <a:srgbClr val="FFFF00"/>
                </a:solidFill>
              </a:rPr>
              <a:t>controled</a:t>
            </a:r>
            <a:r>
              <a:rPr lang="pt-BR" sz="2000" b="0" dirty="0" smtClean="0">
                <a:solidFill>
                  <a:srgbClr val="FFFF00"/>
                </a:solidFill>
              </a:rPr>
              <a:t>.</a:t>
            </a:r>
            <a:endParaRPr lang="pt-BR" sz="2000" b="0" dirty="0">
              <a:solidFill>
                <a:srgbClr val="FFFF00"/>
              </a:solidFill>
            </a:endParaRPr>
          </a:p>
          <a:p>
            <a:pPr algn="l">
              <a:buFont typeface="Wingdings" charset="0"/>
              <a:buChar char="ü"/>
            </a:pPr>
            <a:endParaRPr lang="pt-BR" sz="2000" b="0" dirty="0">
              <a:solidFill>
                <a:srgbClr val="FFFF00"/>
              </a:solidFill>
            </a:endParaRPr>
          </a:p>
          <a:p>
            <a:pPr algn="l">
              <a:buFont typeface="Wingdings" charset="0"/>
              <a:buChar char="ü"/>
            </a:pPr>
            <a:r>
              <a:rPr lang="pt-BR" sz="2000" b="0" dirty="0">
                <a:solidFill>
                  <a:srgbClr val="FFFF00"/>
                </a:solidFill>
              </a:rPr>
              <a:t> </a:t>
            </a:r>
            <a:r>
              <a:rPr lang="pt-BR" sz="2000" b="0" dirty="0" err="1" smtClean="0">
                <a:solidFill>
                  <a:srgbClr val="FFFF00"/>
                </a:solidFill>
              </a:rPr>
              <a:t>Last</a:t>
            </a:r>
            <a:r>
              <a:rPr lang="pt-BR" sz="2000" b="0" dirty="0" smtClean="0">
                <a:solidFill>
                  <a:srgbClr val="FFFF00"/>
                </a:solidFill>
              </a:rPr>
              <a:t> </a:t>
            </a:r>
            <a:r>
              <a:rPr lang="pt-BR" sz="2000" b="0" dirty="0" err="1" smtClean="0">
                <a:solidFill>
                  <a:srgbClr val="FFFF00"/>
                </a:solidFill>
              </a:rPr>
              <a:t>implemented</a:t>
            </a:r>
            <a:r>
              <a:rPr lang="pt-BR" sz="2000" b="0" dirty="0" smtClean="0">
                <a:solidFill>
                  <a:srgbClr val="FFFF00"/>
                </a:solidFill>
              </a:rPr>
              <a:t> </a:t>
            </a:r>
            <a:r>
              <a:rPr lang="pt-BR" sz="2000" b="0" dirty="0" err="1" smtClean="0">
                <a:solidFill>
                  <a:srgbClr val="FFFF00"/>
                </a:solidFill>
              </a:rPr>
              <a:t>code</a:t>
            </a:r>
            <a:r>
              <a:rPr lang="pt-BR" sz="2000" b="0" dirty="0" smtClean="0">
                <a:solidFill>
                  <a:srgbClr val="FFFF00"/>
                </a:solidFill>
              </a:rPr>
              <a:t> </a:t>
            </a:r>
            <a:r>
              <a:rPr lang="pt-BR" sz="2000" b="0" dirty="0" err="1" smtClean="0">
                <a:solidFill>
                  <a:srgbClr val="FFFF00"/>
                </a:solidFill>
              </a:rPr>
              <a:t>has</a:t>
            </a:r>
            <a:r>
              <a:rPr lang="pt-BR" sz="2000" b="0" dirty="0" smtClean="0">
                <a:solidFill>
                  <a:srgbClr val="FFFF00"/>
                </a:solidFill>
              </a:rPr>
              <a:t> a </a:t>
            </a:r>
            <a:r>
              <a:rPr lang="pt-BR" sz="2000" b="0" dirty="0" err="1" smtClean="0">
                <a:solidFill>
                  <a:srgbClr val="FFFF00"/>
                </a:solidFill>
              </a:rPr>
              <a:t>check</a:t>
            </a:r>
            <a:r>
              <a:rPr lang="pt-BR" sz="2000" b="0" dirty="0" smtClean="0">
                <a:solidFill>
                  <a:srgbClr val="FFFF00"/>
                </a:solidFill>
              </a:rPr>
              <a:t> </a:t>
            </a:r>
            <a:r>
              <a:rPr lang="pt-BR" sz="2000" b="0" dirty="0" err="1" smtClean="0">
                <a:solidFill>
                  <a:srgbClr val="FFFF00"/>
                </a:solidFill>
              </a:rPr>
              <a:t>of</a:t>
            </a:r>
            <a:r>
              <a:rPr lang="pt-BR" sz="2000" b="0" dirty="0" smtClean="0">
                <a:solidFill>
                  <a:srgbClr val="FFFF00"/>
                </a:solidFill>
              </a:rPr>
              <a:t> </a:t>
            </a:r>
            <a:r>
              <a:rPr lang="pt-BR" sz="2000" dirty="0" err="1" smtClean="0">
                <a:solidFill>
                  <a:srgbClr val="FFFF00"/>
                </a:solidFill>
              </a:rPr>
              <a:t>the</a:t>
            </a:r>
            <a:r>
              <a:rPr lang="pt-BR" sz="2000" dirty="0" smtClean="0">
                <a:solidFill>
                  <a:srgbClr val="FFFF00"/>
                </a:solidFill>
              </a:rPr>
              <a:t> serial </a:t>
            </a:r>
            <a:r>
              <a:rPr lang="pt-BR" sz="2000" dirty="0" err="1" smtClean="0">
                <a:solidFill>
                  <a:srgbClr val="FFFF00"/>
                </a:solidFill>
              </a:rPr>
              <a:t>number</a:t>
            </a:r>
            <a:r>
              <a:rPr lang="pt-BR" sz="2000" dirty="0" smtClean="0">
                <a:solidFill>
                  <a:srgbClr val="FFFF00"/>
                </a:solidFill>
              </a:rPr>
              <a:t> </a:t>
            </a:r>
            <a:r>
              <a:rPr lang="pt-BR" sz="2000" dirty="0" err="1" smtClean="0">
                <a:solidFill>
                  <a:srgbClr val="FFFF00"/>
                </a:solidFill>
              </a:rPr>
              <a:t>and</a:t>
            </a:r>
            <a:r>
              <a:rPr lang="pt-BR" sz="2000" dirty="0" smtClean="0">
                <a:solidFill>
                  <a:srgbClr val="FFFF00"/>
                </a:solidFill>
              </a:rPr>
              <a:t> firmware </a:t>
            </a:r>
            <a:r>
              <a:rPr lang="pt-BR" sz="2000" dirty="0" err="1" smtClean="0">
                <a:solidFill>
                  <a:srgbClr val="FFFF00"/>
                </a:solidFill>
              </a:rPr>
              <a:t>version</a:t>
            </a:r>
            <a:r>
              <a:rPr lang="pt-BR" sz="2000" dirty="0" smtClean="0">
                <a:solidFill>
                  <a:srgbClr val="FFFF00"/>
                </a:solidFill>
              </a:rPr>
              <a:t> </a:t>
            </a:r>
            <a:r>
              <a:rPr lang="pt-BR" sz="2000" dirty="0" err="1" smtClean="0">
                <a:solidFill>
                  <a:srgbClr val="FFFF00"/>
                </a:solidFill>
              </a:rPr>
              <a:t>at</a:t>
            </a:r>
            <a:r>
              <a:rPr lang="pt-BR" sz="2000" dirty="0" smtClean="0">
                <a:solidFill>
                  <a:srgbClr val="FFFF00"/>
                </a:solidFill>
              </a:rPr>
              <a:t> </a:t>
            </a:r>
            <a:r>
              <a:rPr lang="pt-BR" sz="2000" dirty="0">
                <a:solidFill>
                  <a:srgbClr val="FFFF00"/>
                </a:solidFill>
              </a:rPr>
              <a:t> </a:t>
            </a:r>
            <a:r>
              <a:rPr lang="pt-BR" sz="2000" dirty="0" err="1" smtClean="0">
                <a:solidFill>
                  <a:srgbClr val="FFFF00"/>
                </a:solidFill>
              </a:rPr>
              <a:t>the</a:t>
            </a:r>
            <a:r>
              <a:rPr lang="pt-BR" sz="2000" dirty="0" smtClean="0">
                <a:solidFill>
                  <a:srgbClr val="FFFF00"/>
                </a:solidFill>
              </a:rPr>
              <a:t> startup in </a:t>
            </a:r>
            <a:r>
              <a:rPr lang="pt-BR" sz="2000" dirty="0" err="1" smtClean="0">
                <a:solidFill>
                  <a:srgbClr val="FFFF00"/>
                </a:solidFill>
              </a:rPr>
              <a:t>the</a:t>
            </a:r>
            <a:r>
              <a:rPr lang="pt-BR" sz="2000" dirty="0" smtClean="0">
                <a:solidFill>
                  <a:srgbClr val="FFFF00"/>
                </a:solidFill>
              </a:rPr>
              <a:t> DAQ-</a:t>
            </a:r>
            <a:r>
              <a:rPr lang="pt-BR" sz="2000" dirty="0" err="1" smtClean="0">
                <a:solidFill>
                  <a:srgbClr val="FFFF00"/>
                </a:solidFill>
              </a:rPr>
              <a:t>level</a:t>
            </a:r>
            <a:r>
              <a:rPr lang="pt-BR" sz="2000" dirty="0" smtClean="0">
                <a:solidFill>
                  <a:srgbClr val="FFFF00"/>
                </a:solidFill>
              </a:rPr>
              <a:t>. </a:t>
            </a:r>
            <a:endParaRPr lang="pt-BR" sz="2000" b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859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79388" y="333375"/>
            <a:ext cx="8785225" cy="792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pt-B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Front</a:t>
            </a: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</a:t>
            </a:r>
            <a:r>
              <a:rPr lang="pt-BR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end</a:t>
            </a:r>
            <a:r>
              <a:rPr lang="pt-B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Electronics</a:t>
            </a:r>
            <a:r>
              <a:rPr lang="pt-B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- UFJF</a:t>
            </a:r>
            <a:endParaRPr lang="pt-BR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0899" name="Line 3"/>
          <p:cNvSpPr>
            <a:spLocks noChangeShapeType="1"/>
          </p:cNvSpPr>
          <p:nvPr/>
        </p:nvSpPr>
        <p:spPr bwMode="auto">
          <a:xfrm>
            <a:off x="255588" y="1125538"/>
            <a:ext cx="8637587" cy="0"/>
          </a:xfrm>
          <a:prstGeom prst="line">
            <a:avLst/>
          </a:prstGeom>
          <a:noFill/>
          <a:ln w="50800" cmpd="dbl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6" name="Text Box 20"/>
          <p:cNvSpPr txBox="1">
            <a:spLocks noChangeArrowheads="1"/>
          </p:cNvSpPr>
          <p:nvPr/>
        </p:nvSpPr>
        <p:spPr bwMode="auto">
          <a:xfrm>
            <a:off x="114300" y="2554288"/>
            <a:ext cx="4762499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buFont typeface="Wingdings" charset="0"/>
              <a:buChar char="ü"/>
            </a:pPr>
            <a:r>
              <a:rPr lang="pt-BR" sz="2000" b="0" dirty="0">
                <a:solidFill>
                  <a:srgbClr val="FFFF00"/>
                </a:solidFill>
              </a:rPr>
              <a:t> </a:t>
            </a:r>
            <a:r>
              <a:rPr lang="pt-BR" sz="2000" b="0" dirty="0" smtClean="0">
                <a:solidFill>
                  <a:srgbClr val="FFFF00"/>
                </a:solidFill>
              </a:rPr>
              <a:t>4 </a:t>
            </a:r>
            <a:r>
              <a:rPr lang="pt-BR" sz="2000" b="0" dirty="0" err="1" smtClean="0">
                <a:solidFill>
                  <a:srgbClr val="FFFF00"/>
                </a:solidFill>
              </a:rPr>
              <a:t>stages</a:t>
            </a:r>
            <a:r>
              <a:rPr lang="pt-BR" sz="2000" b="0" dirty="0" smtClean="0">
                <a:solidFill>
                  <a:srgbClr val="FFFF00"/>
                </a:solidFill>
              </a:rPr>
              <a:t> </a:t>
            </a:r>
            <a:r>
              <a:rPr lang="pt-BR" sz="2000" b="0" dirty="0" err="1" smtClean="0">
                <a:solidFill>
                  <a:srgbClr val="FFFF00"/>
                </a:solidFill>
              </a:rPr>
              <a:t>operational</a:t>
            </a:r>
            <a:r>
              <a:rPr lang="pt-BR" sz="2000" b="0" dirty="0" smtClean="0">
                <a:solidFill>
                  <a:srgbClr val="FFFF00"/>
                </a:solidFill>
              </a:rPr>
              <a:t> </a:t>
            </a:r>
            <a:r>
              <a:rPr lang="pt-BR" sz="2000" dirty="0" err="1" smtClean="0">
                <a:solidFill>
                  <a:srgbClr val="FFFF00"/>
                </a:solidFill>
              </a:rPr>
              <a:t>amplifier</a:t>
            </a:r>
            <a:endParaRPr lang="pt-BR" sz="2000" b="0" dirty="0">
              <a:solidFill>
                <a:srgbClr val="FFFF00"/>
              </a:solidFill>
            </a:endParaRPr>
          </a:p>
          <a:p>
            <a:pPr lvl="1" algn="l">
              <a:buFontTx/>
              <a:buChar char="•"/>
            </a:pPr>
            <a:endParaRPr lang="pt-BR" sz="2000" b="0" dirty="0">
              <a:solidFill>
                <a:srgbClr val="FFFF00"/>
              </a:solidFill>
            </a:endParaRPr>
          </a:p>
          <a:p>
            <a:pPr algn="l">
              <a:buFont typeface="Wingdings" charset="0"/>
              <a:buChar char="ü"/>
            </a:pPr>
            <a:r>
              <a:rPr lang="pt-BR" sz="2000" b="0" dirty="0">
                <a:solidFill>
                  <a:srgbClr val="FFFF00"/>
                </a:solidFill>
              </a:rPr>
              <a:t> </a:t>
            </a:r>
            <a:r>
              <a:rPr lang="pt-BR" sz="2000" b="0" dirty="0" smtClean="0">
                <a:solidFill>
                  <a:srgbClr val="FFFF00"/>
                </a:solidFill>
              </a:rPr>
              <a:t>8 </a:t>
            </a:r>
            <a:r>
              <a:rPr lang="pt-BR" sz="2000" b="0" dirty="0" err="1" smtClean="0">
                <a:solidFill>
                  <a:srgbClr val="FFFF00"/>
                </a:solidFill>
              </a:rPr>
              <a:t>channels</a:t>
            </a:r>
            <a:r>
              <a:rPr lang="pt-BR" sz="2000" b="0" dirty="0" smtClean="0">
                <a:solidFill>
                  <a:srgbClr val="FFFF00"/>
                </a:solidFill>
              </a:rPr>
              <a:t> </a:t>
            </a:r>
            <a:r>
              <a:rPr lang="pt-BR" sz="2000" b="0" dirty="0" err="1" smtClean="0">
                <a:solidFill>
                  <a:srgbClr val="FFFF00"/>
                </a:solidFill>
              </a:rPr>
              <a:t>circuit</a:t>
            </a:r>
            <a:r>
              <a:rPr lang="pt-BR" sz="2000" b="0" dirty="0" smtClean="0">
                <a:solidFill>
                  <a:srgbClr val="FFFF00"/>
                </a:solidFill>
              </a:rPr>
              <a:t> </a:t>
            </a:r>
            <a:r>
              <a:rPr lang="pt-BR" sz="2000" b="0" dirty="0" err="1" smtClean="0">
                <a:solidFill>
                  <a:srgbClr val="FFFF00"/>
                </a:solidFill>
              </a:rPr>
              <a:t>using</a:t>
            </a:r>
            <a:r>
              <a:rPr lang="pt-BR" sz="2000" b="0" dirty="0" smtClean="0">
                <a:solidFill>
                  <a:srgbClr val="FFFF00"/>
                </a:solidFill>
              </a:rPr>
              <a:t> NIM standard module.</a:t>
            </a:r>
            <a:endParaRPr lang="pt-BR" sz="2000" b="0" dirty="0">
              <a:solidFill>
                <a:srgbClr val="FFFF00"/>
              </a:solidFill>
            </a:endParaRPr>
          </a:p>
          <a:p>
            <a:pPr algn="l">
              <a:buFont typeface="Wingdings" charset="0"/>
              <a:buChar char="ü"/>
            </a:pPr>
            <a:endParaRPr lang="pt-BR" sz="2000" b="0" dirty="0">
              <a:solidFill>
                <a:srgbClr val="FFFF00"/>
              </a:solidFill>
            </a:endParaRPr>
          </a:p>
          <a:p>
            <a:pPr algn="l">
              <a:buFont typeface="Wingdings" charset="0"/>
              <a:buChar char="ü"/>
            </a:pPr>
            <a:r>
              <a:rPr lang="pt-BR" sz="2000" b="0" dirty="0">
                <a:solidFill>
                  <a:srgbClr val="FFFF00"/>
                </a:solidFill>
              </a:rPr>
              <a:t> 5 </a:t>
            </a:r>
            <a:r>
              <a:rPr lang="pt-BR" sz="2000" b="0" dirty="0" err="1" smtClean="0">
                <a:solidFill>
                  <a:srgbClr val="FFFF00"/>
                </a:solidFill>
              </a:rPr>
              <a:t>board</a:t>
            </a:r>
            <a:r>
              <a:rPr lang="pt-BR" sz="2000" dirty="0" err="1" smtClean="0">
                <a:solidFill>
                  <a:srgbClr val="FFFF00"/>
                </a:solidFill>
              </a:rPr>
              <a:t>s</a:t>
            </a:r>
            <a:r>
              <a:rPr lang="pt-BR" sz="2000" dirty="0" smtClean="0">
                <a:solidFill>
                  <a:srgbClr val="FFFF00"/>
                </a:solidFill>
              </a:rPr>
              <a:t> </a:t>
            </a:r>
            <a:r>
              <a:rPr lang="pt-BR" sz="2000" b="0" dirty="0" smtClean="0">
                <a:solidFill>
                  <a:srgbClr val="FFFF00"/>
                </a:solidFill>
              </a:rPr>
              <a:t>(</a:t>
            </a:r>
            <a:r>
              <a:rPr lang="pt-BR" sz="2000" b="0" dirty="0">
                <a:solidFill>
                  <a:srgbClr val="FFFF00"/>
                </a:solidFill>
              </a:rPr>
              <a:t>PCB) </a:t>
            </a:r>
            <a:r>
              <a:rPr lang="pt-BR" sz="2000" b="0" dirty="0" err="1" smtClean="0">
                <a:solidFill>
                  <a:srgbClr val="FFFF00"/>
                </a:solidFill>
              </a:rPr>
              <a:t>built</a:t>
            </a:r>
            <a:r>
              <a:rPr lang="pt-BR" sz="2000" b="0" dirty="0" smtClean="0">
                <a:solidFill>
                  <a:srgbClr val="FFFF00"/>
                </a:solidFill>
              </a:rPr>
              <a:t> in July/2012 </a:t>
            </a:r>
            <a:r>
              <a:rPr lang="pt-BR" sz="2000" b="0" dirty="0" err="1" smtClean="0">
                <a:solidFill>
                  <a:srgbClr val="FFFF00"/>
                </a:solidFill>
              </a:rPr>
              <a:t>and</a:t>
            </a:r>
            <a:r>
              <a:rPr lang="pt-BR" sz="2000" b="0" dirty="0" smtClean="0">
                <a:solidFill>
                  <a:srgbClr val="FFFF00"/>
                </a:solidFill>
              </a:rPr>
              <a:t> are </a:t>
            </a:r>
            <a:r>
              <a:rPr lang="pt-BR" sz="2000" b="0" dirty="0" err="1" smtClean="0">
                <a:solidFill>
                  <a:srgbClr val="FFFF00"/>
                </a:solidFill>
              </a:rPr>
              <a:t>now</a:t>
            </a:r>
            <a:r>
              <a:rPr lang="pt-BR" sz="2000" b="0" dirty="0" smtClean="0">
                <a:solidFill>
                  <a:srgbClr val="FFFF00"/>
                </a:solidFill>
              </a:rPr>
              <a:t> </a:t>
            </a:r>
            <a:r>
              <a:rPr lang="pt-BR" sz="2000" b="0" dirty="0" err="1" smtClean="0">
                <a:solidFill>
                  <a:srgbClr val="FFFF00"/>
                </a:solidFill>
              </a:rPr>
              <a:t>been</a:t>
            </a:r>
            <a:r>
              <a:rPr lang="pt-BR" sz="2000" b="0" dirty="0" smtClean="0">
                <a:solidFill>
                  <a:srgbClr val="FFFF00"/>
                </a:solidFill>
              </a:rPr>
              <a:t> </a:t>
            </a:r>
            <a:r>
              <a:rPr lang="pt-BR" sz="2000" b="0" dirty="0" err="1" smtClean="0">
                <a:solidFill>
                  <a:srgbClr val="FFFF00"/>
                </a:solidFill>
              </a:rPr>
              <a:t>mounted</a:t>
            </a:r>
            <a:r>
              <a:rPr lang="pt-BR" sz="2000" b="0" dirty="0" smtClean="0">
                <a:solidFill>
                  <a:srgbClr val="FFFF00"/>
                </a:solidFill>
              </a:rPr>
              <a:t>.</a:t>
            </a:r>
            <a:endParaRPr lang="pt-BR" sz="2000" dirty="0">
              <a:solidFill>
                <a:srgbClr val="FFFF00"/>
              </a:solidFill>
            </a:endParaRPr>
          </a:p>
        </p:txBody>
      </p:sp>
      <p:pic>
        <p:nvPicPr>
          <p:cNvPr id="80919" name="Picture 23" descr="fronten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25" y="1393825"/>
            <a:ext cx="4270375" cy="533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186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Subtítulo 2"/>
          <p:cNvSpPr>
            <a:spLocks noGrp="1"/>
          </p:cNvSpPr>
          <p:nvPr>
            <p:ph type="subTitle" idx="4294967295"/>
          </p:nvPr>
        </p:nvSpPr>
        <p:spPr bwMode="auto">
          <a:xfrm>
            <a:off x="1343025" y="4337050"/>
            <a:ext cx="64008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ctr">
              <a:lnSpc>
                <a:spcPct val="80000"/>
              </a:lnSpc>
              <a:buFontTx/>
              <a:buNone/>
            </a:pPr>
            <a:r>
              <a:rPr lang="pt-BR" dirty="0">
                <a:solidFill>
                  <a:srgbClr val="FFFF00"/>
                </a:solidFill>
                <a:latin typeface="Arial" charset="0"/>
              </a:rPr>
              <a:t>Luciano M. de A. Filho (UFJF)</a:t>
            </a:r>
          </a:p>
          <a:p>
            <a:pPr marL="0" indent="0" algn="ctr">
              <a:lnSpc>
                <a:spcPct val="80000"/>
              </a:lnSpc>
              <a:buFontTx/>
              <a:buNone/>
            </a:pPr>
            <a:r>
              <a:rPr lang="pt-BR" dirty="0">
                <a:solidFill>
                  <a:srgbClr val="FFFF00"/>
                </a:solidFill>
                <a:latin typeface="Arial" charset="0"/>
              </a:rPr>
              <a:t>Augusto Santiago (UFJF)</a:t>
            </a:r>
          </a:p>
          <a:p>
            <a:pPr marL="0" indent="0" algn="ctr">
              <a:lnSpc>
                <a:spcPct val="80000"/>
              </a:lnSpc>
              <a:buFontTx/>
              <a:buNone/>
            </a:pPr>
            <a:r>
              <a:rPr lang="pt-BR" dirty="0">
                <a:solidFill>
                  <a:srgbClr val="FFFF00"/>
                </a:solidFill>
                <a:latin typeface="Arial" charset="0"/>
              </a:rPr>
              <a:t>A. F. Barbosa (CBPF)</a:t>
            </a:r>
          </a:p>
        </p:txBody>
      </p:sp>
      <p:sp>
        <p:nvSpPr>
          <p:cNvPr id="26631" name="Título 1"/>
          <p:cNvSpPr>
            <a:spLocks noGrp="1"/>
          </p:cNvSpPr>
          <p:nvPr>
            <p:ph type="ctrTitle" idx="4294967295"/>
          </p:nvPr>
        </p:nvSpPr>
        <p:spPr>
          <a:xfrm>
            <a:off x="457200" y="1506538"/>
            <a:ext cx="8229600" cy="1470025"/>
          </a:xfrm>
        </p:spPr>
        <p:txBody>
          <a:bodyPr bIns="91440"/>
          <a:lstStyle/>
          <a:p>
            <a:r>
              <a:rPr lang="pt-BR" sz="3600" b="1">
                <a:solidFill>
                  <a:srgbClr val="FFFFFF"/>
                </a:solidFill>
                <a:latin typeface="DejaVu Sans" charset="0"/>
              </a:rPr>
              <a:t>Optimized Digital Detection for the </a:t>
            </a:r>
            <a:r>
              <a:rPr lang="pt-BR" sz="3600" b="1" i="1">
                <a:solidFill>
                  <a:srgbClr val="FFFFFF"/>
                </a:solidFill>
                <a:latin typeface="DejaVu Sans" charset="0"/>
              </a:rPr>
              <a:t>Trigger System</a:t>
            </a:r>
            <a:r>
              <a:rPr lang="pt-BR" sz="3600" b="1">
                <a:solidFill>
                  <a:srgbClr val="FFFFFF"/>
                </a:solidFill>
                <a:latin typeface="DejaVu Sans" charset="0"/>
              </a:rPr>
              <a:t>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1E26A-EE08-0842-97A5-743E0732ED5A}" type="slidenum">
              <a:rPr lang="pt-BR" smtClean="0"/>
              <a:pPr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5996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Título 1"/>
          <p:cNvSpPr>
            <a:spLocks noGrp="1"/>
          </p:cNvSpPr>
          <p:nvPr>
            <p:ph type="title" idx="4294967295"/>
          </p:nvPr>
        </p:nvSpPr>
        <p:spPr>
          <a:xfrm>
            <a:off x="457200" y="-46038"/>
            <a:ext cx="8229600" cy="1143001"/>
          </a:xfrm>
        </p:spPr>
        <p:txBody>
          <a:bodyPr/>
          <a:lstStyle/>
          <a:p>
            <a:r>
              <a:rPr lang="pt-BR">
                <a:latin typeface="DejaVu Sans" charset="0"/>
              </a:rPr>
              <a:t>Proposal</a:t>
            </a:r>
          </a:p>
        </p:txBody>
      </p:sp>
      <p:sp>
        <p:nvSpPr>
          <p:cNvPr id="8" name="Espaço Reservado para Número de Slide 7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BE2A17E9-251F-8F44-B721-E70994FF198A}" type="slidenum">
              <a:rPr lang="pt-BR" sz="1200">
                <a:solidFill>
                  <a:srgbClr val="FFFFFF"/>
                </a:solidFill>
              </a:rPr>
              <a:pPr algn="r" eaLnBrk="1" hangingPunct="1"/>
              <a:t>23</a:t>
            </a:fld>
            <a:endParaRPr lang="pt-BR" sz="1200">
              <a:solidFill>
                <a:srgbClr val="FFFFFF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492500" y="4532313"/>
            <a:ext cx="4103688" cy="2016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4067175" y="4941888"/>
            <a:ext cx="1296988" cy="86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t-BR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 Digital</a:t>
            </a:r>
          </a:p>
          <a:p>
            <a:pPr>
              <a:defRPr/>
            </a:pPr>
            <a:r>
              <a:rPr lang="pt-BR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Filter</a:t>
            </a:r>
          </a:p>
        </p:txBody>
      </p:sp>
      <p:sp>
        <p:nvSpPr>
          <p:cNvPr id="7" name="Retângulo 6"/>
          <p:cNvSpPr/>
          <p:nvPr/>
        </p:nvSpPr>
        <p:spPr>
          <a:xfrm>
            <a:off x="6084888" y="4941888"/>
            <a:ext cx="1138237" cy="86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t-BR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Trigger</a:t>
            </a:r>
          </a:p>
          <a:p>
            <a:pPr>
              <a:defRPr/>
            </a:pPr>
            <a:r>
              <a:rPr lang="pt-BR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Decision</a:t>
            </a:r>
          </a:p>
        </p:txBody>
      </p:sp>
      <p:cxnSp>
        <p:nvCxnSpPr>
          <p:cNvPr id="11" name="Conector de seta reta 10"/>
          <p:cNvCxnSpPr>
            <a:stCxn id="6" idx="3"/>
            <a:endCxn id="7" idx="1"/>
          </p:cNvCxnSpPr>
          <p:nvPr/>
        </p:nvCxnSpPr>
        <p:spPr>
          <a:xfrm>
            <a:off x="5376863" y="5373688"/>
            <a:ext cx="695325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9" name="CaixaDeTexto 11"/>
          <p:cNvSpPr txBox="1">
            <a:spLocks noChangeArrowheads="1"/>
          </p:cNvSpPr>
          <p:nvPr/>
        </p:nvSpPr>
        <p:spPr bwMode="auto">
          <a:xfrm>
            <a:off x="4067175" y="4140200"/>
            <a:ext cx="3033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pt-BR" sz="2400" b="1">
                <a:latin typeface="Calibri" charset="0"/>
                <a:cs typeface="Arial" charset="0"/>
              </a:rPr>
              <a:t>Central FPGA of NDAQ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1871663" y="5013325"/>
            <a:ext cx="792162" cy="719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ADC</a:t>
            </a:r>
          </a:p>
        </p:txBody>
      </p:sp>
      <p:cxnSp>
        <p:nvCxnSpPr>
          <p:cNvPr id="21" name="Conector de seta reta 20"/>
          <p:cNvCxnSpPr>
            <a:stCxn id="19" idx="3"/>
            <a:endCxn id="6" idx="1"/>
          </p:cNvCxnSpPr>
          <p:nvPr/>
        </p:nvCxnSpPr>
        <p:spPr>
          <a:xfrm>
            <a:off x="2663825" y="5373688"/>
            <a:ext cx="1403350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62" name="CaixaDeTexto 21"/>
          <p:cNvSpPr txBox="1">
            <a:spLocks noChangeArrowheads="1"/>
          </p:cNvSpPr>
          <p:nvPr/>
        </p:nvSpPr>
        <p:spPr bwMode="auto">
          <a:xfrm>
            <a:off x="468313" y="981075"/>
            <a:ext cx="8351837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150000"/>
              </a:lnSpc>
              <a:buFont typeface="Arial" charset="0"/>
              <a:buChar char="•"/>
            </a:pPr>
            <a:r>
              <a:rPr lang="pt-BR" dirty="0">
                <a:latin typeface="Calibri" charset="0"/>
                <a:cs typeface="Arial" charset="0"/>
              </a:rPr>
              <a:t>Digital </a:t>
            </a:r>
            <a:r>
              <a:rPr lang="pt-BR" dirty="0" err="1">
                <a:latin typeface="Calibri" charset="0"/>
                <a:cs typeface="Arial" charset="0"/>
              </a:rPr>
              <a:t>Filter</a:t>
            </a:r>
            <a:r>
              <a:rPr lang="pt-BR" dirty="0">
                <a:latin typeface="Calibri" charset="0"/>
                <a:cs typeface="Arial" charset="0"/>
              </a:rPr>
              <a:t> </a:t>
            </a:r>
            <a:r>
              <a:rPr lang="pt-BR" dirty="0" err="1">
                <a:latin typeface="Calibri" charset="0"/>
                <a:cs typeface="Arial" charset="0"/>
              </a:rPr>
              <a:t>to</a:t>
            </a:r>
            <a:r>
              <a:rPr lang="pt-BR" dirty="0">
                <a:latin typeface="Calibri" charset="0"/>
                <a:cs typeface="Arial" charset="0"/>
              </a:rPr>
              <a:t> maximize </a:t>
            </a:r>
            <a:r>
              <a:rPr lang="pt-BR" dirty="0" err="1">
                <a:latin typeface="Calibri" charset="0"/>
                <a:cs typeface="Arial" charset="0"/>
              </a:rPr>
              <a:t>signal</a:t>
            </a:r>
            <a:r>
              <a:rPr lang="pt-BR" dirty="0">
                <a:latin typeface="Calibri" charset="0"/>
                <a:cs typeface="Arial" charset="0"/>
              </a:rPr>
              <a:t>/background </a:t>
            </a:r>
            <a:r>
              <a:rPr lang="pt-BR" dirty="0" err="1" smtClean="0">
                <a:latin typeface="Calibri" charset="0"/>
                <a:cs typeface="Arial" charset="0"/>
              </a:rPr>
              <a:t>ratio</a:t>
            </a:r>
            <a:r>
              <a:rPr lang="pt-BR" dirty="0" smtClean="0">
                <a:latin typeface="Calibri" charset="0"/>
                <a:cs typeface="Arial" charset="0"/>
              </a:rPr>
              <a:t> </a:t>
            </a:r>
            <a:r>
              <a:rPr lang="pt-BR" dirty="0" err="1">
                <a:latin typeface="Calibri" charset="0"/>
                <a:cs typeface="Arial" charset="0"/>
              </a:rPr>
              <a:t>before</a:t>
            </a:r>
            <a:r>
              <a:rPr lang="pt-BR" dirty="0">
                <a:latin typeface="Calibri" charset="0"/>
                <a:cs typeface="Arial" charset="0"/>
              </a:rPr>
              <a:t> </a:t>
            </a:r>
            <a:r>
              <a:rPr lang="pt-BR" dirty="0" err="1">
                <a:latin typeface="Calibri" charset="0"/>
                <a:cs typeface="Arial" charset="0"/>
              </a:rPr>
              <a:t>the</a:t>
            </a:r>
            <a:r>
              <a:rPr lang="pt-BR" dirty="0">
                <a:latin typeface="Calibri" charset="0"/>
                <a:cs typeface="Arial" charset="0"/>
              </a:rPr>
              <a:t> </a:t>
            </a:r>
            <a:r>
              <a:rPr lang="pt-BR" i="1" dirty="0">
                <a:latin typeface="Calibri" charset="0"/>
                <a:cs typeface="Arial" charset="0"/>
              </a:rPr>
              <a:t>trigger</a:t>
            </a:r>
            <a:r>
              <a:rPr lang="pt-BR" dirty="0">
                <a:latin typeface="Calibri" charset="0"/>
                <a:cs typeface="Arial" charset="0"/>
              </a:rPr>
              <a:t>.</a:t>
            </a:r>
          </a:p>
          <a:p>
            <a:pPr algn="l" eaLnBrk="1" hangingPunct="1">
              <a:lnSpc>
                <a:spcPct val="150000"/>
              </a:lnSpc>
              <a:buFont typeface="Arial" charset="0"/>
              <a:buChar char="•"/>
            </a:pPr>
            <a:r>
              <a:rPr lang="pt-BR" dirty="0" err="1">
                <a:latin typeface="Calibri" charset="0"/>
                <a:cs typeface="Arial" charset="0"/>
              </a:rPr>
              <a:t>Implementation</a:t>
            </a:r>
            <a:r>
              <a:rPr lang="pt-BR" dirty="0">
                <a:latin typeface="Calibri" charset="0"/>
                <a:cs typeface="Arial" charset="0"/>
              </a:rPr>
              <a:t> → </a:t>
            </a:r>
            <a:r>
              <a:rPr lang="pt-BR" dirty="0" err="1">
                <a:latin typeface="Calibri" charset="0"/>
                <a:cs typeface="Arial" charset="0"/>
              </a:rPr>
              <a:t>Filter</a:t>
            </a:r>
            <a:r>
              <a:rPr lang="pt-BR" dirty="0">
                <a:latin typeface="Calibri" charset="0"/>
                <a:cs typeface="Arial" charset="0"/>
              </a:rPr>
              <a:t> FIR.</a:t>
            </a:r>
          </a:p>
          <a:p>
            <a:pPr algn="l" eaLnBrk="1" hangingPunct="1">
              <a:lnSpc>
                <a:spcPct val="150000"/>
              </a:lnSpc>
              <a:buFont typeface="Arial" charset="0"/>
              <a:buChar char="•"/>
            </a:pPr>
            <a:r>
              <a:rPr lang="pt-BR" dirty="0" err="1">
                <a:latin typeface="Calibri" charset="0"/>
                <a:cs typeface="Arial" charset="0"/>
              </a:rPr>
              <a:t>Two</a:t>
            </a:r>
            <a:r>
              <a:rPr lang="pt-BR" dirty="0">
                <a:latin typeface="Calibri" charset="0"/>
                <a:cs typeface="Arial" charset="0"/>
              </a:rPr>
              <a:t> </a:t>
            </a:r>
            <a:r>
              <a:rPr lang="pt-BR" dirty="0" err="1">
                <a:latin typeface="Calibri" charset="0"/>
                <a:cs typeface="Arial" charset="0"/>
              </a:rPr>
              <a:t>methods</a:t>
            </a:r>
            <a:r>
              <a:rPr lang="pt-BR" dirty="0">
                <a:latin typeface="Calibri" charset="0"/>
                <a:cs typeface="Arial" charset="0"/>
              </a:rPr>
              <a:t> </a:t>
            </a:r>
            <a:r>
              <a:rPr lang="pt-BR" dirty="0" err="1">
                <a:latin typeface="Calibri" charset="0"/>
                <a:cs typeface="Arial" charset="0"/>
              </a:rPr>
              <a:t>tested</a:t>
            </a:r>
            <a:endParaRPr lang="pt-BR" dirty="0">
              <a:latin typeface="Calibri" charset="0"/>
              <a:cs typeface="Arial" charset="0"/>
            </a:endParaRPr>
          </a:p>
          <a:p>
            <a:pPr lvl="1" algn="l" eaLnBrk="1" hangingPunct="1">
              <a:lnSpc>
                <a:spcPct val="150000"/>
              </a:lnSpc>
              <a:buFont typeface="Calibri" charset="0"/>
              <a:buAutoNum type="arabicPeriod"/>
            </a:pPr>
            <a:r>
              <a:rPr lang="pt-BR" dirty="0" err="1" smtClean="0">
                <a:latin typeface="Calibri" charset="0"/>
                <a:cs typeface="Arial" charset="0"/>
              </a:rPr>
              <a:t>Matched</a:t>
            </a:r>
            <a:r>
              <a:rPr lang="pt-BR" dirty="0" smtClean="0">
                <a:latin typeface="Calibri" charset="0"/>
                <a:cs typeface="Arial" charset="0"/>
              </a:rPr>
              <a:t> </a:t>
            </a:r>
            <a:r>
              <a:rPr lang="pt-BR" dirty="0" err="1">
                <a:latin typeface="Calibri" charset="0"/>
                <a:cs typeface="Arial" charset="0"/>
              </a:rPr>
              <a:t>Filter</a:t>
            </a:r>
            <a:r>
              <a:rPr lang="pt-BR" dirty="0">
                <a:latin typeface="Calibri" charset="0"/>
                <a:cs typeface="Arial" charset="0"/>
              </a:rPr>
              <a:t>.</a:t>
            </a:r>
          </a:p>
          <a:p>
            <a:pPr lvl="1" algn="l" eaLnBrk="1" hangingPunct="1">
              <a:lnSpc>
                <a:spcPct val="150000"/>
              </a:lnSpc>
              <a:buFont typeface="Calibri" charset="0"/>
              <a:buAutoNum type="arabicPeriod"/>
            </a:pPr>
            <a:r>
              <a:rPr lang="pt-BR" dirty="0" err="1">
                <a:latin typeface="Calibri" charset="0"/>
                <a:cs typeface="Arial" charset="0"/>
              </a:rPr>
              <a:t>Optimized</a:t>
            </a:r>
            <a:r>
              <a:rPr lang="pt-BR" dirty="0">
                <a:latin typeface="Calibri" charset="0"/>
                <a:cs typeface="Arial" charset="0"/>
              </a:rPr>
              <a:t> </a:t>
            </a:r>
            <a:r>
              <a:rPr lang="pt-BR" dirty="0" err="1">
                <a:latin typeface="Calibri" charset="0"/>
                <a:cs typeface="Arial" charset="0"/>
              </a:rPr>
              <a:t>Filter</a:t>
            </a:r>
            <a:r>
              <a:rPr lang="pt-BR" dirty="0">
                <a:latin typeface="Calibri" charset="0"/>
                <a:cs typeface="Arial" charset="0"/>
              </a:rPr>
              <a:t> for amplitude </a:t>
            </a:r>
            <a:r>
              <a:rPr lang="pt-BR" dirty="0" err="1">
                <a:latin typeface="Calibri" charset="0"/>
                <a:cs typeface="Arial" charset="0"/>
              </a:rPr>
              <a:t>estimate</a:t>
            </a:r>
            <a:r>
              <a:rPr lang="pt-BR" dirty="0">
                <a:latin typeface="Calibri" charset="0"/>
                <a:cs typeface="Arial" charset="0"/>
              </a:rPr>
              <a:t>.</a:t>
            </a:r>
          </a:p>
          <a:p>
            <a:pPr algn="l" eaLnBrk="1" hangingPunct="1">
              <a:lnSpc>
                <a:spcPct val="150000"/>
              </a:lnSpc>
              <a:buFont typeface="Arial" charset="0"/>
              <a:buChar char="•"/>
            </a:pPr>
            <a:r>
              <a:rPr lang="pt-BR" dirty="0">
                <a:latin typeface="Calibri" charset="0"/>
                <a:cs typeface="Arial" charset="0"/>
              </a:rPr>
              <a:t>Similar </a:t>
            </a:r>
            <a:r>
              <a:rPr lang="pt-BR" dirty="0" err="1">
                <a:latin typeface="Calibri" charset="0"/>
                <a:cs typeface="Arial" charset="0"/>
              </a:rPr>
              <a:t>results</a:t>
            </a:r>
            <a:r>
              <a:rPr lang="pt-BR" dirty="0">
                <a:latin typeface="Calibri" charset="0"/>
                <a:cs typeface="Arial" charset="0"/>
              </a:rPr>
              <a:t> for </a:t>
            </a:r>
            <a:r>
              <a:rPr lang="pt-BR" dirty="0" err="1">
                <a:latin typeface="Calibri" charset="0"/>
                <a:cs typeface="Arial" charset="0"/>
              </a:rPr>
              <a:t>both</a:t>
            </a:r>
            <a:r>
              <a:rPr lang="pt-BR" dirty="0">
                <a:latin typeface="Calibri" charset="0"/>
                <a:cs typeface="Arial" charset="0"/>
              </a:rPr>
              <a:t> </a:t>
            </a:r>
            <a:r>
              <a:rPr lang="pt-BR" dirty="0" err="1">
                <a:latin typeface="Calibri" charset="0"/>
                <a:cs typeface="Arial" charset="0"/>
              </a:rPr>
              <a:t>filters</a:t>
            </a:r>
            <a:r>
              <a:rPr lang="pt-BR" dirty="0">
                <a:latin typeface="Calibri" charset="0"/>
                <a:cs typeface="Arial" charset="0"/>
              </a:rPr>
              <a:t>.</a:t>
            </a:r>
          </a:p>
          <a:p>
            <a:pPr algn="l" eaLnBrk="1" hangingPunct="1">
              <a:lnSpc>
                <a:spcPct val="150000"/>
              </a:lnSpc>
              <a:buFont typeface="Arial" charset="0"/>
              <a:buChar char="•"/>
            </a:pPr>
            <a:r>
              <a:rPr lang="pt-BR" dirty="0" err="1">
                <a:latin typeface="Calibri" charset="0"/>
                <a:cs typeface="Arial" charset="0"/>
              </a:rPr>
              <a:t>Optimized</a:t>
            </a:r>
            <a:r>
              <a:rPr lang="pt-BR" dirty="0">
                <a:latin typeface="Calibri" charset="0"/>
                <a:cs typeface="Arial" charset="0"/>
              </a:rPr>
              <a:t> </a:t>
            </a:r>
            <a:r>
              <a:rPr lang="pt-BR" dirty="0" err="1">
                <a:latin typeface="Calibri" charset="0"/>
                <a:cs typeface="Arial" charset="0"/>
              </a:rPr>
              <a:t>filter</a:t>
            </a:r>
            <a:r>
              <a:rPr lang="pt-BR" dirty="0">
                <a:latin typeface="Calibri" charset="0"/>
                <a:cs typeface="Arial" charset="0"/>
              </a:rPr>
              <a:t> </a:t>
            </a:r>
            <a:r>
              <a:rPr lang="pt-BR" dirty="0" err="1">
                <a:latin typeface="Calibri" charset="0"/>
                <a:cs typeface="Arial" charset="0"/>
              </a:rPr>
              <a:t>has</a:t>
            </a:r>
            <a:r>
              <a:rPr lang="pt-BR" dirty="0">
                <a:latin typeface="Calibri" charset="0"/>
                <a:cs typeface="Arial" charset="0"/>
              </a:rPr>
              <a:t> </a:t>
            </a:r>
            <a:r>
              <a:rPr lang="pt-BR" dirty="0" err="1">
                <a:latin typeface="Calibri" charset="0"/>
                <a:cs typeface="Arial" charset="0"/>
              </a:rPr>
              <a:t>advantage</a:t>
            </a:r>
            <a:r>
              <a:rPr lang="pt-BR" dirty="0">
                <a:latin typeface="Calibri" charset="0"/>
                <a:cs typeface="Arial" charset="0"/>
              </a:rPr>
              <a:t> </a:t>
            </a:r>
            <a:r>
              <a:rPr lang="pt-BR" dirty="0" err="1">
                <a:latin typeface="Calibri" charset="0"/>
                <a:cs typeface="Arial" charset="0"/>
              </a:rPr>
              <a:t>of</a:t>
            </a:r>
            <a:r>
              <a:rPr lang="pt-BR" dirty="0">
                <a:latin typeface="Calibri" charset="0"/>
                <a:cs typeface="Arial" charset="0"/>
              </a:rPr>
              <a:t> output in Volts.</a:t>
            </a:r>
          </a:p>
        </p:txBody>
      </p:sp>
      <p:sp>
        <p:nvSpPr>
          <p:cNvPr id="27663" name="CaixaDeTexto 22"/>
          <p:cNvSpPr txBox="1">
            <a:spLocks noChangeArrowheads="1"/>
          </p:cNvSpPr>
          <p:nvPr/>
        </p:nvSpPr>
        <p:spPr bwMode="auto">
          <a:xfrm>
            <a:off x="3851275" y="5786438"/>
            <a:ext cx="172878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400">
                <a:solidFill>
                  <a:srgbClr val="000000"/>
                </a:solidFill>
                <a:latin typeface="Calibri" charset="0"/>
                <a:cs typeface="Arial" charset="0"/>
              </a:rPr>
              <a:t>Increase signal/background</a:t>
            </a:r>
          </a:p>
          <a:p>
            <a:pPr eaLnBrk="1" hangingPunct="1"/>
            <a:r>
              <a:rPr lang="pt-BR" sz="1400">
                <a:solidFill>
                  <a:srgbClr val="000000"/>
                </a:solidFill>
                <a:latin typeface="Calibri" charset="0"/>
                <a:cs typeface="Arial" charset="0"/>
              </a:rPr>
              <a:t>ratio</a:t>
            </a:r>
          </a:p>
        </p:txBody>
      </p:sp>
      <p:cxnSp>
        <p:nvCxnSpPr>
          <p:cNvPr id="25" name="Conector de seta reta 24"/>
          <p:cNvCxnSpPr>
            <a:stCxn id="19" idx="1"/>
          </p:cNvCxnSpPr>
          <p:nvPr/>
        </p:nvCxnSpPr>
        <p:spPr>
          <a:xfrm flipH="1">
            <a:off x="1116013" y="5373688"/>
            <a:ext cx="755650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1E26A-EE08-0842-97A5-743E0732ED5A}" type="slidenum">
              <a:rPr lang="pt-BR" smtClean="0"/>
              <a:pPr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2776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Título 1"/>
          <p:cNvSpPr>
            <a:spLocks noGrp="1"/>
          </p:cNvSpPr>
          <p:nvPr>
            <p:ph type="title" idx="4294967295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r>
              <a:rPr lang="pt-BR">
                <a:latin typeface="DejaVu Sans" charset="0"/>
              </a:rPr>
              <a:t>Results</a:t>
            </a:r>
          </a:p>
        </p:txBody>
      </p:sp>
      <p:sp>
        <p:nvSpPr>
          <p:cNvPr id="12" name="Espaço Reservado para Número de Slide 1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FA7CDBB0-9EC8-1B4C-BD88-5B6592D168D9}" type="slidenum">
              <a:rPr lang="pt-BR" sz="1200">
                <a:solidFill>
                  <a:srgbClr val="FFFFFF"/>
                </a:solidFill>
              </a:rPr>
              <a:pPr algn="r" eaLnBrk="1" hangingPunct="1"/>
              <a:t>24</a:t>
            </a:fld>
            <a:endParaRPr lang="pt-BR" sz="1200">
              <a:solidFill>
                <a:srgbClr val="FFFFFF"/>
              </a:solidFill>
            </a:endParaRPr>
          </a:p>
        </p:txBody>
      </p:sp>
      <p:pic>
        <p:nvPicPr>
          <p:cNvPr id="29703" name="Imagem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2700"/>
            <a:ext cx="4679950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2" descr="C:\Luciano\Projetos\Hardware\Angra\Analises\PMT no sarcofago segundo andar\OFTest\distribuicao_da_estimacao_de_amplitude.pn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268413"/>
            <a:ext cx="46799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CaixaDeTexto 4"/>
          <p:cNvSpPr txBox="1">
            <a:spLocks noChangeArrowheads="1"/>
          </p:cNvSpPr>
          <p:nvPr/>
        </p:nvSpPr>
        <p:spPr bwMode="auto">
          <a:xfrm>
            <a:off x="1684338" y="2046288"/>
            <a:ext cx="2382837" cy="46196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400">
                <a:solidFill>
                  <a:schemeClr val="bg2"/>
                </a:solidFill>
                <a:latin typeface="Calibri" charset="0"/>
                <a:cs typeface="Arial" charset="0"/>
              </a:rPr>
              <a:t>Peak/Valley = 2.5</a:t>
            </a:r>
          </a:p>
        </p:txBody>
      </p:sp>
      <p:sp>
        <p:nvSpPr>
          <p:cNvPr id="29706" name="CaixaDeTexto 5"/>
          <p:cNvSpPr txBox="1">
            <a:spLocks noChangeArrowheads="1"/>
          </p:cNvSpPr>
          <p:nvPr/>
        </p:nvSpPr>
        <p:spPr bwMode="auto">
          <a:xfrm>
            <a:off x="6113463" y="2046288"/>
            <a:ext cx="2468562" cy="46196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400">
                <a:solidFill>
                  <a:schemeClr val="bg2"/>
                </a:solidFill>
                <a:latin typeface="Calibri" charset="0"/>
                <a:cs typeface="Arial" charset="0"/>
              </a:rPr>
              <a:t>Peak/Valley = 5.0</a:t>
            </a:r>
          </a:p>
        </p:txBody>
      </p:sp>
      <p:pic>
        <p:nvPicPr>
          <p:cNvPr id="29707" name="CaixaDeTexto 6"/>
          <p:cNvPicPr>
            <a:picLocks noRot="1" noChangeAspect="1" noMove="1" noResize="1" noEditPoints="1" noAdjustHandles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275" y="4968875"/>
            <a:ext cx="4254500" cy="914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8" name="CaixaDeTexto 2"/>
          <p:cNvSpPr txBox="1">
            <a:spLocks noChangeArrowheads="1"/>
          </p:cNvSpPr>
          <p:nvPr/>
        </p:nvSpPr>
        <p:spPr bwMode="auto">
          <a:xfrm>
            <a:off x="500063" y="5278438"/>
            <a:ext cx="3067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pt-BR" b="1">
                <a:latin typeface="Calibri" charset="0"/>
                <a:cs typeface="Arial" charset="0"/>
              </a:rPr>
              <a:t>Variance of the measurement:</a:t>
            </a:r>
          </a:p>
        </p:txBody>
      </p:sp>
      <p:sp>
        <p:nvSpPr>
          <p:cNvPr id="29709" name="CaixaDeTexto 7"/>
          <p:cNvSpPr txBox="1">
            <a:spLocks noChangeArrowheads="1"/>
          </p:cNvSpPr>
          <p:nvPr/>
        </p:nvSpPr>
        <p:spPr bwMode="auto">
          <a:xfrm>
            <a:off x="638175" y="6073775"/>
            <a:ext cx="41100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pt-BR" sz="2800">
                <a:solidFill>
                  <a:srgbClr val="FF0000"/>
                </a:solidFill>
                <a:latin typeface="Calibri" charset="0"/>
                <a:cs typeface="Arial" charset="0"/>
              </a:rPr>
              <a:t>Error in the measurement: </a:t>
            </a:r>
          </a:p>
        </p:txBody>
      </p:sp>
      <p:sp>
        <p:nvSpPr>
          <p:cNvPr id="9" name="CaixaDeTexto 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44106" y="6046422"/>
            <a:ext cx="2232150" cy="523220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>
                <a:noFill/>
                <a:latin typeface="+mn-lt"/>
                <a:ea typeface="+mn-ea"/>
              </a:rPr>
              <a:t> </a:t>
            </a:r>
          </a:p>
        </p:txBody>
      </p:sp>
      <p:sp>
        <p:nvSpPr>
          <p:cNvPr id="29711" name="CaixaDeTexto 9"/>
          <p:cNvSpPr txBox="1">
            <a:spLocks noChangeArrowheads="1"/>
          </p:cNvSpPr>
          <p:nvPr/>
        </p:nvSpPr>
        <p:spPr bwMode="auto">
          <a:xfrm>
            <a:off x="2624138" y="3429000"/>
            <a:ext cx="795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pt-BR">
                <a:latin typeface="Calibri" charset="0"/>
                <a:cs typeface="Arial" charset="0"/>
              </a:rPr>
              <a:t>ANTES</a:t>
            </a:r>
          </a:p>
        </p:txBody>
      </p:sp>
      <p:sp>
        <p:nvSpPr>
          <p:cNvPr id="29712" name="CaixaDeTexto 10"/>
          <p:cNvSpPr txBox="1">
            <a:spLocks noChangeArrowheads="1"/>
          </p:cNvSpPr>
          <p:nvPr/>
        </p:nvSpPr>
        <p:spPr bwMode="auto">
          <a:xfrm>
            <a:off x="7380288" y="3429000"/>
            <a:ext cx="8747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pt-BR">
                <a:latin typeface="Calibri" charset="0"/>
                <a:cs typeface="Arial" charset="0"/>
              </a:rPr>
              <a:t>DEPOIS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1E26A-EE08-0842-97A5-743E0732ED5A}" type="slidenum">
              <a:rPr lang="pt-BR" smtClean="0"/>
              <a:pPr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8433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2643188"/>
            <a:ext cx="8229600" cy="673100"/>
          </a:xfrm>
        </p:spPr>
        <p:txBody>
          <a:bodyPr/>
          <a:lstStyle/>
          <a:p>
            <a:r>
              <a:rPr lang="pt-BR" b="1">
                <a:solidFill>
                  <a:srgbClr val="FFFF00"/>
                </a:solidFill>
                <a:latin typeface="DejaVu Sans" charset="0"/>
              </a:rPr>
              <a:t>Detector Simulation Studies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4A550-5567-0346-8C50-72388C2C6CA2}" type="slidenum">
              <a:rPr lang="pt-BR" smtClean="0"/>
              <a:pPr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7934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621325"/>
            <a:ext cx="8418513" cy="1209675"/>
          </a:xfrm>
        </p:spPr>
        <p:txBody>
          <a:bodyPr/>
          <a:lstStyle/>
          <a:p>
            <a:r>
              <a:rPr lang="pt-BR" sz="3600" b="1" dirty="0">
                <a:solidFill>
                  <a:srgbClr val="FFFF00"/>
                </a:solidFill>
                <a:latin typeface="DejaVu Sans" charset="0"/>
              </a:rPr>
              <a:t>Data </a:t>
            </a:r>
            <a:r>
              <a:rPr lang="pt-BR" sz="3600" b="1" dirty="0" err="1">
                <a:solidFill>
                  <a:srgbClr val="FFFF00"/>
                </a:solidFill>
                <a:latin typeface="DejaVu Sans" charset="0"/>
              </a:rPr>
              <a:t>Analysis</a:t>
            </a:r>
            <a:r>
              <a:rPr lang="pt-BR" sz="3600" b="1" dirty="0">
                <a:solidFill>
                  <a:srgbClr val="FFFF00"/>
                </a:solidFill>
                <a:latin typeface="DejaVu Sans" charset="0"/>
              </a:rPr>
              <a:t>: </a:t>
            </a:r>
            <a:r>
              <a:rPr lang="pt-BR" sz="3600" b="1" dirty="0" err="1">
                <a:solidFill>
                  <a:srgbClr val="FFFF00"/>
                </a:solidFill>
                <a:latin typeface="DejaVu Sans" charset="0"/>
              </a:rPr>
              <a:t>simulation</a:t>
            </a:r>
            <a:r>
              <a:rPr lang="pt-BR" sz="3600" b="1" dirty="0">
                <a:solidFill>
                  <a:srgbClr val="FFFF00"/>
                </a:solidFill>
                <a:latin typeface="DejaVu Sans" charset="0"/>
              </a:rPr>
              <a:t> </a:t>
            </a:r>
            <a:r>
              <a:rPr lang="pt-BR" sz="3600" b="1" dirty="0" err="1">
                <a:solidFill>
                  <a:srgbClr val="FFFF00"/>
                </a:solidFill>
                <a:latin typeface="DejaVu Sans" charset="0"/>
              </a:rPr>
              <a:t>of</a:t>
            </a:r>
            <a:r>
              <a:rPr lang="pt-BR" sz="3600" b="1" dirty="0">
                <a:solidFill>
                  <a:srgbClr val="FFFF00"/>
                </a:solidFill>
                <a:latin typeface="DejaVu Sans" charset="0"/>
              </a:rPr>
              <a:t> </a:t>
            </a:r>
            <a:r>
              <a:rPr lang="pt-BR" sz="3600" b="1" dirty="0" err="1">
                <a:solidFill>
                  <a:srgbClr val="FFFF00"/>
                </a:solidFill>
                <a:latin typeface="DejaVu Sans" charset="0"/>
              </a:rPr>
              <a:t>expected</a:t>
            </a:r>
            <a:r>
              <a:rPr lang="pt-BR" sz="3600" b="1" dirty="0">
                <a:solidFill>
                  <a:srgbClr val="FFFF00"/>
                </a:solidFill>
                <a:latin typeface="DejaVu Sans" charset="0"/>
              </a:rPr>
              <a:t> </a:t>
            </a:r>
            <a:r>
              <a:rPr lang="pt-BR" sz="3600" b="1" dirty="0" err="1">
                <a:solidFill>
                  <a:srgbClr val="FFFF00"/>
                </a:solidFill>
                <a:latin typeface="DejaVu Sans" charset="0"/>
              </a:rPr>
              <a:t>signal</a:t>
            </a:r>
            <a:r>
              <a:rPr lang="pt-BR" sz="3600" b="1" dirty="0">
                <a:solidFill>
                  <a:srgbClr val="FFFF00"/>
                </a:solidFill>
                <a:latin typeface="DejaVu Sans" charset="0"/>
              </a:rPr>
              <a:t> </a:t>
            </a:r>
            <a:r>
              <a:rPr lang="pt-BR" sz="3600" b="1" dirty="0" err="1">
                <a:solidFill>
                  <a:srgbClr val="FFFF00"/>
                </a:solidFill>
                <a:latin typeface="DejaVu Sans" charset="0"/>
              </a:rPr>
              <a:t>and</a:t>
            </a:r>
            <a:r>
              <a:rPr lang="pt-BR" sz="3600" b="1" dirty="0">
                <a:solidFill>
                  <a:srgbClr val="FFFF00"/>
                </a:solidFill>
                <a:latin typeface="DejaVu Sans" charset="0"/>
              </a:rPr>
              <a:t> background</a:t>
            </a:r>
            <a:r>
              <a:rPr lang="pt-BR" sz="3600" dirty="0">
                <a:latin typeface="DejaVu Sans" charset="0"/>
              </a:rPr>
              <a:t> </a:t>
            </a:r>
          </a:p>
        </p:txBody>
      </p:sp>
      <p:sp>
        <p:nvSpPr>
          <p:cNvPr id="3584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328863"/>
            <a:ext cx="8229600" cy="3146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pt-BR" dirty="0" err="1">
                <a:latin typeface="Arial" charset="0"/>
              </a:rPr>
              <a:t>Signal</a:t>
            </a:r>
            <a:r>
              <a:rPr lang="pt-BR" dirty="0">
                <a:latin typeface="Arial" charset="0"/>
              </a:rPr>
              <a:t> </a:t>
            </a:r>
            <a:r>
              <a:rPr lang="pt-BR" dirty="0" err="1">
                <a:latin typeface="Arial" charset="0"/>
              </a:rPr>
              <a:t>and</a:t>
            </a:r>
            <a:r>
              <a:rPr lang="pt-BR" dirty="0">
                <a:latin typeface="Arial" charset="0"/>
              </a:rPr>
              <a:t> background </a:t>
            </a:r>
            <a:r>
              <a:rPr lang="pt-BR" dirty="0" err="1">
                <a:latin typeface="Arial" charset="0"/>
              </a:rPr>
              <a:t>Simulation</a:t>
            </a:r>
            <a:r>
              <a:rPr lang="pt-BR" dirty="0">
                <a:latin typeface="Arial" charset="0"/>
              </a:rPr>
              <a:t>:</a:t>
            </a:r>
          </a:p>
          <a:p>
            <a:pPr>
              <a:lnSpc>
                <a:spcPct val="90000"/>
              </a:lnSpc>
              <a:buFontTx/>
              <a:buNone/>
            </a:pPr>
            <a:endParaRPr lang="pt-BR" dirty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pt-BR" sz="2800" dirty="0" err="1">
                <a:latin typeface="Arial" charset="0"/>
              </a:rPr>
              <a:t>Positrons</a:t>
            </a:r>
            <a:r>
              <a:rPr lang="pt-BR" sz="2800" dirty="0">
                <a:latin typeface="Arial" charset="0"/>
              </a:rPr>
              <a:t> (</a:t>
            </a:r>
            <a:r>
              <a:rPr lang="pt-BR" sz="2800" dirty="0" err="1">
                <a:latin typeface="Arial" charset="0"/>
              </a:rPr>
              <a:t>from</a:t>
            </a:r>
            <a:r>
              <a:rPr lang="pt-BR" sz="2800" dirty="0">
                <a:latin typeface="Arial" charset="0"/>
              </a:rPr>
              <a:t> neutrino </a:t>
            </a:r>
            <a:r>
              <a:rPr lang="pt-BR" sz="2800" dirty="0" err="1">
                <a:latin typeface="Arial" charset="0"/>
              </a:rPr>
              <a:t>interaction</a:t>
            </a:r>
            <a:r>
              <a:rPr lang="pt-BR" sz="2800" dirty="0">
                <a:latin typeface="Arial" charset="0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pt-BR" sz="2800" dirty="0" err="1">
                <a:latin typeface="Arial" charset="0"/>
              </a:rPr>
              <a:t>Neutrons</a:t>
            </a:r>
            <a:r>
              <a:rPr lang="pt-BR" sz="2800" dirty="0">
                <a:latin typeface="Arial" charset="0"/>
              </a:rPr>
              <a:t> (</a:t>
            </a:r>
            <a:r>
              <a:rPr lang="pt-BR" sz="2800" dirty="0" err="1">
                <a:latin typeface="Arial" charset="0"/>
              </a:rPr>
              <a:t>from</a:t>
            </a:r>
            <a:r>
              <a:rPr lang="pt-BR" sz="2800" dirty="0">
                <a:latin typeface="Arial" charset="0"/>
              </a:rPr>
              <a:t> neutrino </a:t>
            </a:r>
            <a:r>
              <a:rPr lang="pt-BR" sz="2800" dirty="0" err="1">
                <a:latin typeface="Arial" charset="0"/>
              </a:rPr>
              <a:t>interaction</a:t>
            </a:r>
            <a:r>
              <a:rPr lang="pt-BR" sz="2800" dirty="0">
                <a:latin typeface="Arial" charset="0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pt-BR" sz="2800" dirty="0" err="1">
                <a:latin typeface="Arial" charset="0"/>
              </a:rPr>
              <a:t>Cosmic</a:t>
            </a:r>
            <a:r>
              <a:rPr lang="pt-BR" sz="2800" dirty="0">
                <a:latin typeface="Arial" charset="0"/>
              </a:rPr>
              <a:t> </a:t>
            </a:r>
            <a:r>
              <a:rPr lang="pt-BR" sz="2800" dirty="0" err="1" smtClean="0">
                <a:latin typeface="Arial" charset="0"/>
              </a:rPr>
              <a:t>ray</a:t>
            </a:r>
            <a:r>
              <a:rPr lang="pt-BR" sz="2800" dirty="0" smtClean="0">
                <a:latin typeface="Arial" charset="0"/>
              </a:rPr>
              <a:t> </a:t>
            </a:r>
            <a:r>
              <a:rPr lang="pt-BR" sz="2800" dirty="0" err="1" smtClean="0">
                <a:latin typeface="Arial" charset="0"/>
              </a:rPr>
              <a:t>induced</a:t>
            </a:r>
            <a:r>
              <a:rPr lang="pt-BR" sz="2800" dirty="0" smtClean="0">
                <a:latin typeface="Arial" charset="0"/>
              </a:rPr>
              <a:t> background</a:t>
            </a:r>
            <a:endParaRPr lang="pt-BR" sz="2800" dirty="0">
              <a:latin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4A550-5567-0346-8C50-72388C2C6CA2}" type="slidenum">
              <a:rPr lang="pt-BR" smtClean="0"/>
              <a:pPr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0029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179388" y="495300"/>
            <a:ext cx="8639175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ts val="1125"/>
              </a:spcBef>
            </a:pPr>
            <a:r>
              <a:rPr lang="pt-BR" sz="2200" dirty="0">
                <a:solidFill>
                  <a:srgbClr val="FFFF99"/>
                </a:solidFill>
                <a:latin typeface="Times New Roman" charset="0"/>
              </a:rPr>
              <a:t> </a:t>
            </a:r>
            <a:r>
              <a:rPr lang="pt-BR" sz="3200" dirty="0" err="1">
                <a:solidFill>
                  <a:srgbClr val="FFFF99"/>
                </a:solidFill>
                <a:latin typeface="Times New Roman" charset="0"/>
              </a:rPr>
              <a:t>Signal</a:t>
            </a:r>
            <a:r>
              <a:rPr lang="pt-BR" sz="3200" dirty="0">
                <a:solidFill>
                  <a:srgbClr val="FFFF99"/>
                </a:solidFill>
                <a:latin typeface="Times New Roman" charset="0"/>
              </a:rPr>
              <a:t> </a:t>
            </a:r>
            <a:r>
              <a:rPr lang="pt-BR" sz="3200" dirty="0" err="1">
                <a:solidFill>
                  <a:srgbClr val="FFFF99"/>
                </a:solidFill>
                <a:latin typeface="Times New Roman" charset="0"/>
              </a:rPr>
              <a:t>and</a:t>
            </a:r>
            <a:r>
              <a:rPr lang="pt-BR" sz="3200" dirty="0">
                <a:solidFill>
                  <a:srgbClr val="FFFF99"/>
                </a:solidFill>
                <a:latin typeface="Times New Roman" charset="0"/>
              </a:rPr>
              <a:t> </a:t>
            </a:r>
            <a:r>
              <a:rPr lang="pt-BR" sz="3200" dirty="0" err="1">
                <a:solidFill>
                  <a:srgbClr val="FFFF99"/>
                </a:solidFill>
                <a:latin typeface="Times New Roman" charset="0"/>
              </a:rPr>
              <a:t>cosmic</a:t>
            </a:r>
            <a:r>
              <a:rPr lang="pt-BR" sz="3200" dirty="0">
                <a:solidFill>
                  <a:srgbClr val="FFFF99"/>
                </a:solidFill>
                <a:latin typeface="Times New Roman" charset="0"/>
              </a:rPr>
              <a:t> background </a:t>
            </a:r>
            <a:r>
              <a:rPr lang="pt-BR" sz="3200" dirty="0" err="1">
                <a:solidFill>
                  <a:srgbClr val="FFFF99"/>
                </a:solidFill>
                <a:latin typeface="Times New Roman" charset="0"/>
              </a:rPr>
              <a:t>frequency</a:t>
            </a:r>
            <a:endParaRPr lang="pt-BR" sz="3200" dirty="0">
              <a:solidFill>
                <a:srgbClr val="FFFF99"/>
              </a:solidFill>
              <a:latin typeface="Times New Roman" charset="0"/>
            </a:endParaRPr>
          </a:p>
        </p:txBody>
      </p:sp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576263" y="2628900"/>
            <a:ext cx="3779837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ts val="1125"/>
              </a:spcBef>
              <a:buClrTx/>
              <a:buFontTx/>
              <a:buNone/>
            </a:pPr>
            <a:r>
              <a:rPr lang="pt-BR" sz="1600" dirty="0" err="1" smtClean="0">
                <a:solidFill>
                  <a:srgbClr val="FFFF99"/>
                </a:solidFill>
                <a:latin typeface="Times New Roman" charset="0"/>
              </a:rPr>
              <a:t>Table</a:t>
            </a:r>
            <a:r>
              <a:rPr lang="pt-BR" sz="1600" dirty="0" smtClean="0">
                <a:solidFill>
                  <a:srgbClr val="FFFF99"/>
                </a:solidFill>
                <a:latin typeface="Times New Roman" charset="0"/>
              </a:rPr>
              <a:t> </a:t>
            </a:r>
            <a:r>
              <a:rPr lang="pt-BR" sz="1600" dirty="0">
                <a:solidFill>
                  <a:srgbClr val="FFFF99"/>
                </a:solidFill>
                <a:latin typeface="Times New Roman" charset="0"/>
              </a:rPr>
              <a:t>1:  </a:t>
            </a:r>
            <a:r>
              <a:rPr lang="pt-BR" sz="1600" dirty="0" err="1" smtClean="0">
                <a:solidFill>
                  <a:srgbClr val="FFFF99"/>
                </a:solidFill>
                <a:latin typeface="Times New Roman" charset="0"/>
              </a:rPr>
              <a:t>Particles</a:t>
            </a:r>
            <a:r>
              <a:rPr lang="pt-BR" sz="1600" dirty="0" smtClean="0">
                <a:solidFill>
                  <a:srgbClr val="FFFF99"/>
                </a:solidFill>
                <a:latin typeface="Times New Roman" charset="0"/>
              </a:rPr>
              <a:t> </a:t>
            </a:r>
            <a:r>
              <a:rPr lang="pt-BR" sz="1600" dirty="0" err="1">
                <a:solidFill>
                  <a:srgbClr val="FFFF99"/>
                </a:solidFill>
                <a:latin typeface="Times New Roman" charset="0"/>
              </a:rPr>
              <a:t>from</a:t>
            </a:r>
            <a:r>
              <a:rPr lang="pt-BR" sz="1600" dirty="0">
                <a:solidFill>
                  <a:srgbClr val="FFFF99"/>
                </a:solidFill>
                <a:latin typeface="Times New Roman" charset="0"/>
              </a:rPr>
              <a:t> </a:t>
            </a:r>
            <a:r>
              <a:rPr lang="pt-BR" sz="1600" dirty="0" err="1" smtClean="0">
                <a:solidFill>
                  <a:srgbClr val="FFFF99"/>
                </a:solidFill>
                <a:latin typeface="Times New Roman" charset="0"/>
              </a:rPr>
              <a:t>antineutrino</a:t>
            </a:r>
            <a:r>
              <a:rPr lang="pt-BR" sz="1600" dirty="0" smtClean="0">
                <a:solidFill>
                  <a:srgbClr val="FFFF99"/>
                </a:solidFill>
                <a:latin typeface="Times New Roman" charset="0"/>
              </a:rPr>
              <a:t> </a:t>
            </a:r>
            <a:r>
              <a:rPr lang="pt-BR" sz="1600" dirty="0" err="1">
                <a:solidFill>
                  <a:srgbClr val="FFFF99"/>
                </a:solidFill>
                <a:latin typeface="Times New Roman" charset="0"/>
              </a:rPr>
              <a:t>signal</a:t>
            </a:r>
            <a:endParaRPr lang="pt-BR" sz="1600" dirty="0">
              <a:solidFill>
                <a:srgbClr val="FFFF99"/>
              </a:solidFill>
              <a:latin typeface="Times New Roman" charset="0"/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4913116" y="1943100"/>
            <a:ext cx="3779837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ts val="1125"/>
              </a:spcBef>
              <a:buClrTx/>
              <a:buFontTx/>
              <a:buNone/>
            </a:pPr>
            <a:r>
              <a:rPr lang="pt-BR" sz="1600" dirty="0" err="1" smtClean="0">
                <a:solidFill>
                  <a:srgbClr val="FFFF99"/>
                </a:solidFill>
                <a:latin typeface="Times New Roman" charset="0"/>
              </a:rPr>
              <a:t>Table</a:t>
            </a:r>
            <a:r>
              <a:rPr lang="pt-BR" sz="1600" dirty="0" smtClean="0">
                <a:solidFill>
                  <a:srgbClr val="FFFF99"/>
                </a:solidFill>
                <a:latin typeface="Times New Roman" charset="0"/>
              </a:rPr>
              <a:t> </a:t>
            </a:r>
            <a:r>
              <a:rPr lang="pt-BR" sz="1600" dirty="0">
                <a:solidFill>
                  <a:srgbClr val="FFFF99"/>
                </a:solidFill>
                <a:latin typeface="Times New Roman" charset="0"/>
              </a:rPr>
              <a:t>2: </a:t>
            </a:r>
            <a:r>
              <a:rPr lang="pt-BR" sz="1600" dirty="0" err="1" smtClean="0">
                <a:solidFill>
                  <a:srgbClr val="FFFF99"/>
                </a:solidFill>
                <a:latin typeface="Times New Roman" charset="0"/>
              </a:rPr>
              <a:t>Particles</a:t>
            </a:r>
            <a:r>
              <a:rPr lang="pt-BR" sz="1600" dirty="0" smtClean="0">
                <a:solidFill>
                  <a:srgbClr val="FFFF99"/>
                </a:solidFill>
                <a:latin typeface="Times New Roman" charset="0"/>
              </a:rPr>
              <a:t> </a:t>
            </a:r>
            <a:r>
              <a:rPr lang="pt-BR" sz="1600" dirty="0" err="1">
                <a:solidFill>
                  <a:srgbClr val="FFFF99"/>
                </a:solidFill>
                <a:latin typeface="Times New Roman" charset="0"/>
              </a:rPr>
              <a:t>from</a:t>
            </a:r>
            <a:r>
              <a:rPr lang="pt-BR" sz="1600" dirty="0">
                <a:solidFill>
                  <a:srgbClr val="FFFF99"/>
                </a:solidFill>
                <a:latin typeface="Times New Roman" charset="0"/>
              </a:rPr>
              <a:t> </a:t>
            </a:r>
            <a:r>
              <a:rPr lang="pt-BR" sz="1600" dirty="0" err="1" smtClean="0">
                <a:solidFill>
                  <a:srgbClr val="FFFF99"/>
                </a:solidFill>
                <a:latin typeface="Times New Roman" charset="0"/>
              </a:rPr>
              <a:t>cosmic</a:t>
            </a:r>
            <a:r>
              <a:rPr lang="pt-BR" sz="1600" dirty="0" smtClean="0">
                <a:solidFill>
                  <a:srgbClr val="FFFF99"/>
                </a:solidFill>
                <a:latin typeface="Times New Roman" charset="0"/>
              </a:rPr>
              <a:t> </a:t>
            </a:r>
            <a:r>
              <a:rPr lang="pt-BR" sz="1600" dirty="0">
                <a:solidFill>
                  <a:srgbClr val="FFFF99"/>
                </a:solidFill>
                <a:latin typeface="Times New Roman" charset="0"/>
              </a:rPr>
              <a:t>background</a:t>
            </a:r>
          </a:p>
        </p:txBody>
      </p:sp>
      <p:graphicFrame>
        <p:nvGraphicFramePr>
          <p:cNvPr id="14340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084413"/>
              </p:ext>
            </p:extLst>
          </p:nvPr>
        </p:nvGraphicFramePr>
        <p:xfrm>
          <a:off x="4889500" y="2393950"/>
          <a:ext cx="3859213" cy="3584187"/>
        </p:xfrm>
        <a:graphic>
          <a:graphicData uri="http://schemas.openxmlformats.org/drawingml/2006/table">
            <a:tbl>
              <a:tblPr/>
              <a:tblGrid>
                <a:gridCol w="1736725"/>
                <a:gridCol w="2122488"/>
              </a:tblGrid>
              <a:tr h="40481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Particles</a:t>
                      </a:r>
                      <a:endParaRPr kumimoji="0" 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897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Frequency (HZ)</a:t>
                      </a:r>
                    </a:p>
                  </a:txBody>
                  <a:tcPr marL="90000" marR="90000" marT="1897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Muons</a:t>
                      </a:r>
                    </a:p>
                  </a:txBody>
                  <a:tcPr marL="90000" marR="90000" marT="1897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210±6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9864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Neutrons</a:t>
                      </a:r>
                    </a:p>
                  </a:txBody>
                  <a:tcPr marL="90000" marR="90000" marT="1897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20±1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9864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Protons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897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2.0±0.2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9864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Pions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897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0.40±0.01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9864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Photons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897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(8 ± 1)×10</a:t>
                      </a:r>
                      <a:r>
                        <a:rPr kumimoji="0" lang="en-US" sz="1800" b="0" i="0" u="none" strike="noStrike" cap="none" normalizeH="0" baseline="42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3</a:t>
                      </a:r>
                      <a:endParaRPr kumimoji="0" lang="en-US" sz="1800" b="0" i="0" u="none" strike="noStrike" cap="none" normalizeH="0" baseline="42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9864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Positrons</a:t>
                      </a:r>
                    </a:p>
                  </a:txBody>
                  <a:tcPr marL="90000" marR="90000" marT="1897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257±61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9864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Electrons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897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242±140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9864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357" name="Group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363418"/>
              </p:ext>
            </p:extLst>
          </p:nvPr>
        </p:nvGraphicFramePr>
        <p:xfrm>
          <a:off x="665956" y="3209925"/>
          <a:ext cx="3708400" cy="1335222"/>
        </p:xfrm>
        <a:graphic>
          <a:graphicData uri="http://schemas.openxmlformats.org/drawingml/2006/table">
            <a:tbl>
              <a:tblPr/>
              <a:tblGrid>
                <a:gridCol w="1725612"/>
                <a:gridCol w="1982788"/>
              </a:tblGrid>
              <a:tr h="40481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Particles</a:t>
                      </a:r>
                      <a:endParaRPr kumimoji="0" 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897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Frequency (HZ)</a:t>
                      </a:r>
                    </a:p>
                  </a:txBody>
                  <a:tcPr marL="90000" marR="90000" marT="1897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Positrons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897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0.060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±0.001</a:t>
                      </a:r>
                      <a:endParaRPr kumimoji="0" lang="en-US" sz="1800" b="0" i="0" u="none" strike="noStrike" cap="none" normalizeH="0" baseline="42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0000" marR="90000" marT="14803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Neutrons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897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0.060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±0.001</a:t>
                      </a:r>
                      <a:endParaRPr kumimoji="0" lang="en-US" sz="1800" b="0" i="0" u="none" strike="noStrike" cap="none" normalizeH="0" baseline="42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0000" marR="90000" marT="14803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1E26A-EE08-0842-97A5-743E0732ED5A}" type="slidenum">
              <a:rPr lang="pt-BR" smtClean="0"/>
              <a:pPr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831112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53" y="203840"/>
            <a:ext cx="8347847" cy="1206220"/>
          </a:xfrm>
        </p:spPr>
        <p:txBody>
          <a:bodyPr/>
          <a:lstStyle/>
          <a:p>
            <a:r>
              <a:rPr lang="pt-BR" dirty="0" err="1">
                <a:latin typeface="Times New Roman" charset="0"/>
              </a:rPr>
              <a:t>Muons</a:t>
            </a:r>
            <a:r>
              <a:rPr lang="pt-BR" dirty="0">
                <a:latin typeface="Times New Roman" charset="0"/>
              </a:rPr>
              <a:t>, </a:t>
            </a:r>
            <a:r>
              <a:rPr lang="pt-BR" dirty="0" err="1">
                <a:latin typeface="Times New Roman" charset="0"/>
              </a:rPr>
              <a:t>neutrons</a:t>
            </a:r>
            <a:r>
              <a:rPr lang="pt-BR" dirty="0">
                <a:latin typeface="Times New Roman" charset="0"/>
              </a:rPr>
              <a:t>, </a:t>
            </a:r>
            <a:r>
              <a:rPr lang="pt-BR" dirty="0" err="1">
                <a:latin typeface="Times New Roman" charset="0"/>
              </a:rPr>
              <a:t>protons</a:t>
            </a:r>
            <a:r>
              <a:rPr lang="pt-BR" dirty="0">
                <a:latin typeface="Times New Roman" charset="0"/>
              </a:rPr>
              <a:t>, </a:t>
            </a:r>
            <a:r>
              <a:rPr lang="pt-BR" dirty="0" err="1">
                <a:latin typeface="Times New Roman" charset="0"/>
              </a:rPr>
              <a:t>pions</a:t>
            </a:r>
            <a:r>
              <a:rPr lang="pt-BR" dirty="0">
                <a:latin typeface="Times New Roman" charset="0"/>
              </a:rPr>
              <a:t>, </a:t>
            </a:r>
            <a:r>
              <a:rPr lang="pt-BR" dirty="0" err="1">
                <a:latin typeface="Times New Roman" charset="0"/>
              </a:rPr>
              <a:t>photons</a:t>
            </a:r>
            <a:r>
              <a:rPr lang="pt-BR" dirty="0">
                <a:latin typeface="Times New Roman" charset="0"/>
              </a:rPr>
              <a:t>, </a:t>
            </a:r>
            <a:r>
              <a:rPr lang="pt-BR" dirty="0" err="1">
                <a:latin typeface="Times New Roman" charset="0"/>
              </a:rPr>
              <a:t>positrons</a:t>
            </a:r>
            <a:r>
              <a:rPr lang="pt-BR" dirty="0">
                <a:latin typeface="Times New Roman" charset="0"/>
              </a:rPr>
              <a:t> </a:t>
            </a:r>
            <a:r>
              <a:rPr lang="pt-BR" dirty="0" err="1">
                <a:latin typeface="Times New Roman" charset="0"/>
              </a:rPr>
              <a:t>and</a:t>
            </a:r>
            <a:r>
              <a:rPr lang="pt-BR" dirty="0">
                <a:latin typeface="Times New Roman" charset="0"/>
              </a:rPr>
              <a:t> </a:t>
            </a:r>
            <a:r>
              <a:rPr lang="pt-BR" dirty="0" err="1">
                <a:latin typeface="Times New Roman" charset="0"/>
              </a:rPr>
              <a:t>electrons</a:t>
            </a:r>
            <a:r>
              <a:rPr lang="pt-BR" dirty="0">
                <a:latin typeface="Times New Roman" charset="0"/>
              </a:rPr>
              <a:t/>
            </a:r>
            <a:br>
              <a:rPr lang="pt-BR" dirty="0">
                <a:latin typeface="Times New Roman" charset="0"/>
              </a:rPr>
            </a:b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39" y="1448342"/>
            <a:ext cx="7363315" cy="5113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4A550-5567-0346-8C50-72388C2C6CA2}" type="slidenum">
              <a:rPr lang="pt-BR" smtClean="0"/>
              <a:pPr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4919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454720"/>
            <a:ext cx="8229600" cy="673100"/>
          </a:xfrm>
        </p:spPr>
        <p:txBody>
          <a:bodyPr/>
          <a:lstStyle/>
          <a:p>
            <a:r>
              <a:rPr lang="pt-BR" sz="2800" dirty="0" err="1">
                <a:latin typeface="Times New Roman" charset="0"/>
              </a:rPr>
              <a:t>Particle</a:t>
            </a:r>
            <a:r>
              <a:rPr lang="pt-BR" sz="2800" dirty="0">
                <a:latin typeface="Times New Roman" charset="0"/>
              </a:rPr>
              <a:t> </a:t>
            </a:r>
            <a:r>
              <a:rPr lang="pt-BR" sz="2800" dirty="0" err="1">
                <a:latin typeface="Times New Roman" charset="0"/>
              </a:rPr>
              <a:t>frequency</a:t>
            </a:r>
            <a:r>
              <a:rPr lang="pt-BR" sz="2800" dirty="0">
                <a:latin typeface="Times New Roman" charset="0"/>
              </a:rPr>
              <a:t> </a:t>
            </a:r>
            <a:r>
              <a:rPr lang="pt-BR" sz="2800" dirty="0" err="1">
                <a:latin typeface="Times New Roman" charset="0"/>
              </a:rPr>
              <a:t>density</a:t>
            </a:r>
            <a:r>
              <a:rPr lang="pt-BR" sz="2800" dirty="0">
                <a:latin typeface="Times New Roman" charset="0"/>
              </a:rPr>
              <a:t> </a:t>
            </a:r>
            <a:r>
              <a:rPr lang="pt-BR" sz="2800" dirty="0" err="1">
                <a:latin typeface="Times New Roman" charset="0"/>
              </a:rPr>
              <a:t>from</a:t>
            </a:r>
            <a:r>
              <a:rPr lang="pt-BR" sz="2800" dirty="0">
                <a:latin typeface="Times New Roman" charset="0"/>
              </a:rPr>
              <a:t> </a:t>
            </a:r>
            <a:r>
              <a:rPr lang="pt-BR" sz="2800" dirty="0" err="1">
                <a:latin typeface="Times New Roman" charset="0"/>
              </a:rPr>
              <a:t>antineutrino</a:t>
            </a:r>
            <a:r>
              <a:rPr lang="pt-BR" sz="2800" dirty="0">
                <a:latin typeface="Times New Roman" charset="0"/>
              </a:rPr>
              <a:t> </a:t>
            </a:r>
            <a:r>
              <a:rPr lang="pt-BR" sz="2800" dirty="0" err="1">
                <a:latin typeface="Times New Roman" charset="0"/>
              </a:rPr>
              <a:t>signal</a:t>
            </a:r>
            <a:r>
              <a:rPr lang="pt-BR" sz="2800" dirty="0">
                <a:latin typeface="Times New Roman" charset="0"/>
              </a:rPr>
              <a:t> 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60" y="1614687"/>
            <a:ext cx="6983661" cy="486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4A550-5567-0346-8C50-72388C2C6CA2}" type="slidenum">
              <a:rPr lang="pt-BR" smtClean="0"/>
              <a:pPr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7821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7275" y="1143000"/>
            <a:ext cx="1000125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514600"/>
            <a:ext cx="9144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832225" y="3214688"/>
            <a:ext cx="45497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80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2058988" y="2436813"/>
            <a:ext cx="678021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400" b="1" dirty="0">
                <a:solidFill>
                  <a:srgbClr val="FFFF00"/>
                </a:solidFill>
              </a:rPr>
              <a:t>CBPF</a:t>
            </a:r>
          </a:p>
          <a:p>
            <a:pPr algn="l" eaLnBrk="1" hangingPunct="1"/>
            <a:r>
              <a:rPr lang="en-US" dirty="0">
                <a:solidFill>
                  <a:srgbClr val="FFFF00"/>
                </a:solidFill>
              </a:rPr>
              <a:t>J.C. Anjos, G.L. </a:t>
            </a:r>
            <a:r>
              <a:rPr lang="en-US" dirty="0" err="1" smtClean="0">
                <a:solidFill>
                  <a:srgbClr val="FFFF00"/>
                </a:solidFill>
              </a:rPr>
              <a:t>Azzi</a:t>
            </a:r>
            <a:r>
              <a:rPr lang="en-US" dirty="0" smtClean="0">
                <a:solidFill>
                  <a:srgbClr val="FFFF00"/>
                </a:solidFill>
              </a:rPr>
              <a:t>, </a:t>
            </a:r>
            <a:r>
              <a:rPr lang="en-US" dirty="0">
                <a:solidFill>
                  <a:srgbClr val="FFFF00"/>
                </a:solidFill>
              </a:rPr>
              <a:t>H. Lima </a:t>
            </a:r>
            <a:r>
              <a:rPr lang="en-US" dirty="0" err="1">
                <a:solidFill>
                  <a:srgbClr val="FFFF00"/>
                </a:solidFill>
              </a:rPr>
              <a:t>Jr</a:t>
            </a:r>
            <a:r>
              <a:rPr lang="en-US" dirty="0">
                <a:solidFill>
                  <a:srgbClr val="FFFF00"/>
                </a:solidFill>
              </a:rPr>
              <a:t>, M. </a:t>
            </a:r>
            <a:r>
              <a:rPr lang="en-US" dirty="0" err="1" smtClean="0">
                <a:solidFill>
                  <a:srgbClr val="FFFF00"/>
                </a:solidFill>
              </a:rPr>
              <a:t>Vaz</a:t>
            </a:r>
            <a:r>
              <a:rPr lang="en-US" dirty="0" smtClean="0">
                <a:solidFill>
                  <a:srgbClr val="FFFF00"/>
                </a:solidFill>
              </a:rPr>
              <a:t>, 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762000" y="3265488"/>
            <a:ext cx="76962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b="1" dirty="0" smtClean="0">
                <a:solidFill>
                  <a:srgbClr val="FFFF00"/>
                </a:solidFill>
              </a:rPr>
              <a:t>                      Collaborators:</a:t>
            </a:r>
            <a:endParaRPr lang="en-US" dirty="0">
              <a:solidFill>
                <a:srgbClr val="FFFF00"/>
              </a:solidFill>
            </a:endParaRPr>
          </a:p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           </a:t>
            </a:r>
            <a:r>
              <a:rPr lang="en-US" dirty="0" err="1" smtClean="0">
                <a:solidFill>
                  <a:srgbClr val="FFFF00"/>
                </a:solidFill>
              </a:rPr>
              <a:t>Aridio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Schiapazza</a:t>
            </a:r>
            <a:r>
              <a:rPr lang="en-US" dirty="0">
                <a:solidFill>
                  <a:srgbClr val="FFFF00"/>
                </a:solidFill>
              </a:rPr>
              <a:t> </a:t>
            </a:r>
          </a:p>
          <a:p>
            <a:pPr eaLnBrk="1" hangingPunct="1"/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            </a:t>
            </a:r>
            <a:r>
              <a:rPr lang="en-US" dirty="0" err="1" smtClean="0">
                <a:solidFill>
                  <a:srgbClr val="FFFF00"/>
                </a:solidFill>
              </a:rPr>
              <a:t>Rogério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M. da Silva</a:t>
            </a:r>
          </a:p>
          <a:p>
            <a:pPr eaLnBrk="1" hangingPunct="1"/>
            <a:endParaRPr lang="en-US" b="1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en-US" b="1" dirty="0" smtClean="0">
                <a:solidFill>
                  <a:srgbClr val="FFFF00"/>
                </a:solidFill>
              </a:rPr>
              <a:t>Graduate </a:t>
            </a:r>
            <a:r>
              <a:rPr lang="en-US" b="1" dirty="0">
                <a:solidFill>
                  <a:srgbClr val="FFFF00"/>
                </a:solidFill>
              </a:rPr>
              <a:t>Students</a:t>
            </a:r>
            <a:r>
              <a:rPr lang="en-US" dirty="0">
                <a:solidFill>
                  <a:srgbClr val="FFFF00"/>
                </a:solidFill>
              </a:rPr>
              <a:t>:    </a:t>
            </a:r>
            <a:r>
              <a:rPr lang="en-US" dirty="0" smtClean="0">
                <a:solidFill>
                  <a:srgbClr val="FFFF00"/>
                </a:solidFill>
              </a:rPr>
              <a:t>Marcelo </a:t>
            </a:r>
            <a:r>
              <a:rPr lang="en-US" dirty="0" err="1">
                <a:solidFill>
                  <a:srgbClr val="FFFF00"/>
                </a:solidFill>
              </a:rPr>
              <a:t>Nascimento</a:t>
            </a:r>
            <a:r>
              <a:rPr lang="en-US" dirty="0">
                <a:solidFill>
                  <a:srgbClr val="FFFF00"/>
                </a:solidFill>
              </a:rPr>
              <a:t> Souza (PhD)</a:t>
            </a:r>
          </a:p>
          <a:p>
            <a:pPr eaLnBrk="1" hangingPunct="1"/>
            <a:r>
              <a:rPr lang="en-US" dirty="0">
                <a:solidFill>
                  <a:srgbClr val="FFFF00"/>
                </a:solidFill>
              </a:rPr>
              <a:t>                    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Thamys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Abrahão</a:t>
            </a:r>
            <a:r>
              <a:rPr lang="en-US" dirty="0">
                <a:solidFill>
                  <a:srgbClr val="FFFF00"/>
                </a:solidFill>
              </a:rPr>
              <a:t> (MSc)</a:t>
            </a:r>
          </a:p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	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Marcio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Nunes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(PhD)</a:t>
            </a:r>
            <a:endParaRPr lang="en-US" dirty="0">
              <a:solidFill>
                <a:srgbClr val="FFFF00"/>
              </a:solidFill>
            </a:endParaRPr>
          </a:p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	 Rafael </a:t>
            </a:r>
            <a:r>
              <a:rPr lang="en-US" dirty="0">
                <a:solidFill>
                  <a:srgbClr val="FFFF00"/>
                </a:solidFill>
              </a:rPr>
              <a:t>Gama </a:t>
            </a:r>
            <a:r>
              <a:rPr lang="en-US" dirty="0" smtClean="0">
                <a:solidFill>
                  <a:srgbClr val="FFFF00"/>
                </a:solidFill>
              </a:rPr>
              <a:t>(PhD)</a:t>
            </a:r>
            <a:r>
              <a:rPr lang="pt-BR" dirty="0" smtClean="0">
                <a:solidFill>
                  <a:srgbClr val="FFFF00"/>
                </a:solidFill>
              </a:rPr>
              <a:t>  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876300" y="5635625"/>
            <a:ext cx="6197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b="1" dirty="0" err="1">
                <a:solidFill>
                  <a:srgbClr val="FFFF00"/>
                </a:solidFill>
              </a:rPr>
              <a:t>Undergraduate</a:t>
            </a:r>
            <a:r>
              <a:rPr lang="pt-BR" b="1" dirty="0">
                <a:solidFill>
                  <a:srgbClr val="FFFF00"/>
                </a:solidFill>
              </a:rPr>
              <a:t> </a:t>
            </a:r>
            <a:r>
              <a:rPr lang="pt-BR" b="1" dirty="0" err="1">
                <a:solidFill>
                  <a:srgbClr val="FFFF00"/>
                </a:solidFill>
              </a:rPr>
              <a:t>Students</a:t>
            </a:r>
            <a:r>
              <a:rPr lang="pt-BR" dirty="0">
                <a:solidFill>
                  <a:srgbClr val="FFFF00"/>
                </a:solidFill>
              </a:rPr>
              <a:t>: 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>
                <a:solidFill>
                  <a:srgbClr val="FFFF00"/>
                </a:solidFill>
              </a:rPr>
              <a:t>Upiratan</a:t>
            </a:r>
            <a:r>
              <a:rPr lang="pt-BR" dirty="0">
                <a:solidFill>
                  <a:srgbClr val="FFFF00"/>
                </a:solidFill>
              </a:rPr>
              <a:t> Machado (UERJ)</a:t>
            </a:r>
          </a:p>
          <a:p>
            <a:pPr eaLnBrk="1" hangingPunct="1"/>
            <a:r>
              <a:rPr lang="pt-BR" dirty="0">
                <a:solidFill>
                  <a:srgbClr val="FFFF00"/>
                </a:solidFill>
              </a:rPr>
              <a:t>                                        </a:t>
            </a:r>
            <a:r>
              <a:rPr lang="pt-BR" dirty="0" smtClean="0">
                <a:solidFill>
                  <a:srgbClr val="FFFF00"/>
                </a:solidFill>
              </a:rPr>
              <a:t>Beatriz </a:t>
            </a:r>
            <a:r>
              <a:rPr lang="pt-BR" dirty="0">
                <a:solidFill>
                  <a:srgbClr val="FFFF00"/>
                </a:solidFill>
              </a:rPr>
              <a:t>Santos (UERJ</a:t>
            </a:r>
            <a:r>
              <a:rPr lang="pt-BR" dirty="0" smtClean="0">
                <a:solidFill>
                  <a:srgbClr val="FFFF00"/>
                </a:solidFill>
              </a:rPr>
              <a:t>)</a:t>
            </a:r>
          </a:p>
          <a:p>
            <a:pPr eaLnBrk="1" hangingPunct="1"/>
            <a:r>
              <a:rPr lang="pt-BR" dirty="0">
                <a:solidFill>
                  <a:srgbClr val="FFFF00"/>
                </a:solidFill>
              </a:rPr>
              <a:t> </a:t>
            </a:r>
            <a:r>
              <a:rPr lang="pt-BR" dirty="0" smtClean="0">
                <a:solidFill>
                  <a:srgbClr val="FFFF00"/>
                </a:solidFill>
              </a:rPr>
              <a:t>                                Igor Oliveira (IME)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2298700" y="1210609"/>
            <a:ext cx="33401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2000" b="1">
                <a:solidFill>
                  <a:srgbClr val="FFFF00"/>
                </a:solidFill>
              </a:rPr>
              <a:t>Brazilian Institutions:</a:t>
            </a: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1685925" y="0"/>
            <a:ext cx="65055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DejaVu Sans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DejaVu Sans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DejaVu Sans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DejaVu Sans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DejaVu Sans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3600" b="1" dirty="0" smtClean="0">
                <a:solidFill>
                  <a:srgbClr val="FFFF00"/>
                </a:solidFill>
              </a:rPr>
              <a:t>ANGRA </a:t>
            </a:r>
            <a:r>
              <a:rPr lang="pt-BR" sz="3600" b="1" dirty="0" err="1" smtClean="0">
                <a:solidFill>
                  <a:srgbClr val="FFFF00"/>
                </a:solidFill>
              </a:rPr>
              <a:t>Collaboration</a:t>
            </a:r>
            <a:r>
              <a:rPr lang="pt-BR" sz="3600" b="1" dirty="0" smtClean="0">
                <a:solidFill>
                  <a:srgbClr val="FFFF00"/>
                </a:solidFill>
              </a:rPr>
              <a:t>:</a:t>
            </a:r>
            <a:endParaRPr lang="pt-BR" sz="3600" b="1" dirty="0">
              <a:solidFill>
                <a:srgbClr val="FFFF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1E26A-EE08-0842-97A5-743E0732ED5A}" type="slidenum">
              <a:rPr lang="pt-BR" smtClean="0"/>
              <a:pPr/>
              <a:t>3</a:t>
            </a:fld>
            <a:endParaRPr lang="pt-B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179388" y="495300"/>
            <a:ext cx="8639175" cy="1158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ts val="1125"/>
              </a:spcBef>
              <a:buClrTx/>
              <a:buFontTx/>
              <a:buNone/>
            </a:pPr>
            <a:r>
              <a:rPr lang="pt-BR" sz="2200" dirty="0">
                <a:solidFill>
                  <a:srgbClr val="FFFF99"/>
                </a:solidFill>
                <a:latin typeface="Times New Roman" charset="0"/>
              </a:rPr>
              <a:t> </a:t>
            </a:r>
            <a:r>
              <a:rPr lang="pt-BR" sz="3200" dirty="0" err="1">
                <a:solidFill>
                  <a:srgbClr val="FFFF99"/>
                </a:solidFill>
                <a:latin typeface="Times New Roman" charset="0"/>
              </a:rPr>
              <a:t>S</a:t>
            </a:r>
            <a:r>
              <a:rPr lang="pt-BR" sz="3200" dirty="0" err="1" smtClean="0">
                <a:solidFill>
                  <a:srgbClr val="FFFF99"/>
                </a:solidFill>
                <a:latin typeface="Times New Roman" charset="0"/>
              </a:rPr>
              <a:t>ignal</a:t>
            </a:r>
            <a:r>
              <a:rPr lang="pt-BR" sz="3200" dirty="0" smtClean="0">
                <a:solidFill>
                  <a:srgbClr val="FFFF99"/>
                </a:solidFill>
                <a:latin typeface="Times New Roman" charset="0"/>
              </a:rPr>
              <a:t> </a:t>
            </a:r>
            <a:r>
              <a:rPr lang="pt-BR" sz="3200" dirty="0" err="1">
                <a:solidFill>
                  <a:srgbClr val="FFFF99"/>
                </a:solidFill>
                <a:latin typeface="Times New Roman" charset="0"/>
              </a:rPr>
              <a:t>and</a:t>
            </a:r>
            <a:r>
              <a:rPr lang="pt-BR" sz="3200" dirty="0">
                <a:solidFill>
                  <a:srgbClr val="FFFF99"/>
                </a:solidFill>
                <a:latin typeface="Times New Roman" charset="0"/>
              </a:rPr>
              <a:t> </a:t>
            </a:r>
            <a:r>
              <a:rPr lang="pt-BR" sz="3200" dirty="0" err="1" smtClean="0">
                <a:solidFill>
                  <a:srgbClr val="FFFF99"/>
                </a:solidFill>
                <a:latin typeface="Times New Roman" charset="0"/>
              </a:rPr>
              <a:t>cosmic</a:t>
            </a:r>
            <a:r>
              <a:rPr lang="pt-BR" sz="3200" dirty="0" smtClean="0">
                <a:solidFill>
                  <a:srgbClr val="FFFF99"/>
                </a:solidFill>
                <a:latin typeface="Times New Roman" charset="0"/>
              </a:rPr>
              <a:t> </a:t>
            </a:r>
            <a:r>
              <a:rPr lang="pt-BR" sz="3200" dirty="0">
                <a:solidFill>
                  <a:srgbClr val="FFFF99"/>
                </a:solidFill>
                <a:latin typeface="Times New Roman" charset="0"/>
              </a:rPr>
              <a:t>background </a:t>
            </a:r>
            <a:r>
              <a:rPr lang="pt-BR" sz="3200" dirty="0" err="1" smtClean="0">
                <a:solidFill>
                  <a:srgbClr val="FFFF99"/>
                </a:solidFill>
                <a:latin typeface="Times New Roman" charset="0"/>
              </a:rPr>
              <a:t>frequency</a:t>
            </a:r>
            <a:endParaRPr lang="pt-BR" sz="3200" dirty="0" smtClean="0">
              <a:solidFill>
                <a:srgbClr val="FFFF99"/>
              </a:solidFill>
              <a:latin typeface="Times New Roman" charset="0"/>
            </a:endParaRPr>
          </a:p>
          <a:p>
            <a:pPr algn="ctr">
              <a:spcBef>
                <a:spcPts val="1125"/>
              </a:spcBef>
              <a:buClrTx/>
              <a:buFontTx/>
              <a:buNone/>
            </a:pPr>
            <a:r>
              <a:rPr lang="pt-BR" sz="2800" dirty="0" smtClean="0">
                <a:solidFill>
                  <a:srgbClr val="FFFF99"/>
                </a:solidFill>
                <a:latin typeface="Times New Roman" charset="0"/>
              </a:rPr>
              <a:t>(</a:t>
            </a:r>
            <a:r>
              <a:rPr lang="pt-BR" sz="2400" dirty="0" smtClean="0">
                <a:solidFill>
                  <a:srgbClr val="FFFF99"/>
                </a:solidFill>
                <a:latin typeface="Times New Roman" charset="0"/>
              </a:rPr>
              <a:t>10-200 P.E</a:t>
            </a:r>
            <a:r>
              <a:rPr lang="pt-BR" sz="2800" dirty="0" smtClean="0">
                <a:solidFill>
                  <a:srgbClr val="FFFF99"/>
                </a:solidFill>
                <a:latin typeface="Times New Roman" charset="0"/>
              </a:rPr>
              <a:t>) </a:t>
            </a:r>
            <a:endParaRPr lang="pt-BR" sz="2800" dirty="0">
              <a:solidFill>
                <a:srgbClr val="FFFF99"/>
              </a:solidFill>
              <a:latin typeface="Times New Roman" charset="0"/>
            </a:endParaRPr>
          </a:p>
        </p:txBody>
      </p:sp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42888" y="2628900"/>
            <a:ext cx="3779837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ts val="1125"/>
              </a:spcBef>
              <a:buClrTx/>
              <a:buFontTx/>
              <a:buNone/>
            </a:pPr>
            <a:r>
              <a:rPr lang="pt-BR" sz="1600" dirty="0" err="1" smtClean="0">
                <a:solidFill>
                  <a:srgbClr val="FFFF99"/>
                </a:solidFill>
                <a:latin typeface="Times New Roman" charset="0"/>
              </a:rPr>
              <a:t>Table</a:t>
            </a:r>
            <a:r>
              <a:rPr lang="pt-BR" sz="1600" dirty="0" smtClean="0">
                <a:solidFill>
                  <a:srgbClr val="FFFF99"/>
                </a:solidFill>
                <a:latin typeface="Times New Roman" charset="0"/>
              </a:rPr>
              <a:t> </a:t>
            </a:r>
            <a:r>
              <a:rPr lang="pt-BR" sz="1600" dirty="0">
                <a:solidFill>
                  <a:srgbClr val="FFFF99"/>
                </a:solidFill>
                <a:latin typeface="Times New Roman" charset="0"/>
              </a:rPr>
              <a:t>1:  </a:t>
            </a:r>
            <a:r>
              <a:rPr lang="pt-BR" sz="1600" dirty="0" err="1">
                <a:solidFill>
                  <a:srgbClr val="FFFF99"/>
                </a:solidFill>
                <a:latin typeface="Times New Roman" charset="0"/>
              </a:rPr>
              <a:t>Particle</a:t>
            </a:r>
            <a:r>
              <a:rPr lang="pt-BR" sz="1600" dirty="0">
                <a:solidFill>
                  <a:srgbClr val="FFFF99"/>
                </a:solidFill>
                <a:latin typeface="Times New Roman" charset="0"/>
              </a:rPr>
              <a:t> </a:t>
            </a:r>
            <a:r>
              <a:rPr lang="pt-BR" sz="1600" dirty="0" err="1">
                <a:solidFill>
                  <a:srgbClr val="FFFF99"/>
                </a:solidFill>
                <a:latin typeface="Times New Roman" charset="0"/>
              </a:rPr>
              <a:t>from</a:t>
            </a:r>
            <a:r>
              <a:rPr lang="pt-BR" sz="1600" dirty="0">
                <a:solidFill>
                  <a:srgbClr val="FFFF99"/>
                </a:solidFill>
                <a:latin typeface="Times New Roman" charset="0"/>
              </a:rPr>
              <a:t> </a:t>
            </a:r>
            <a:r>
              <a:rPr lang="pt-BR" sz="1600" dirty="0" err="1">
                <a:solidFill>
                  <a:srgbClr val="FFFF99"/>
                </a:solidFill>
                <a:latin typeface="Times New Roman" charset="0"/>
              </a:rPr>
              <a:t>antineurino</a:t>
            </a:r>
            <a:r>
              <a:rPr lang="pt-BR" sz="1600" dirty="0">
                <a:solidFill>
                  <a:srgbClr val="FFFF99"/>
                </a:solidFill>
                <a:latin typeface="Times New Roman" charset="0"/>
              </a:rPr>
              <a:t> </a:t>
            </a:r>
            <a:r>
              <a:rPr lang="pt-BR" sz="1600" dirty="0" err="1">
                <a:solidFill>
                  <a:srgbClr val="FFFF99"/>
                </a:solidFill>
                <a:latin typeface="Times New Roman" charset="0"/>
              </a:rPr>
              <a:t>signal</a:t>
            </a:r>
            <a:endParaRPr lang="pt-BR" sz="1600" dirty="0">
              <a:solidFill>
                <a:srgbClr val="FFFF99"/>
              </a:solidFill>
              <a:latin typeface="Times New Roman" charset="0"/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4913116" y="1943100"/>
            <a:ext cx="3779837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ts val="1125"/>
              </a:spcBef>
              <a:buClrTx/>
              <a:buFontTx/>
              <a:buNone/>
            </a:pPr>
            <a:r>
              <a:rPr lang="pt-BR" sz="1600" dirty="0" err="1" smtClean="0">
                <a:solidFill>
                  <a:srgbClr val="FFFF99"/>
                </a:solidFill>
                <a:latin typeface="Times New Roman" charset="0"/>
              </a:rPr>
              <a:t>Table</a:t>
            </a:r>
            <a:r>
              <a:rPr lang="pt-BR" sz="1600" dirty="0" smtClean="0">
                <a:solidFill>
                  <a:srgbClr val="FFFF99"/>
                </a:solidFill>
                <a:latin typeface="Times New Roman" charset="0"/>
              </a:rPr>
              <a:t> </a:t>
            </a:r>
            <a:r>
              <a:rPr lang="pt-BR" sz="1600" dirty="0">
                <a:solidFill>
                  <a:srgbClr val="FFFF99"/>
                </a:solidFill>
                <a:latin typeface="Times New Roman" charset="0"/>
              </a:rPr>
              <a:t>2: </a:t>
            </a:r>
            <a:r>
              <a:rPr lang="pt-BR" sz="1600" dirty="0" err="1" smtClean="0">
                <a:solidFill>
                  <a:srgbClr val="FFFF99"/>
                </a:solidFill>
                <a:latin typeface="Times New Roman" charset="0"/>
              </a:rPr>
              <a:t>Particles</a:t>
            </a:r>
            <a:r>
              <a:rPr lang="pt-BR" sz="1600" dirty="0" smtClean="0">
                <a:solidFill>
                  <a:srgbClr val="FFFF99"/>
                </a:solidFill>
                <a:latin typeface="Times New Roman" charset="0"/>
              </a:rPr>
              <a:t> </a:t>
            </a:r>
            <a:r>
              <a:rPr lang="pt-BR" sz="1600" dirty="0" err="1">
                <a:solidFill>
                  <a:srgbClr val="FFFF99"/>
                </a:solidFill>
                <a:latin typeface="Times New Roman" charset="0"/>
              </a:rPr>
              <a:t>from</a:t>
            </a:r>
            <a:r>
              <a:rPr lang="pt-BR" sz="1600" dirty="0">
                <a:solidFill>
                  <a:srgbClr val="FFFF99"/>
                </a:solidFill>
                <a:latin typeface="Times New Roman" charset="0"/>
              </a:rPr>
              <a:t> </a:t>
            </a:r>
            <a:r>
              <a:rPr lang="pt-BR" sz="1600" dirty="0" err="1" smtClean="0">
                <a:solidFill>
                  <a:srgbClr val="FFFF99"/>
                </a:solidFill>
                <a:latin typeface="Times New Roman" charset="0"/>
              </a:rPr>
              <a:t>cosmic</a:t>
            </a:r>
            <a:r>
              <a:rPr lang="pt-BR" sz="1600" dirty="0" smtClean="0">
                <a:solidFill>
                  <a:srgbClr val="FFFF99"/>
                </a:solidFill>
                <a:latin typeface="Times New Roman" charset="0"/>
              </a:rPr>
              <a:t> </a:t>
            </a:r>
            <a:r>
              <a:rPr lang="pt-BR" sz="1600" dirty="0">
                <a:solidFill>
                  <a:srgbClr val="FFFF99"/>
                </a:solidFill>
                <a:latin typeface="Times New Roman" charset="0"/>
              </a:rPr>
              <a:t>background</a:t>
            </a:r>
          </a:p>
        </p:txBody>
      </p:sp>
      <p:graphicFrame>
        <p:nvGraphicFramePr>
          <p:cNvPr id="14357" name="Group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308940"/>
              </p:ext>
            </p:extLst>
          </p:nvPr>
        </p:nvGraphicFramePr>
        <p:xfrm>
          <a:off x="284163" y="3067050"/>
          <a:ext cx="3708400" cy="1543705"/>
        </p:xfrm>
        <a:graphic>
          <a:graphicData uri="http://schemas.openxmlformats.org/drawingml/2006/table">
            <a:tbl>
              <a:tblPr/>
              <a:tblGrid>
                <a:gridCol w="1725612"/>
                <a:gridCol w="1982788"/>
              </a:tblGrid>
              <a:tr h="40481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Particles</a:t>
                      </a:r>
                      <a:endParaRPr kumimoji="0" 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897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Frequency</a:t>
                      </a: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 (HZ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) 10-200 P.E</a:t>
                      </a:r>
                      <a:endParaRPr kumimoji="0" 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897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Positrons</a:t>
                      </a:r>
                    </a:p>
                  </a:txBody>
                  <a:tcPr marL="90000" marR="90000" marT="1897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0.050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±0.001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1800" b="0" i="0" u="none" strike="noStrike" cap="none" normalizeH="0" baseline="42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0000" marR="90000" marT="14803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Neutrons</a:t>
                      </a:r>
                    </a:p>
                  </a:txBody>
                  <a:tcPr marL="90000" marR="90000" marT="1897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0.050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±0.001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1800" b="0" i="0" u="none" strike="noStrike" cap="none" normalizeH="0" baseline="42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0000" marR="90000" marT="14803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622810"/>
              </p:ext>
            </p:extLst>
          </p:nvPr>
        </p:nvGraphicFramePr>
        <p:xfrm>
          <a:off x="4695826" y="2393950"/>
          <a:ext cx="4052888" cy="3792670"/>
        </p:xfrm>
        <a:graphic>
          <a:graphicData uri="http://schemas.openxmlformats.org/drawingml/2006/table">
            <a:tbl>
              <a:tblPr/>
              <a:tblGrid>
                <a:gridCol w="1823883"/>
                <a:gridCol w="2229005"/>
              </a:tblGrid>
              <a:tr h="40481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Particles</a:t>
                      </a:r>
                      <a:endParaRPr kumimoji="0" 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897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Frequency</a:t>
                      </a: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 (HZ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) 10-200 P.E</a:t>
                      </a:r>
                      <a:endParaRPr kumimoji="0" 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897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Muons</a:t>
                      </a:r>
                    </a:p>
                  </a:txBody>
                  <a:tcPr marL="90000" marR="90000" marT="1897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12±1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9864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Neutrons</a:t>
                      </a:r>
                    </a:p>
                  </a:txBody>
                  <a:tcPr marL="90000" marR="90000" marT="1897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13±1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9864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Protons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897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0.44±0.09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9864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Pions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897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0.048±0.004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9864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Photons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897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(5.7 ± 1.1)×10</a:t>
                      </a:r>
                      <a:r>
                        <a:rPr kumimoji="0" lang="en-US" sz="1800" b="0" i="0" u="none" strike="noStrike" cap="none" normalizeH="0" baseline="42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3</a:t>
                      </a:r>
                      <a:endParaRPr kumimoji="0" lang="en-US" sz="1800" b="0" i="0" u="none" strike="noStrike" cap="none" normalizeH="0" baseline="42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9864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Positrons</a:t>
                      </a:r>
                    </a:p>
                  </a:txBody>
                  <a:tcPr marL="90000" marR="90000" marT="1897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158±48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9864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Electrons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897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&lt;186 (90% C.L)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9864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</a:tbl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1E26A-EE08-0842-97A5-743E0732ED5A}" type="slidenum">
              <a:rPr lang="pt-BR" smtClean="0"/>
              <a:pPr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763199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2" descr="C:\Users\Janjos\Documents\Estudantes-IC-M-D\Marcio Nunes-M\graficos tese\NeutronTime_1_05_01_Gd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990725"/>
            <a:ext cx="4600576" cy="425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3891" name="Picture 3" descr="C:\Users\Janjos\Documents\Estudantes-IC-M-D\Marcio Nunes-M\graficos tese\SignalFromMuons.gi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2000250"/>
            <a:ext cx="4371975" cy="425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"/>
          <p:cNvSpPr txBox="1">
            <a:spLocks noChangeArrowheads="1"/>
          </p:cNvSpPr>
          <p:nvPr/>
        </p:nvSpPr>
        <p:spPr bwMode="auto">
          <a:xfrm>
            <a:off x="179388" y="495300"/>
            <a:ext cx="8639175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ts val="1125"/>
              </a:spcBef>
              <a:buClrTx/>
              <a:buFontTx/>
              <a:buNone/>
            </a:pPr>
            <a:r>
              <a:rPr lang="pt-BR" sz="3200" dirty="0" err="1" smtClean="0">
                <a:solidFill>
                  <a:srgbClr val="FFFF99"/>
                </a:solidFill>
                <a:latin typeface="Times New Roman" charset="0"/>
              </a:rPr>
              <a:t>Study</a:t>
            </a:r>
            <a:r>
              <a:rPr lang="pt-BR" sz="3200" dirty="0" smtClean="0">
                <a:solidFill>
                  <a:srgbClr val="FFFF99"/>
                </a:solidFill>
                <a:latin typeface="Times New Roman" charset="0"/>
              </a:rPr>
              <a:t> </a:t>
            </a:r>
            <a:r>
              <a:rPr lang="pt-BR" sz="3200" dirty="0" err="1" smtClean="0">
                <a:solidFill>
                  <a:srgbClr val="FFFF99"/>
                </a:solidFill>
                <a:latin typeface="Times New Roman" charset="0"/>
              </a:rPr>
              <a:t>of</a:t>
            </a:r>
            <a:r>
              <a:rPr lang="pt-BR" sz="3200" dirty="0" smtClean="0">
                <a:solidFill>
                  <a:srgbClr val="FFFF99"/>
                </a:solidFill>
                <a:latin typeface="Times New Roman" charset="0"/>
              </a:rPr>
              <a:t> </a:t>
            </a:r>
            <a:r>
              <a:rPr lang="pt-BR" sz="3200" dirty="0" err="1" smtClean="0">
                <a:solidFill>
                  <a:srgbClr val="FFFF99"/>
                </a:solidFill>
                <a:latin typeface="Times New Roman" charset="0"/>
              </a:rPr>
              <a:t>Gadolinium</a:t>
            </a:r>
            <a:r>
              <a:rPr lang="pt-BR" sz="3200" dirty="0" smtClean="0">
                <a:solidFill>
                  <a:srgbClr val="FFFF99"/>
                </a:solidFill>
                <a:latin typeface="Times New Roman" charset="0"/>
              </a:rPr>
              <a:t> </a:t>
            </a:r>
            <a:r>
              <a:rPr lang="pt-BR" sz="3200" dirty="0" err="1" smtClean="0">
                <a:solidFill>
                  <a:srgbClr val="FFFF99"/>
                </a:solidFill>
                <a:latin typeface="Times New Roman" charset="0"/>
              </a:rPr>
              <a:t>concentration</a:t>
            </a:r>
            <a:endParaRPr lang="pt-BR" sz="3200" dirty="0" smtClean="0">
              <a:solidFill>
                <a:srgbClr val="FFFF99"/>
              </a:solidFill>
              <a:latin typeface="Times New Roman" charset="0"/>
            </a:endParaRPr>
          </a:p>
        </p:txBody>
      </p:sp>
      <p:sp>
        <p:nvSpPr>
          <p:cNvPr id="12" name="Text Box 1"/>
          <p:cNvSpPr txBox="1">
            <a:spLocks noChangeArrowheads="1"/>
          </p:cNvSpPr>
          <p:nvPr/>
        </p:nvSpPr>
        <p:spPr bwMode="auto">
          <a:xfrm>
            <a:off x="1123950" y="1385888"/>
            <a:ext cx="2171699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ts val="1125"/>
              </a:spcBef>
              <a:buClrTx/>
              <a:buFontTx/>
              <a:buNone/>
            </a:pPr>
            <a:r>
              <a:rPr lang="pt-BR" sz="1600" dirty="0" err="1" smtClean="0">
                <a:solidFill>
                  <a:srgbClr val="FFFF99"/>
                </a:solidFill>
                <a:latin typeface="Times New Roman" charset="0"/>
              </a:rPr>
              <a:t>Delayed</a:t>
            </a:r>
            <a:r>
              <a:rPr lang="pt-BR" sz="1600" dirty="0" smtClean="0">
                <a:solidFill>
                  <a:srgbClr val="FFFF99"/>
                </a:solidFill>
                <a:latin typeface="Times New Roman" charset="0"/>
              </a:rPr>
              <a:t> </a:t>
            </a:r>
            <a:r>
              <a:rPr lang="pt-BR" sz="1600" dirty="0" err="1" smtClean="0">
                <a:solidFill>
                  <a:srgbClr val="FFFF99"/>
                </a:solidFill>
                <a:latin typeface="Times New Roman" charset="0"/>
              </a:rPr>
              <a:t>coincidence</a:t>
            </a:r>
            <a:r>
              <a:rPr lang="pt-BR" sz="1600" dirty="0" smtClean="0">
                <a:solidFill>
                  <a:srgbClr val="FFFF99"/>
                </a:solidFill>
                <a:latin typeface="Times New Roman" charset="0"/>
              </a:rPr>
              <a:t> for 0.1, 0.5 </a:t>
            </a:r>
            <a:r>
              <a:rPr lang="pt-BR" sz="1600" dirty="0" err="1" smtClean="0">
                <a:solidFill>
                  <a:srgbClr val="FFFF99"/>
                </a:solidFill>
                <a:latin typeface="Times New Roman" charset="0"/>
              </a:rPr>
              <a:t>and</a:t>
            </a:r>
            <a:r>
              <a:rPr lang="pt-BR" sz="1600" dirty="0" smtClean="0">
                <a:solidFill>
                  <a:srgbClr val="FFFF99"/>
                </a:solidFill>
                <a:latin typeface="Times New Roman" charset="0"/>
              </a:rPr>
              <a:t> 1.0% </a:t>
            </a:r>
            <a:r>
              <a:rPr lang="pt-BR" sz="1600" dirty="0" err="1" smtClean="0">
                <a:solidFill>
                  <a:srgbClr val="FFFF99"/>
                </a:solidFill>
                <a:latin typeface="Times New Roman" charset="0"/>
              </a:rPr>
              <a:t>Gd</a:t>
            </a:r>
            <a:r>
              <a:rPr lang="pt-BR" sz="1600" dirty="0" smtClean="0">
                <a:solidFill>
                  <a:srgbClr val="FFFF99"/>
                </a:solidFill>
                <a:latin typeface="Times New Roman" charset="0"/>
              </a:rPr>
              <a:t> </a:t>
            </a:r>
            <a:endParaRPr lang="pt-BR" sz="1600" dirty="0">
              <a:solidFill>
                <a:srgbClr val="FFFF99"/>
              </a:solidFill>
              <a:latin typeface="Times New Roman" charset="0"/>
            </a:endParaRPr>
          </a:p>
        </p:txBody>
      </p:sp>
      <p:sp>
        <p:nvSpPr>
          <p:cNvPr id="13" name="Text Box 1"/>
          <p:cNvSpPr txBox="1">
            <a:spLocks noChangeArrowheads="1"/>
          </p:cNvSpPr>
          <p:nvPr/>
        </p:nvSpPr>
        <p:spPr bwMode="auto">
          <a:xfrm>
            <a:off x="5075238" y="1376363"/>
            <a:ext cx="3600450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ts val="1125"/>
              </a:spcBef>
            </a:pPr>
            <a:r>
              <a:rPr lang="pt-BR" sz="1600" dirty="0" err="1" smtClean="0">
                <a:solidFill>
                  <a:srgbClr val="FFFF99"/>
                </a:solidFill>
                <a:latin typeface="Times New Roman" charset="0"/>
              </a:rPr>
              <a:t>Stopping</a:t>
            </a:r>
            <a:r>
              <a:rPr lang="pt-BR" sz="1600" dirty="0" smtClean="0">
                <a:solidFill>
                  <a:srgbClr val="FFFF99"/>
                </a:solidFill>
                <a:latin typeface="Times New Roman" charset="0"/>
              </a:rPr>
              <a:t> </a:t>
            </a:r>
            <a:r>
              <a:rPr lang="pt-BR" sz="1600" dirty="0" err="1" smtClean="0">
                <a:solidFill>
                  <a:srgbClr val="FFFF99"/>
                </a:solidFill>
                <a:latin typeface="Times New Roman" charset="0"/>
              </a:rPr>
              <a:t>muons</a:t>
            </a:r>
            <a:r>
              <a:rPr lang="pt-BR" sz="1600" dirty="0" smtClean="0">
                <a:solidFill>
                  <a:srgbClr val="FFFF99"/>
                </a:solidFill>
                <a:latin typeface="Times New Roman" charset="0"/>
              </a:rPr>
              <a:t> </a:t>
            </a:r>
            <a:r>
              <a:rPr lang="pt-BR" sz="1600" dirty="0" err="1" smtClean="0">
                <a:solidFill>
                  <a:srgbClr val="FFFF99"/>
                </a:solidFill>
                <a:latin typeface="Times New Roman" charset="0"/>
              </a:rPr>
              <a:t>and</a:t>
            </a:r>
            <a:r>
              <a:rPr lang="pt-BR" sz="1600" dirty="0" smtClean="0">
                <a:solidFill>
                  <a:srgbClr val="FFFF99"/>
                </a:solidFill>
                <a:latin typeface="Times New Roman" charset="0"/>
              </a:rPr>
              <a:t> </a:t>
            </a:r>
            <a:r>
              <a:rPr lang="pt-BR" sz="1600" dirty="0" err="1" smtClean="0">
                <a:solidFill>
                  <a:srgbClr val="FFFF99"/>
                </a:solidFill>
                <a:latin typeface="Times New Roman" charset="0"/>
              </a:rPr>
              <a:t>spallation</a:t>
            </a:r>
            <a:r>
              <a:rPr lang="pt-BR" sz="1600" dirty="0" smtClean="0">
                <a:solidFill>
                  <a:srgbClr val="FFFF99"/>
                </a:solidFill>
                <a:latin typeface="Times New Roman" charset="0"/>
              </a:rPr>
              <a:t> </a:t>
            </a:r>
            <a:r>
              <a:rPr lang="pt-BR" sz="1600" dirty="0" err="1" smtClean="0">
                <a:solidFill>
                  <a:srgbClr val="FFFF99"/>
                </a:solidFill>
                <a:latin typeface="Times New Roman" charset="0"/>
              </a:rPr>
              <a:t>neutrons</a:t>
            </a:r>
            <a:r>
              <a:rPr lang="pt-BR" sz="1600" dirty="0">
                <a:solidFill>
                  <a:srgbClr val="FFFF99"/>
                </a:solidFill>
                <a:latin typeface="Times New Roman" charset="0"/>
              </a:rPr>
              <a:t> for 0.1, 0.5 </a:t>
            </a:r>
            <a:r>
              <a:rPr lang="pt-BR" sz="1600" dirty="0" err="1">
                <a:solidFill>
                  <a:srgbClr val="FFFF99"/>
                </a:solidFill>
                <a:latin typeface="Times New Roman" charset="0"/>
              </a:rPr>
              <a:t>and</a:t>
            </a:r>
            <a:r>
              <a:rPr lang="pt-BR" sz="1600" dirty="0">
                <a:solidFill>
                  <a:srgbClr val="FFFF99"/>
                </a:solidFill>
                <a:latin typeface="Times New Roman" charset="0"/>
              </a:rPr>
              <a:t> 1.0% </a:t>
            </a:r>
            <a:r>
              <a:rPr lang="pt-BR" sz="1600" dirty="0" err="1">
                <a:solidFill>
                  <a:srgbClr val="FFFF99"/>
                </a:solidFill>
                <a:latin typeface="Times New Roman" charset="0"/>
              </a:rPr>
              <a:t>Gd</a:t>
            </a:r>
            <a:endParaRPr lang="pt-BR" sz="1600" dirty="0">
              <a:solidFill>
                <a:srgbClr val="FFFF99"/>
              </a:solidFill>
              <a:latin typeface="Times New Roman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1E26A-EE08-0842-97A5-743E0732ED5A}" type="slidenum">
              <a:rPr lang="pt-BR" smtClean="0"/>
              <a:pPr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427021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179388" y="28575"/>
            <a:ext cx="8639175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ts val="1125"/>
              </a:spcBef>
            </a:pPr>
            <a:r>
              <a:rPr lang="pt-BR" sz="2200" dirty="0">
                <a:solidFill>
                  <a:srgbClr val="FFFF99"/>
                </a:solidFill>
                <a:latin typeface="Times New Roman" charset="0"/>
              </a:rPr>
              <a:t> </a:t>
            </a:r>
            <a:r>
              <a:rPr lang="pt-BR" sz="3200" dirty="0" err="1" smtClean="0">
                <a:solidFill>
                  <a:srgbClr val="FFFF99"/>
                </a:solidFill>
                <a:latin typeface="Times New Roman" charset="0"/>
              </a:rPr>
              <a:t>Study</a:t>
            </a:r>
            <a:r>
              <a:rPr lang="pt-BR" sz="3200" dirty="0" smtClean="0">
                <a:solidFill>
                  <a:srgbClr val="FFFF99"/>
                </a:solidFill>
                <a:latin typeface="Times New Roman" charset="0"/>
              </a:rPr>
              <a:t> </a:t>
            </a:r>
            <a:r>
              <a:rPr lang="pt-BR" sz="3200" dirty="0" err="1" smtClean="0">
                <a:solidFill>
                  <a:srgbClr val="FFFF99"/>
                </a:solidFill>
                <a:latin typeface="Times New Roman" charset="0"/>
              </a:rPr>
              <a:t>of</a:t>
            </a:r>
            <a:r>
              <a:rPr lang="pt-BR" sz="3200" dirty="0" smtClean="0">
                <a:solidFill>
                  <a:srgbClr val="FFFF99"/>
                </a:solidFill>
                <a:latin typeface="Times New Roman" charset="0"/>
              </a:rPr>
              <a:t> </a:t>
            </a:r>
            <a:r>
              <a:rPr lang="pt-BR" sz="3200" dirty="0" err="1" smtClean="0">
                <a:solidFill>
                  <a:srgbClr val="FFFF99"/>
                </a:solidFill>
                <a:latin typeface="Times New Roman" charset="0"/>
              </a:rPr>
              <a:t>shielding</a:t>
            </a:r>
            <a:endParaRPr lang="pt-BR" sz="3200" dirty="0">
              <a:solidFill>
                <a:srgbClr val="FFFF99"/>
              </a:solidFill>
              <a:latin typeface="Times New Roman" charset="0"/>
            </a:endParaRPr>
          </a:p>
        </p:txBody>
      </p:sp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328863" y="581025"/>
            <a:ext cx="3779837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ts val="1125"/>
              </a:spcBef>
              <a:buClrTx/>
              <a:buFontTx/>
              <a:buNone/>
            </a:pPr>
            <a:r>
              <a:rPr lang="pt-BR" sz="1600" dirty="0" err="1" smtClean="0">
                <a:solidFill>
                  <a:srgbClr val="FFFF99"/>
                </a:solidFill>
                <a:latin typeface="Times New Roman" charset="0"/>
              </a:rPr>
              <a:t>Table</a:t>
            </a:r>
            <a:r>
              <a:rPr lang="pt-BR" sz="1600" dirty="0" smtClean="0">
                <a:solidFill>
                  <a:srgbClr val="FFFF99"/>
                </a:solidFill>
                <a:latin typeface="Times New Roman" charset="0"/>
              </a:rPr>
              <a:t> </a:t>
            </a:r>
            <a:r>
              <a:rPr lang="pt-BR" sz="1600" dirty="0">
                <a:solidFill>
                  <a:srgbClr val="FFFF99"/>
                </a:solidFill>
                <a:latin typeface="Times New Roman" charset="0"/>
              </a:rPr>
              <a:t>1: </a:t>
            </a:r>
            <a:r>
              <a:rPr lang="pt-BR" sz="1600" dirty="0" err="1" smtClean="0">
                <a:solidFill>
                  <a:srgbClr val="FFFF99"/>
                </a:solidFill>
                <a:latin typeface="Times New Roman" charset="0"/>
              </a:rPr>
              <a:t>Cosmic</a:t>
            </a:r>
            <a:r>
              <a:rPr lang="pt-BR" sz="1600" dirty="0" smtClean="0">
                <a:solidFill>
                  <a:srgbClr val="FFFF99"/>
                </a:solidFill>
                <a:latin typeface="Times New Roman" charset="0"/>
              </a:rPr>
              <a:t> </a:t>
            </a:r>
            <a:r>
              <a:rPr lang="pt-BR" sz="1600" dirty="0" err="1" smtClean="0">
                <a:solidFill>
                  <a:srgbClr val="FFFF99"/>
                </a:solidFill>
                <a:latin typeface="Times New Roman" charset="0"/>
              </a:rPr>
              <a:t>neutron</a:t>
            </a:r>
            <a:r>
              <a:rPr lang="pt-BR" sz="1600" dirty="0" smtClean="0">
                <a:solidFill>
                  <a:srgbClr val="FFFF99"/>
                </a:solidFill>
                <a:latin typeface="Times New Roman" charset="0"/>
              </a:rPr>
              <a:t> </a:t>
            </a:r>
            <a:r>
              <a:rPr lang="pt-BR" sz="1600" dirty="0" err="1" smtClean="0">
                <a:solidFill>
                  <a:srgbClr val="FFFF99"/>
                </a:solidFill>
                <a:latin typeface="Times New Roman" charset="0"/>
              </a:rPr>
              <a:t>events</a:t>
            </a:r>
            <a:endParaRPr lang="pt-BR" sz="1600" dirty="0">
              <a:solidFill>
                <a:srgbClr val="FFFF99"/>
              </a:solidFill>
              <a:latin typeface="Times New Roman" charset="0"/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274691" y="2657475"/>
            <a:ext cx="4526159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ts val="1125"/>
              </a:spcBef>
            </a:pPr>
            <a:r>
              <a:rPr lang="pt-BR" sz="1600" dirty="0" err="1">
                <a:solidFill>
                  <a:srgbClr val="FFFF99"/>
                </a:solidFill>
                <a:latin typeface="Times New Roman" charset="0"/>
              </a:rPr>
              <a:t>Table</a:t>
            </a:r>
            <a:r>
              <a:rPr lang="pt-BR" sz="1600" dirty="0">
                <a:solidFill>
                  <a:srgbClr val="FFFF99"/>
                </a:solidFill>
                <a:latin typeface="Times New Roman" charset="0"/>
              </a:rPr>
              <a:t> 2: </a:t>
            </a:r>
            <a:r>
              <a:rPr lang="pt-BR" sz="1600" dirty="0" err="1" smtClean="0">
                <a:solidFill>
                  <a:srgbClr val="FFFF99"/>
                </a:solidFill>
                <a:latin typeface="Times New Roman" charset="0"/>
              </a:rPr>
              <a:t>Cosmic</a:t>
            </a:r>
            <a:r>
              <a:rPr lang="pt-BR" sz="1600" dirty="0" smtClean="0">
                <a:solidFill>
                  <a:srgbClr val="FFFF99"/>
                </a:solidFill>
                <a:latin typeface="Times New Roman" charset="0"/>
              </a:rPr>
              <a:t> </a:t>
            </a:r>
            <a:r>
              <a:rPr lang="pt-BR" sz="1600" dirty="0" err="1" smtClean="0">
                <a:solidFill>
                  <a:srgbClr val="FFFF99"/>
                </a:solidFill>
                <a:latin typeface="Times New Roman" charset="0"/>
              </a:rPr>
              <a:t>muons</a:t>
            </a:r>
            <a:r>
              <a:rPr lang="pt-BR" sz="1600" dirty="0" smtClean="0">
                <a:solidFill>
                  <a:srgbClr val="FFFF99"/>
                </a:solidFill>
                <a:latin typeface="Times New Roman" charset="0"/>
              </a:rPr>
              <a:t> </a:t>
            </a:r>
            <a:r>
              <a:rPr lang="pt-BR" sz="1600" dirty="0" err="1" smtClean="0">
                <a:solidFill>
                  <a:srgbClr val="FFFF99"/>
                </a:solidFill>
                <a:latin typeface="Times New Roman" charset="0"/>
              </a:rPr>
              <a:t>events</a:t>
            </a:r>
            <a:r>
              <a:rPr lang="pt-BR" sz="1600" dirty="0" smtClean="0">
                <a:solidFill>
                  <a:srgbClr val="FFFF99"/>
                </a:solidFill>
                <a:latin typeface="Times New Roman" charset="0"/>
              </a:rPr>
              <a:t>: 10,000 </a:t>
            </a:r>
            <a:r>
              <a:rPr lang="pt-BR" sz="1600" dirty="0" err="1" smtClean="0">
                <a:solidFill>
                  <a:srgbClr val="FFFF99"/>
                </a:solidFill>
                <a:latin typeface="Times New Roman" charset="0"/>
              </a:rPr>
              <a:t>generated</a:t>
            </a:r>
            <a:endParaRPr lang="pt-BR" sz="1600" dirty="0">
              <a:solidFill>
                <a:srgbClr val="FFFF99"/>
              </a:solidFill>
              <a:latin typeface="Times New Roman" charset="0"/>
            </a:endParaRPr>
          </a:p>
        </p:txBody>
      </p:sp>
      <p:graphicFrame>
        <p:nvGraphicFramePr>
          <p:cNvPr id="14357" name="Group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689094"/>
              </p:ext>
            </p:extLst>
          </p:nvPr>
        </p:nvGraphicFramePr>
        <p:xfrm>
          <a:off x="618331" y="990600"/>
          <a:ext cx="3708400" cy="1543705"/>
        </p:xfrm>
        <a:graphic>
          <a:graphicData uri="http://schemas.openxmlformats.org/drawingml/2006/table">
            <a:tbl>
              <a:tblPr/>
              <a:tblGrid>
                <a:gridCol w="1725612"/>
                <a:gridCol w="1982788"/>
              </a:tblGrid>
              <a:tr h="40481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Shielding</a:t>
                      </a:r>
                      <a:endParaRPr kumimoji="0" 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897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 </a:t>
                      </a:r>
                      <a:r>
                        <a:rPr kumimoji="0" lang="pt-BR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Neutrons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 </a:t>
                      </a:r>
                      <a:r>
                        <a:rPr kumimoji="0" lang="pt-BR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simulated</a:t>
                      </a:r>
                      <a:endParaRPr kumimoji="0" 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897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Polyethylene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897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10.000</a:t>
                      </a:r>
                      <a:endParaRPr kumimoji="0" lang="en-US" sz="1800" b="0" i="0" u="none" strike="noStrike" cap="none" normalizeH="0" baseline="42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0000" marR="90000" marT="14803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Water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897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10.000</a:t>
                      </a:r>
                      <a:endParaRPr kumimoji="0" lang="en-US" sz="1800" b="0" i="0" u="none" strike="noStrike" cap="none" normalizeH="0" baseline="42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0000" marR="90000" marT="14803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Group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848021"/>
              </p:ext>
            </p:extLst>
          </p:nvPr>
        </p:nvGraphicFramePr>
        <p:xfrm>
          <a:off x="4323556" y="990600"/>
          <a:ext cx="3708400" cy="1543705"/>
        </p:xfrm>
        <a:graphic>
          <a:graphicData uri="http://schemas.openxmlformats.org/drawingml/2006/table">
            <a:tbl>
              <a:tblPr/>
              <a:tblGrid>
                <a:gridCol w="1725612"/>
                <a:gridCol w="1982788"/>
              </a:tblGrid>
              <a:tr h="40481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Neutrons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  </a:t>
                      </a:r>
                      <a:r>
                        <a:rPr kumimoji="0" lang="pt-BR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detected</a:t>
                      </a:r>
                      <a:endParaRPr kumimoji="0" 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897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Neutrons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 </a:t>
                      </a:r>
                      <a:r>
                        <a:rPr kumimoji="0" lang="pt-BR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with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 </a:t>
                      </a:r>
                      <a:r>
                        <a:rPr kumimoji="0" lang="pt-BR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signal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 </a:t>
                      </a:r>
                      <a:r>
                        <a:rPr kumimoji="0" lang="pt-BR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delayed</a:t>
                      </a:r>
                      <a:endParaRPr kumimoji="0" 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897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299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897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153</a:t>
                      </a:r>
                      <a:endParaRPr kumimoji="0" lang="en-US" sz="1800" b="0" i="0" u="none" strike="noStrike" cap="none" normalizeH="0" baseline="42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0000" marR="90000" marT="14803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282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897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98</a:t>
                      </a:r>
                      <a:endParaRPr kumimoji="0" lang="en-US" sz="1800" b="0" i="0" u="none" strike="noStrike" cap="none" normalizeH="0" baseline="42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0000" marR="90000" marT="14803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Group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631396"/>
              </p:ext>
            </p:extLst>
          </p:nvPr>
        </p:nvGraphicFramePr>
        <p:xfrm>
          <a:off x="580231" y="3028950"/>
          <a:ext cx="3708400" cy="1543705"/>
        </p:xfrm>
        <a:graphic>
          <a:graphicData uri="http://schemas.openxmlformats.org/drawingml/2006/table">
            <a:tbl>
              <a:tblPr/>
              <a:tblGrid>
                <a:gridCol w="1725612"/>
                <a:gridCol w="1982788"/>
              </a:tblGrid>
              <a:tr h="40481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Shielding</a:t>
                      </a:r>
                      <a:endParaRPr kumimoji="0" 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897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 </a:t>
                      </a:r>
                      <a:r>
                        <a:rPr kumimoji="0" lang="pt-BR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Muons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 </a:t>
                      </a:r>
                      <a:r>
                        <a:rPr kumimoji="0" lang="pt-BR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signal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 </a:t>
                      </a:r>
                      <a:r>
                        <a:rPr kumimoji="0" lang="pt-BR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delayed</a:t>
                      </a:r>
                      <a:endParaRPr kumimoji="0" 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897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Polyethylene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897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56</a:t>
                      </a:r>
                      <a:endParaRPr kumimoji="0" lang="en-US" sz="1800" b="0" i="0" u="none" strike="noStrike" cap="none" normalizeH="0" baseline="42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0000" marR="90000" marT="14803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Water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897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59</a:t>
                      </a:r>
                      <a:endParaRPr kumimoji="0" lang="en-US" sz="1800" b="0" i="0" u="none" strike="noStrike" cap="none" normalizeH="0" baseline="42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0000" marR="90000" marT="14803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Group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2821978"/>
              </p:ext>
            </p:extLst>
          </p:nvPr>
        </p:nvGraphicFramePr>
        <p:xfrm>
          <a:off x="4289425" y="3026785"/>
          <a:ext cx="3968750" cy="1543705"/>
        </p:xfrm>
        <a:graphic>
          <a:graphicData uri="http://schemas.openxmlformats.org/drawingml/2006/table">
            <a:tbl>
              <a:tblPr/>
              <a:tblGrid>
                <a:gridCol w="2141528"/>
                <a:gridCol w="1827222"/>
              </a:tblGrid>
              <a:tr h="638175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pt-BR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Spallation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 </a:t>
                      </a:r>
                      <a:r>
                        <a:rPr kumimoji="0" lang="pt-BR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neutrons</a:t>
                      </a:r>
                      <a:endParaRPr kumimoji="0" 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897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Muons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  </a:t>
                      </a:r>
                      <a:r>
                        <a:rPr kumimoji="0" lang="pt-BR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with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 </a:t>
                      </a:r>
                      <a:r>
                        <a:rPr kumimoji="0" lang="pt-BR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multi-neutrons</a:t>
                      </a:r>
                      <a:endParaRPr kumimoji="0" 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897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</a:tr>
              <a:tr h="385772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28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897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5</a:t>
                      </a:r>
                      <a:endParaRPr kumimoji="0" lang="en-US" sz="1800" b="0" i="0" u="none" strike="noStrike" cap="none" normalizeH="0" baseline="42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0000" marR="90000" marT="14803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17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897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</a:t>
                      </a:r>
                      <a:endParaRPr kumimoji="0" lang="en-US" sz="1800" b="0" i="0" u="none" strike="noStrike" cap="none" normalizeH="0" baseline="42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0000" marR="90000" marT="14803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Group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6803"/>
              </p:ext>
            </p:extLst>
          </p:nvPr>
        </p:nvGraphicFramePr>
        <p:xfrm>
          <a:off x="1180306" y="4981575"/>
          <a:ext cx="3708400" cy="1335222"/>
        </p:xfrm>
        <a:graphic>
          <a:graphicData uri="http://schemas.openxmlformats.org/drawingml/2006/table">
            <a:tbl>
              <a:tblPr/>
              <a:tblGrid>
                <a:gridCol w="1725612"/>
                <a:gridCol w="1982788"/>
              </a:tblGrid>
              <a:tr h="40481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Shielding</a:t>
                      </a:r>
                      <a:endParaRPr kumimoji="0" 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897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 </a:t>
                      </a:r>
                      <a:r>
                        <a:rPr kumimoji="0" lang="pt-BR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Fake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 </a:t>
                      </a:r>
                      <a:r>
                        <a:rPr kumimoji="0" lang="pt-BR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signals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 </a:t>
                      </a:r>
                      <a:endParaRPr kumimoji="0" 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897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Polyethylene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897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8</a:t>
                      </a:r>
                      <a:endParaRPr kumimoji="0" lang="en-US" sz="1800" b="0" i="0" u="none" strike="noStrike" cap="none" normalizeH="0" baseline="42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0000" marR="90000" marT="14803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Water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897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6</a:t>
                      </a:r>
                      <a:endParaRPr kumimoji="0" lang="en-US" sz="1800" b="0" i="0" u="none" strike="noStrike" cap="none" normalizeH="0" baseline="42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0000" marR="90000" marT="14803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Group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841384"/>
              </p:ext>
            </p:extLst>
          </p:nvPr>
        </p:nvGraphicFramePr>
        <p:xfrm>
          <a:off x="4866481" y="4991101"/>
          <a:ext cx="2020094" cy="1323930"/>
        </p:xfrm>
        <a:graphic>
          <a:graphicData uri="http://schemas.openxmlformats.org/drawingml/2006/table">
            <a:tbl>
              <a:tblPr/>
              <a:tblGrid>
                <a:gridCol w="2020094"/>
              </a:tblGrid>
              <a:tr h="428624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 </a:t>
                      </a:r>
                      <a:r>
                        <a:rPr kumimoji="0" lang="pt-BR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Frequency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 (Hz)</a:t>
                      </a:r>
                      <a:endParaRPr kumimoji="0" 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DejaVu Sans" charset="0"/>
                      </a:endParaRPr>
                    </a:p>
                  </a:txBody>
                  <a:tcPr marL="90000" marR="90000" marT="189791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</a:tr>
              <a:tr h="431384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1.3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±0.5</a:t>
                      </a:r>
                      <a:endParaRPr kumimoji="0" lang="en-US" sz="1800" b="0" i="0" u="none" strike="noStrike" cap="none" normalizeH="0" baseline="42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0000" marR="90000" marT="14803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  <a:tr h="447472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1.0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±0.4</a:t>
                      </a:r>
                      <a:endParaRPr kumimoji="0" lang="en-US" sz="1800" b="0" i="0" u="none" strike="noStrike" cap="none" normalizeH="0" baseline="42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0000" marR="90000" marT="14803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2427091" y="4610100"/>
            <a:ext cx="3779837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ts val="1125"/>
              </a:spcBef>
            </a:pPr>
            <a:r>
              <a:rPr lang="pt-BR" sz="1600" dirty="0" err="1">
                <a:solidFill>
                  <a:srgbClr val="FFFF99"/>
                </a:solidFill>
                <a:latin typeface="Times New Roman" charset="0"/>
              </a:rPr>
              <a:t>Table</a:t>
            </a:r>
            <a:r>
              <a:rPr lang="pt-BR" sz="1600" dirty="0">
                <a:solidFill>
                  <a:srgbClr val="FFFF99"/>
                </a:solidFill>
                <a:latin typeface="Times New Roman" charset="0"/>
              </a:rPr>
              <a:t> </a:t>
            </a:r>
            <a:r>
              <a:rPr lang="pt-BR" sz="1600" dirty="0" smtClean="0">
                <a:solidFill>
                  <a:srgbClr val="FFFF99"/>
                </a:solidFill>
                <a:latin typeface="Times New Roman" charset="0"/>
              </a:rPr>
              <a:t>3: </a:t>
            </a:r>
            <a:r>
              <a:rPr lang="pt-BR" sz="1600" dirty="0" err="1">
                <a:solidFill>
                  <a:srgbClr val="FFFF99"/>
                </a:solidFill>
                <a:latin typeface="Times New Roman" charset="0"/>
              </a:rPr>
              <a:t>Muons</a:t>
            </a:r>
            <a:r>
              <a:rPr lang="pt-BR" sz="1600" dirty="0">
                <a:solidFill>
                  <a:srgbClr val="FFFF99"/>
                </a:solidFill>
                <a:latin typeface="Times New Roman" charset="0"/>
              </a:rPr>
              <a:t> </a:t>
            </a:r>
            <a:r>
              <a:rPr lang="pt-BR" sz="1600" dirty="0" err="1">
                <a:solidFill>
                  <a:srgbClr val="FFFF99"/>
                </a:solidFill>
                <a:latin typeface="Times New Roman" charset="0"/>
              </a:rPr>
              <a:t>events</a:t>
            </a:r>
            <a:endParaRPr lang="pt-BR" sz="1600" dirty="0">
              <a:solidFill>
                <a:srgbClr val="FFFF99"/>
              </a:solidFill>
              <a:latin typeface="Times New Roman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1E26A-EE08-0842-97A5-743E0732ED5A}" type="slidenum">
              <a:rPr lang="pt-BR" smtClean="0"/>
              <a:pPr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70704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180975"/>
            <a:ext cx="8229600" cy="673100"/>
          </a:xfrm>
        </p:spPr>
        <p:txBody>
          <a:bodyPr/>
          <a:lstStyle/>
          <a:p>
            <a:r>
              <a:rPr lang="pt-BR" sz="3600">
                <a:solidFill>
                  <a:srgbClr val="FFFF00"/>
                </a:solidFill>
                <a:latin typeface="Arial" charset="0"/>
              </a:rPr>
              <a:t>Data acquisition simulation</a:t>
            </a:r>
          </a:p>
        </p:txBody>
      </p:sp>
      <p:sp>
        <p:nvSpPr>
          <p:cNvPr id="293893" name="Text Box 5"/>
          <p:cNvSpPr txBox="1">
            <a:spLocks noChangeArrowheads="1"/>
          </p:cNvSpPr>
          <p:nvPr/>
        </p:nvSpPr>
        <p:spPr bwMode="auto">
          <a:xfrm>
            <a:off x="184150" y="6259513"/>
            <a:ext cx="8883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/>
              <a:t>Simulated data for one day of data taking and data reduction by each selection criteria</a:t>
            </a:r>
          </a:p>
        </p:txBody>
      </p:sp>
      <p:sp>
        <p:nvSpPr>
          <p:cNvPr id="293895" name="Text Box 7"/>
          <p:cNvSpPr txBox="1">
            <a:spLocks noChangeArrowheads="1"/>
          </p:cNvSpPr>
          <p:nvPr/>
        </p:nvSpPr>
        <p:spPr bwMode="auto">
          <a:xfrm>
            <a:off x="1095375" y="4010025"/>
            <a:ext cx="6651625" cy="18923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 algn="l"/>
            <a:r>
              <a:rPr lang="pt-BR" b="1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Symbol" charset="0"/>
              </a:rPr>
              <a:t>Generated events per day:</a:t>
            </a:r>
          </a:p>
          <a:p>
            <a:pPr lvl="1" algn="l"/>
            <a:endParaRPr lang="pt-BR" sz="1000" b="1">
              <a:solidFill>
                <a:srgbClr val="000000"/>
              </a:solidFill>
              <a:sym typeface="Symbol" charset="0"/>
            </a:endParaRPr>
          </a:p>
          <a:p>
            <a:pPr lvl="1" algn="l"/>
            <a:r>
              <a:rPr lang="pt-BR" b="1">
                <a:solidFill>
                  <a:srgbClr val="000000"/>
                </a:solidFill>
                <a:sym typeface="Symbol" charset="0"/>
              </a:rPr>
              <a:t>Muons ~ 30,000,000</a:t>
            </a:r>
          </a:p>
          <a:p>
            <a:pPr lvl="1" algn="l"/>
            <a:r>
              <a:rPr lang="pt-BR" b="1">
                <a:solidFill>
                  <a:srgbClr val="000000"/>
                </a:solidFill>
                <a:sym typeface="Symbol" charset="0"/>
              </a:rPr>
              <a:t>Cosmic neutrons ~ 340,000 </a:t>
            </a:r>
          </a:p>
          <a:p>
            <a:pPr lvl="1" algn="l"/>
            <a:r>
              <a:rPr lang="pt-BR" b="1">
                <a:solidFill>
                  <a:srgbClr val="000000"/>
                </a:solidFill>
                <a:sym typeface="Symbol" charset="0"/>
              </a:rPr>
              <a:t>Positrons from inv. Beta decay ~ 5,250</a:t>
            </a:r>
          </a:p>
          <a:p>
            <a:pPr lvl="1" algn="l"/>
            <a:r>
              <a:rPr lang="pt-BR" b="1">
                <a:solidFill>
                  <a:srgbClr val="000000"/>
                </a:solidFill>
                <a:sym typeface="Symbol" charset="0"/>
              </a:rPr>
              <a:t>Neutrons from inv. Beta decay ~  5,250</a:t>
            </a:r>
          </a:p>
          <a:p>
            <a:pPr lvl="1" algn="l"/>
            <a:endParaRPr lang="pt-BR">
              <a:sym typeface="Symbol" charset="0"/>
            </a:endParaRPr>
          </a:p>
        </p:txBody>
      </p:sp>
      <p:sp>
        <p:nvSpPr>
          <p:cNvPr id="293897" name="Text Box 9"/>
          <p:cNvSpPr txBox="1">
            <a:spLocks noChangeArrowheads="1"/>
          </p:cNvSpPr>
          <p:nvPr/>
        </p:nvSpPr>
        <p:spPr bwMode="auto">
          <a:xfrm>
            <a:off x="1139825" y="1092200"/>
            <a:ext cx="6553200" cy="24415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pt-BR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EXPECTED RATES AT THE DETECTOR</a:t>
            </a:r>
            <a:endParaRPr lang="pt-BR" b="1">
              <a:solidFill>
                <a:srgbClr val="000000"/>
              </a:solidFill>
            </a:endParaRPr>
          </a:p>
          <a:p>
            <a:pPr algn="l"/>
            <a:endParaRPr lang="pt-BR" sz="1000" b="1">
              <a:solidFill>
                <a:srgbClr val="000000"/>
              </a:solidFill>
            </a:endParaRPr>
          </a:p>
          <a:p>
            <a:pPr algn="l"/>
            <a:r>
              <a:rPr lang="pt-BR" b="1">
                <a:solidFill>
                  <a:srgbClr val="000000"/>
                </a:solidFill>
              </a:rPr>
              <a:t>Neutrino interactions: ~ 5,250/day ( ~ 0.06 Hz)</a:t>
            </a:r>
            <a:endParaRPr lang="pt-BR" b="1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algn="l"/>
            <a:r>
              <a:rPr lang="pt-BR" b="1">
                <a:solidFill>
                  <a:srgbClr val="000000"/>
                </a:solidFill>
              </a:rPr>
              <a:t>Muon rate at target:  ~ 350 Hz</a:t>
            </a:r>
          </a:p>
          <a:p>
            <a:pPr algn="l"/>
            <a:r>
              <a:rPr lang="pt-BR" b="1">
                <a:solidFill>
                  <a:srgbClr val="000000"/>
                </a:solidFill>
              </a:rPr>
              <a:t>Cosmic ray induced neutron rate: ~ 70 Hz (no shielding)</a:t>
            </a:r>
          </a:p>
          <a:p>
            <a:pPr algn="l"/>
            <a:r>
              <a:rPr lang="pt-BR" b="1">
                <a:solidFill>
                  <a:srgbClr val="000000"/>
                </a:solidFill>
              </a:rPr>
              <a:t>Cosmic neutron background:  ~ 4  Hz  (30cm polyethylene)</a:t>
            </a:r>
          </a:p>
          <a:p>
            <a:pPr algn="l"/>
            <a:endParaRPr lang="pt-BR" b="1">
              <a:solidFill>
                <a:srgbClr val="000000"/>
              </a:solidFill>
            </a:endParaRPr>
          </a:p>
          <a:p>
            <a:pPr algn="l"/>
            <a:r>
              <a:rPr lang="pt-BR" b="1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Symbol" charset="0"/>
              </a:rPr>
              <a:t> background rate must be reduced by factor  ~10</a:t>
            </a:r>
            <a:r>
              <a:rPr lang="pt-BR" b="1" baseline="3000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Symbol" charset="0"/>
              </a:rPr>
              <a:t>4</a:t>
            </a:r>
            <a:endParaRPr lang="pt-BR" b="1" baseline="30000">
              <a:solidFill>
                <a:srgbClr val="C0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lvl="1" algn="l"/>
            <a:endParaRPr lang="pt-BR"/>
          </a:p>
        </p:txBody>
      </p:sp>
      <p:sp>
        <p:nvSpPr>
          <p:cNvPr id="293899" name="Rectangle 11"/>
          <p:cNvSpPr>
            <a:spLocks noChangeArrowheads="1"/>
          </p:cNvSpPr>
          <p:nvPr/>
        </p:nvSpPr>
        <p:spPr bwMode="auto">
          <a:xfrm>
            <a:off x="182563" y="808038"/>
            <a:ext cx="8647112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0" hangingPunct="0">
              <a:spcBef>
                <a:spcPct val="20000"/>
              </a:spcBef>
              <a:buFontTx/>
              <a:buChar char="•"/>
            </a:pPr>
            <a:endParaRPr lang="en-US" sz="32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4A550-5567-0346-8C50-72388C2C6CA2}" type="slidenum">
              <a:rPr lang="pt-BR" smtClean="0"/>
              <a:pPr/>
              <a:t>33</a:t>
            </a:fld>
            <a:endParaRPr lang="pt-B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x-none" smtClean="0">
                <a:solidFill>
                  <a:schemeClr val="bg1"/>
                </a:solidFill>
              </a:rPr>
              <a:t>13/12/12</a:t>
            </a:r>
            <a:endParaRPr lang="pt-BR">
              <a:solidFill>
                <a:schemeClr val="bg1"/>
              </a:solidFill>
            </a:endParaRPr>
          </a:p>
        </p:txBody>
      </p:sp>
      <p:sp>
        <p:nvSpPr>
          <p:cNvPr id="41987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J.C.Anjos-SILAFAE-2012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198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F0194D-ADF3-E64F-9BD2-335427001F85}" type="slidenum">
              <a:rPr lang="pt-BR"/>
              <a:pPr eaLnBrk="1" hangingPunct="1"/>
              <a:t>34</a:t>
            </a:fld>
            <a:endParaRPr lang="pt-BR"/>
          </a:p>
        </p:txBody>
      </p:sp>
      <p:sp>
        <p:nvSpPr>
          <p:cNvPr id="419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>
                <a:solidFill>
                  <a:srgbClr val="FFFF00"/>
                </a:solidFill>
                <a:latin typeface="Arial" charset="0"/>
              </a:rPr>
              <a:t>Data acquisition simulation</a:t>
            </a:r>
          </a:p>
        </p:txBody>
      </p:sp>
      <p:pic>
        <p:nvPicPr>
          <p:cNvPr id="41990" name="Picture 1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3844925"/>
            <a:ext cx="8961437" cy="235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5945" name="Text Box 9"/>
          <p:cNvSpPr txBox="1">
            <a:spLocks noChangeArrowheads="1"/>
          </p:cNvSpPr>
          <p:nvPr/>
        </p:nvSpPr>
        <p:spPr bwMode="auto">
          <a:xfrm>
            <a:off x="1182688" y="722313"/>
            <a:ext cx="6661150" cy="32035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l" eaLnBrk="1" hangingPunct="1"/>
            <a:r>
              <a:rPr lang="pt-BR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Symbol" charset="0"/>
              </a:rPr>
              <a:t>Selection</a:t>
            </a:r>
            <a:r>
              <a:rPr lang="pt-BR" b="1" dirty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Symbol" charset="0"/>
              </a:rPr>
              <a:t> </a:t>
            </a:r>
            <a:r>
              <a:rPr lang="pt-BR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Symbol" charset="0"/>
              </a:rPr>
              <a:t>criteria</a:t>
            </a:r>
            <a:r>
              <a:rPr lang="pt-BR" b="1" dirty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sym typeface="Symbol" charset="0"/>
              </a:rPr>
              <a:t>: </a:t>
            </a:r>
          </a:p>
          <a:p>
            <a:pPr lvl="1" algn="l" eaLnBrk="1" hangingPunct="1"/>
            <a:endParaRPr lang="pt-BR" sz="1000" b="1" dirty="0">
              <a:solidFill>
                <a:srgbClr val="000000"/>
              </a:solidFill>
              <a:sym typeface="Symbol" charset="0"/>
            </a:endParaRPr>
          </a:p>
          <a:p>
            <a:pPr lvl="1" algn="l" eaLnBrk="1" hangingPunct="1"/>
            <a:r>
              <a:rPr lang="pt-BR" b="1" dirty="0" err="1">
                <a:solidFill>
                  <a:srgbClr val="000000"/>
                </a:solidFill>
                <a:sym typeface="Symbol" charset="0"/>
              </a:rPr>
              <a:t>Muon</a:t>
            </a:r>
            <a:r>
              <a:rPr lang="pt-BR" b="1" dirty="0">
                <a:solidFill>
                  <a:srgbClr val="000000"/>
                </a:solidFill>
                <a:sym typeface="Symbol" charset="0"/>
              </a:rPr>
              <a:t> </a:t>
            </a:r>
            <a:r>
              <a:rPr lang="pt-BR" b="1" dirty="0" err="1">
                <a:solidFill>
                  <a:srgbClr val="000000"/>
                </a:solidFill>
                <a:sym typeface="Symbol" charset="0"/>
              </a:rPr>
              <a:t>identification</a:t>
            </a:r>
            <a:r>
              <a:rPr lang="pt-BR" b="1" dirty="0">
                <a:solidFill>
                  <a:srgbClr val="000000"/>
                </a:solidFill>
                <a:sym typeface="Symbol" charset="0"/>
              </a:rPr>
              <a:t> </a:t>
            </a:r>
            <a:r>
              <a:rPr lang="pt-BR" b="1" dirty="0" err="1">
                <a:solidFill>
                  <a:srgbClr val="000000"/>
                </a:solidFill>
                <a:sym typeface="Symbol" charset="0"/>
              </a:rPr>
              <a:t>by</a:t>
            </a:r>
            <a:r>
              <a:rPr lang="pt-BR" b="1" dirty="0">
                <a:solidFill>
                  <a:srgbClr val="000000"/>
                </a:solidFill>
                <a:sym typeface="Symbol" charset="0"/>
              </a:rPr>
              <a:t> </a:t>
            </a:r>
            <a:r>
              <a:rPr lang="pt-BR" b="1" dirty="0" err="1">
                <a:solidFill>
                  <a:srgbClr val="000000"/>
                </a:solidFill>
                <a:sym typeface="Symbol" charset="0"/>
              </a:rPr>
              <a:t>external</a:t>
            </a:r>
            <a:r>
              <a:rPr lang="pt-BR" b="1" dirty="0">
                <a:solidFill>
                  <a:srgbClr val="000000"/>
                </a:solidFill>
                <a:sym typeface="Symbol" charset="0"/>
              </a:rPr>
              <a:t> veto: 98% </a:t>
            </a:r>
            <a:r>
              <a:rPr lang="pt-BR" b="1" dirty="0" err="1">
                <a:solidFill>
                  <a:srgbClr val="000000"/>
                </a:solidFill>
                <a:sym typeface="Symbol" charset="0"/>
              </a:rPr>
              <a:t>efficiency</a:t>
            </a:r>
            <a:endParaRPr lang="pt-BR" b="1" dirty="0">
              <a:solidFill>
                <a:srgbClr val="000000"/>
              </a:solidFill>
              <a:sym typeface="Symbol" charset="0"/>
            </a:endParaRPr>
          </a:p>
          <a:p>
            <a:pPr lvl="1" algn="l" eaLnBrk="1" hangingPunct="1"/>
            <a:endParaRPr lang="pt-BR" sz="1000" b="1" dirty="0">
              <a:solidFill>
                <a:srgbClr val="000000"/>
              </a:solidFill>
              <a:sym typeface="Symbol" charset="0"/>
            </a:endParaRPr>
          </a:p>
          <a:p>
            <a:pPr lvl="1" algn="l" eaLnBrk="1" hangingPunct="1"/>
            <a:r>
              <a:rPr lang="pt-BR" b="1" dirty="0">
                <a:solidFill>
                  <a:srgbClr val="000000"/>
                </a:solidFill>
                <a:sym typeface="Symbol" charset="0"/>
              </a:rPr>
              <a:t>Energy </a:t>
            </a:r>
            <a:r>
              <a:rPr lang="pt-BR" b="1" dirty="0" err="1">
                <a:solidFill>
                  <a:srgbClr val="000000"/>
                </a:solidFill>
                <a:sym typeface="Symbol" charset="0"/>
              </a:rPr>
              <a:t>cut</a:t>
            </a:r>
            <a:r>
              <a:rPr lang="pt-BR" b="1" dirty="0">
                <a:solidFill>
                  <a:srgbClr val="000000"/>
                </a:solidFill>
                <a:sym typeface="Symbol" charset="0"/>
              </a:rPr>
              <a:t> &gt; 100 </a:t>
            </a:r>
            <a:r>
              <a:rPr lang="pt-BR" b="1" dirty="0" err="1">
                <a:solidFill>
                  <a:srgbClr val="000000"/>
                </a:solidFill>
                <a:sym typeface="Symbol" charset="0"/>
              </a:rPr>
              <a:t>photo</a:t>
            </a:r>
            <a:r>
              <a:rPr lang="pt-BR" b="1" dirty="0">
                <a:solidFill>
                  <a:srgbClr val="000000"/>
                </a:solidFill>
                <a:sym typeface="Symbol" charset="0"/>
              </a:rPr>
              <a:t> </a:t>
            </a:r>
            <a:r>
              <a:rPr lang="pt-BR" b="1" dirty="0" err="1">
                <a:solidFill>
                  <a:srgbClr val="000000"/>
                </a:solidFill>
                <a:sym typeface="Symbol" charset="0"/>
              </a:rPr>
              <a:t>electrons</a:t>
            </a:r>
            <a:r>
              <a:rPr lang="pt-BR" b="1" dirty="0">
                <a:solidFill>
                  <a:srgbClr val="000000"/>
                </a:solidFill>
                <a:sym typeface="Symbol" charset="0"/>
              </a:rPr>
              <a:t> (p.e.)</a:t>
            </a:r>
          </a:p>
          <a:p>
            <a:pPr lvl="1" algn="l" eaLnBrk="1" hangingPunct="1"/>
            <a:endParaRPr lang="pt-BR" sz="1000" b="1" dirty="0">
              <a:solidFill>
                <a:srgbClr val="000000"/>
              </a:solidFill>
              <a:sym typeface="Symbol" charset="0"/>
            </a:endParaRPr>
          </a:p>
          <a:p>
            <a:pPr lvl="1" algn="l" eaLnBrk="1" hangingPunct="1"/>
            <a:r>
              <a:rPr lang="pt-BR" b="1" dirty="0" err="1">
                <a:solidFill>
                  <a:srgbClr val="000000"/>
                </a:solidFill>
                <a:sym typeface="Symbol" charset="0"/>
              </a:rPr>
              <a:t>Up</a:t>
            </a:r>
            <a:r>
              <a:rPr lang="pt-BR" b="1" dirty="0">
                <a:solidFill>
                  <a:srgbClr val="000000"/>
                </a:solidFill>
                <a:sym typeface="Symbol" charset="0"/>
              </a:rPr>
              <a:t>/</a:t>
            </a:r>
            <a:r>
              <a:rPr lang="pt-BR" b="1" dirty="0" err="1">
                <a:solidFill>
                  <a:srgbClr val="000000"/>
                </a:solidFill>
                <a:sym typeface="Symbol" charset="0"/>
              </a:rPr>
              <a:t>down</a:t>
            </a:r>
            <a:r>
              <a:rPr lang="pt-BR" b="1" dirty="0">
                <a:solidFill>
                  <a:srgbClr val="000000"/>
                </a:solidFill>
                <a:sym typeface="Symbol" charset="0"/>
              </a:rPr>
              <a:t> </a:t>
            </a:r>
            <a:r>
              <a:rPr lang="pt-BR" b="1" dirty="0" err="1">
                <a:solidFill>
                  <a:srgbClr val="000000"/>
                </a:solidFill>
                <a:sym typeface="Symbol" charset="0"/>
              </a:rPr>
              <a:t>photo</a:t>
            </a:r>
            <a:r>
              <a:rPr lang="pt-BR" b="1" dirty="0">
                <a:solidFill>
                  <a:srgbClr val="000000"/>
                </a:solidFill>
                <a:sym typeface="Symbol" charset="0"/>
              </a:rPr>
              <a:t> </a:t>
            </a:r>
            <a:r>
              <a:rPr lang="pt-BR" b="1" dirty="0" err="1">
                <a:solidFill>
                  <a:srgbClr val="000000"/>
                </a:solidFill>
                <a:sym typeface="Symbol" charset="0"/>
              </a:rPr>
              <a:t>electron</a:t>
            </a:r>
            <a:r>
              <a:rPr lang="pt-BR" b="1" dirty="0">
                <a:solidFill>
                  <a:srgbClr val="000000"/>
                </a:solidFill>
                <a:sym typeface="Symbol" charset="0"/>
              </a:rPr>
              <a:t> </a:t>
            </a:r>
            <a:r>
              <a:rPr lang="pt-BR" b="1" dirty="0" err="1">
                <a:solidFill>
                  <a:srgbClr val="000000"/>
                </a:solidFill>
                <a:sym typeface="Symbol" charset="0"/>
              </a:rPr>
              <a:t>ratio</a:t>
            </a:r>
            <a:r>
              <a:rPr lang="pt-BR" b="1" dirty="0">
                <a:solidFill>
                  <a:srgbClr val="000000"/>
                </a:solidFill>
                <a:sym typeface="Symbol" charset="0"/>
              </a:rPr>
              <a:t> &lt; 0.05</a:t>
            </a:r>
          </a:p>
          <a:p>
            <a:pPr lvl="1" algn="l" eaLnBrk="1" hangingPunct="1"/>
            <a:endParaRPr lang="pt-BR" sz="1000" b="1" dirty="0">
              <a:solidFill>
                <a:srgbClr val="000000"/>
              </a:solidFill>
              <a:sym typeface="Symbol" charset="0"/>
            </a:endParaRPr>
          </a:p>
          <a:p>
            <a:pPr lvl="1" algn="l" eaLnBrk="1" hangingPunct="1"/>
            <a:r>
              <a:rPr lang="pt-BR" b="1" dirty="0">
                <a:solidFill>
                  <a:srgbClr val="000000"/>
                </a:solidFill>
                <a:sym typeface="Symbol" charset="0"/>
              </a:rPr>
              <a:t>Time </a:t>
            </a:r>
            <a:r>
              <a:rPr lang="pt-BR" b="1" dirty="0" err="1">
                <a:solidFill>
                  <a:srgbClr val="000000"/>
                </a:solidFill>
                <a:sym typeface="Symbol" charset="0"/>
              </a:rPr>
              <a:t>window</a:t>
            </a:r>
            <a:r>
              <a:rPr lang="pt-BR" b="1" dirty="0">
                <a:solidFill>
                  <a:srgbClr val="000000"/>
                </a:solidFill>
                <a:sym typeface="Symbol" charset="0"/>
              </a:rPr>
              <a:t> </a:t>
            </a:r>
            <a:r>
              <a:rPr lang="pt-BR" b="1" dirty="0" err="1">
                <a:solidFill>
                  <a:srgbClr val="000000"/>
                </a:solidFill>
                <a:sym typeface="Symbol" charset="0"/>
              </a:rPr>
              <a:t>between</a:t>
            </a:r>
            <a:r>
              <a:rPr lang="pt-BR" b="1" dirty="0">
                <a:solidFill>
                  <a:srgbClr val="000000"/>
                </a:solidFill>
                <a:sym typeface="Symbol" charset="0"/>
              </a:rPr>
              <a:t> </a:t>
            </a:r>
            <a:r>
              <a:rPr lang="pt-BR" b="1" dirty="0" err="1">
                <a:solidFill>
                  <a:srgbClr val="000000"/>
                </a:solidFill>
                <a:sym typeface="Symbol" charset="0"/>
              </a:rPr>
              <a:t>events</a:t>
            </a:r>
            <a:r>
              <a:rPr lang="pt-BR" b="1" dirty="0">
                <a:solidFill>
                  <a:srgbClr val="000000"/>
                </a:solidFill>
                <a:sym typeface="Symbol" charset="0"/>
              </a:rPr>
              <a:t> 0 – 300 </a:t>
            </a:r>
            <a:r>
              <a:rPr lang="pt-BR" b="1" dirty="0">
                <a:solidFill>
                  <a:srgbClr val="000000"/>
                </a:solidFill>
                <a:cs typeface="Arial" charset="0"/>
                <a:sym typeface="Symbol" charset="0"/>
              </a:rPr>
              <a:t>µ</a:t>
            </a:r>
            <a:r>
              <a:rPr lang="pt-BR" b="1" dirty="0" err="1">
                <a:solidFill>
                  <a:srgbClr val="000000"/>
                </a:solidFill>
                <a:sym typeface="Symbol" charset="0"/>
              </a:rPr>
              <a:t>s</a:t>
            </a:r>
            <a:endParaRPr lang="pt-BR" b="1" dirty="0">
              <a:solidFill>
                <a:srgbClr val="000000"/>
              </a:solidFill>
              <a:sym typeface="Symbol" charset="0"/>
            </a:endParaRPr>
          </a:p>
          <a:p>
            <a:pPr lvl="1" algn="l" eaLnBrk="1" hangingPunct="1"/>
            <a:endParaRPr lang="pt-BR" sz="1000" b="1" dirty="0">
              <a:solidFill>
                <a:srgbClr val="000000"/>
              </a:solidFill>
              <a:sym typeface="Symbol" charset="0"/>
            </a:endParaRPr>
          </a:p>
          <a:p>
            <a:pPr lvl="1" algn="l" eaLnBrk="1" hangingPunct="1"/>
            <a:r>
              <a:rPr lang="pt-BR" b="1" dirty="0">
                <a:solidFill>
                  <a:srgbClr val="000000"/>
                </a:solidFill>
                <a:sym typeface="Symbol" charset="0"/>
              </a:rPr>
              <a:t>Time </a:t>
            </a:r>
            <a:r>
              <a:rPr lang="pt-BR" b="1" dirty="0" err="1">
                <a:solidFill>
                  <a:srgbClr val="000000"/>
                </a:solidFill>
                <a:sym typeface="Symbol" charset="0"/>
              </a:rPr>
              <a:t>window</a:t>
            </a:r>
            <a:r>
              <a:rPr lang="pt-BR" b="1" dirty="0">
                <a:solidFill>
                  <a:srgbClr val="000000"/>
                </a:solidFill>
                <a:sym typeface="Symbol" charset="0"/>
              </a:rPr>
              <a:t> </a:t>
            </a:r>
            <a:r>
              <a:rPr lang="pt-BR" b="1" dirty="0" err="1">
                <a:solidFill>
                  <a:srgbClr val="000000"/>
                </a:solidFill>
                <a:sym typeface="Symbol" charset="0"/>
              </a:rPr>
              <a:t>between</a:t>
            </a:r>
            <a:r>
              <a:rPr lang="pt-BR" b="1" dirty="0">
                <a:solidFill>
                  <a:srgbClr val="000000"/>
                </a:solidFill>
                <a:sym typeface="Symbol" charset="0"/>
              </a:rPr>
              <a:t> </a:t>
            </a:r>
            <a:r>
              <a:rPr lang="pt-BR" b="1" dirty="0" err="1">
                <a:solidFill>
                  <a:srgbClr val="000000"/>
                </a:solidFill>
                <a:sym typeface="Symbol" charset="0"/>
              </a:rPr>
              <a:t>events</a:t>
            </a:r>
            <a:r>
              <a:rPr lang="pt-BR" b="1" dirty="0">
                <a:solidFill>
                  <a:srgbClr val="000000"/>
                </a:solidFill>
                <a:sym typeface="Symbol" charset="0"/>
              </a:rPr>
              <a:t> 150 – 300 µ</a:t>
            </a:r>
            <a:r>
              <a:rPr lang="pt-BR" b="1" dirty="0" err="1">
                <a:solidFill>
                  <a:srgbClr val="000000"/>
                </a:solidFill>
                <a:sym typeface="Symbol" charset="0"/>
              </a:rPr>
              <a:t>s</a:t>
            </a:r>
            <a:r>
              <a:rPr lang="pt-BR" b="1" dirty="0">
                <a:solidFill>
                  <a:srgbClr val="000000"/>
                </a:solidFill>
                <a:sym typeface="Symbol" charset="0"/>
              </a:rPr>
              <a:t> (background </a:t>
            </a:r>
            <a:r>
              <a:rPr lang="pt-BR" b="1" dirty="0" err="1">
                <a:solidFill>
                  <a:srgbClr val="000000"/>
                </a:solidFill>
                <a:sym typeface="Symbol" charset="0"/>
              </a:rPr>
              <a:t>fit</a:t>
            </a:r>
            <a:r>
              <a:rPr lang="pt-BR" b="1" dirty="0">
                <a:solidFill>
                  <a:srgbClr val="000000"/>
                </a:solidFill>
                <a:sym typeface="Symbol" charset="0"/>
              </a:rPr>
              <a:t>)</a:t>
            </a:r>
          </a:p>
          <a:p>
            <a:pPr lvl="1" algn="l" eaLnBrk="1" hangingPunct="1"/>
            <a:endParaRPr lang="pt-BR" sz="1000" b="1" dirty="0">
              <a:solidFill>
                <a:srgbClr val="000000"/>
              </a:solidFill>
              <a:sym typeface="Symbol" charset="0"/>
            </a:endParaRPr>
          </a:p>
          <a:p>
            <a:pPr lvl="1" algn="l" eaLnBrk="1" hangingPunct="1"/>
            <a:r>
              <a:rPr lang="pt-BR" b="1" dirty="0">
                <a:solidFill>
                  <a:srgbClr val="000000"/>
                </a:solidFill>
                <a:sym typeface="Symbol" charset="0"/>
              </a:rPr>
              <a:t>Time </a:t>
            </a:r>
            <a:r>
              <a:rPr lang="pt-BR" b="1" dirty="0" err="1">
                <a:solidFill>
                  <a:srgbClr val="000000"/>
                </a:solidFill>
                <a:sym typeface="Symbol" charset="0"/>
              </a:rPr>
              <a:t>window</a:t>
            </a:r>
            <a:r>
              <a:rPr lang="pt-BR" b="1" dirty="0">
                <a:solidFill>
                  <a:srgbClr val="000000"/>
                </a:solidFill>
                <a:sym typeface="Symbol" charset="0"/>
              </a:rPr>
              <a:t> </a:t>
            </a:r>
            <a:r>
              <a:rPr lang="pt-BR" b="1" dirty="0" err="1">
                <a:solidFill>
                  <a:srgbClr val="000000"/>
                </a:solidFill>
                <a:sym typeface="Symbol" charset="0"/>
              </a:rPr>
              <a:t>between</a:t>
            </a:r>
            <a:r>
              <a:rPr lang="pt-BR" b="1" dirty="0">
                <a:solidFill>
                  <a:srgbClr val="000000"/>
                </a:solidFill>
                <a:sym typeface="Symbol" charset="0"/>
              </a:rPr>
              <a:t> </a:t>
            </a:r>
            <a:r>
              <a:rPr lang="pt-BR" b="1" dirty="0" err="1">
                <a:solidFill>
                  <a:srgbClr val="000000"/>
                </a:solidFill>
                <a:sym typeface="Symbol" charset="0"/>
              </a:rPr>
              <a:t>events</a:t>
            </a:r>
            <a:r>
              <a:rPr lang="pt-BR" b="1" dirty="0">
                <a:solidFill>
                  <a:srgbClr val="000000"/>
                </a:solidFill>
                <a:sym typeface="Symbol" charset="0"/>
              </a:rPr>
              <a:t> 0 – 100 µ</a:t>
            </a:r>
            <a:r>
              <a:rPr lang="pt-BR" b="1" dirty="0" err="1">
                <a:solidFill>
                  <a:srgbClr val="000000"/>
                </a:solidFill>
                <a:sym typeface="Symbol" charset="0"/>
              </a:rPr>
              <a:t>s</a:t>
            </a:r>
            <a:r>
              <a:rPr lang="pt-BR" b="1" dirty="0">
                <a:solidFill>
                  <a:srgbClr val="000000"/>
                </a:solidFill>
                <a:sym typeface="Symbol" charset="0"/>
              </a:rPr>
              <a:t> (</a:t>
            </a:r>
            <a:r>
              <a:rPr lang="pt-BR" b="1" dirty="0" err="1">
                <a:solidFill>
                  <a:srgbClr val="000000"/>
                </a:solidFill>
                <a:sym typeface="Symbol" charset="0"/>
              </a:rPr>
              <a:t>signal</a:t>
            </a:r>
            <a:r>
              <a:rPr lang="pt-BR" b="1" dirty="0">
                <a:solidFill>
                  <a:srgbClr val="000000"/>
                </a:solidFill>
                <a:sym typeface="Symbol" charset="0"/>
              </a:rPr>
              <a:t> </a:t>
            </a:r>
            <a:r>
              <a:rPr lang="pt-BR" b="1" dirty="0" err="1">
                <a:solidFill>
                  <a:srgbClr val="000000"/>
                </a:solidFill>
                <a:sym typeface="Symbol" charset="0"/>
              </a:rPr>
              <a:t>fit</a:t>
            </a:r>
            <a:r>
              <a:rPr lang="pt-BR" b="1" dirty="0">
                <a:solidFill>
                  <a:srgbClr val="000000"/>
                </a:solidFill>
                <a:sym typeface="Symbol" charset="0"/>
              </a:rPr>
              <a:t>)</a:t>
            </a:r>
          </a:p>
        </p:txBody>
      </p:sp>
      <p:sp>
        <p:nvSpPr>
          <p:cNvPr id="41992" name="Text Box 10"/>
          <p:cNvSpPr txBox="1">
            <a:spLocks noChangeArrowheads="1"/>
          </p:cNvSpPr>
          <p:nvPr/>
        </p:nvSpPr>
        <p:spPr bwMode="auto">
          <a:xfrm>
            <a:off x="150813" y="6203950"/>
            <a:ext cx="8883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/>
              <a:t>Simulated data for one day of data taking and data reduction by each selection criteria</a:t>
            </a:r>
          </a:p>
        </p:txBody>
      </p:sp>
    </p:spTree>
    <p:extLst>
      <p:ext uri="{BB962C8B-B14F-4D97-AF65-F5344CB8AC3E}">
        <p14:creationId xmlns:p14="http://schemas.microsoft.com/office/powerpoint/2010/main" val="970741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>
                <a:solidFill>
                  <a:srgbClr val="FFFF00"/>
                </a:solidFill>
                <a:latin typeface="Arial" charset="0"/>
              </a:rPr>
              <a:t>Data acquisition simulation</a:t>
            </a:r>
          </a:p>
        </p:txBody>
      </p:sp>
      <p:pic>
        <p:nvPicPr>
          <p:cNvPr id="297988" name="Picture 114" descr="Descrição: C:\Users\Janjos\Desktop\SimulaçãoAngra\graf\time-98-0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1992313"/>
            <a:ext cx="5513387" cy="310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989" name="Picture 11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191125"/>
            <a:ext cx="7867650" cy="1416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7990" name="Text Box 6"/>
          <p:cNvSpPr txBox="1">
            <a:spLocks noChangeArrowheads="1"/>
          </p:cNvSpPr>
          <p:nvPr/>
        </p:nvSpPr>
        <p:spPr bwMode="auto">
          <a:xfrm>
            <a:off x="1514475" y="950913"/>
            <a:ext cx="6049963" cy="9159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Fit functions: </a:t>
            </a:r>
          </a:p>
          <a:p>
            <a:r>
              <a:rPr lang="pt-BR" b="1">
                <a:solidFill>
                  <a:srgbClr val="000000"/>
                </a:solidFill>
              </a:rPr>
              <a:t>Background: linear fit in time interval 150 – 300 </a:t>
            </a:r>
            <a:r>
              <a:rPr lang="pt-BR" b="1">
                <a:solidFill>
                  <a:srgbClr val="000000"/>
                </a:solidFill>
                <a:cs typeface="Arial" charset="0"/>
                <a:sym typeface="Symbol" charset="0"/>
              </a:rPr>
              <a:t>µ</a:t>
            </a:r>
            <a:r>
              <a:rPr lang="pt-BR" b="1">
                <a:solidFill>
                  <a:srgbClr val="000000"/>
                </a:solidFill>
                <a:sym typeface="Symbol" charset="0"/>
              </a:rPr>
              <a:t>s </a:t>
            </a:r>
          </a:p>
          <a:p>
            <a:r>
              <a:rPr lang="pt-BR" b="1">
                <a:solidFill>
                  <a:srgbClr val="000000"/>
                </a:solidFill>
              </a:rPr>
              <a:t>Signal: exponential  (</a:t>
            </a:r>
            <a:r>
              <a:rPr lang="pt-BR" b="1">
                <a:solidFill>
                  <a:srgbClr val="000000"/>
                </a:solidFill>
                <a:sym typeface="Symbol" charset="0"/>
              </a:rPr>
              <a:t>0 - 100 µs </a:t>
            </a:r>
            <a:r>
              <a:rPr lang="pt-BR" b="1">
                <a:solidFill>
                  <a:srgbClr val="000000"/>
                </a:solidFill>
              </a:rPr>
              <a:t>) + linear (background</a:t>
            </a:r>
            <a:r>
              <a:rPr lang="pt-BR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4A550-5567-0346-8C50-72388C2C6CA2}" type="slidenum">
              <a:rPr lang="pt-BR" smtClean="0"/>
              <a:pPr/>
              <a:t>35</a:t>
            </a:fld>
            <a:endParaRPr lang="pt-B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2566988"/>
            <a:ext cx="8229600" cy="673100"/>
          </a:xfrm>
        </p:spPr>
        <p:txBody>
          <a:bodyPr/>
          <a:lstStyle/>
          <a:p>
            <a:r>
              <a:rPr lang="pt-BR" sz="3600" b="1">
                <a:solidFill>
                  <a:srgbClr val="FFFF00"/>
                </a:solidFill>
                <a:latin typeface="DejaVu Sans" charset="0"/>
              </a:rPr>
              <a:t>DETECTOR STATUS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4A550-5567-0346-8C50-72388C2C6CA2}" type="slidenum">
              <a:rPr lang="pt-BR" smtClean="0"/>
              <a:pPr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2078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246348"/>
            <a:ext cx="8229600" cy="673100"/>
          </a:xfrm>
        </p:spPr>
        <p:txBody>
          <a:bodyPr/>
          <a:lstStyle/>
          <a:p>
            <a:r>
              <a:rPr lang="pt-BR" sz="3600" b="1" dirty="0">
                <a:solidFill>
                  <a:srgbClr val="FFFF00"/>
                </a:solidFill>
                <a:latin typeface="DejaVu Sans" charset="0"/>
              </a:rPr>
              <a:t>DETECTOR STATUS</a:t>
            </a:r>
          </a:p>
        </p:txBody>
      </p:sp>
      <p:sp>
        <p:nvSpPr>
          <p:cNvPr id="2" name="Rectangle 1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pic>
        <p:nvPicPr>
          <p:cNvPr id="3" name="Picture 2" descr="0307201257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04" y="1236300"/>
            <a:ext cx="4999879" cy="3749909"/>
          </a:xfrm>
          <a:prstGeom prst="rect">
            <a:avLst/>
          </a:prstGeom>
        </p:spPr>
      </p:pic>
      <p:pic>
        <p:nvPicPr>
          <p:cNvPr id="4" name="Picture 3" descr="03072012575 (1)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478" y="3057586"/>
            <a:ext cx="4650188" cy="34876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46704" y="1917700"/>
            <a:ext cx="2712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Arrival of water shielding </a:t>
            </a:r>
          </a:p>
          <a:p>
            <a:r>
              <a:rPr lang="en-US" dirty="0" smtClean="0"/>
              <a:t>vessels at CBPF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96631" y="5715000"/>
            <a:ext cx="117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July 2012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4A550-5567-0346-8C50-72388C2C6CA2}" type="slidenum">
              <a:rPr lang="pt-BR" smtClean="0"/>
              <a:pPr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2078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rgbClr val="FFFF00"/>
                </a:solidFill>
              </a:rPr>
              <a:t>DETECTOR STATUS</a:t>
            </a:r>
            <a:endParaRPr lang="en-US" dirty="0"/>
          </a:p>
        </p:txBody>
      </p:sp>
      <p:pic>
        <p:nvPicPr>
          <p:cNvPr id="8" name="Picture 7" descr="DSC0138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31040"/>
            <a:ext cx="5017564" cy="3763173"/>
          </a:xfrm>
          <a:prstGeom prst="rect">
            <a:avLst/>
          </a:prstGeom>
        </p:spPr>
      </p:pic>
      <p:pic>
        <p:nvPicPr>
          <p:cNvPr id="9" name="Picture 8" descr="DSC0138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381" y="3014638"/>
            <a:ext cx="4706348" cy="35297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09226" y="1625600"/>
            <a:ext cx="2879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Checking detector vessels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8440" y="5435600"/>
            <a:ext cx="2468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Starting tests at CBPF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4A550-5567-0346-8C50-72388C2C6CA2}" type="slidenum">
              <a:rPr lang="pt-BR" smtClean="0"/>
              <a:pPr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6995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rgbClr val="FFFF00"/>
                </a:solidFill>
              </a:rPr>
              <a:t>DETECTOR STATUS</a:t>
            </a:r>
            <a:endParaRPr lang="en-US" dirty="0"/>
          </a:p>
        </p:txBody>
      </p:sp>
      <p:pic>
        <p:nvPicPr>
          <p:cNvPr id="7" name="Picture 6" descr="DSC014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93" y="925115"/>
            <a:ext cx="4348561" cy="3261421"/>
          </a:xfrm>
          <a:prstGeom prst="rect">
            <a:avLst/>
          </a:prstGeom>
        </p:spPr>
      </p:pic>
      <p:pic>
        <p:nvPicPr>
          <p:cNvPr id="8" name="Picture 7" descr="2012-08-24 18.49.1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592" y="3151661"/>
            <a:ext cx="4753625" cy="35652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72972" y="2044700"/>
            <a:ext cx="2789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Mounting Active shielding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88062" y="5334000"/>
            <a:ext cx="3647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Covering internal walls with </a:t>
            </a:r>
            <a:r>
              <a:rPr lang="en-US" dirty="0" err="1" smtClean="0"/>
              <a:t>Tyvek</a:t>
            </a:r>
            <a:endParaRPr lang="en-US" dirty="0" smtClean="0"/>
          </a:p>
          <a:p>
            <a:r>
              <a:rPr lang="en-US" dirty="0"/>
              <a:t>a</a:t>
            </a:r>
            <a:r>
              <a:rPr lang="en-US" dirty="0" smtClean="0"/>
              <a:t>nd installing PMTs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4A550-5567-0346-8C50-72388C2C6CA2}" type="slidenum">
              <a:rPr lang="pt-BR" smtClean="0"/>
              <a:pPr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4022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4838700" y="5105400"/>
            <a:ext cx="1193800" cy="9652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0466" name="Espaço Reservado para Número de Slide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65DF5525-C836-444F-8B1A-6B136B2BF566}" type="slidenum">
              <a:rPr lang="pt-BR" sz="1400"/>
              <a:pPr algn="r" eaLnBrk="1" hangingPunct="1"/>
              <a:t>4</a:t>
            </a:fld>
            <a:endParaRPr lang="pt-BR" sz="1400"/>
          </a:p>
        </p:txBody>
      </p:sp>
      <p:sp>
        <p:nvSpPr>
          <p:cNvPr id="1904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85925" y="0"/>
            <a:ext cx="6505575" cy="628650"/>
          </a:xfrm>
        </p:spPr>
        <p:txBody>
          <a:bodyPr/>
          <a:lstStyle/>
          <a:p>
            <a:pPr eaLnBrk="1" hangingPunct="1"/>
            <a:r>
              <a:rPr lang="pt-BR" sz="3600" b="1" dirty="0">
                <a:solidFill>
                  <a:srgbClr val="FFFF00"/>
                </a:solidFill>
              </a:rPr>
              <a:t>ANGRA </a:t>
            </a:r>
            <a:r>
              <a:rPr lang="pt-BR" sz="3600" b="1" dirty="0" err="1">
                <a:solidFill>
                  <a:srgbClr val="FFFF00"/>
                </a:solidFill>
              </a:rPr>
              <a:t>Collaboration</a:t>
            </a:r>
            <a:r>
              <a:rPr lang="pt-BR" sz="3600" b="1" dirty="0">
                <a:solidFill>
                  <a:srgbClr val="FFFF00"/>
                </a:solidFill>
              </a:rPr>
              <a:t>:</a:t>
            </a:r>
          </a:p>
        </p:txBody>
      </p:sp>
      <p:sp>
        <p:nvSpPr>
          <p:cNvPr id="190472" name="Text Box 7"/>
          <p:cNvSpPr txBox="1">
            <a:spLocks noChangeArrowheads="1"/>
          </p:cNvSpPr>
          <p:nvPr/>
        </p:nvSpPr>
        <p:spPr bwMode="auto">
          <a:xfrm>
            <a:off x="3832225" y="2963863"/>
            <a:ext cx="45497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800">
              <a:latin typeface="Comic Sans MS" charset="0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1120775"/>
            <a:ext cx="8382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5240338"/>
            <a:ext cx="64770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3832225" y="2671763"/>
            <a:ext cx="45497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80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2070688" y="5227638"/>
            <a:ext cx="20578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400" b="1" dirty="0">
                <a:solidFill>
                  <a:srgbClr val="FFFF00"/>
                </a:solidFill>
              </a:rPr>
              <a:t>PUC-RJ</a:t>
            </a:r>
          </a:p>
          <a:p>
            <a:pPr algn="l" eaLnBrk="1" hangingPunct="1"/>
            <a:r>
              <a:rPr lang="en-US" dirty="0">
                <a:solidFill>
                  <a:srgbClr val="FFFF00"/>
                </a:solidFill>
              </a:rPr>
              <a:t>Hiroshi </a:t>
            </a:r>
            <a:r>
              <a:rPr lang="en-US" dirty="0" err="1">
                <a:solidFill>
                  <a:srgbClr val="FFFF00"/>
                </a:solidFill>
              </a:rPr>
              <a:t>Nunokawa</a:t>
            </a:r>
            <a:r>
              <a:rPr lang="en-US" sz="2400" dirty="0">
                <a:solidFill>
                  <a:srgbClr val="FFFF00"/>
                </a:solidFill>
                <a:latin typeface="Comic Sans MS" charset="0"/>
              </a:rPr>
              <a:t> </a:t>
            </a:r>
            <a:endParaRPr lang="pt-BR" sz="2800" dirty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2001838" y="1101725"/>
            <a:ext cx="52959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400" b="1" dirty="0">
                <a:solidFill>
                  <a:srgbClr val="FFFF00"/>
                </a:solidFill>
              </a:rPr>
              <a:t>UNICAMP</a:t>
            </a:r>
          </a:p>
          <a:p>
            <a:pPr algn="l" eaLnBrk="1" hangingPunct="1"/>
            <a:r>
              <a:rPr lang="en-US" dirty="0">
                <a:solidFill>
                  <a:srgbClr val="FFFF00"/>
                </a:solidFill>
              </a:rPr>
              <a:t>E. Kemp, </a:t>
            </a:r>
            <a:r>
              <a:rPr lang="de-DE" dirty="0">
                <a:solidFill>
                  <a:srgbClr val="FFFF00"/>
                </a:solidFill>
              </a:rPr>
              <a:t>T. </a:t>
            </a:r>
            <a:r>
              <a:rPr lang="de-DE" dirty="0" err="1">
                <a:solidFill>
                  <a:srgbClr val="FFFF00"/>
                </a:solidFill>
              </a:rPr>
              <a:t>Bezerra</a:t>
            </a:r>
            <a:r>
              <a:rPr lang="de-DE" dirty="0">
                <a:solidFill>
                  <a:srgbClr val="FFFF00"/>
                </a:solidFill>
              </a:rPr>
              <a:t>, L. F. </a:t>
            </a:r>
            <a:r>
              <a:rPr lang="de-DE" dirty="0" smtClean="0">
                <a:solidFill>
                  <a:srgbClr val="FFFF00"/>
                </a:solidFill>
              </a:rPr>
              <a:t>González, L. M Santos</a:t>
            </a:r>
            <a:r>
              <a:rPr lang="pt-BR" dirty="0">
                <a:solidFill>
                  <a:srgbClr val="FFFF00"/>
                </a:solidFill>
                <a:latin typeface="Comic Sans MS" charset="0"/>
              </a:rPr>
              <a:t>	</a:t>
            </a:r>
          </a:p>
        </p:txBody>
      </p:sp>
      <p:pic>
        <p:nvPicPr>
          <p:cNvPr id="26" name="Picture 11" descr="logo_uefs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916363"/>
            <a:ext cx="59531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2" descr="logo_ufb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3873500"/>
            <a:ext cx="99060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2146300" y="3843338"/>
            <a:ext cx="14890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pt-BR" sz="2400" b="1" dirty="0">
                <a:solidFill>
                  <a:srgbClr val="FFFF00"/>
                </a:solidFill>
              </a:rPr>
              <a:t>UFBA</a:t>
            </a:r>
          </a:p>
          <a:p>
            <a:pPr eaLnBrk="1" hangingPunct="1"/>
            <a:r>
              <a:rPr lang="pt-BR" dirty="0">
                <a:solidFill>
                  <a:srgbClr val="FFFF00"/>
                </a:solidFill>
              </a:rPr>
              <a:t>Iuri M. Pepe</a:t>
            </a:r>
          </a:p>
          <a:p>
            <a:pPr eaLnBrk="1" hangingPunct="1"/>
            <a:r>
              <a:rPr lang="pt-BR" dirty="0">
                <a:solidFill>
                  <a:srgbClr val="FFFF00"/>
                </a:solidFill>
              </a:rPr>
              <a:t>Paulo Farias</a:t>
            </a: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5959475" y="3989388"/>
            <a:ext cx="229711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pt-BR" sz="2400" b="1" dirty="0">
                <a:solidFill>
                  <a:srgbClr val="FFFF00"/>
                </a:solidFill>
              </a:rPr>
              <a:t>UEFS</a:t>
            </a:r>
          </a:p>
          <a:p>
            <a:pPr eaLnBrk="1" hangingPunct="1"/>
            <a:r>
              <a:rPr lang="pt-BR" dirty="0">
                <a:solidFill>
                  <a:srgbClr val="FFFF00"/>
                </a:solidFill>
              </a:rPr>
              <a:t>Germano P. Guedes</a:t>
            </a: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2001838" y="2114550"/>
            <a:ext cx="65532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pt-BR" sz="2400" b="1" dirty="0">
                <a:solidFill>
                  <a:srgbClr val="FFFF00"/>
                </a:solidFill>
              </a:rPr>
              <a:t>UFABC</a:t>
            </a:r>
            <a:r>
              <a:rPr lang="pt-BR" dirty="0">
                <a:solidFill>
                  <a:srgbClr val="FFFF00"/>
                </a:solidFill>
              </a:rPr>
              <a:t>   </a:t>
            </a:r>
            <a:endParaRPr lang="pt-BR" dirty="0" smtClean="0">
              <a:solidFill>
                <a:srgbClr val="FFFF00"/>
              </a:solidFill>
            </a:endParaRPr>
          </a:p>
          <a:p>
            <a:pPr algn="l" eaLnBrk="1" hangingPunct="1"/>
            <a:r>
              <a:rPr lang="pt-BR" dirty="0" smtClean="0">
                <a:solidFill>
                  <a:srgbClr val="FFFF00"/>
                </a:solidFill>
              </a:rPr>
              <a:t>Marcelo </a:t>
            </a:r>
            <a:r>
              <a:rPr lang="pt-BR" dirty="0" err="1">
                <a:solidFill>
                  <a:srgbClr val="FFFF00"/>
                </a:solidFill>
              </a:rPr>
              <a:t>Leigui</a:t>
            </a:r>
            <a:r>
              <a:rPr lang="pt-BR" dirty="0">
                <a:solidFill>
                  <a:srgbClr val="FFFF00"/>
                </a:solidFill>
              </a:rPr>
              <a:t>, P. </a:t>
            </a:r>
            <a:r>
              <a:rPr lang="pt-BR" dirty="0" err="1">
                <a:solidFill>
                  <a:srgbClr val="FFFF00"/>
                </a:solidFill>
              </a:rPr>
              <a:t>Chimenti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31" name="Text Box 18"/>
          <p:cNvSpPr txBox="1">
            <a:spLocks noChangeArrowheads="1"/>
          </p:cNvSpPr>
          <p:nvPr/>
        </p:nvSpPr>
        <p:spPr bwMode="auto">
          <a:xfrm>
            <a:off x="2029609" y="3089275"/>
            <a:ext cx="9541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400" b="1">
                <a:solidFill>
                  <a:srgbClr val="FFFF00"/>
                </a:solidFill>
              </a:rPr>
              <a:t>UFJF</a:t>
            </a:r>
            <a:r>
              <a:rPr lang="pt-BR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32" name="Text Box 19"/>
          <p:cNvSpPr txBox="1">
            <a:spLocks noChangeArrowheads="1"/>
          </p:cNvSpPr>
          <p:nvPr/>
        </p:nvSpPr>
        <p:spPr bwMode="auto">
          <a:xfrm>
            <a:off x="3105150" y="2976563"/>
            <a:ext cx="4298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pt-BR" dirty="0">
                <a:solidFill>
                  <a:srgbClr val="FFFF00"/>
                </a:solidFill>
              </a:rPr>
              <a:t>Luciano M. Andrade, Rafael A. Nóbrega,</a:t>
            </a:r>
          </a:p>
          <a:p>
            <a:pPr eaLnBrk="1" hangingPunct="1"/>
            <a:r>
              <a:rPr lang="pt-BR" dirty="0">
                <a:solidFill>
                  <a:srgbClr val="FFFF00"/>
                </a:solidFill>
              </a:rPr>
              <a:t>Augusto S. Cerqueira</a:t>
            </a:r>
          </a:p>
        </p:txBody>
      </p:sp>
      <p:pic>
        <p:nvPicPr>
          <p:cNvPr id="33" name="Picture 20" descr="ufjf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5" y="3028950"/>
            <a:ext cx="8636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1" descr="simb_centr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030413"/>
            <a:ext cx="865187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agem 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5153025"/>
            <a:ext cx="1119187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6223000" y="5153025"/>
            <a:ext cx="2297113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pt-BR" sz="2400" b="1" dirty="0" err="1">
                <a:solidFill>
                  <a:srgbClr val="FFFF00"/>
                </a:solidFill>
              </a:rPr>
              <a:t>Unifal</a:t>
            </a:r>
            <a:endParaRPr lang="pt-BR" sz="2400" b="1" dirty="0">
              <a:solidFill>
                <a:srgbClr val="FFFF00"/>
              </a:solidFill>
            </a:endParaRPr>
          </a:p>
          <a:p>
            <a:pPr eaLnBrk="1" hangingPunct="1"/>
            <a:r>
              <a:rPr lang="pt-BR" dirty="0">
                <a:solidFill>
                  <a:srgbClr val="FFFF00"/>
                </a:solidFill>
              </a:rPr>
              <a:t>Gustavo </a:t>
            </a:r>
            <a:r>
              <a:rPr lang="pt-BR" dirty="0" err="1">
                <a:solidFill>
                  <a:srgbClr val="FFFF00"/>
                </a:solidFill>
              </a:rPr>
              <a:t>Valdiviesso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1E26A-EE08-0842-97A5-743E0732ED5A}" type="slidenum">
              <a:rPr lang="pt-BR" smtClean="0"/>
              <a:pPr/>
              <a:t>4</a:t>
            </a:fld>
            <a:endParaRPr lang="pt-B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261938"/>
            <a:ext cx="8137525" cy="719137"/>
          </a:xfrm>
        </p:spPr>
        <p:txBody>
          <a:bodyPr/>
          <a:lstStyle/>
          <a:p>
            <a:pPr eaLnBrk="1" hangingPunct="1">
              <a:defRPr/>
            </a:pPr>
            <a:r>
              <a:rPr lang="pt-BR" b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Status </a:t>
            </a:r>
            <a:r>
              <a:rPr lang="pt-BR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of</a:t>
            </a:r>
            <a:r>
              <a:rPr lang="pt-BR" b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pt-BR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the</a:t>
            </a:r>
            <a:r>
              <a:rPr lang="pt-BR" b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 Neutrinos ANGRA </a:t>
            </a:r>
            <a:r>
              <a:rPr lang="pt-BR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project</a:t>
            </a:r>
            <a:endParaRPr lang="pt-BR" b="1" dirty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023938" y="2008188"/>
            <a:ext cx="44116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smtClean="0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413323" y="976313"/>
            <a:ext cx="5429692" cy="563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buFontTx/>
              <a:buChar char="-"/>
              <a:defRPr/>
            </a:pPr>
            <a:r>
              <a:rPr lang="pt-BR" dirty="0" smtClean="0"/>
              <a:t> New 40</a:t>
            </a:r>
            <a:r>
              <a:rPr lang="ja-JP" altLang="pt-BR" dirty="0" smtClean="0"/>
              <a:t>’</a:t>
            </a:r>
            <a:r>
              <a:rPr lang="pt-BR" dirty="0" smtClean="0"/>
              <a:t> High Cube container: </a:t>
            </a:r>
            <a:r>
              <a:rPr lang="pt-BR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deployed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smtClean="0"/>
              <a:t>in Angra</a:t>
            </a:r>
          </a:p>
          <a:p>
            <a:pPr algn="l" eaLnBrk="1" hangingPunct="1">
              <a:defRPr/>
            </a:pPr>
            <a:endParaRPr lang="pt-BR" dirty="0" smtClean="0"/>
          </a:p>
          <a:p>
            <a:pPr algn="l" eaLnBrk="1" hangingPunct="1">
              <a:buFontTx/>
              <a:buChar char="-"/>
              <a:defRPr/>
            </a:pPr>
            <a:r>
              <a:rPr lang="pt-BR" dirty="0" smtClean="0"/>
              <a:t> Geant4 </a:t>
            </a:r>
            <a:r>
              <a:rPr lang="pt-BR" dirty="0" err="1" smtClean="0"/>
              <a:t>simulation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detector response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</a:p>
          <a:p>
            <a:pPr algn="l" eaLnBrk="1" hangingPunct="1">
              <a:defRPr/>
            </a:pPr>
            <a:r>
              <a:rPr lang="pt-BR" dirty="0" smtClean="0"/>
              <a:t>  </a:t>
            </a:r>
            <a:r>
              <a:rPr lang="pt-BR" dirty="0" err="1" smtClean="0"/>
              <a:t>signal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background </a:t>
            </a:r>
            <a:r>
              <a:rPr lang="pt-BR" dirty="0" err="1" smtClean="0"/>
              <a:t>events</a:t>
            </a:r>
            <a:r>
              <a:rPr lang="pt-BR" dirty="0" smtClean="0"/>
              <a:t>:</a:t>
            </a:r>
            <a:r>
              <a:rPr lang="pt-BR" dirty="0" smtClean="0">
                <a:solidFill>
                  <a:srgbClr val="00CC00"/>
                </a:solidFill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working</a:t>
            </a:r>
            <a:r>
              <a:rPr lang="pt-B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0"/>
              </a:rPr>
              <a:t> </a:t>
            </a:r>
          </a:p>
          <a:p>
            <a:pPr algn="l" eaLnBrk="1" hangingPunct="1">
              <a:defRPr/>
            </a:pPr>
            <a:endParaRPr lang="pt-BR" dirty="0" smtClean="0">
              <a:solidFill>
                <a:srgbClr val="00B05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algn="l" eaLnBrk="1" hangingPunct="1">
              <a:defRPr/>
            </a:pPr>
            <a:r>
              <a:rPr lang="pt-BR" dirty="0" smtClean="0"/>
              <a:t>- Neutrino </a:t>
            </a:r>
            <a:r>
              <a:rPr lang="pt-BR" dirty="0" err="1" smtClean="0"/>
              <a:t>signal</a:t>
            </a:r>
            <a:r>
              <a:rPr lang="pt-BR" dirty="0" smtClean="0"/>
              <a:t> </a:t>
            </a:r>
            <a:r>
              <a:rPr lang="pt-BR" dirty="0" err="1" smtClean="0"/>
              <a:t>extraction</a:t>
            </a:r>
            <a:r>
              <a:rPr lang="pt-BR" dirty="0" smtClean="0"/>
              <a:t> – </a:t>
            </a:r>
            <a:r>
              <a:rPr lang="pt-BR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simulated</a:t>
            </a:r>
            <a:endParaRPr lang="pt-BR" b="1" dirty="0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algn="l" eaLnBrk="1" hangingPunct="1">
              <a:buFontTx/>
              <a:buChar char="-"/>
              <a:defRPr/>
            </a:pPr>
            <a:endParaRPr lang="pt-BR" dirty="0" smtClean="0"/>
          </a:p>
          <a:p>
            <a:pPr algn="l" eaLnBrk="1" hangingPunct="1">
              <a:buFontTx/>
              <a:buChar char="-"/>
              <a:defRPr/>
            </a:pPr>
            <a:r>
              <a:rPr lang="pt-BR" dirty="0" smtClean="0"/>
              <a:t> New detector design</a:t>
            </a:r>
            <a:r>
              <a:rPr lang="pt-BR" dirty="0" smtClean="0">
                <a:solidFill>
                  <a:srgbClr val="009900"/>
                </a:solidFill>
              </a:rPr>
              <a:t>:  </a:t>
            </a:r>
            <a:r>
              <a:rPr lang="pt-BR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active</a:t>
            </a:r>
            <a:r>
              <a:rPr lang="pt-B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water</a:t>
            </a:r>
            <a:r>
              <a:rPr lang="pt-B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shield</a:t>
            </a:r>
            <a:r>
              <a:rPr lang="pt-B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</a:p>
          <a:p>
            <a:pPr algn="l" eaLnBrk="1" hangingPunct="1">
              <a:buFontTx/>
              <a:buChar char="-"/>
              <a:defRPr/>
            </a:pPr>
            <a:endParaRPr lang="pt-BR" dirty="0" smtClean="0">
              <a:solidFill>
                <a:srgbClr val="009900"/>
              </a:solidFill>
            </a:endParaRPr>
          </a:p>
          <a:p>
            <a:pPr algn="l" eaLnBrk="1" hangingPunct="1">
              <a:buFontTx/>
              <a:buChar char="-"/>
              <a:defRPr/>
            </a:pPr>
            <a:r>
              <a:rPr lang="pt-BR" dirty="0" smtClean="0"/>
              <a:t> </a:t>
            </a:r>
            <a:r>
              <a:rPr lang="pt-BR" dirty="0" err="1" smtClean="0"/>
              <a:t>Water</a:t>
            </a:r>
            <a:r>
              <a:rPr lang="pt-BR" dirty="0" smtClean="0"/>
              <a:t> </a:t>
            </a:r>
            <a:r>
              <a:rPr lang="pt-BR" dirty="0" err="1" smtClean="0"/>
              <a:t>shielding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</a:t>
            </a:r>
            <a:r>
              <a:rPr lang="pt-BR" dirty="0" err="1" smtClean="0"/>
              <a:t>target</a:t>
            </a:r>
            <a:r>
              <a:rPr lang="pt-BR" dirty="0" smtClean="0"/>
              <a:t> </a:t>
            </a:r>
            <a:r>
              <a:rPr lang="pt-BR" dirty="0" err="1" smtClean="0"/>
              <a:t>vessels</a:t>
            </a:r>
            <a:r>
              <a:rPr lang="pt-BR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: </a:t>
            </a:r>
            <a:r>
              <a:rPr lang="pt-BR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built</a:t>
            </a:r>
            <a:endParaRPr lang="pt-BR" b="1" dirty="0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algn="l" eaLnBrk="1" hangingPunct="1">
              <a:buFontTx/>
              <a:buChar char="-"/>
              <a:defRPr/>
            </a:pPr>
            <a:endParaRPr lang="pt-BR" dirty="0" smtClean="0">
              <a:solidFill>
                <a:srgbClr val="009900"/>
              </a:solidFill>
            </a:endParaRPr>
          </a:p>
          <a:p>
            <a:pPr algn="l" eaLnBrk="1" hangingPunct="1">
              <a:buFontTx/>
              <a:buChar char="-"/>
              <a:defRPr/>
            </a:pPr>
            <a:r>
              <a:rPr lang="pt-BR" dirty="0" smtClean="0"/>
              <a:t> Front-</a:t>
            </a:r>
            <a:r>
              <a:rPr lang="pt-BR" dirty="0" err="1" smtClean="0"/>
              <a:t>end</a:t>
            </a:r>
            <a:r>
              <a:rPr lang="pt-BR" dirty="0" smtClean="0"/>
              <a:t> </a:t>
            </a:r>
            <a:r>
              <a:rPr lang="pt-BR" dirty="0" err="1" smtClean="0"/>
              <a:t>electronics</a:t>
            </a:r>
            <a:r>
              <a:rPr lang="pt-BR" dirty="0" smtClean="0"/>
              <a:t>: </a:t>
            </a:r>
            <a:r>
              <a:rPr lang="pt-BR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been</a:t>
            </a:r>
            <a:r>
              <a:rPr lang="pt-B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tested</a:t>
            </a:r>
            <a:endParaRPr lang="pt-BR" dirty="0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algn="l" eaLnBrk="1" hangingPunct="1">
              <a:defRPr/>
            </a:pPr>
            <a:endParaRPr lang="pt-BR" dirty="0" smtClean="0"/>
          </a:p>
          <a:p>
            <a:pPr algn="l" eaLnBrk="1" hangingPunct="1">
              <a:buFontTx/>
              <a:buChar char="-"/>
              <a:defRPr/>
            </a:pPr>
            <a:r>
              <a:rPr lang="pt-BR" dirty="0" smtClean="0"/>
              <a:t> </a:t>
            </a:r>
            <a:r>
              <a:rPr lang="pt-BR" dirty="0" err="1" smtClean="0"/>
              <a:t>Electronics</a:t>
            </a:r>
            <a:r>
              <a:rPr lang="pt-BR" dirty="0" smtClean="0"/>
              <a:t> for DAQ</a:t>
            </a:r>
            <a:r>
              <a:rPr lang="pt-BR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: </a:t>
            </a:r>
            <a:r>
              <a:rPr lang="pt-BR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ready</a:t>
            </a:r>
            <a:endParaRPr lang="pt-BR" b="1" dirty="0" smtClean="0">
              <a:solidFill>
                <a:srgbClr val="0099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algn="l" eaLnBrk="1" hangingPunct="1">
              <a:buFontTx/>
              <a:buChar char="-"/>
              <a:defRPr/>
            </a:pPr>
            <a:endParaRPr lang="pt-BR" dirty="0" smtClean="0"/>
          </a:p>
          <a:p>
            <a:pPr algn="l" eaLnBrk="1" hangingPunct="1">
              <a:buFontTx/>
              <a:buChar char="-"/>
              <a:defRPr/>
            </a:pPr>
            <a:r>
              <a:rPr lang="pt-BR" dirty="0" smtClean="0"/>
              <a:t> Data </a:t>
            </a:r>
            <a:r>
              <a:rPr lang="pt-BR" dirty="0" err="1" smtClean="0"/>
              <a:t>acquisition</a:t>
            </a:r>
            <a:r>
              <a:rPr lang="pt-BR" dirty="0" smtClean="0"/>
              <a:t> software:  </a:t>
            </a:r>
            <a:r>
              <a:rPr lang="pt-BR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ready</a:t>
            </a:r>
            <a:endParaRPr lang="pt-BR" dirty="0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algn="l" eaLnBrk="1" hangingPunct="1">
              <a:buFontTx/>
              <a:buChar char="-"/>
              <a:defRPr/>
            </a:pPr>
            <a:endParaRPr lang="pt-BR" dirty="0" smtClean="0"/>
          </a:p>
          <a:p>
            <a:pPr algn="l" eaLnBrk="1" hangingPunct="1">
              <a:buFontTx/>
              <a:buChar char="-"/>
              <a:defRPr/>
            </a:pPr>
            <a:r>
              <a:rPr lang="pt-BR" dirty="0" smtClean="0"/>
              <a:t> Detector </a:t>
            </a:r>
            <a:r>
              <a:rPr lang="pt-BR" dirty="0" err="1" smtClean="0"/>
              <a:t>test</a:t>
            </a:r>
            <a:r>
              <a:rPr lang="pt-BR" dirty="0" smtClean="0"/>
              <a:t> </a:t>
            </a:r>
            <a:r>
              <a:rPr lang="pt-BR" dirty="0" err="1" smtClean="0"/>
              <a:t>at</a:t>
            </a:r>
            <a:r>
              <a:rPr lang="pt-BR" dirty="0" smtClean="0"/>
              <a:t> CBPF</a:t>
            </a:r>
            <a:r>
              <a:rPr lang="pt-BR" b="1" dirty="0" smtClean="0">
                <a:solidFill>
                  <a:srgbClr val="009900"/>
                </a:solidFill>
              </a:rPr>
              <a:t>: </a:t>
            </a:r>
            <a:r>
              <a:rPr lang="pt-B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July 2012</a:t>
            </a:r>
          </a:p>
          <a:p>
            <a:pPr algn="l" eaLnBrk="1" hangingPunct="1">
              <a:buFontTx/>
              <a:buChar char="-"/>
              <a:defRPr/>
            </a:pPr>
            <a:endParaRPr lang="pt-BR" b="1" dirty="0" smtClean="0">
              <a:solidFill>
                <a:srgbClr val="009900"/>
              </a:solidFill>
            </a:endParaRPr>
          </a:p>
          <a:p>
            <a:pPr algn="l" eaLnBrk="1" hangingPunct="1">
              <a:defRPr/>
            </a:pPr>
            <a:r>
              <a:rPr lang="pt-BR" dirty="0" smtClean="0"/>
              <a:t>- Deployment in Angra: </a:t>
            </a:r>
            <a:r>
              <a:rPr lang="pt-B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begining</a:t>
            </a:r>
            <a: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2013</a:t>
            </a:r>
          </a:p>
        </p:txBody>
      </p:sp>
      <p:pic>
        <p:nvPicPr>
          <p:cNvPr id="2053" name="Picture 1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31" b="96246" l="8767" r="94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650" y="2284413"/>
            <a:ext cx="3273425" cy="243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4675" l="1007" r="98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001713"/>
            <a:ext cx="2838450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724400"/>
            <a:ext cx="252095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0745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179388" y="2717800"/>
            <a:ext cx="8785225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endParaRPr lang="pt-BR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pt-BR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New Detector Technologies   </a:t>
            </a:r>
            <a:endParaRPr lang="pt-BR" sz="3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74" name="Line 5"/>
          <p:cNvSpPr>
            <a:spLocks noChangeShapeType="1"/>
          </p:cNvSpPr>
          <p:nvPr/>
        </p:nvSpPr>
        <p:spPr bwMode="auto">
          <a:xfrm>
            <a:off x="255588" y="2052638"/>
            <a:ext cx="8637587" cy="0"/>
          </a:xfrm>
          <a:prstGeom prst="line">
            <a:avLst/>
          </a:prstGeom>
          <a:noFill/>
          <a:ln w="50800" cmpd="dbl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35000" y="736600"/>
            <a:ext cx="76327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ANGRA </a:t>
            </a:r>
            <a:r>
              <a:rPr lang="pt-BR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PROJECT</a:t>
            </a:r>
            <a:r>
              <a:rPr lang="pt-BR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</a:t>
            </a:r>
            <a:endParaRPr lang="pt-BR" sz="4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1E26A-EE08-0842-97A5-743E0732ED5A}" type="slidenum">
              <a:rPr lang="pt-BR" smtClean="0"/>
              <a:pPr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9154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8699500" y="6648450"/>
            <a:ext cx="4445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328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9pPr>
          </a:lstStyle>
          <a:p>
            <a:pPr algn="r">
              <a:lnSpc>
                <a:spcPct val="95000"/>
              </a:lnSpc>
            </a:pPr>
            <a:fld id="{7741058F-54BF-1C4A-BC0B-6167BC8FDE86}" type="slidenum">
              <a:rPr lang="pt-BR" sz="1000">
                <a:latin typeface="Times New Roman" charset="0"/>
                <a:cs typeface="Arial Unicode MS" charset="0"/>
              </a:rPr>
              <a:pPr algn="r">
                <a:lnSpc>
                  <a:spcPct val="95000"/>
                </a:lnSpc>
              </a:pPr>
              <a:t>42</a:t>
            </a:fld>
            <a:endParaRPr lang="pt-BR" sz="1000">
              <a:latin typeface="Times New Roman" charset="0"/>
              <a:cs typeface="Arial Unicode MS" charset="0"/>
            </a:endParaRPr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2243138"/>
            <a:ext cx="9144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tIns="73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pt-BR" sz="3200" b="1" dirty="0" smtClean="0">
                <a:solidFill>
                  <a:srgbClr val="FFFF00"/>
                </a:solidFill>
                <a:cs typeface="Arial Unicode MS" charset="0"/>
              </a:rPr>
              <a:t>New </a:t>
            </a:r>
            <a:r>
              <a:rPr lang="en-US" sz="3200" b="1" dirty="0" smtClean="0">
                <a:solidFill>
                  <a:srgbClr val="FFFF00"/>
                </a:solidFill>
                <a:cs typeface="Arial Unicode MS" charset="0"/>
              </a:rPr>
              <a:t>proposal:</a:t>
            </a:r>
            <a:r>
              <a:rPr lang="pt-BR" sz="3200" b="1" dirty="0" smtClean="0">
                <a:solidFill>
                  <a:srgbClr val="FFFF00"/>
                </a:solidFill>
                <a:cs typeface="Arial Unicode MS" charset="0"/>
              </a:rPr>
              <a:t> </a:t>
            </a:r>
          </a:p>
          <a:p>
            <a:pPr>
              <a:lnSpc>
                <a:spcPct val="93000"/>
              </a:lnSpc>
            </a:pPr>
            <a:r>
              <a:rPr lang="pt-BR" sz="3200" b="1" dirty="0" smtClean="0">
                <a:solidFill>
                  <a:srgbClr val="FFFF00"/>
                </a:solidFill>
                <a:cs typeface="Arial Unicode MS" charset="0"/>
              </a:rPr>
              <a:t>Neutrino </a:t>
            </a:r>
            <a:r>
              <a:rPr lang="pt-BR" sz="3200" b="1" dirty="0" err="1">
                <a:solidFill>
                  <a:srgbClr val="FFFF00"/>
                </a:solidFill>
                <a:cs typeface="Arial Unicode MS" charset="0"/>
              </a:rPr>
              <a:t>coherent</a:t>
            </a:r>
            <a:r>
              <a:rPr lang="pt-BR" sz="3200" b="1" dirty="0">
                <a:solidFill>
                  <a:srgbClr val="FFFF00"/>
                </a:solidFill>
                <a:cs typeface="Arial Unicode MS" charset="0"/>
              </a:rPr>
              <a:t> </a:t>
            </a:r>
            <a:r>
              <a:rPr lang="pt-BR" sz="3200" b="1" dirty="0" err="1">
                <a:solidFill>
                  <a:srgbClr val="FFFF00"/>
                </a:solidFill>
                <a:cs typeface="Arial Unicode MS" charset="0"/>
              </a:rPr>
              <a:t>scattering</a:t>
            </a:r>
            <a:r>
              <a:rPr lang="pt-BR" sz="3200" b="1" dirty="0">
                <a:solidFill>
                  <a:srgbClr val="FFFF00"/>
                </a:solidFill>
                <a:cs typeface="Arial Unicode MS" charset="0"/>
              </a:rPr>
              <a:t> </a:t>
            </a:r>
          </a:p>
          <a:p>
            <a:pPr>
              <a:lnSpc>
                <a:spcPct val="93000"/>
              </a:lnSpc>
            </a:pPr>
            <a:r>
              <a:rPr lang="pt-BR" sz="3200" b="1" dirty="0" err="1">
                <a:solidFill>
                  <a:srgbClr val="FFFF00"/>
                </a:solidFill>
                <a:cs typeface="Arial Unicode MS" charset="0"/>
              </a:rPr>
              <a:t>detection</a:t>
            </a:r>
            <a:r>
              <a:rPr lang="pt-BR" sz="3200" b="1" dirty="0">
                <a:solidFill>
                  <a:srgbClr val="FFFF00"/>
                </a:solidFill>
                <a:cs typeface="Arial Unicode MS" charset="0"/>
              </a:rPr>
              <a:t> </a:t>
            </a:r>
            <a:r>
              <a:rPr lang="pt-BR" sz="3200" b="1" dirty="0" err="1">
                <a:solidFill>
                  <a:srgbClr val="FFFF00"/>
                </a:solidFill>
                <a:cs typeface="Arial Unicode MS" charset="0"/>
              </a:rPr>
              <a:t>at</a:t>
            </a:r>
            <a:r>
              <a:rPr lang="pt-BR" sz="3200" b="1" dirty="0">
                <a:solidFill>
                  <a:srgbClr val="FFFF00"/>
                </a:solidFill>
                <a:cs typeface="Arial Unicode MS" charset="0"/>
              </a:rPr>
              <a:t> Angra</a:t>
            </a:r>
            <a:br>
              <a:rPr lang="pt-BR" sz="3200" b="1" dirty="0">
                <a:solidFill>
                  <a:srgbClr val="FFFF00"/>
                </a:solidFill>
                <a:cs typeface="Arial Unicode MS" charset="0"/>
              </a:rPr>
            </a:br>
            <a:r>
              <a:rPr lang="pt-BR" sz="3200" b="1" dirty="0">
                <a:solidFill>
                  <a:srgbClr val="FFFF00"/>
                </a:solidFill>
                <a:cs typeface="Arial Unicode MS" charset="0"/>
              </a:rPr>
              <a:t/>
            </a:r>
            <a:br>
              <a:rPr lang="pt-BR" sz="3200" b="1" dirty="0">
                <a:solidFill>
                  <a:srgbClr val="FFFF00"/>
                </a:solidFill>
                <a:cs typeface="Arial Unicode MS" charset="0"/>
              </a:rPr>
            </a:br>
            <a:r>
              <a:rPr lang="pt-BR" sz="2400" b="1" dirty="0">
                <a:solidFill>
                  <a:srgbClr val="FFFF00"/>
                </a:solidFill>
                <a:cs typeface="Arial Unicode MS" charset="0"/>
              </a:rPr>
              <a:t/>
            </a:r>
            <a:br>
              <a:rPr lang="pt-BR" sz="2400" b="1" dirty="0">
                <a:solidFill>
                  <a:srgbClr val="FFFF00"/>
                </a:solidFill>
                <a:cs typeface="Arial Unicode MS" charset="0"/>
              </a:rPr>
            </a:br>
            <a:endParaRPr lang="pt-BR" sz="2400" b="1" dirty="0">
              <a:solidFill>
                <a:srgbClr val="FFFF00"/>
              </a:solidFill>
              <a:cs typeface="Arial Unicode MS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1E26A-EE08-0842-97A5-743E0732ED5A}" type="slidenum">
              <a:rPr lang="pt-BR" smtClean="0"/>
              <a:pPr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421034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8699500" y="6648450"/>
            <a:ext cx="4445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328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9pPr>
          </a:lstStyle>
          <a:p>
            <a:pPr algn="r">
              <a:lnSpc>
                <a:spcPct val="95000"/>
              </a:lnSpc>
            </a:pPr>
            <a:fld id="{7741058F-54BF-1C4A-BC0B-6167BC8FDE86}" type="slidenum">
              <a:rPr lang="pt-BR" sz="1000">
                <a:latin typeface="Times New Roman" charset="0"/>
                <a:cs typeface="Arial Unicode MS" charset="0"/>
              </a:rPr>
              <a:pPr algn="r">
                <a:lnSpc>
                  <a:spcPct val="95000"/>
                </a:lnSpc>
              </a:pPr>
              <a:t>43</a:t>
            </a:fld>
            <a:endParaRPr lang="pt-BR" sz="1000">
              <a:latin typeface="Times New Roman" charset="0"/>
              <a:cs typeface="Arial Unicode MS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93800" y="467668"/>
            <a:ext cx="695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baseline="30000" dirty="0">
                <a:solidFill>
                  <a:srgbClr val="FFFF00"/>
                </a:solidFill>
              </a:rPr>
              <a:t>Coherent neutrino-</a:t>
            </a:r>
            <a:r>
              <a:rPr lang="en-US" sz="3600" b="1" baseline="30000" dirty="0" err="1">
                <a:solidFill>
                  <a:srgbClr val="FFFF00"/>
                </a:solidFill>
              </a:rPr>
              <a:t>nucleous</a:t>
            </a:r>
            <a:r>
              <a:rPr lang="en-US" sz="3600" b="1" baseline="30000" dirty="0">
                <a:solidFill>
                  <a:srgbClr val="FFFF00"/>
                </a:solidFill>
              </a:rPr>
              <a:t> </a:t>
            </a:r>
            <a:r>
              <a:rPr lang="en-US" sz="3600" b="1" baseline="30000" dirty="0" smtClean="0">
                <a:solidFill>
                  <a:srgbClr val="FFFF00"/>
                </a:solidFill>
              </a:rPr>
              <a:t>interaction</a:t>
            </a:r>
            <a:endParaRPr lang="en-US" sz="3600" b="1" baseline="300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7800" y="1707803"/>
            <a:ext cx="624840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baseline="30000" dirty="0">
                <a:solidFill>
                  <a:srgbClr val="FFFF00"/>
                </a:solidFill>
              </a:rPr>
              <a:t>is a fundamental interaction predicted by</a:t>
            </a:r>
          </a:p>
          <a:p>
            <a:r>
              <a:rPr lang="en-US" sz="3600" b="1" baseline="30000" dirty="0">
                <a:solidFill>
                  <a:srgbClr val="FFFF00"/>
                </a:solidFill>
              </a:rPr>
              <a:t>the standard model whose X-section, for </a:t>
            </a:r>
            <a:r>
              <a:rPr lang="en-US" sz="3600" b="1" baseline="30000" dirty="0" err="1">
                <a:solidFill>
                  <a:srgbClr val="FFFF00"/>
                </a:solidFill>
              </a:rPr>
              <a:t>E</a:t>
            </a:r>
            <a:r>
              <a:rPr lang="en-US" sz="3600" baseline="-25000" dirty="0" err="1">
                <a:solidFill>
                  <a:srgbClr val="FFFF00"/>
                </a:solidFill>
              </a:rPr>
              <a:t>ν</a:t>
            </a:r>
            <a:r>
              <a:rPr lang="en-US" sz="3600" baseline="-25000" dirty="0">
                <a:solidFill>
                  <a:srgbClr val="FFFF00"/>
                </a:solidFill>
              </a:rPr>
              <a:t> </a:t>
            </a:r>
            <a:r>
              <a:rPr lang="en-US" sz="3600" b="1" baseline="30000" dirty="0">
                <a:solidFill>
                  <a:srgbClr val="FFFF00"/>
                </a:solidFill>
              </a:rPr>
              <a:t>&lt; 50 MeV, is expressed </a:t>
            </a:r>
            <a:r>
              <a:rPr lang="en-US" sz="3600" b="1" baseline="30000" dirty="0" smtClean="0">
                <a:solidFill>
                  <a:srgbClr val="FFFF00"/>
                </a:solidFill>
              </a:rPr>
              <a:t>by</a:t>
            </a:r>
          </a:p>
          <a:p>
            <a:endParaRPr lang="en-US" sz="3600" b="1" baseline="30000" dirty="0"/>
          </a:p>
          <a:p>
            <a:endParaRPr lang="en-US" sz="3600" b="1" baseline="30000" dirty="0" smtClean="0"/>
          </a:p>
          <a:p>
            <a:endParaRPr lang="en-US" sz="3600" b="1" baseline="30000" dirty="0"/>
          </a:p>
          <a:p>
            <a:endParaRPr lang="en-US" sz="3600" b="1" baseline="30000" dirty="0" smtClean="0"/>
          </a:p>
          <a:p>
            <a:endParaRPr lang="en-US" sz="3600" b="1" baseline="30000" dirty="0"/>
          </a:p>
          <a:p>
            <a:endParaRPr lang="en-US" sz="3600" b="1" baseline="30000" dirty="0"/>
          </a:p>
          <a:p>
            <a:r>
              <a:rPr lang="en-US" sz="2400" dirty="0" smtClean="0">
                <a:solidFill>
                  <a:srgbClr val="FFFF00"/>
                </a:solidFill>
              </a:rPr>
              <a:t>N</a:t>
            </a:r>
            <a:r>
              <a:rPr lang="en-US" sz="2400" baseline="30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 </a:t>
            </a:r>
            <a:r>
              <a:rPr lang="en-US" sz="2400" dirty="0" err="1" smtClean="0">
                <a:solidFill>
                  <a:srgbClr val="FFFF00"/>
                </a:solidFill>
              </a:rPr>
              <a:t>σ</a:t>
            </a:r>
            <a:r>
              <a:rPr lang="en-US" sz="1400" b="1" i="1" dirty="0" err="1" smtClean="0">
                <a:solidFill>
                  <a:srgbClr val="FFFF00"/>
                </a:solidFill>
              </a:rPr>
              <a:t>tot</a:t>
            </a:r>
            <a:r>
              <a:rPr lang="en-US" sz="1400" b="1" i="1" dirty="0" smtClean="0">
                <a:solidFill>
                  <a:srgbClr val="FFFF00"/>
                </a:solidFill>
              </a:rPr>
              <a:t>        </a:t>
            </a:r>
            <a:r>
              <a:rPr lang="en-US" sz="2400" b="1" dirty="0" smtClean="0">
                <a:solidFill>
                  <a:srgbClr val="FFFF00"/>
                </a:solidFill>
              </a:rPr>
              <a:t>Very High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It </a:t>
            </a:r>
            <a:r>
              <a:rPr lang="en-US" sz="2800" b="1" dirty="0">
                <a:solidFill>
                  <a:srgbClr val="FF0000"/>
                </a:solidFill>
              </a:rPr>
              <a:t>has never been observed !</a:t>
            </a:r>
            <a:r>
              <a:rPr lang="en-US" sz="2800" b="1" dirty="0" smtClean="0">
                <a:solidFill>
                  <a:srgbClr val="FF0000"/>
                </a:solidFill>
              </a:rPr>
              <a:t>!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100" y="977900"/>
            <a:ext cx="3911600" cy="571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8409" y="3086100"/>
            <a:ext cx="5030091" cy="17272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1E26A-EE08-0842-97A5-743E0732ED5A}" type="slidenum">
              <a:rPr lang="pt-BR" smtClean="0"/>
              <a:pPr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73956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723900"/>
            <a:ext cx="8966200" cy="5207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4A550-5567-0346-8C50-72388C2C6CA2}" type="slidenum">
              <a:rPr lang="pt-BR" smtClean="0"/>
              <a:pPr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1886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8699500" y="6648450"/>
            <a:ext cx="4445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328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9pPr>
          </a:lstStyle>
          <a:p>
            <a:pPr algn="r">
              <a:lnSpc>
                <a:spcPct val="95000"/>
              </a:lnSpc>
            </a:pPr>
            <a:fld id="{4DC22D4E-989E-144F-8449-72A3B235F5C5}" type="slidenum">
              <a:rPr lang="pt-BR" sz="1000">
                <a:latin typeface="Times New Roman" charset="0"/>
                <a:cs typeface="Arial Unicode MS" charset="0"/>
              </a:rPr>
              <a:pPr algn="r">
                <a:lnSpc>
                  <a:spcPct val="95000"/>
                </a:lnSpc>
              </a:pPr>
              <a:t>45</a:t>
            </a:fld>
            <a:endParaRPr lang="pt-BR" sz="1000">
              <a:latin typeface="Times New Roman" charset="0"/>
              <a:cs typeface="Arial Unicode MS" charset="0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685800" y="5486400"/>
            <a:ext cx="808513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516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9pPr>
          </a:lstStyle>
          <a:p>
            <a:pPr algn="l">
              <a:lnSpc>
                <a:spcPct val="95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charset="0"/>
                <a:cs typeface="Arial Unicode MS" charset="0"/>
              </a:rPr>
              <a:t>CCD detectors present low electronic noise </a:t>
            </a:r>
          </a:p>
          <a:p>
            <a:pPr algn="l">
              <a:lnSpc>
                <a:spcPct val="95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charset="0"/>
                <a:cs typeface="Arial Unicode MS" charset="0"/>
              </a:rPr>
              <a:t>and can register nuclear </a:t>
            </a:r>
            <a:r>
              <a:rPr lang="en-US" sz="3200" b="1" dirty="0" smtClean="0">
                <a:solidFill>
                  <a:srgbClr val="FF0000"/>
                </a:solidFill>
                <a:latin typeface="Times New Roman" charset="0"/>
                <a:cs typeface="Arial Unicode MS" charset="0"/>
              </a:rPr>
              <a:t>recoil!</a:t>
            </a:r>
            <a:endParaRPr lang="en-US" sz="3200" b="1" dirty="0">
              <a:solidFill>
                <a:srgbClr val="FF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914400" y="457200"/>
            <a:ext cx="74295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516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9pPr>
          </a:lstStyle>
          <a:p>
            <a:pPr algn="l">
              <a:lnSpc>
                <a:spcPct val="95000"/>
              </a:lnSpc>
            </a:pPr>
            <a:r>
              <a:rPr lang="en-US" sz="3200">
                <a:latin typeface="Times New Roman" charset="0"/>
                <a:cs typeface="Arial Unicode MS" charset="0"/>
              </a:rPr>
              <a:t>Hard to observe process</a:t>
            </a:r>
          </a:p>
          <a:p>
            <a:pPr algn="l">
              <a:lnSpc>
                <a:spcPct val="95000"/>
              </a:lnSpc>
            </a:pPr>
            <a:endParaRPr lang="en-US" sz="3200">
              <a:latin typeface="Times New Roman" charset="0"/>
              <a:cs typeface="Arial Unicode MS" charset="0"/>
            </a:endParaRPr>
          </a:p>
          <a:p>
            <a:pPr algn="l">
              <a:lnSpc>
                <a:spcPct val="95000"/>
              </a:lnSpc>
            </a:pPr>
            <a:r>
              <a:rPr lang="en-US" sz="3200">
                <a:latin typeface="Times New Roman" charset="0"/>
                <a:cs typeface="Arial Unicode MS" charset="0"/>
              </a:rPr>
              <a:t>Detector should:</a:t>
            </a:r>
          </a:p>
          <a:p>
            <a:pPr algn="l">
              <a:lnSpc>
                <a:spcPct val="95000"/>
              </a:lnSpc>
            </a:pPr>
            <a:r>
              <a:rPr lang="en-US" sz="3200">
                <a:latin typeface="Times New Roman" charset="0"/>
                <a:cs typeface="Arial Unicode MS" charset="0"/>
              </a:rPr>
              <a:t>1) be able to distinguish nuclear recoil</a:t>
            </a:r>
          </a:p>
          <a:p>
            <a:pPr algn="l">
              <a:lnSpc>
                <a:spcPct val="95000"/>
              </a:lnSpc>
            </a:pPr>
            <a:r>
              <a:rPr lang="en-US" sz="3200">
                <a:latin typeface="Times New Roman" charset="0"/>
                <a:cs typeface="Arial Unicode MS" charset="0"/>
              </a:rPr>
              <a:t>2)present extremely low electronic noise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419100" y="3200400"/>
            <a:ext cx="78105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516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9pPr>
          </a:lstStyle>
          <a:p>
            <a:pPr algn="l">
              <a:lnSpc>
                <a:spcPct val="95000"/>
              </a:lnSpc>
            </a:pPr>
            <a:r>
              <a:rPr lang="en-US" sz="3200" dirty="0">
                <a:solidFill>
                  <a:srgbClr val="FFFF00"/>
                </a:solidFill>
                <a:latin typeface="Times New Roman" charset="0"/>
                <a:cs typeface="Arial Unicode MS" charset="0"/>
              </a:rPr>
              <a:t>CCD (Charged Coupled Device)</a:t>
            </a:r>
          </a:p>
          <a:p>
            <a:pPr algn="l">
              <a:lnSpc>
                <a:spcPct val="95000"/>
              </a:lnSpc>
            </a:pPr>
            <a:r>
              <a:rPr lang="en-US" sz="3200" dirty="0">
                <a:solidFill>
                  <a:srgbClr val="FFFF00"/>
                </a:solidFill>
                <a:latin typeface="Times New Roman" charset="0"/>
                <a:cs typeface="Arial Unicode MS" charset="0"/>
              </a:rPr>
              <a:t>are silicon detectors that convert photons in </a:t>
            </a:r>
          </a:p>
          <a:p>
            <a:pPr algn="l">
              <a:lnSpc>
                <a:spcPct val="95000"/>
              </a:lnSpc>
            </a:pPr>
            <a:r>
              <a:rPr lang="en-US" sz="3200" dirty="0">
                <a:solidFill>
                  <a:srgbClr val="FFFF00"/>
                </a:solidFill>
                <a:latin typeface="Times New Roman" charset="0"/>
                <a:cs typeface="Arial Unicode MS" charset="0"/>
              </a:rPr>
              <a:t>electrons generating a current that can be </a:t>
            </a:r>
          </a:p>
          <a:p>
            <a:pPr algn="l">
              <a:lnSpc>
                <a:spcPct val="95000"/>
              </a:lnSpc>
            </a:pPr>
            <a:r>
              <a:rPr lang="en-US" sz="3200" dirty="0">
                <a:solidFill>
                  <a:srgbClr val="FFFF00"/>
                </a:solidFill>
                <a:latin typeface="Times New Roman" charset="0"/>
                <a:cs typeface="Arial Unicode MS" charset="0"/>
              </a:rPr>
              <a:t>quantified by an ADC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1E26A-EE08-0842-97A5-743E0732ED5A}" type="slidenum">
              <a:rPr lang="pt-BR" smtClean="0"/>
              <a:pPr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875810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8699500" y="6648450"/>
            <a:ext cx="4445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328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9pPr>
          </a:lstStyle>
          <a:p>
            <a:pPr algn="r">
              <a:lnSpc>
                <a:spcPct val="95000"/>
              </a:lnSpc>
            </a:pPr>
            <a:fld id="{2C1BA565-83BC-DE4A-9B52-39691C559903}" type="slidenum">
              <a:rPr lang="pt-BR" sz="1000">
                <a:latin typeface="Times New Roman" charset="0"/>
                <a:cs typeface="Arial Unicode MS" charset="0"/>
              </a:rPr>
              <a:pPr algn="r">
                <a:lnSpc>
                  <a:spcPct val="95000"/>
                </a:lnSpc>
              </a:pPr>
              <a:t>46</a:t>
            </a:fld>
            <a:endParaRPr lang="pt-BR" sz="1000">
              <a:latin typeface="Times New Roman" charset="0"/>
              <a:cs typeface="Arial Unicode MS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508000" y="1930400"/>
            <a:ext cx="5295900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516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9pPr>
          </a:lstStyle>
          <a:p>
            <a:pPr algn="l">
              <a:lnSpc>
                <a:spcPct val="95000"/>
              </a:lnSpc>
            </a:pPr>
            <a:r>
              <a:rPr lang="en-US" sz="2400" dirty="0" smtClean="0">
                <a:solidFill>
                  <a:srgbClr val="FFFF00"/>
                </a:solidFill>
                <a:latin typeface="Times New Roman" charset="0"/>
                <a:cs typeface="Arial Unicode MS" charset="0"/>
              </a:rPr>
              <a:t>DAMIC CCD:</a:t>
            </a:r>
          </a:p>
          <a:p>
            <a:pPr algn="l">
              <a:lnSpc>
                <a:spcPct val="95000"/>
              </a:lnSpc>
            </a:pPr>
            <a:r>
              <a:rPr lang="en-US" sz="2400" dirty="0" smtClean="0">
                <a:solidFill>
                  <a:srgbClr val="FFFF00"/>
                </a:solidFill>
                <a:latin typeface="Times New Roman" charset="0"/>
                <a:cs typeface="Arial Unicode MS" charset="0"/>
              </a:rPr>
              <a:t>- CCD </a:t>
            </a:r>
            <a:r>
              <a:rPr lang="en-US" sz="2400" dirty="0">
                <a:solidFill>
                  <a:srgbClr val="FFFF00"/>
                </a:solidFill>
                <a:latin typeface="Times New Roman" charset="0"/>
                <a:cs typeface="Arial Unicode MS" charset="0"/>
              </a:rPr>
              <a:t>are readout serially</a:t>
            </a:r>
          </a:p>
          <a:p>
            <a:pPr algn="l">
              <a:lnSpc>
                <a:spcPct val="95000"/>
              </a:lnSpc>
            </a:pPr>
            <a:r>
              <a:rPr lang="en-US" sz="2400" dirty="0">
                <a:solidFill>
                  <a:srgbClr val="FFFF00"/>
                </a:solidFill>
                <a:latin typeface="Times New Roman" charset="0"/>
                <a:cs typeface="Arial Unicode MS" charset="0"/>
              </a:rPr>
              <a:t>(2 output for 8 million pixels</a:t>
            </a:r>
            <a:r>
              <a:rPr lang="en-US" sz="2400" dirty="0" smtClean="0">
                <a:solidFill>
                  <a:srgbClr val="FFFF00"/>
                </a:solidFill>
                <a:latin typeface="Times New Roman" charset="0"/>
                <a:cs typeface="Arial Unicode MS" charset="0"/>
              </a:rPr>
              <a:t>)</a:t>
            </a:r>
            <a:endParaRPr lang="en-US" sz="2400" dirty="0">
              <a:solidFill>
                <a:srgbClr val="FFFF00"/>
              </a:solidFill>
              <a:latin typeface="Times New Roman" charset="0"/>
              <a:cs typeface="Arial Unicode MS" charset="0"/>
            </a:endParaRPr>
          </a:p>
          <a:p>
            <a:pPr algn="l">
              <a:lnSpc>
                <a:spcPct val="95000"/>
              </a:lnSpc>
            </a:pPr>
            <a:r>
              <a:rPr lang="en-US" sz="2400" dirty="0" smtClean="0">
                <a:solidFill>
                  <a:srgbClr val="FFFF00"/>
                </a:solidFill>
                <a:latin typeface="Times New Roman" charset="0"/>
                <a:cs typeface="Arial Unicode MS" charset="0"/>
              </a:rPr>
              <a:t>- Very </a:t>
            </a:r>
            <a:r>
              <a:rPr lang="en-US" sz="2400" dirty="0">
                <a:solidFill>
                  <a:srgbClr val="FFFF00"/>
                </a:solidFill>
                <a:latin typeface="Times New Roman" charset="0"/>
                <a:cs typeface="Arial Unicode MS" charset="0"/>
              </a:rPr>
              <a:t>low noise level ~7.2 </a:t>
            </a:r>
            <a:r>
              <a:rPr lang="en-US" sz="2400" dirty="0" err="1" smtClean="0">
                <a:solidFill>
                  <a:srgbClr val="FFFF00"/>
                </a:solidFill>
                <a:latin typeface="Times New Roman" charset="0"/>
                <a:cs typeface="Arial Unicode MS" charset="0"/>
              </a:rPr>
              <a:t>eV</a:t>
            </a:r>
            <a:endParaRPr lang="en-US" sz="2400" dirty="0" smtClean="0">
              <a:solidFill>
                <a:srgbClr val="FFFF00"/>
              </a:solidFill>
              <a:latin typeface="Times New Roman" charset="0"/>
              <a:cs typeface="Arial Unicode MS" charset="0"/>
            </a:endParaRPr>
          </a:p>
          <a:p>
            <a:pPr algn="l">
              <a:lnSpc>
                <a:spcPct val="95000"/>
              </a:lnSpc>
            </a:pPr>
            <a:r>
              <a:rPr lang="en-US" sz="2400" dirty="0" smtClean="0">
                <a:solidFill>
                  <a:srgbClr val="FFFF00"/>
                </a:solidFill>
                <a:latin typeface="Times New Roman" charset="0"/>
                <a:cs typeface="Arial Unicode MS" charset="0"/>
              </a:rPr>
              <a:t>- 1 </a:t>
            </a:r>
            <a:r>
              <a:rPr lang="en-US" sz="2400" dirty="0">
                <a:solidFill>
                  <a:srgbClr val="FFFF00"/>
                </a:solidFill>
                <a:latin typeface="Times New Roman" charset="0"/>
                <a:cs typeface="Arial Unicode MS" charset="0"/>
              </a:rPr>
              <a:t>g per </a:t>
            </a:r>
            <a:r>
              <a:rPr lang="en-US" sz="2400" dirty="0" smtClean="0">
                <a:solidFill>
                  <a:srgbClr val="FFFF00"/>
                </a:solidFill>
                <a:latin typeface="Times New Roman" charset="0"/>
                <a:cs typeface="Arial Unicode MS" charset="0"/>
              </a:rPr>
              <a:t>CCD</a:t>
            </a:r>
            <a:br>
              <a:rPr lang="en-US" sz="2400" dirty="0" smtClean="0">
                <a:solidFill>
                  <a:srgbClr val="FFFF00"/>
                </a:solidFill>
                <a:latin typeface="Times New Roman" charset="0"/>
                <a:cs typeface="Arial Unicode MS" charset="0"/>
              </a:rPr>
            </a:br>
            <a:r>
              <a:rPr lang="en-US" sz="2400" dirty="0" smtClean="0">
                <a:solidFill>
                  <a:srgbClr val="FFFF00"/>
                </a:solidFill>
                <a:latin typeface="Times New Roman" charset="0"/>
                <a:cs typeface="Arial Unicode MS" charset="0"/>
              </a:rPr>
              <a:t>- 18 cm</a:t>
            </a:r>
            <a:r>
              <a:rPr lang="en-US" sz="2400" baseline="30000" dirty="0" smtClean="0">
                <a:solidFill>
                  <a:srgbClr val="FFFF00"/>
                </a:solidFill>
                <a:latin typeface="Times New Roman" charset="0"/>
                <a:cs typeface="Arial Unicode MS" charset="0"/>
              </a:rPr>
              <a:t>2</a:t>
            </a:r>
            <a:endParaRPr lang="en-US" sz="2400" baseline="30000" dirty="0">
              <a:solidFill>
                <a:srgbClr val="FFFF00"/>
              </a:solidFill>
              <a:latin typeface="Times New Roman" charset="0"/>
              <a:cs typeface="Arial Unicode MS" charset="0"/>
            </a:endParaRPr>
          </a:p>
          <a:p>
            <a:pPr algn="l">
              <a:lnSpc>
                <a:spcPct val="95000"/>
              </a:lnSpc>
            </a:pPr>
            <a:r>
              <a:rPr lang="en-US" sz="2400" dirty="0" smtClean="0">
                <a:solidFill>
                  <a:srgbClr val="FFFF00"/>
                </a:solidFill>
                <a:latin typeface="Times New Roman" charset="0"/>
                <a:cs typeface="Arial Unicode MS" charset="0"/>
              </a:rPr>
              <a:t>- 250 </a:t>
            </a:r>
            <a:r>
              <a:rPr lang="en-US" sz="2400" dirty="0">
                <a:solidFill>
                  <a:srgbClr val="FFFF00"/>
                </a:solidFill>
                <a:latin typeface="Symbol" charset="0"/>
                <a:cs typeface="Arial Unicode MS" charset="0"/>
              </a:rPr>
              <a:t></a:t>
            </a:r>
            <a:r>
              <a:rPr lang="en-US" sz="2400" dirty="0">
                <a:solidFill>
                  <a:srgbClr val="FFFF00"/>
                </a:solidFill>
                <a:latin typeface="Times New Roman" charset="0"/>
                <a:cs typeface="Arial Unicode MS" charset="0"/>
              </a:rPr>
              <a:t>m </a:t>
            </a:r>
            <a:r>
              <a:rPr lang="en-US" sz="2400" dirty="0" smtClean="0">
                <a:solidFill>
                  <a:srgbClr val="FFFF00"/>
                </a:solidFill>
                <a:latin typeface="Times New Roman" charset="0"/>
                <a:cs typeface="Arial Unicode MS" charset="0"/>
              </a:rPr>
              <a:t>thick</a:t>
            </a:r>
            <a:endParaRPr lang="en-US" sz="2400" dirty="0">
              <a:solidFill>
                <a:srgbClr val="FFFF00"/>
              </a:solidFill>
              <a:latin typeface="Times New Roman" charset="0"/>
              <a:cs typeface="Arial Unicode MS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0" y="1758950"/>
            <a:ext cx="31496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77800" y="111125"/>
            <a:ext cx="8585200" cy="203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516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9pPr>
          </a:lstStyle>
          <a:p>
            <a:pPr algn="l">
              <a:lnSpc>
                <a:spcPct val="95000"/>
              </a:lnSpc>
            </a:pPr>
            <a:r>
              <a:rPr lang="en-US" sz="3200" dirty="0">
                <a:solidFill>
                  <a:srgbClr val="FFFF00"/>
                </a:solidFill>
                <a:latin typeface="Times New Roman" charset="0"/>
                <a:cs typeface="Arial Unicode MS" charset="0"/>
              </a:rPr>
              <a:t>CCD detectors have been used in </a:t>
            </a:r>
            <a:r>
              <a:rPr lang="en-US" sz="3200" dirty="0" smtClean="0">
                <a:solidFill>
                  <a:srgbClr val="FFFF00"/>
                </a:solidFill>
                <a:latin typeface="Times New Roman" charset="0"/>
                <a:cs typeface="Arial Unicode MS" charset="0"/>
              </a:rPr>
              <a:t>dark  energy </a:t>
            </a:r>
            <a:r>
              <a:rPr lang="en-US" sz="3200" dirty="0">
                <a:solidFill>
                  <a:srgbClr val="FFFF00"/>
                </a:solidFill>
                <a:latin typeface="Times New Roman" charset="0"/>
                <a:cs typeface="Arial Unicode MS" charset="0"/>
              </a:rPr>
              <a:t>and </a:t>
            </a:r>
            <a:endParaRPr lang="en-US" sz="3200" dirty="0" smtClean="0">
              <a:solidFill>
                <a:srgbClr val="FFFF00"/>
              </a:solidFill>
              <a:latin typeface="Times New Roman" charset="0"/>
              <a:cs typeface="Arial Unicode MS" charset="0"/>
            </a:endParaRPr>
          </a:p>
          <a:p>
            <a:pPr algn="l">
              <a:lnSpc>
                <a:spcPct val="95000"/>
              </a:lnSpc>
            </a:pPr>
            <a:r>
              <a:rPr lang="en-US" sz="3200" dirty="0" smtClean="0">
                <a:solidFill>
                  <a:srgbClr val="FFFF00"/>
                </a:solidFill>
                <a:latin typeface="Times New Roman" charset="0"/>
                <a:cs typeface="Arial Unicode MS" charset="0"/>
              </a:rPr>
              <a:t>dark </a:t>
            </a:r>
            <a:r>
              <a:rPr lang="en-US" sz="3200" dirty="0">
                <a:solidFill>
                  <a:srgbClr val="FFFF00"/>
                </a:solidFill>
                <a:latin typeface="Times New Roman" charset="0"/>
                <a:cs typeface="Arial Unicode MS" charset="0"/>
              </a:rPr>
              <a:t>matter experiments like </a:t>
            </a:r>
            <a:r>
              <a:rPr lang="en-US" sz="3200" dirty="0" smtClean="0">
                <a:solidFill>
                  <a:srgbClr val="FFFF00"/>
                </a:solidFill>
                <a:latin typeface="Times New Roman" charset="0"/>
                <a:cs typeface="Arial Unicode MS" charset="0"/>
              </a:rPr>
              <a:t>DES </a:t>
            </a:r>
            <a:r>
              <a:rPr lang="en-US" sz="3200" dirty="0">
                <a:solidFill>
                  <a:srgbClr val="FFFF00"/>
                </a:solidFill>
                <a:latin typeface="Times New Roman" charset="0"/>
                <a:cs typeface="Arial Unicode MS" charset="0"/>
              </a:rPr>
              <a:t>(Dark Energy </a:t>
            </a:r>
            <a:endParaRPr lang="en-US" sz="3200" dirty="0" smtClean="0">
              <a:solidFill>
                <a:srgbClr val="FFFF00"/>
              </a:solidFill>
              <a:latin typeface="Times New Roman" charset="0"/>
              <a:cs typeface="Arial Unicode MS" charset="0"/>
            </a:endParaRPr>
          </a:p>
          <a:p>
            <a:pPr algn="l">
              <a:lnSpc>
                <a:spcPct val="95000"/>
              </a:lnSpc>
            </a:pPr>
            <a:r>
              <a:rPr lang="en-US" sz="3200" dirty="0" smtClean="0">
                <a:solidFill>
                  <a:srgbClr val="FFFF00"/>
                </a:solidFill>
                <a:latin typeface="Times New Roman" charset="0"/>
                <a:cs typeface="Arial Unicode MS" charset="0"/>
              </a:rPr>
              <a:t>Survey</a:t>
            </a:r>
            <a:r>
              <a:rPr lang="en-US" sz="3200" dirty="0">
                <a:solidFill>
                  <a:srgbClr val="FFFF00"/>
                </a:solidFill>
                <a:latin typeface="Times New Roman" charset="0"/>
                <a:cs typeface="Arial Unicode MS" charset="0"/>
              </a:rPr>
              <a:t>) and </a:t>
            </a:r>
            <a:r>
              <a:rPr lang="en-US" sz="3200" dirty="0" smtClean="0">
                <a:solidFill>
                  <a:srgbClr val="FFFF00"/>
                </a:solidFill>
                <a:latin typeface="Times New Roman" charset="0"/>
                <a:cs typeface="Arial Unicode MS" charset="0"/>
              </a:rPr>
              <a:t>DAMIC (Dark </a:t>
            </a:r>
            <a:r>
              <a:rPr lang="en-US" sz="3200" dirty="0">
                <a:solidFill>
                  <a:srgbClr val="FFFF00"/>
                </a:solidFill>
                <a:latin typeface="Times New Roman" charset="0"/>
                <a:cs typeface="Arial Unicode MS" charset="0"/>
              </a:rPr>
              <a:t>Matter in CCD</a:t>
            </a:r>
            <a:r>
              <a:rPr lang="en-US" sz="3200" dirty="0" smtClean="0">
                <a:solidFill>
                  <a:srgbClr val="FFFF00"/>
                </a:solidFill>
                <a:latin typeface="Times New Roman" charset="0"/>
                <a:cs typeface="Arial Unicode MS" charset="0"/>
              </a:rPr>
              <a:t>).</a:t>
            </a:r>
            <a:endParaRPr lang="en-US" sz="3200" dirty="0">
              <a:solidFill>
                <a:srgbClr val="FFFF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333501" y="5016500"/>
            <a:ext cx="64643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516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9pPr>
          </a:lstStyle>
          <a:p>
            <a:pPr algn="l">
              <a:lnSpc>
                <a:spcPct val="95000"/>
              </a:lnSpc>
            </a:pPr>
            <a:r>
              <a:rPr lang="en-US" sz="2800" b="1" dirty="0">
                <a:solidFill>
                  <a:srgbClr val="FF950E"/>
                </a:solidFill>
                <a:latin typeface="Times New Roman" charset="0"/>
                <a:cs typeface="Arial Unicode MS" charset="0"/>
              </a:rPr>
              <a:t>CCD detectors are potential candidates</a:t>
            </a:r>
          </a:p>
          <a:p>
            <a:pPr algn="l">
              <a:lnSpc>
                <a:spcPct val="95000"/>
              </a:lnSpc>
            </a:pPr>
            <a:r>
              <a:rPr lang="en-US" sz="2800" b="1" dirty="0">
                <a:solidFill>
                  <a:srgbClr val="FF950E"/>
                </a:solidFill>
                <a:latin typeface="Times New Roman" charset="0"/>
                <a:cs typeface="Arial Unicode MS" charset="0"/>
              </a:rPr>
              <a:t>for experiments aimed at observing </a:t>
            </a:r>
          </a:p>
          <a:p>
            <a:pPr algn="l">
              <a:lnSpc>
                <a:spcPct val="95000"/>
              </a:lnSpc>
            </a:pPr>
            <a:r>
              <a:rPr lang="en-US" sz="2800" b="1" dirty="0">
                <a:solidFill>
                  <a:srgbClr val="FF950E"/>
                </a:solidFill>
                <a:latin typeface="Times New Roman" charset="0"/>
                <a:cs typeface="Arial Unicode MS" charset="0"/>
              </a:rPr>
              <a:t>coherent neutrino-</a:t>
            </a:r>
            <a:r>
              <a:rPr lang="en-US" sz="2800" b="1" dirty="0" err="1">
                <a:solidFill>
                  <a:srgbClr val="FF950E"/>
                </a:solidFill>
                <a:latin typeface="Times New Roman" charset="0"/>
                <a:cs typeface="Arial Unicode MS" charset="0"/>
              </a:rPr>
              <a:t>nucleous</a:t>
            </a:r>
            <a:r>
              <a:rPr lang="en-US" sz="2800" b="1" dirty="0">
                <a:solidFill>
                  <a:srgbClr val="FF950E"/>
                </a:solidFill>
                <a:latin typeface="Times New Roman" charset="0"/>
                <a:cs typeface="Arial Unicode MS" charset="0"/>
              </a:rPr>
              <a:t> interactions.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1E26A-EE08-0842-97A5-743E0732ED5A}" type="slidenum">
              <a:rPr lang="pt-BR" smtClean="0"/>
              <a:pPr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21011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8699500" y="6648450"/>
            <a:ext cx="4445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328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9pPr>
          </a:lstStyle>
          <a:p>
            <a:pPr algn="r">
              <a:lnSpc>
                <a:spcPct val="95000"/>
              </a:lnSpc>
            </a:pPr>
            <a:fld id="{2FC27010-6AA6-0542-B67D-C7A93A5E37C0}" type="slidenum">
              <a:rPr lang="pt-BR" sz="1000">
                <a:latin typeface="Times New Roman" charset="0"/>
                <a:cs typeface="Arial Unicode MS" charset="0"/>
              </a:rPr>
              <a:pPr algn="r">
                <a:lnSpc>
                  <a:spcPct val="95000"/>
                </a:lnSpc>
              </a:pPr>
              <a:t>47</a:t>
            </a:fld>
            <a:endParaRPr lang="pt-BR" sz="1000">
              <a:latin typeface="Times New Roman" charset="0"/>
              <a:cs typeface="Arial Unicode MS" charset="0"/>
            </a:endParaRPr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 flipH="1" flipV="1">
            <a:off x="438150" y="4095750"/>
            <a:ext cx="495300" cy="952500"/>
          </a:xfrm>
          <a:prstGeom prst="line">
            <a:avLst/>
          </a:prstGeom>
          <a:noFill/>
          <a:ln w="936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 flipV="1">
            <a:off x="914400" y="1581150"/>
            <a:ext cx="1828800" cy="3467100"/>
          </a:xfrm>
          <a:prstGeom prst="line">
            <a:avLst/>
          </a:prstGeom>
          <a:noFill/>
          <a:ln w="936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 flipH="1" flipV="1">
            <a:off x="2054225" y="3197225"/>
            <a:ext cx="936625" cy="1851025"/>
          </a:xfrm>
          <a:prstGeom prst="line">
            <a:avLst/>
          </a:prstGeom>
          <a:noFill/>
          <a:ln w="936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 flipV="1">
            <a:off x="2971800" y="3867150"/>
            <a:ext cx="1588" cy="1181100"/>
          </a:xfrm>
          <a:prstGeom prst="line">
            <a:avLst/>
          </a:prstGeom>
          <a:noFill/>
          <a:ln w="936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 flipV="1">
            <a:off x="5029200" y="4111625"/>
            <a:ext cx="228600" cy="1165225"/>
          </a:xfrm>
          <a:prstGeom prst="line">
            <a:avLst/>
          </a:prstGeom>
          <a:noFill/>
          <a:ln w="936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 flipV="1">
            <a:off x="5029200" y="3638550"/>
            <a:ext cx="914400" cy="1638300"/>
          </a:xfrm>
          <a:prstGeom prst="line">
            <a:avLst/>
          </a:prstGeom>
          <a:noFill/>
          <a:ln w="936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457200" y="5121275"/>
            <a:ext cx="103028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12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9pPr>
          </a:lstStyle>
          <a:p>
            <a:pPr algn="l">
              <a:lnSpc>
                <a:spcPct val="95000"/>
              </a:lnSpc>
            </a:pPr>
            <a:r>
              <a:rPr lang="en-US" sz="2400">
                <a:solidFill>
                  <a:srgbClr val="FF0000"/>
                </a:solidFill>
                <a:latin typeface="Times New Roman" charset="0"/>
                <a:cs typeface="Arial Unicode MS" charset="0"/>
              </a:rPr>
              <a:t>MUONS</a:t>
            </a:r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2286000" y="5029200"/>
            <a:ext cx="15779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12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9pPr>
          </a:lstStyle>
          <a:p>
            <a:pPr algn="l">
              <a:lnSpc>
                <a:spcPct val="95000"/>
              </a:lnSpc>
            </a:pPr>
            <a:r>
              <a:rPr lang="en-US" sz="2400">
                <a:solidFill>
                  <a:srgbClr val="FFFF00"/>
                </a:solidFill>
                <a:latin typeface="Times New Roman" charset="0"/>
                <a:cs typeface="Arial Unicode MS" charset="0"/>
              </a:rPr>
              <a:t>ELECTRONS</a:t>
            </a: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4114800" y="5257800"/>
            <a:ext cx="29686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12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9pPr>
          </a:lstStyle>
          <a:p>
            <a:pPr algn="l">
              <a:lnSpc>
                <a:spcPct val="95000"/>
              </a:lnSpc>
            </a:pPr>
            <a:r>
              <a:rPr lang="en-US" sz="2400">
                <a:solidFill>
                  <a:srgbClr val="00FF00"/>
                </a:solidFill>
                <a:latin typeface="Times New Roman" charset="0"/>
                <a:cs typeface="Arial Unicode MS" charset="0"/>
              </a:rPr>
              <a:t>DIFFUSION LIMITED HITS</a:t>
            </a: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914400" y="5943600"/>
            <a:ext cx="73152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156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9pPr>
          </a:lstStyle>
          <a:p>
            <a:pPr algn="l">
              <a:lnSpc>
                <a:spcPct val="95000"/>
              </a:lnSpc>
            </a:pPr>
            <a:r>
              <a:rPr lang="en-US" sz="2600">
                <a:latin typeface="Times New Roman" charset="0"/>
                <a:cs typeface="Arial Unicode MS" charset="0"/>
              </a:rPr>
              <a:t>Nuclear recoils produce diffusion limited hits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600200" y="228600"/>
            <a:ext cx="4560888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156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9pPr>
          </a:lstStyle>
          <a:p>
            <a:pPr algn="l">
              <a:lnSpc>
                <a:spcPct val="95000"/>
              </a:lnSpc>
            </a:pPr>
            <a:r>
              <a:rPr lang="en-US" sz="2600">
                <a:solidFill>
                  <a:srgbClr val="00FFFF"/>
                </a:solidFill>
                <a:latin typeface="Times New Roman" charset="0"/>
                <a:cs typeface="Arial Unicode MS" charset="0"/>
              </a:rPr>
              <a:t>How radiation shows in CCDs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1E26A-EE08-0842-97A5-743E0732ED5A}" type="slidenum">
              <a:rPr lang="pt-BR" smtClean="0"/>
              <a:pPr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571668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8699500" y="6648450"/>
            <a:ext cx="4445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328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9pPr>
          </a:lstStyle>
          <a:p>
            <a:pPr algn="r">
              <a:lnSpc>
                <a:spcPct val="95000"/>
              </a:lnSpc>
            </a:pPr>
            <a:fld id="{0E4420FC-D5F5-2B4A-8A9D-BED390FEE676}" type="slidenum">
              <a:rPr lang="pt-BR" sz="1000">
                <a:latin typeface="Times New Roman" charset="0"/>
                <a:cs typeface="Arial Unicode MS" charset="0"/>
              </a:rPr>
              <a:pPr algn="r">
                <a:lnSpc>
                  <a:spcPct val="95000"/>
                </a:lnSpc>
              </a:pPr>
              <a:t>48</a:t>
            </a:fld>
            <a:endParaRPr lang="pt-BR" sz="1000">
              <a:latin typeface="Times New Roman" charset="0"/>
              <a:cs typeface="Arial Unicode MS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238"/>
            <a:ext cx="4730750" cy="191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5230813" y="1022350"/>
            <a:ext cx="3227387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516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9pPr>
          </a:lstStyle>
          <a:p>
            <a:pPr algn="l">
              <a:lnSpc>
                <a:spcPct val="95000"/>
              </a:lnSpc>
            </a:pPr>
            <a:r>
              <a:rPr lang="en-US" sz="3200">
                <a:solidFill>
                  <a:srgbClr val="FFFF00"/>
                </a:solidFill>
                <a:latin typeface="Times New Roman" charset="0"/>
                <a:cs typeface="Arial Unicode MS" charset="0"/>
              </a:rPr>
              <a:t>Lab-A (Fermilab)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5029200" y="3200400"/>
            <a:ext cx="3975100" cy="106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516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9pPr>
          </a:lstStyle>
          <a:p>
            <a:pPr algn="l">
              <a:lnSpc>
                <a:spcPct val="95000"/>
              </a:lnSpc>
            </a:pPr>
            <a:r>
              <a:rPr lang="en-US" sz="3200">
                <a:solidFill>
                  <a:srgbClr val="FFFF00"/>
                </a:solidFill>
                <a:latin typeface="Times New Roman" charset="0"/>
                <a:cs typeface="Arial Unicode MS" charset="0"/>
              </a:rPr>
              <a:t>MINOS cave (100 m </a:t>
            </a:r>
          </a:p>
          <a:p>
            <a:pPr algn="l">
              <a:lnSpc>
                <a:spcPct val="95000"/>
              </a:lnSpc>
            </a:pPr>
            <a:r>
              <a:rPr lang="en-US" sz="3200">
                <a:solidFill>
                  <a:srgbClr val="FFFF00"/>
                </a:solidFill>
                <a:latin typeface="Times New Roman" charset="0"/>
                <a:cs typeface="Arial Unicode MS" charset="0"/>
              </a:rPr>
              <a:t>underground)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5029200" y="5257800"/>
            <a:ext cx="369252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516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9pPr>
          </a:lstStyle>
          <a:p>
            <a:pPr algn="l">
              <a:lnSpc>
                <a:spcPct val="95000"/>
              </a:lnSpc>
            </a:pPr>
            <a:r>
              <a:rPr lang="en-US" sz="3200">
                <a:solidFill>
                  <a:srgbClr val="FFFF00"/>
                </a:solidFill>
                <a:latin typeface="Times New Roman" charset="0"/>
                <a:cs typeface="Arial Unicode MS" charset="0"/>
              </a:rPr>
              <a:t>MINOS + lead shield</a:t>
            </a:r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4741863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6788"/>
            <a:ext cx="471805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1E26A-EE08-0842-97A5-743E0732ED5A}" type="slidenum">
              <a:rPr lang="pt-BR" smtClean="0"/>
              <a:pPr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640563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3081338" y="228600"/>
            <a:ext cx="26336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9pPr>
          </a:lstStyle>
          <a:p>
            <a:r>
              <a:rPr lang="en-US" sz="2400" b="1">
                <a:solidFill>
                  <a:srgbClr val="FFFF00"/>
                </a:solidFill>
              </a:rPr>
              <a:t> </a:t>
            </a:r>
            <a:r>
              <a:rPr lang="en-US" sz="2400" b="1">
                <a:solidFill>
                  <a:srgbClr val="FF950E"/>
                </a:solidFill>
              </a:rPr>
              <a:t>CONNIE</a:t>
            </a:r>
            <a:r>
              <a:rPr lang="en-US" sz="2400" b="1">
                <a:solidFill>
                  <a:srgbClr val="FFFF00"/>
                </a:solidFill>
              </a:rPr>
              <a:t> FACTS 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914400" y="766763"/>
            <a:ext cx="7058025" cy="494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9pPr>
          </a:lstStyle>
          <a:p>
            <a:r>
              <a:rPr lang="en-US" sz="2400" dirty="0"/>
              <a:t>Number of CCD detectors:  10</a:t>
            </a:r>
          </a:p>
          <a:p>
            <a:endParaRPr lang="en-US" sz="2400" dirty="0"/>
          </a:p>
          <a:p>
            <a:r>
              <a:rPr lang="en-US" sz="2400" dirty="0"/>
              <a:t>Total mass: 10 g</a:t>
            </a:r>
          </a:p>
          <a:p>
            <a:endParaRPr lang="en-US" sz="2400" dirty="0"/>
          </a:p>
          <a:p>
            <a:r>
              <a:rPr lang="en-US" sz="2400" dirty="0"/>
              <a:t>Reactor thermal power: 4 GW</a:t>
            </a:r>
          </a:p>
          <a:p>
            <a:endParaRPr lang="en-US" sz="2400" dirty="0"/>
          </a:p>
          <a:p>
            <a:r>
              <a:rPr lang="en-US" sz="2400" dirty="0"/>
              <a:t>Detector distance from reactor core: 30 m</a:t>
            </a:r>
          </a:p>
          <a:p>
            <a:endParaRPr lang="en-US" sz="2400" dirty="0"/>
          </a:p>
          <a:p>
            <a:r>
              <a:rPr lang="en-US" sz="2400" dirty="0"/>
              <a:t>Anti-neutrino flux at the detector:  ~7 x 10</a:t>
            </a:r>
            <a:r>
              <a:rPr lang="en-US" sz="2400" baseline="33000" dirty="0"/>
              <a:t>12</a:t>
            </a:r>
            <a:r>
              <a:rPr lang="en-US" sz="2400" dirty="0"/>
              <a:t> cm</a:t>
            </a:r>
            <a:r>
              <a:rPr lang="en-US" sz="2400" baseline="33000" dirty="0"/>
              <a:t>-2</a:t>
            </a:r>
            <a:r>
              <a:rPr lang="en-US" sz="2400" dirty="0"/>
              <a:t> s</a:t>
            </a:r>
            <a:r>
              <a:rPr lang="en-US" sz="2400" baseline="33000" dirty="0"/>
              <a:t> -1</a:t>
            </a:r>
          </a:p>
          <a:p>
            <a:endParaRPr lang="en-US" sz="2400" dirty="0"/>
          </a:p>
          <a:p>
            <a:r>
              <a:rPr lang="en-US" sz="2400" dirty="0"/>
              <a:t>Event rate : ~1 event every 4 day</a:t>
            </a:r>
            <a:r>
              <a:rPr lang="en-US" dirty="0"/>
              <a:t>s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742950" y="5219700"/>
            <a:ext cx="77279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9pPr>
          </a:lstStyle>
          <a:p>
            <a:r>
              <a:rPr lang="en-US" b="1" u="sng" dirty="0">
                <a:solidFill>
                  <a:srgbClr val="FF420E"/>
                </a:solidFill>
              </a:rPr>
              <a:t>Shielding and noise reduction are the critical factors.</a:t>
            </a:r>
          </a:p>
          <a:p>
            <a:endParaRPr lang="en-US" b="1" u="sng" dirty="0">
              <a:solidFill>
                <a:srgbClr val="FF420E"/>
              </a:solidFill>
            </a:endParaRPr>
          </a:p>
          <a:p>
            <a:r>
              <a:rPr lang="en-US" b="1" u="sng" dirty="0">
                <a:solidFill>
                  <a:srgbClr val="FF420E"/>
                </a:solidFill>
              </a:rPr>
              <a:t>Development of noise reduction techniques in the core of the project.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1E26A-EE08-0842-97A5-743E0732ED5A}" type="slidenum">
              <a:rPr lang="pt-BR" smtClean="0"/>
              <a:pPr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723599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179388" y="2908300"/>
            <a:ext cx="8785225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pt-BR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Nuclear </a:t>
            </a:r>
            <a:r>
              <a:rPr lang="pt-BR" sz="3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Safeguards</a:t>
            </a:r>
            <a:r>
              <a:rPr lang="pt-BR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3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Applications</a:t>
            </a:r>
            <a:r>
              <a:rPr lang="pt-BR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endParaRPr lang="pt-BR" sz="3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74" name="Line 5"/>
          <p:cNvSpPr>
            <a:spLocks noChangeShapeType="1"/>
          </p:cNvSpPr>
          <p:nvPr/>
        </p:nvSpPr>
        <p:spPr bwMode="auto">
          <a:xfrm>
            <a:off x="255588" y="2052638"/>
            <a:ext cx="8637587" cy="0"/>
          </a:xfrm>
          <a:prstGeom prst="line">
            <a:avLst/>
          </a:prstGeom>
          <a:noFill/>
          <a:ln w="50800" cmpd="dbl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308100" y="774700"/>
            <a:ext cx="628744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ANGRA PROJECT: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1E26A-EE08-0842-97A5-743E0732ED5A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5515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31496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774700" y="2514600"/>
            <a:ext cx="24257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9pPr>
          </a:lstStyle>
          <a:p>
            <a:r>
              <a:rPr lang="en-US"/>
              <a:t>CCD – Angra detector</a:t>
            </a:r>
          </a:p>
        </p:txBody>
      </p:sp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2895600"/>
            <a:ext cx="4064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703263" y="5989638"/>
            <a:ext cx="2497137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9pPr>
          </a:lstStyle>
          <a:p>
            <a:r>
              <a:rPr lang="en-US"/>
              <a:t>Box with 2 CCD for the</a:t>
            </a:r>
          </a:p>
          <a:p>
            <a:r>
              <a:rPr lang="en-US"/>
              <a:t>CONNIE experiment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930" y="355600"/>
            <a:ext cx="2654957" cy="570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5666595" y="6089134"/>
            <a:ext cx="2763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Vessel design with shield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1E26A-EE08-0842-97A5-743E0732ED5A}" type="slidenum">
              <a:rPr lang="pt-BR" smtClean="0"/>
              <a:pPr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813373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8699500" y="6648450"/>
            <a:ext cx="4445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328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9pPr>
          </a:lstStyle>
          <a:p>
            <a:pPr algn="r">
              <a:lnSpc>
                <a:spcPct val="95000"/>
              </a:lnSpc>
            </a:pPr>
            <a:fld id="{7EA54500-9E11-C349-884A-0DD896EC4A7F}" type="slidenum">
              <a:rPr lang="pt-BR" sz="1000">
                <a:latin typeface="Times New Roman" charset="0"/>
                <a:cs typeface="Arial Unicode MS" charset="0"/>
              </a:rPr>
              <a:pPr algn="r">
                <a:lnSpc>
                  <a:spcPct val="95000"/>
                </a:lnSpc>
              </a:pPr>
              <a:t>51</a:t>
            </a:fld>
            <a:endParaRPr lang="pt-BR" sz="1000">
              <a:latin typeface="Times New Roman" charset="0"/>
              <a:cs typeface="Arial Unicode MS" charset="0"/>
            </a:endParaRP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431800" y="142875"/>
            <a:ext cx="82296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tIns="774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Lucida Sans Unicode" charset="0"/>
              </a:defRPr>
            </a:lvl9pPr>
          </a:lstStyle>
          <a:p>
            <a:pPr algn="l">
              <a:lnSpc>
                <a:spcPct val="93000"/>
              </a:lnSpc>
            </a:pPr>
            <a:r>
              <a:rPr lang="en-US" sz="3600" b="1">
                <a:solidFill>
                  <a:srgbClr val="FFFF00"/>
                </a:solidFill>
                <a:cs typeface="Arial Unicode MS" charset="0"/>
              </a:rPr>
              <a:t>                     Final remarks</a:t>
            </a: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417512" y="457200"/>
            <a:ext cx="8497887" cy="5901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1920" rIns="90000" bIns="46800">
            <a:spAutoFit/>
          </a:bodyPr>
          <a:lstStyle/>
          <a:p>
            <a:pPr algn="l">
              <a:lnSpc>
                <a:spcPct val="9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200" b="1" dirty="0" smtClean="0">
              <a:solidFill>
                <a:srgbClr val="FFFFFF"/>
              </a:solidFill>
              <a:latin typeface="Times New Roman" charset="0"/>
              <a:cs typeface="Arial Unicode MS" charset="0"/>
            </a:endParaRPr>
          </a:p>
          <a:p>
            <a:pPr marL="342900" indent="-342900" algn="l">
              <a:lnSpc>
                <a:spcPct val="95000"/>
              </a:lnSpc>
              <a:buFont typeface="Arial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b="1" dirty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Most of the CONNIE detector ready at FERMILAB.  </a:t>
            </a:r>
            <a:endParaRPr lang="en-US" sz="2200" b="1" dirty="0" smtClean="0">
              <a:solidFill>
                <a:srgbClr val="FFFFFF"/>
              </a:solidFill>
              <a:latin typeface="Times New Roman" charset="0"/>
              <a:cs typeface="Arial Unicode MS" charset="0"/>
            </a:endParaRPr>
          </a:p>
          <a:p>
            <a:pPr algn="l">
              <a:lnSpc>
                <a:spcPct val="9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200" b="1" dirty="0" smtClean="0">
              <a:solidFill>
                <a:srgbClr val="FFFFFF"/>
              </a:solidFill>
              <a:latin typeface="Times New Roman" charset="0"/>
              <a:cs typeface="Arial Unicode MS" charset="0"/>
            </a:endParaRPr>
          </a:p>
          <a:p>
            <a:pPr algn="l">
              <a:lnSpc>
                <a:spcPct val="95000"/>
              </a:lnSpc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t-BR" sz="2200" b="1" dirty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 </a:t>
            </a:r>
            <a:r>
              <a:rPr lang="pt-BR" sz="2200" b="1" dirty="0" smtClean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  R</a:t>
            </a:r>
            <a:r>
              <a:rPr lang="pt-BR" sz="2200" b="1" dirty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&amp;D </a:t>
            </a:r>
            <a:r>
              <a:rPr lang="pt-BR" sz="2200" b="1" dirty="0" err="1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needed</a:t>
            </a:r>
            <a:r>
              <a:rPr lang="pt-BR" sz="2200" b="1" dirty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 </a:t>
            </a:r>
            <a:r>
              <a:rPr lang="pt-BR" sz="2200" b="1" dirty="0" err="1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to</a:t>
            </a:r>
            <a:r>
              <a:rPr lang="pt-BR" sz="2200" b="1" dirty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 </a:t>
            </a:r>
            <a:r>
              <a:rPr lang="pt-BR" sz="2200" b="1" dirty="0" err="1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reduce</a:t>
            </a:r>
            <a:r>
              <a:rPr lang="pt-BR" sz="2200" b="1" dirty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 </a:t>
            </a:r>
            <a:r>
              <a:rPr lang="pt-BR" sz="2200" b="1" dirty="0" err="1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noise</a:t>
            </a:r>
            <a:r>
              <a:rPr lang="pt-BR" sz="2200" b="1" dirty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. </a:t>
            </a:r>
            <a:r>
              <a:rPr lang="pt-BR" sz="2200" b="1" dirty="0" err="1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Two</a:t>
            </a:r>
            <a:r>
              <a:rPr lang="pt-BR" sz="2200" b="1" dirty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 </a:t>
            </a:r>
            <a:r>
              <a:rPr lang="pt-BR" sz="2200" b="1" dirty="0" err="1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possible</a:t>
            </a:r>
            <a:r>
              <a:rPr lang="pt-BR" sz="2200" b="1" dirty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 </a:t>
            </a:r>
            <a:r>
              <a:rPr lang="pt-BR" sz="2200" b="1" dirty="0" err="1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techniques</a:t>
            </a:r>
            <a:r>
              <a:rPr lang="pt-BR" sz="2200" b="1" dirty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 </a:t>
            </a:r>
            <a:r>
              <a:rPr lang="pt-BR" sz="2200" b="1" dirty="0" err="1" smtClean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under</a:t>
            </a:r>
            <a:r>
              <a:rPr lang="pt-BR" sz="2200" b="1" dirty="0" smtClean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  </a:t>
            </a:r>
            <a:br>
              <a:rPr lang="pt-BR" sz="2200" b="1" dirty="0" smtClean="0">
                <a:solidFill>
                  <a:srgbClr val="FFFFFF"/>
                </a:solidFill>
                <a:latin typeface="Times New Roman" charset="0"/>
                <a:cs typeface="Arial Unicode MS" charset="0"/>
              </a:rPr>
            </a:br>
            <a:r>
              <a:rPr lang="pt-BR" sz="2200" b="1" dirty="0" smtClean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    </a:t>
            </a:r>
            <a:r>
              <a:rPr lang="pt-BR" sz="2200" b="1" dirty="0" err="1" smtClean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consideration</a:t>
            </a:r>
            <a:r>
              <a:rPr lang="pt-BR" sz="2200" b="1" dirty="0" smtClean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 </a:t>
            </a:r>
            <a:r>
              <a:rPr lang="pt-BR" sz="2200" b="1" dirty="0" err="1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to</a:t>
            </a:r>
            <a:r>
              <a:rPr lang="pt-BR" sz="2200" b="1" dirty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 </a:t>
            </a:r>
            <a:r>
              <a:rPr lang="pt-BR" sz="2200" b="1" dirty="0" err="1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be</a:t>
            </a:r>
            <a:r>
              <a:rPr lang="pt-BR" sz="2200" b="1" dirty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 </a:t>
            </a:r>
            <a:r>
              <a:rPr lang="pt-BR" sz="2200" b="1" dirty="0" err="1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used</a:t>
            </a:r>
            <a:r>
              <a:rPr lang="pt-BR" sz="2200" b="1" dirty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 in  </a:t>
            </a:r>
            <a:r>
              <a:rPr lang="pt-BR" sz="2200" b="1" dirty="0" err="1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the</a:t>
            </a:r>
            <a:r>
              <a:rPr lang="pt-BR" sz="2200" b="1" dirty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 </a:t>
            </a:r>
            <a:r>
              <a:rPr lang="pt-BR" sz="2200" b="1" dirty="0" err="1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project</a:t>
            </a:r>
            <a:r>
              <a:rPr lang="pt-BR" sz="2200" b="1" dirty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 </a:t>
            </a:r>
            <a:r>
              <a:rPr lang="pt-BR" sz="2200" b="1" dirty="0" smtClean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( </a:t>
            </a:r>
            <a:r>
              <a:rPr lang="pt-BR" sz="2200" b="1" dirty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G. </a:t>
            </a:r>
            <a:r>
              <a:rPr lang="pt-BR" sz="2200" b="1" dirty="0" smtClean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Cancelo)</a:t>
            </a:r>
            <a:r>
              <a:rPr lang="pt-BR" sz="2200" b="1" dirty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:</a:t>
            </a:r>
          </a:p>
          <a:p>
            <a:pPr marL="735013" lvl="1" indent="-277813" algn="l">
              <a:lnSpc>
                <a:spcPct val="95000"/>
              </a:lnSpc>
              <a:buFont typeface="Times New Roman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t-BR" sz="2200" b="1" dirty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Digital </a:t>
            </a:r>
            <a:r>
              <a:rPr lang="pt-BR" sz="2200" b="1" dirty="0" err="1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signal</a:t>
            </a:r>
            <a:r>
              <a:rPr lang="pt-BR" sz="2200" b="1" dirty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 </a:t>
            </a:r>
            <a:r>
              <a:rPr lang="pt-BR" sz="2200" b="1" dirty="0" err="1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processing</a:t>
            </a:r>
            <a:r>
              <a:rPr lang="pt-BR" sz="2200" b="1" dirty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 </a:t>
            </a:r>
            <a:r>
              <a:rPr lang="pt-BR" sz="2200" b="1" dirty="0" err="1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techniques</a:t>
            </a:r>
            <a:r>
              <a:rPr lang="pt-BR" sz="2200" b="1" dirty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 for </a:t>
            </a:r>
            <a:r>
              <a:rPr lang="pt-BR" sz="2200" b="1" dirty="0" err="1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noise</a:t>
            </a:r>
            <a:r>
              <a:rPr lang="pt-BR" sz="2200" b="1" dirty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 </a:t>
            </a:r>
            <a:r>
              <a:rPr lang="pt-BR" sz="2200" b="1" dirty="0" err="1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reduction</a:t>
            </a:r>
            <a:endParaRPr lang="pt-BR" sz="2200" b="1" dirty="0">
              <a:solidFill>
                <a:srgbClr val="FFFFFF"/>
              </a:solidFill>
              <a:latin typeface="Times New Roman" charset="0"/>
              <a:cs typeface="Arial Unicode MS" charset="0"/>
            </a:endParaRPr>
          </a:p>
          <a:p>
            <a:pPr marL="735013" lvl="1" indent="-277813" algn="l">
              <a:lnSpc>
                <a:spcPct val="95000"/>
              </a:lnSpc>
              <a:buFont typeface="Times New Roman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t-BR" sz="2200" b="1" dirty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New CCD </a:t>
            </a:r>
            <a:r>
              <a:rPr lang="pt-BR" sz="2200" b="1" dirty="0" err="1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architecture</a:t>
            </a:r>
            <a:r>
              <a:rPr lang="pt-BR" sz="2200" b="1" dirty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 (</a:t>
            </a:r>
            <a:r>
              <a:rPr lang="pt-BR" sz="2200" b="1" dirty="0" err="1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Skipper</a:t>
            </a:r>
            <a:r>
              <a:rPr lang="pt-BR" sz="2200" b="1" dirty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 CCD)</a:t>
            </a:r>
            <a:r>
              <a:rPr lang="en-US" sz="2200" b="1" dirty="0" smtClean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              </a:t>
            </a:r>
            <a:endParaRPr lang="en-US" sz="2200" b="1" dirty="0">
              <a:solidFill>
                <a:srgbClr val="FFFFFF"/>
              </a:solidFill>
              <a:latin typeface="Times New Roman" charset="0"/>
              <a:cs typeface="Arial Unicode MS" charset="0"/>
            </a:endParaRPr>
          </a:p>
          <a:p>
            <a:pPr algn="l">
              <a:lnSpc>
                <a:spcPct val="9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200" b="1" dirty="0">
              <a:solidFill>
                <a:srgbClr val="FFFFFF"/>
              </a:solidFill>
              <a:latin typeface="Times New Roman" charset="0"/>
              <a:cs typeface="Arial Unicode MS" charset="0"/>
            </a:endParaRPr>
          </a:p>
          <a:p>
            <a:pPr algn="l">
              <a:lnSpc>
                <a:spcPct val="95000"/>
              </a:lnSpc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b="1" dirty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  </a:t>
            </a:r>
            <a:r>
              <a:rPr lang="en-US" sz="2200" b="1" dirty="0" smtClean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Angra</a:t>
            </a:r>
            <a:r>
              <a:rPr lang="en-US" sz="2200" b="1" dirty="0" smtClean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-CCD neutrino </a:t>
            </a:r>
            <a:r>
              <a:rPr lang="en-US" sz="2200" b="1" dirty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detector will first be assemble at CBPF</a:t>
            </a:r>
            <a:r>
              <a:rPr lang="en-US" sz="2200" b="1" dirty="0" smtClean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,</a:t>
            </a:r>
          </a:p>
          <a:p>
            <a:pPr algn="l">
              <a:lnSpc>
                <a:spcPct val="95000"/>
              </a:lnSpc>
              <a:buClr>
                <a:srgbClr val="FFFF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b="1" dirty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 </a:t>
            </a:r>
            <a:r>
              <a:rPr lang="en-US" sz="2200" b="1" dirty="0" smtClean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   </a:t>
            </a:r>
            <a:r>
              <a:rPr lang="en-US" sz="2200" b="1" dirty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tested </a:t>
            </a:r>
            <a:r>
              <a:rPr lang="en-US" sz="2200" b="1" dirty="0" smtClean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 and </a:t>
            </a:r>
            <a:r>
              <a:rPr lang="en-US" sz="2200" b="1" dirty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only then reassembled in </a:t>
            </a:r>
            <a:r>
              <a:rPr lang="en-US" sz="2200" b="1" dirty="0" err="1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Angra</a:t>
            </a:r>
            <a:r>
              <a:rPr lang="en-US" sz="2200" b="1" dirty="0" smtClean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.</a:t>
            </a:r>
            <a:endParaRPr lang="en-US" sz="2200" b="1" dirty="0">
              <a:solidFill>
                <a:srgbClr val="FFFFFF"/>
              </a:solidFill>
              <a:latin typeface="Times New Roman" charset="0"/>
              <a:cs typeface="Arial Unicode MS" charset="0"/>
            </a:endParaRPr>
          </a:p>
          <a:p>
            <a:pPr algn="l">
              <a:lnSpc>
                <a:spcPct val="95000"/>
              </a:lnSpc>
              <a:buClrTx/>
              <a:buSz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200" b="1" dirty="0">
              <a:solidFill>
                <a:srgbClr val="FFFFFF"/>
              </a:solidFill>
              <a:latin typeface="Times New Roman" charset="0"/>
              <a:cs typeface="Arial Unicode MS" charset="0"/>
            </a:endParaRPr>
          </a:p>
          <a:p>
            <a:pPr algn="l">
              <a:lnSpc>
                <a:spcPct val="95000"/>
              </a:lnSpc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b="1" dirty="0" smtClean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   CBPF</a:t>
            </a:r>
            <a:r>
              <a:rPr lang="en-US" sz="2200" b="1" dirty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-</a:t>
            </a:r>
            <a:r>
              <a:rPr lang="en-US" sz="2200" b="1" dirty="0" err="1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Angra</a:t>
            </a:r>
            <a:r>
              <a:rPr lang="en-US" sz="2200" b="1" dirty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 link (for remote data acquisition) working.</a:t>
            </a:r>
          </a:p>
          <a:p>
            <a:pPr algn="l">
              <a:lnSpc>
                <a:spcPct val="95000"/>
              </a:lnSpc>
              <a:buClrTx/>
              <a:buSz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200" b="1" dirty="0">
              <a:solidFill>
                <a:srgbClr val="FFFFFF"/>
              </a:solidFill>
              <a:latin typeface="Times New Roman" charset="0"/>
              <a:cs typeface="Arial Unicode MS" charset="0"/>
            </a:endParaRPr>
          </a:p>
          <a:p>
            <a:pPr algn="l">
              <a:lnSpc>
                <a:spcPct val="95000"/>
              </a:lnSpc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b="1" dirty="0" smtClean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   </a:t>
            </a:r>
            <a:r>
              <a:rPr lang="en-US" sz="2200" b="1" dirty="0" err="1" smtClean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Ge</a:t>
            </a:r>
            <a:r>
              <a:rPr lang="en-US" sz="2200" b="1" dirty="0" smtClean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 </a:t>
            </a:r>
            <a:r>
              <a:rPr lang="en-US" sz="2200" b="1" dirty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detector +</a:t>
            </a:r>
            <a:r>
              <a:rPr lang="en-US" sz="2200" b="1" dirty="0" smtClean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 </a:t>
            </a:r>
            <a:r>
              <a:rPr lang="en-US" sz="2200" b="1" dirty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associated equipment </a:t>
            </a:r>
            <a:r>
              <a:rPr lang="en-US" sz="2200" b="1" dirty="0" smtClean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and lead </a:t>
            </a:r>
            <a:r>
              <a:rPr lang="en-US" sz="2200" b="1" dirty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shield </a:t>
            </a:r>
            <a:r>
              <a:rPr lang="en-US" sz="2200" b="1" dirty="0" smtClean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available </a:t>
            </a:r>
            <a:r>
              <a:rPr lang="en-US" sz="2200" b="1" dirty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at </a:t>
            </a:r>
            <a:r>
              <a:rPr lang="en-US" sz="2200" b="1" dirty="0" smtClean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/>
            </a:r>
            <a:br>
              <a:rPr lang="en-US" sz="2200" b="1" dirty="0" smtClean="0">
                <a:solidFill>
                  <a:srgbClr val="FFFFFF"/>
                </a:solidFill>
                <a:latin typeface="Times New Roman" charset="0"/>
                <a:cs typeface="Arial Unicode MS" charset="0"/>
              </a:rPr>
            </a:br>
            <a:r>
              <a:rPr lang="en-US" sz="2200" b="1" dirty="0" smtClean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    CBPF </a:t>
            </a:r>
            <a:r>
              <a:rPr lang="en-US" sz="2200" b="1" dirty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for all background studies needed</a:t>
            </a:r>
            <a:r>
              <a:rPr lang="en-US" sz="2200" b="1" dirty="0" smtClean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.</a:t>
            </a:r>
          </a:p>
          <a:p>
            <a:pPr algn="l">
              <a:lnSpc>
                <a:spcPct val="95000"/>
              </a:lnSpc>
              <a:buClr>
                <a:srgbClr val="FFFF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200" b="1" dirty="0" smtClean="0">
              <a:solidFill>
                <a:srgbClr val="FFFFFF"/>
              </a:solidFill>
              <a:latin typeface="Times New Roman" charset="0"/>
              <a:cs typeface="Arial Unicode MS" charset="0"/>
            </a:endParaRPr>
          </a:p>
          <a:p>
            <a:pPr algn="l">
              <a:lnSpc>
                <a:spcPct val="95000"/>
              </a:lnSpc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b="1" dirty="0" smtClean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   Good </a:t>
            </a:r>
            <a:r>
              <a:rPr lang="en-US" sz="2200" b="1" dirty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opportunity to develop </a:t>
            </a:r>
            <a:r>
              <a:rPr lang="en-US" sz="2200" b="1" dirty="0" smtClean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new detector technology     and </a:t>
            </a:r>
            <a:r>
              <a:rPr lang="en-US" sz="2200" b="1" dirty="0">
                <a:solidFill>
                  <a:srgbClr val="FFFFFF"/>
                </a:solidFill>
                <a:latin typeface="Times New Roman" charset="0"/>
                <a:cs typeface="Arial Unicode MS" charset="0"/>
              </a:rPr>
              <a:t>advance CCD detectors technology.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1E26A-EE08-0842-97A5-743E0732ED5A}" type="slidenum">
              <a:rPr lang="pt-BR" smtClean="0"/>
              <a:pPr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366811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179388" y="3225800"/>
            <a:ext cx="8785225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pt-BR" sz="3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Developing</a:t>
            </a:r>
            <a:r>
              <a:rPr lang="pt-BR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3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Know</a:t>
            </a:r>
            <a:r>
              <a:rPr lang="pt-BR" sz="3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3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How</a:t>
            </a:r>
            <a:r>
              <a:rPr lang="pt-BR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for </a:t>
            </a:r>
          </a:p>
          <a:p>
            <a:r>
              <a:rPr lang="pt-BR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Future </a:t>
            </a:r>
            <a:r>
              <a:rPr lang="pt-BR" sz="3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Experiments</a:t>
            </a:r>
            <a:r>
              <a:rPr lang="pt-BR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endParaRPr lang="pt-BR" sz="3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74" name="Line 5"/>
          <p:cNvSpPr>
            <a:spLocks noChangeShapeType="1"/>
          </p:cNvSpPr>
          <p:nvPr/>
        </p:nvSpPr>
        <p:spPr bwMode="auto">
          <a:xfrm>
            <a:off x="255588" y="2052638"/>
            <a:ext cx="8637587" cy="0"/>
          </a:xfrm>
          <a:prstGeom prst="line">
            <a:avLst/>
          </a:prstGeom>
          <a:noFill/>
          <a:ln w="50800" cmpd="dbl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755134"/>
            <a:ext cx="90550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ANGRA PROJECT     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1E26A-EE08-0842-97A5-743E0732ED5A}" type="slidenum">
              <a:rPr lang="pt-BR" smtClean="0"/>
              <a:pPr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1446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891" y="1248792"/>
            <a:ext cx="7018618" cy="524388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4A550-5567-0346-8C50-72388C2C6CA2}" type="slidenum">
              <a:rPr lang="pt-BR" smtClean="0"/>
              <a:pPr/>
              <a:t>53</a:t>
            </a:fld>
            <a:endParaRPr lang="pt-BR"/>
          </a:p>
        </p:txBody>
      </p:sp>
      <p:sp>
        <p:nvSpPr>
          <p:cNvPr id="5" name="TextBox 4"/>
          <p:cNvSpPr txBox="1"/>
          <p:nvPr/>
        </p:nvSpPr>
        <p:spPr>
          <a:xfrm>
            <a:off x="658534" y="283886"/>
            <a:ext cx="798167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+mj-lt"/>
              </a:rPr>
              <a:t>ANDES UNDERGROUND  LABORATORY</a:t>
            </a:r>
            <a:endParaRPr lang="en-US" sz="32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82554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558800"/>
            <a:ext cx="7785100" cy="57277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4A550-5567-0346-8C50-72388C2C6CA2}" type="slidenum">
              <a:rPr lang="pt-BR" smtClean="0"/>
              <a:pPr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7554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74320" y="1298448"/>
            <a:ext cx="8595360" cy="4937760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endParaRPr lang="en-US" sz="4400" dirty="0" smtClean="0"/>
          </a:p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 smtClean="0"/>
              <a:t>THANK </a:t>
            </a:r>
            <a:r>
              <a:rPr lang="en-US" sz="4400" dirty="0"/>
              <a:t>YOU</a:t>
            </a:r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4A550-5567-0346-8C50-72388C2C6CA2}" type="slidenum">
              <a:rPr lang="pt-BR" smtClean="0"/>
              <a:pPr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8925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Publicações</a:t>
            </a:r>
            <a:endParaRPr lang="pt-BR" dirty="0"/>
          </a:p>
        </p:txBody>
      </p:sp>
      <p:pic>
        <p:nvPicPr>
          <p:cNvPr id="2959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0" t="13875" r="34634" b="33334"/>
          <a:stretch/>
        </p:blipFill>
        <p:spPr bwMode="auto">
          <a:xfrm>
            <a:off x="1895707" y="981307"/>
            <a:ext cx="5441795" cy="543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4A550-5567-0346-8C50-72388C2C6CA2}" type="slidenum">
              <a:rPr lang="pt-BR" smtClean="0"/>
              <a:pPr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362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Publicações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94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8" t="25800" r="20915" b="17290"/>
          <a:stretch/>
        </p:blipFill>
        <p:spPr bwMode="auto">
          <a:xfrm>
            <a:off x="234171" y="758288"/>
            <a:ext cx="8653348" cy="585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4A550-5567-0346-8C50-72388C2C6CA2}" type="slidenum">
              <a:rPr lang="pt-BR" smtClean="0"/>
              <a:pPr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2212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 smtClean="0"/>
              <a:t>J.C.Anjos-SILAFAE-2012</a:t>
            </a:r>
            <a:endParaRPr lang="en-US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fld id="{A5A4B94A-98D4-7543-8FDE-AA5334E96496}" type="slidenum">
              <a:rPr lang="pt-BR"/>
              <a:pPr/>
              <a:t>6</a:t>
            </a:fld>
            <a:endParaRPr lang="pt-BR"/>
          </a:p>
        </p:txBody>
      </p:sp>
      <p:sp>
        <p:nvSpPr>
          <p:cNvPr id="283652" name="Rectangle 6"/>
          <p:cNvSpPr txBox="1">
            <a:spLocks noGrp="1" noChangeArrowheads="1"/>
          </p:cNvSpPr>
          <p:nvPr/>
        </p:nvSpPr>
        <p:spPr bwMode="auto">
          <a:xfrm>
            <a:off x="8699500" y="6648450"/>
            <a:ext cx="4445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62CA5794-7998-874E-837A-E117FF9BC4BE}" type="slidenum">
              <a:rPr lang="pt-BR" sz="1000"/>
              <a:pPr algn="r" eaLnBrk="1" hangingPunct="1"/>
              <a:t>6</a:t>
            </a:fld>
            <a:endParaRPr lang="pt-BR" sz="1000"/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179388" y="152401"/>
            <a:ext cx="87852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pt-BR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</a:t>
            </a:r>
          </a:p>
          <a:p>
            <a:pPr algn="l"/>
            <a:r>
              <a:rPr lang="pt-BR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ANGRA PROJECT: </a:t>
            </a:r>
          </a:p>
          <a:p>
            <a:pPr algn="l"/>
            <a:r>
              <a:rPr lang="pt-BR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DESIGN </a:t>
            </a:r>
            <a:r>
              <a:rPr lang="pt-B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GUIDELINES</a:t>
            </a:r>
            <a:r>
              <a:rPr lang="pt-BR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</a:t>
            </a:r>
            <a:endParaRPr lang="pt-BR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/>
            <a:endParaRPr lang="pt-BR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3655" name="Line 5"/>
          <p:cNvSpPr>
            <a:spLocks noChangeShapeType="1"/>
          </p:cNvSpPr>
          <p:nvPr/>
        </p:nvSpPr>
        <p:spPr bwMode="auto">
          <a:xfrm>
            <a:off x="255588" y="1125538"/>
            <a:ext cx="8637587" cy="0"/>
          </a:xfrm>
          <a:prstGeom prst="line">
            <a:avLst/>
          </a:prstGeom>
          <a:noFill/>
          <a:ln w="50800" cmpd="dbl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836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08125"/>
            <a:ext cx="3376613" cy="495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9947" y="3581400"/>
            <a:ext cx="44613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Follow recommendations of the </a:t>
            </a:r>
          </a:p>
          <a:p>
            <a:r>
              <a:rPr lang="en-US" sz="2400" dirty="0" smtClean="0"/>
              <a:t>2008 IAEA Expert’s Workshop</a:t>
            </a:r>
            <a:endParaRPr lang="en-US" sz="2400" dirty="0"/>
          </a:p>
        </p:txBody>
      </p:sp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350" y="2209800"/>
            <a:ext cx="367665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7147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x-none" smtClean="0">
                <a:solidFill>
                  <a:schemeClr val="bg1"/>
                </a:solidFill>
              </a:rPr>
              <a:t>13/12/12</a:t>
            </a:r>
            <a:endParaRPr lang="pt-BR">
              <a:solidFill>
                <a:schemeClr val="bg1"/>
              </a:solidFill>
            </a:endParaRPr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J.C.Anjos-SILAFAE-2012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17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89BDE8A-B0CA-744A-B89D-EA68E02E9ED1}" type="slidenum">
              <a:rPr lang="pt-BR"/>
              <a:pPr eaLnBrk="1" hangingPunct="1"/>
              <a:t>7</a:t>
            </a:fld>
            <a:endParaRPr lang="pt-BR"/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179388" y="0"/>
            <a:ext cx="8785225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pt-B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DESIGN GUIDELINES:</a:t>
            </a:r>
          </a:p>
          <a:p>
            <a:pPr algn="l"/>
            <a:r>
              <a:rPr lang="pt-BR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Focused</a:t>
            </a: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Workshop </a:t>
            </a:r>
            <a:r>
              <a:rPr lang="pt-BR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</a:t>
            </a: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Antinu</a:t>
            </a: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-e</a:t>
            </a:r>
            <a:b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t-BR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Detection</a:t>
            </a: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for SG </a:t>
            </a:r>
            <a:r>
              <a:rPr lang="pt-BR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Applications</a:t>
            </a: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(2008)</a:t>
            </a:r>
            <a:r>
              <a:rPr lang="pt-B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</p:txBody>
      </p:sp>
      <p:sp>
        <p:nvSpPr>
          <p:cNvPr id="7174" name="Line 5"/>
          <p:cNvSpPr>
            <a:spLocks noChangeShapeType="1"/>
          </p:cNvSpPr>
          <p:nvPr/>
        </p:nvSpPr>
        <p:spPr bwMode="auto">
          <a:xfrm>
            <a:off x="255588" y="1125538"/>
            <a:ext cx="8637587" cy="0"/>
          </a:xfrm>
          <a:prstGeom prst="line">
            <a:avLst/>
          </a:prstGeom>
          <a:noFill/>
          <a:ln w="50800" cmpd="dbl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17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7163"/>
            <a:ext cx="9144000" cy="543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176" name="Line 5"/>
          <p:cNvSpPr>
            <a:spLocks noChangeShapeType="1"/>
          </p:cNvSpPr>
          <p:nvPr/>
        </p:nvSpPr>
        <p:spPr bwMode="auto">
          <a:xfrm>
            <a:off x="622300" y="3403600"/>
            <a:ext cx="24511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7" name="Line 6"/>
          <p:cNvSpPr>
            <a:spLocks noChangeShapeType="1"/>
          </p:cNvSpPr>
          <p:nvPr/>
        </p:nvSpPr>
        <p:spPr bwMode="auto">
          <a:xfrm>
            <a:off x="5118100" y="6057900"/>
            <a:ext cx="40259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8" name="Line 7"/>
          <p:cNvSpPr>
            <a:spLocks noChangeShapeType="1"/>
          </p:cNvSpPr>
          <p:nvPr/>
        </p:nvSpPr>
        <p:spPr bwMode="auto">
          <a:xfrm>
            <a:off x="647700" y="6337300"/>
            <a:ext cx="73787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9" name="Line 8"/>
          <p:cNvSpPr>
            <a:spLocks noChangeShapeType="1"/>
          </p:cNvSpPr>
          <p:nvPr/>
        </p:nvSpPr>
        <p:spPr bwMode="auto">
          <a:xfrm>
            <a:off x="647700" y="2959100"/>
            <a:ext cx="60325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0" name="Line 9"/>
          <p:cNvSpPr>
            <a:spLocks noChangeShapeType="1"/>
          </p:cNvSpPr>
          <p:nvPr/>
        </p:nvSpPr>
        <p:spPr bwMode="auto">
          <a:xfrm>
            <a:off x="165100" y="1752600"/>
            <a:ext cx="2286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18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165100"/>
            <a:ext cx="367665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870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" y="292100"/>
            <a:ext cx="7848600" cy="1981200"/>
          </a:xfrm>
        </p:spPr>
        <p:txBody>
          <a:bodyPr/>
          <a:lstStyle/>
          <a:p>
            <a:pPr>
              <a:buFont typeface="Symbol" charset="0"/>
              <a:buNone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Why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IAEA may have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interest in </a:t>
            </a:r>
            <a:b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antineutrino detectors?</a:t>
            </a:r>
            <a:endParaRPr lang="pt-BR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057400"/>
            <a:ext cx="8229600" cy="4572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buFontTx/>
              <a:buNone/>
            </a:pPr>
            <a:endParaRPr lang="en-US" sz="2800" b="1" dirty="0">
              <a:latin typeface="Comic Sans MS" charset="0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Comic Sans MS" charset="0"/>
              </a:rPr>
              <a:t>Antineutrinos can not be shielded and are produced in very large amounts in nuclear reactors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 dirty="0">
                <a:latin typeface="Comic Sans MS" charset="0"/>
              </a:rPr>
              <a:t>	</a:t>
            </a:r>
            <a:r>
              <a:rPr lang="en-US" sz="2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(~ 10</a:t>
            </a:r>
            <a:r>
              <a:rPr lang="en-US" sz="20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20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antineutrinos/s)</a:t>
            </a:r>
            <a:r>
              <a:rPr lang="en-US" sz="2000" dirty="0">
                <a:solidFill>
                  <a:srgbClr val="FFFF00"/>
                </a:solidFill>
                <a:latin typeface="Arial" charset="0"/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000" b="1" dirty="0">
              <a:solidFill>
                <a:srgbClr val="FFFF00"/>
              </a:solidFill>
              <a:latin typeface="Comic Sans MS" charset="0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Comic Sans MS" charset="0"/>
              </a:rPr>
              <a:t>Antineutrinos coming from different isotopes have different energy spectrum: antineutrino measurement may reveal, in principle, fissile composition of nuclear fuel.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000" b="1" dirty="0">
              <a:latin typeface="Comic Sans MS" charset="0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Comic Sans MS" charset="0"/>
              </a:rPr>
              <a:t>Non-intrusive, Real Time, Remote reactor monitoring: thermal power &amp; fissile material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000" dirty="0">
              <a:latin typeface="Comic Sans MS" charset="0"/>
            </a:endParaRPr>
          </a:p>
          <a:p>
            <a:pPr>
              <a:lnSpc>
                <a:spcPct val="80000"/>
              </a:lnSpc>
            </a:pPr>
            <a:r>
              <a:rPr lang="en-US" sz="2000" b="1" dirty="0">
                <a:latin typeface="Comic Sans MS" charset="0"/>
              </a:rPr>
              <a:t>Search for new methods on safeguards verification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000" b="1" dirty="0">
              <a:latin typeface="Comic Sans MS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4A550-5567-0346-8C50-72388C2C6CA2}" type="slidenum">
              <a:rPr lang="pt-BR" smtClean="0"/>
              <a:pPr/>
              <a:t>8</a:t>
            </a:fld>
            <a:endParaRPr lang="pt-B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0" y="133350"/>
            <a:ext cx="8964613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pt-BR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International</a:t>
            </a:r>
            <a:r>
              <a:rPr lang="pt-BR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Cooperation</a:t>
            </a:r>
            <a:r>
              <a:rPr lang="pt-B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CNEN/</a:t>
            </a:r>
            <a:r>
              <a:rPr lang="pt-BR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DOE</a:t>
            </a:r>
          </a:p>
          <a:p>
            <a:r>
              <a:rPr lang="pt-BR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2012 </a:t>
            </a:r>
            <a:r>
              <a:rPr lang="pt-BR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Agreement</a:t>
            </a:r>
            <a:endParaRPr lang="pt-BR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0772" name="Line 5"/>
          <p:cNvSpPr>
            <a:spLocks noChangeShapeType="1"/>
          </p:cNvSpPr>
          <p:nvPr/>
        </p:nvSpPr>
        <p:spPr bwMode="auto">
          <a:xfrm>
            <a:off x="255588" y="1525588"/>
            <a:ext cx="8637587" cy="0"/>
          </a:xfrm>
          <a:prstGeom prst="line">
            <a:avLst/>
          </a:prstGeom>
          <a:noFill/>
          <a:ln w="50800" cmpd="dbl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077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8" y="4271963"/>
            <a:ext cx="7178675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0779" name="Line 11"/>
          <p:cNvSpPr>
            <a:spLocks noChangeShapeType="1"/>
          </p:cNvSpPr>
          <p:nvPr/>
        </p:nvSpPr>
        <p:spPr bwMode="auto">
          <a:xfrm>
            <a:off x="1219200" y="5842000"/>
            <a:ext cx="5778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60783" name="Group 15"/>
          <p:cNvGrpSpPr>
            <a:grpSpLocks/>
          </p:cNvGrpSpPr>
          <p:nvPr/>
        </p:nvGrpSpPr>
        <p:grpSpPr bwMode="auto">
          <a:xfrm>
            <a:off x="1089025" y="2090738"/>
            <a:ext cx="7170738" cy="2135187"/>
            <a:chOff x="686" y="1964"/>
            <a:chExt cx="4517" cy="1345"/>
          </a:xfrm>
        </p:grpSpPr>
        <p:pic>
          <p:nvPicPr>
            <p:cNvPr id="160776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2" t="30238" r="6912"/>
            <a:stretch>
              <a:fillRect/>
            </a:stretch>
          </p:blipFill>
          <p:spPr bwMode="auto">
            <a:xfrm>
              <a:off x="686" y="1964"/>
              <a:ext cx="4517" cy="1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60782" name="Rectangle 14"/>
            <p:cNvSpPr>
              <a:spLocks noChangeArrowheads="1"/>
            </p:cNvSpPr>
            <p:nvPr/>
          </p:nvSpPr>
          <p:spPr bwMode="auto">
            <a:xfrm>
              <a:off x="1776" y="2407"/>
              <a:ext cx="2328" cy="3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 smtClean="0"/>
              <a:t>13/12/12</a:t>
            </a:r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J.C.Anjos-SILAFAE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1E26A-EE08-0842-97A5-743E0732ED5A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2840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12640</TotalTime>
  <Words>2242</Words>
  <Application>Microsoft Macintosh PowerPoint</Application>
  <PresentationFormat>On-screen Show (4:3)</PresentationFormat>
  <Paragraphs>667</Paragraphs>
  <Slides>57</Slides>
  <Notes>41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9" baseType="lpstr">
      <vt:lpstr>Default Design</vt:lpstr>
      <vt:lpstr>Equation</vt:lpstr>
      <vt:lpstr>Current Status of the  Neutrinos Angra Experiment:  Monitoring nuclear reactors with  antineutrino detectors </vt:lpstr>
      <vt:lpstr>Motivations for ANGRA</vt:lpstr>
      <vt:lpstr>PowerPoint Presentation</vt:lpstr>
      <vt:lpstr>ANGRA Collaboration:</vt:lpstr>
      <vt:lpstr>PowerPoint Presentation</vt:lpstr>
      <vt:lpstr>PowerPoint Presentation</vt:lpstr>
      <vt:lpstr>PowerPoint Presentation</vt:lpstr>
      <vt:lpstr>Why IAEA may have interest in  antineutrino detectors?</vt:lpstr>
      <vt:lpstr>PowerPoint Presentation</vt:lpstr>
      <vt:lpstr>PowerPoint Presentation</vt:lpstr>
      <vt:lpstr>New challenge: neutrino detection above ground</vt:lpstr>
      <vt:lpstr>PowerPoint Presentation</vt:lpstr>
      <vt:lpstr>PowerPoint Presentation</vt:lpstr>
      <vt:lpstr>PowerPoint Presentation</vt:lpstr>
      <vt:lpstr>PowerPoint Presentation</vt:lpstr>
      <vt:lpstr>ELECTRONICS STATUS</vt:lpstr>
      <vt:lpstr>PowerPoint Presentation</vt:lpstr>
      <vt:lpstr>VME 6U Board:  DAQ:  waveform digitizer + time stamp</vt:lpstr>
      <vt:lpstr>VME 6U Board  waveform digitizer + time stamp</vt:lpstr>
      <vt:lpstr>Data Acquisition</vt:lpstr>
      <vt:lpstr>Front-end Electronics - UFJF</vt:lpstr>
      <vt:lpstr>Optimized Digital Detection for the Trigger System.</vt:lpstr>
      <vt:lpstr>Proposal</vt:lpstr>
      <vt:lpstr>Results</vt:lpstr>
      <vt:lpstr>Detector Simulation Studies</vt:lpstr>
      <vt:lpstr>Data Analysis: simulation of expected signal and background </vt:lpstr>
      <vt:lpstr>PowerPoint Presentation</vt:lpstr>
      <vt:lpstr>Muons, neutrons, protons, pions, photons, positrons and electrons </vt:lpstr>
      <vt:lpstr>Particle frequency density from antineutrino signal </vt:lpstr>
      <vt:lpstr>PowerPoint Presentation</vt:lpstr>
      <vt:lpstr>PowerPoint Presentation</vt:lpstr>
      <vt:lpstr>PowerPoint Presentation</vt:lpstr>
      <vt:lpstr>Data acquisition simulation</vt:lpstr>
      <vt:lpstr>Data acquisition simulation</vt:lpstr>
      <vt:lpstr>Data acquisition simulation</vt:lpstr>
      <vt:lpstr>DETECTOR STATUS</vt:lpstr>
      <vt:lpstr>DETECTOR STATUS</vt:lpstr>
      <vt:lpstr>DETECTOR STATUS</vt:lpstr>
      <vt:lpstr>DETECTOR STATUS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Publicações</vt:lpstr>
      <vt:lpstr>Publicações</vt:lpstr>
    </vt:vector>
  </TitlesOfParts>
  <Company>CBPF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Technical proposal for a DAQ/Trigger system</dc:title>
  <dc:creator>Herman Lima Jr</dc:creator>
  <cp:lastModifiedBy>Joao dos Anjos</cp:lastModifiedBy>
  <cp:revision>555</cp:revision>
  <cp:lastPrinted>2012-06-13T13:01:09Z</cp:lastPrinted>
  <dcterms:created xsi:type="dcterms:W3CDTF">2006-04-24T18:55:40Z</dcterms:created>
  <dcterms:modified xsi:type="dcterms:W3CDTF">2012-12-13T10:59:33Z</dcterms:modified>
</cp:coreProperties>
</file>