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2" r:id="rId2"/>
    <p:sldId id="319" r:id="rId3"/>
    <p:sldId id="376" r:id="rId4"/>
    <p:sldId id="379" r:id="rId5"/>
    <p:sldId id="380" r:id="rId6"/>
    <p:sldId id="383" r:id="rId7"/>
    <p:sldId id="377" r:id="rId8"/>
    <p:sldId id="389" r:id="rId9"/>
    <p:sldId id="392" r:id="rId10"/>
    <p:sldId id="384" r:id="rId11"/>
    <p:sldId id="385" r:id="rId12"/>
    <p:sldId id="393" r:id="rId13"/>
    <p:sldId id="386" r:id="rId14"/>
    <p:sldId id="387" r:id="rId15"/>
    <p:sldId id="388" r:id="rId16"/>
    <p:sldId id="398" r:id="rId17"/>
    <p:sldId id="399" r:id="rId18"/>
    <p:sldId id="397" r:id="rId19"/>
    <p:sldId id="394" r:id="rId20"/>
    <p:sldId id="395" r:id="rId21"/>
    <p:sldId id="335" r:id="rId22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4978E1"/>
    <a:srgbClr val="3462F6"/>
    <a:srgbClr val="24D5E8"/>
    <a:srgbClr val="3B4A1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6" autoAdjust="0"/>
    <p:restoredTop sz="94660"/>
  </p:normalViewPr>
  <p:slideViewPr>
    <p:cSldViewPr>
      <p:cViewPr>
        <p:scale>
          <a:sx n="75" d="100"/>
          <a:sy n="75" d="100"/>
        </p:scale>
        <p:origin x="-516" y="14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6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1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BFF6A-F6FB-4B33-A721-6BFBA148D45F}" type="datetimeFigureOut">
              <a:rPr lang="es-AR" smtClean="0"/>
              <a:pPr/>
              <a:t>10/09/2013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2659C-4331-4221-8AF0-7E360B4AFB1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2659C-4331-4221-8AF0-7E360B4AFB13}" type="slidenum">
              <a:rPr lang="es-AR" smtClean="0"/>
              <a:pPr/>
              <a:t>10</a:t>
            </a:fld>
            <a:endParaRPr lang="es-A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2659C-4331-4221-8AF0-7E360B4AFB13}" type="slidenum">
              <a:rPr lang="es-AR" smtClean="0"/>
              <a:pPr/>
              <a:t>14</a:t>
            </a:fld>
            <a:endParaRPr lang="es-A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2659C-4331-4221-8AF0-7E360B4AFB13}" type="slidenum">
              <a:rPr lang="es-AR" smtClean="0"/>
              <a:pPr/>
              <a:t>19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AC15A-9484-4BA1-8BA0-6E4597B63240}" type="datetimeFigureOut">
              <a:rPr lang="es-AR"/>
              <a:pPr>
                <a:defRPr/>
              </a:pPr>
              <a:t>10/09/2013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DE22E-F430-4928-901D-DFB5A820DCA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0A56B-7641-443B-A5FF-52A741210A63}" type="datetimeFigureOut">
              <a:rPr lang="es-AR"/>
              <a:pPr>
                <a:defRPr/>
              </a:pPr>
              <a:t>10/09/2013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85BFF-E1C9-47B5-95D8-E92A8E12350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AB157-83EF-47F9-82D9-7CDFCC9222F7}" type="datetimeFigureOut">
              <a:rPr lang="es-AR"/>
              <a:pPr>
                <a:defRPr/>
              </a:pPr>
              <a:t>10/09/2013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E06B0-8F5C-4F86-AACF-D64EFDFF85E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C1F14-A611-432C-8C89-80BC766B9E61}" type="datetimeFigureOut">
              <a:rPr lang="es-AR"/>
              <a:pPr>
                <a:defRPr/>
              </a:pPr>
              <a:t>10/09/2013</a:t>
            </a:fld>
            <a:endParaRPr lang="es-AR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1E698-A834-40A7-84C9-E6C639505F6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37ED4-48B1-4E78-8477-172C4DF77329}" type="datetimeFigureOut">
              <a:rPr lang="es-AR"/>
              <a:pPr>
                <a:defRPr/>
              </a:pPr>
              <a:t>10/09/2013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E2D9-6021-44E9-862D-B620603FF8E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496FA-2B2A-4C95-BEB7-02369FA74363}" type="datetimeFigureOut">
              <a:rPr lang="es-AR"/>
              <a:pPr>
                <a:defRPr/>
              </a:pPr>
              <a:t>10/09/2013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11E8B-41B0-4738-8CD9-C11162FBEF8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C96A3-807B-453D-8473-9EA9A54001D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F5675-13D8-47E2-8EFB-A391A12C3043}" type="datetimeFigureOut">
              <a:rPr lang="es-AR"/>
              <a:pPr>
                <a:defRPr/>
              </a:pPr>
              <a:t>10/09/2013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66612-7D24-4A2C-8BAB-F564AF98FCA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DA301-9F1E-42A8-985F-8E20686072B2}" type="datetimeFigureOut">
              <a:rPr lang="es-AR"/>
              <a:pPr>
                <a:defRPr/>
              </a:pPr>
              <a:t>10/09/2013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C025C-18C3-48BE-B865-660417ADAC3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79BA7-BCE1-4C5A-BD3C-118173E6BC19}" type="datetimeFigureOut">
              <a:rPr lang="es-AR"/>
              <a:pPr>
                <a:defRPr/>
              </a:pPr>
              <a:t>10/09/2013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64375-AF3D-4834-83BB-F7C3912B8A7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2BCDB-CD02-49AB-986F-CFD556960440}" type="datetimeFigureOut">
              <a:rPr lang="es-AR"/>
              <a:pPr>
                <a:defRPr/>
              </a:pPr>
              <a:t>10/09/2013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7C9C7-6127-4AB0-A098-1ECFE5B7490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BCC20-3AB0-40CC-AE15-E0BD5FBAEF19}" type="datetimeFigureOut">
              <a:rPr lang="es-AR"/>
              <a:pPr>
                <a:defRPr/>
              </a:pPr>
              <a:t>10/09/2013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74399-54CD-406F-B28C-0954A852EC5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A5EA0-52D7-4EF7-ACF7-E9F5620E49CE}" type="datetimeFigureOut">
              <a:rPr lang="es-AR"/>
              <a:pPr>
                <a:defRPr/>
              </a:pPr>
              <a:t>10/09/2013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930D5-E72C-499F-A5AB-F0BE2462E2E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DF61A-B956-4138-AC39-D89D10E71EBE}" type="datetimeFigureOut">
              <a:rPr lang="es-AR"/>
              <a:pPr>
                <a:defRPr/>
              </a:pPr>
              <a:t>10/09/2013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ACD17-314F-4704-89CD-AD03A1C2141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B982-DFAA-4325-A1A4-0E5EEC4D1A5A}" type="datetimeFigureOut">
              <a:rPr lang="es-AR"/>
              <a:pPr>
                <a:defRPr/>
              </a:pPr>
              <a:t>10/09/2013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19A53-3512-457E-91DB-8916F45474B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56323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1565F2-365A-4DBF-945E-8E81DA74C538}" type="datetimeFigureOut">
              <a:rPr lang="es-AR"/>
              <a:pPr>
                <a:defRPr/>
              </a:pPr>
              <a:t>10/09/2013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8CD54C-87C0-4C77-A419-AD3F25CA177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1.bin"/><Relationship Id="rId9" Type="http://schemas.openxmlformats.org/officeDocument/2006/relationships/oleObject" Target="../embeddings/oleObject4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Título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/>
          <a:lstStyle/>
          <a:p>
            <a:pPr eaLnBrk="1" hangingPunct="1"/>
            <a:r>
              <a:rPr lang="es-AR" sz="3600" dirty="0" smtClean="0">
                <a:solidFill>
                  <a:schemeClr val="accent1"/>
                </a:solidFill>
              </a:rPr>
              <a:t>Flux </a:t>
            </a:r>
            <a:r>
              <a:rPr lang="es-AR" sz="3600" dirty="0" err="1" smtClean="0">
                <a:solidFill>
                  <a:schemeClr val="accent1"/>
                </a:solidFill>
              </a:rPr>
              <a:t>formulation</a:t>
            </a:r>
            <a:r>
              <a:rPr lang="es-AR" sz="3600" dirty="0" smtClean="0">
                <a:solidFill>
                  <a:schemeClr val="accent1"/>
                </a:solidFill>
              </a:rPr>
              <a:t> of </a:t>
            </a:r>
            <a:br>
              <a:rPr lang="es-AR" sz="3600" dirty="0" smtClean="0">
                <a:solidFill>
                  <a:schemeClr val="accent1"/>
                </a:solidFill>
              </a:rPr>
            </a:br>
            <a:r>
              <a:rPr lang="es-AR" sz="3600" dirty="0" err="1" smtClean="0">
                <a:solidFill>
                  <a:schemeClr val="accent1"/>
                </a:solidFill>
              </a:rPr>
              <a:t>Double</a:t>
            </a:r>
            <a:r>
              <a:rPr lang="es-AR" sz="3600" dirty="0" smtClean="0">
                <a:solidFill>
                  <a:schemeClr val="accent1"/>
                </a:solidFill>
              </a:rPr>
              <a:t> </a:t>
            </a:r>
            <a:r>
              <a:rPr lang="es-AR" sz="3600" dirty="0" err="1" smtClean="0">
                <a:solidFill>
                  <a:schemeClr val="accent1"/>
                </a:solidFill>
              </a:rPr>
              <a:t>Field</a:t>
            </a:r>
            <a:r>
              <a:rPr lang="es-AR" sz="3600" dirty="0" smtClean="0">
                <a:solidFill>
                  <a:schemeClr val="accent1"/>
                </a:solidFill>
              </a:rPr>
              <a:t> </a:t>
            </a:r>
            <a:r>
              <a:rPr lang="es-AR" sz="3600" dirty="0" err="1" smtClean="0">
                <a:solidFill>
                  <a:schemeClr val="accent1"/>
                </a:solidFill>
              </a:rPr>
              <a:t>Theory</a:t>
            </a:r>
            <a:endParaRPr lang="es-AR" sz="3600" dirty="0" smtClean="0">
              <a:solidFill>
                <a:schemeClr val="accent1"/>
              </a:solidFill>
            </a:endParaRPr>
          </a:p>
        </p:txBody>
      </p:sp>
      <p:sp>
        <p:nvSpPr>
          <p:cNvPr id="17410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s-AR" sz="3000" dirty="0" smtClean="0"/>
          </a:p>
          <a:p>
            <a:pPr eaLnBrk="1" hangingPunct="1">
              <a:lnSpc>
                <a:spcPct val="80000"/>
              </a:lnSpc>
            </a:pPr>
            <a:endParaRPr lang="es-AR" sz="3000" dirty="0" smtClean="0"/>
          </a:p>
          <a:p>
            <a:pPr eaLnBrk="1" hangingPunct="1">
              <a:lnSpc>
                <a:spcPct val="80000"/>
              </a:lnSpc>
            </a:pPr>
            <a:endParaRPr lang="es-AR" sz="3000" dirty="0" smtClean="0"/>
          </a:p>
          <a:p>
            <a:pPr eaLnBrk="1" hangingPunct="1">
              <a:lnSpc>
                <a:spcPct val="80000"/>
              </a:lnSpc>
            </a:pPr>
            <a:endParaRPr lang="es-AR" sz="3000" dirty="0" smtClean="0"/>
          </a:p>
          <a:p>
            <a:pPr eaLnBrk="1" hangingPunct="1">
              <a:lnSpc>
                <a:spcPct val="80000"/>
              </a:lnSpc>
            </a:pPr>
            <a:endParaRPr lang="es-AR" sz="3000" dirty="0" smtClean="0"/>
          </a:p>
          <a:p>
            <a:pPr algn="ctr" eaLnBrk="1" hangingPunct="1">
              <a:lnSpc>
                <a:spcPct val="80000"/>
              </a:lnSpc>
              <a:buNone/>
            </a:pPr>
            <a:r>
              <a:rPr lang="es-AR" sz="3000" dirty="0" smtClean="0"/>
              <a:t>   </a:t>
            </a:r>
            <a:r>
              <a:rPr lang="es-AR" sz="2400" dirty="0" smtClean="0"/>
              <a:t>Quantum </a:t>
            </a:r>
            <a:r>
              <a:rPr lang="es-AR" sz="2400" dirty="0" err="1" smtClean="0"/>
              <a:t>Gravity</a:t>
            </a:r>
            <a:r>
              <a:rPr lang="es-AR" sz="2400" dirty="0" smtClean="0"/>
              <a:t> in </a:t>
            </a:r>
            <a:r>
              <a:rPr lang="es-AR" sz="2400" dirty="0" err="1" smtClean="0"/>
              <a:t>the</a:t>
            </a:r>
            <a:r>
              <a:rPr lang="es-AR" sz="2400" dirty="0" smtClean="0"/>
              <a:t> </a:t>
            </a:r>
            <a:r>
              <a:rPr lang="es-AR" sz="2400" dirty="0" err="1" smtClean="0"/>
              <a:t>Southern</a:t>
            </a:r>
            <a:r>
              <a:rPr lang="es-AR" sz="2400" dirty="0" smtClean="0"/>
              <a:t> </a:t>
            </a:r>
            <a:r>
              <a:rPr lang="es-AR" sz="2400" dirty="0" err="1" smtClean="0"/>
              <a:t>Cone</a:t>
            </a:r>
            <a:r>
              <a:rPr lang="es-AR" sz="2400" dirty="0" smtClean="0"/>
              <a:t> VI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es-AR" sz="2400" dirty="0" smtClean="0"/>
              <a:t>   </a:t>
            </a:r>
            <a:r>
              <a:rPr lang="es-AR" sz="2400" dirty="0" err="1" smtClean="0"/>
              <a:t>Maresias</a:t>
            </a:r>
            <a:r>
              <a:rPr lang="es-AR" sz="2400" dirty="0" smtClean="0"/>
              <a:t>, </a:t>
            </a:r>
            <a:r>
              <a:rPr lang="es-AR" sz="2400" dirty="0" err="1" smtClean="0"/>
              <a:t>September</a:t>
            </a:r>
            <a:r>
              <a:rPr lang="es-AR" sz="2400" dirty="0" smtClean="0"/>
              <a:t> 2013</a:t>
            </a:r>
          </a:p>
          <a:p>
            <a:pPr algn="ctr" eaLnBrk="1" hangingPunct="1">
              <a:lnSpc>
                <a:spcPct val="80000"/>
              </a:lnSpc>
              <a:buNone/>
            </a:pPr>
            <a:endParaRPr lang="es-AR" sz="2400" dirty="0" smtClean="0"/>
          </a:p>
          <a:p>
            <a:pPr algn="r" eaLnBrk="1" hangingPunct="1">
              <a:lnSpc>
                <a:spcPct val="80000"/>
              </a:lnSpc>
              <a:buNone/>
            </a:pPr>
            <a:endParaRPr lang="es-AR" sz="2400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s-AR" sz="2400" dirty="0" smtClean="0"/>
              <a:t>                                                                                       Carmen Núñez</a:t>
            </a:r>
          </a:p>
          <a:p>
            <a:pPr algn="r" eaLnBrk="1" hangingPunct="1">
              <a:lnSpc>
                <a:spcPct val="80000"/>
              </a:lnSpc>
              <a:buNone/>
            </a:pPr>
            <a:r>
              <a:rPr lang="es-AR" sz="2400" dirty="0" smtClean="0"/>
              <a:t>IAFE-CONICET-UBA</a:t>
            </a:r>
          </a:p>
          <a:p>
            <a:pPr eaLnBrk="1" hangingPunct="1">
              <a:lnSpc>
                <a:spcPct val="80000"/>
              </a:lnSpc>
              <a:buNone/>
            </a:pPr>
            <a:endParaRPr lang="es-AR" sz="3000" dirty="0" smtClean="0"/>
          </a:p>
          <a:p>
            <a:pPr eaLnBrk="1" hangingPunct="1">
              <a:lnSpc>
                <a:spcPct val="80000"/>
              </a:lnSpc>
              <a:buNone/>
            </a:pPr>
            <a:endParaRPr lang="es-AR" sz="3000" dirty="0" smtClean="0"/>
          </a:p>
          <a:p>
            <a:pPr eaLnBrk="1" hangingPunct="1">
              <a:lnSpc>
                <a:spcPct val="80000"/>
              </a:lnSpc>
              <a:buNone/>
            </a:pPr>
            <a:endParaRPr lang="es-AR" sz="3000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s-AR" sz="3000" dirty="0" smtClean="0"/>
              <a:t>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es-AR" sz="2800" b="1" dirty="0" smtClean="0">
                <a:solidFill>
                  <a:srgbClr val="0070C0"/>
                </a:solidFill>
              </a:rPr>
              <a:t/>
            </a:r>
            <a:br>
              <a:rPr lang="es-AR" sz="2800" b="1" dirty="0" smtClean="0">
                <a:solidFill>
                  <a:srgbClr val="0070C0"/>
                </a:solidFill>
              </a:rPr>
            </a:br>
            <a:r>
              <a:rPr lang="es-AR" sz="2400" dirty="0" err="1" smtClean="0">
                <a:solidFill>
                  <a:srgbClr val="0070C0"/>
                </a:solidFill>
              </a:rPr>
              <a:t>Application</a:t>
            </a:r>
            <a:r>
              <a:rPr lang="es-AR" sz="2400" dirty="0" smtClean="0">
                <a:solidFill>
                  <a:srgbClr val="0070C0"/>
                </a:solidFill>
              </a:rPr>
              <a:t> II: </a:t>
            </a:r>
            <a:r>
              <a:rPr lang="es-AR" sz="2400" dirty="0" smtClean="0">
                <a:solidFill>
                  <a:srgbClr val="4978E1"/>
                </a:solidFill>
              </a:rPr>
              <a:t>New </a:t>
            </a:r>
            <a:r>
              <a:rPr lang="es-AR" sz="2400" dirty="0" err="1" smtClean="0">
                <a:solidFill>
                  <a:srgbClr val="4978E1"/>
                </a:solidFill>
              </a:rPr>
              <a:t>geometric</a:t>
            </a:r>
            <a:r>
              <a:rPr lang="es-AR" sz="2400" dirty="0" smtClean="0">
                <a:solidFill>
                  <a:srgbClr val="4978E1"/>
                </a:solidFill>
              </a:rPr>
              <a:t> </a:t>
            </a:r>
            <a:r>
              <a:rPr lang="es-AR" sz="2400" dirty="0" err="1" smtClean="0">
                <a:solidFill>
                  <a:srgbClr val="4978E1"/>
                </a:solidFill>
              </a:rPr>
              <a:t>structures</a:t>
            </a:r>
            <a:r>
              <a:rPr lang="es-AR" sz="2400" dirty="0" smtClean="0">
                <a:solidFill>
                  <a:srgbClr val="4978E1"/>
                </a:solidFill>
              </a:rPr>
              <a:t/>
            </a:r>
            <a:br>
              <a:rPr lang="es-AR" sz="2400" dirty="0" smtClean="0">
                <a:solidFill>
                  <a:srgbClr val="4978E1"/>
                </a:solidFill>
              </a:rPr>
            </a:br>
            <a:r>
              <a:rPr lang="es-AR" sz="2400" dirty="0" smtClean="0">
                <a:solidFill>
                  <a:srgbClr val="4978E1"/>
                </a:solidFill>
              </a:rPr>
              <a:t>Non </a:t>
            </a:r>
            <a:r>
              <a:rPr lang="es-AR" sz="2400" dirty="0" err="1" smtClean="0">
                <a:solidFill>
                  <a:srgbClr val="4978E1"/>
                </a:solidFill>
              </a:rPr>
              <a:t>geometry</a:t>
            </a:r>
            <a:r>
              <a:rPr lang="es-AR" sz="2400" dirty="0" smtClean="0">
                <a:solidFill>
                  <a:srgbClr val="4978E1"/>
                </a:solidFill>
              </a:rPr>
              <a:t>, </a:t>
            </a:r>
            <a:r>
              <a:rPr lang="es-AR" sz="2400" dirty="0" err="1" smtClean="0">
                <a:solidFill>
                  <a:srgbClr val="4978E1"/>
                </a:solidFill>
              </a:rPr>
              <a:t>Generalized</a:t>
            </a:r>
            <a:r>
              <a:rPr lang="es-AR" sz="2400" dirty="0" smtClean="0">
                <a:solidFill>
                  <a:srgbClr val="4978E1"/>
                </a:solidFill>
              </a:rPr>
              <a:t> </a:t>
            </a:r>
            <a:r>
              <a:rPr lang="es-AR" sz="2400" dirty="0" err="1" smtClean="0">
                <a:solidFill>
                  <a:srgbClr val="4978E1"/>
                </a:solidFill>
              </a:rPr>
              <a:t>Geometry</a:t>
            </a:r>
            <a:r>
              <a:rPr lang="es-AR" sz="2400" b="1" dirty="0" smtClean="0">
                <a:solidFill>
                  <a:srgbClr val="0070C0"/>
                </a:solidFill>
              </a:rPr>
              <a:t/>
            </a:r>
            <a:br>
              <a:rPr lang="es-AR" sz="2400" b="1" dirty="0" smtClean="0">
                <a:solidFill>
                  <a:srgbClr val="0070C0"/>
                </a:solidFill>
              </a:rPr>
            </a:br>
            <a:endParaRPr lang="es-AR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r>
              <a:rPr lang="es-AR" sz="2000" dirty="0" err="1" smtClean="0"/>
              <a:t>Diffeomorphisms</a:t>
            </a:r>
            <a:r>
              <a:rPr lang="es-AR" sz="2000" dirty="0" smtClean="0"/>
              <a:t> of GR</a:t>
            </a:r>
          </a:p>
          <a:p>
            <a:pPr>
              <a:spcBef>
                <a:spcPts val="0"/>
              </a:spcBef>
              <a:buNone/>
            </a:pPr>
            <a:endParaRPr lang="es-AR" sz="2000" dirty="0" smtClean="0"/>
          </a:p>
          <a:p>
            <a:pPr>
              <a:buNone/>
            </a:pPr>
            <a:r>
              <a:rPr lang="es-AR" sz="2000" dirty="0" smtClean="0"/>
              <a:t>     and gauge </a:t>
            </a:r>
            <a:r>
              <a:rPr lang="es-AR" sz="2000" dirty="0" err="1" smtClean="0"/>
              <a:t>transformations</a:t>
            </a:r>
            <a:r>
              <a:rPr lang="es-AR" sz="2000" dirty="0" smtClean="0"/>
              <a:t> of 2-form</a:t>
            </a:r>
          </a:p>
          <a:p>
            <a:pPr>
              <a:buNone/>
            </a:pPr>
            <a:r>
              <a:rPr lang="es-AR" sz="2000" dirty="0" smtClean="0"/>
              <a:t>     are </a:t>
            </a:r>
            <a:r>
              <a:rPr lang="es-AR" sz="2000" dirty="0" err="1" smtClean="0"/>
              <a:t>combined</a:t>
            </a:r>
            <a:r>
              <a:rPr lang="es-AR" sz="2000" dirty="0" smtClean="0"/>
              <a:t> in </a:t>
            </a:r>
            <a:r>
              <a:rPr lang="es-AR" sz="2000" dirty="0" err="1" smtClean="0">
                <a:solidFill>
                  <a:srgbClr val="3462F6"/>
                </a:solidFill>
              </a:rPr>
              <a:t>generalized</a:t>
            </a:r>
            <a:r>
              <a:rPr lang="es-AR" sz="2000" dirty="0" smtClean="0"/>
              <a:t> </a:t>
            </a:r>
            <a:r>
              <a:rPr lang="es-AR" sz="2000" dirty="0" err="1" smtClean="0">
                <a:solidFill>
                  <a:srgbClr val="3462F6"/>
                </a:solidFill>
              </a:rPr>
              <a:t>diffeomorphisms</a:t>
            </a:r>
            <a:r>
              <a:rPr lang="es-AR" sz="2000" dirty="0" smtClean="0"/>
              <a:t>  and </a:t>
            </a:r>
            <a:r>
              <a:rPr lang="es-AR" sz="2000" dirty="0" smtClean="0">
                <a:solidFill>
                  <a:srgbClr val="3462F6"/>
                </a:solidFill>
              </a:rPr>
              <a:t>Lie </a:t>
            </a:r>
            <a:r>
              <a:rPr lang="es-AR" sz="2000" dirty="0" err="1" smtClean="0">
                <a:solidFill>
                  <a:srgbClr val="3462F6"/>
                </a:solidFill>
              </a:rPr>
              <a:t>derivatives</a:t>
            </a:r>
            <a:endParaRPr lang="es-AR" sz="2000" dirty="0" smtClean="0">
              <a:solidFill>
                <a:srgbClr val="3462F6"/>
              </a:solidFill>
            </a:endParaRPr>
          </a:p>
          <a:p>
            <a:pPr>
              <a:buNone/>
            </a:pPr>
            <a:r>
              <a:rPr lang="es-AR" sz="2400" dirty="0" smtClean="0">
                <a:solidFill>
                  <a:srgbClr val="4978E1"/>
                </a:solidFill>
              </a:rPr>
              <a:t>                                                                                 </a:t>
            </a:r>
            <a:r>
              <a:rPr lang="es-AR" sz="2000" dirty="0" smtClean="0"/>
              <a:t>;</a:t>
            </a:r>
          </a:p>
          <a:p>
            <a:pPr>
              <a:buNone/>
            </a:pPr>
            <a:r>
              <a:rPr lang="es-AR" sz="2400" dirty="0" smtClean="0">
                <a:solidFill>
                  <a:srgbClr val="4978E1"/>
                </a:solidFill>
              </a:rPr>
              <a:t>                 </a:t>
            </a:r>
            <a:r>
              <a:rPr lang="es-AR" sz="2000" dirty="0" smtClean="0"/>
              <a:t>New </a:t>
            </a:r>
            <a:r>
              <a:rPr lang="es-AR" sz="2000" dirty="0" err="1" smtClean="0"/>
              <a:t>term</a:t>
            </a:r>
            <a:r>
              <a:rPr lang="es-AR" sz="2000" dirty="0" smtClean="0"/>
              <a:t> </a:t>
            </a:r>
            <a:r>
              <a:rPr lang="es-AR" sz="2000" dirty="0" err="1" smtClean="0"/>
              <a:t>needed</a:t>
            </a:r>
            <a:r>
              <a:rPr lang="es-AR" sz="2000" dirty="0" smtClean="0"/>
              <a:t> so </a:t>
            </a:r>
            <a:r>
              <a:rPr lang="es-AR" sz="2000" dirty="0" err="1" smtClean="0"/>
              <a:t>that</a:t>
            </a:r>
            <a:endParaRPr lang="es-AR" sz="2000" dirty="0" smtClean="0"/>
          </a:p>
          <a:p>
            <a:pPr>
              <a:buNone/>
            </a:pPr>
            <a:endParaRPr lang="es-AR" sz="2400" dirty="0" smtClean="0">
              <a:sym typeface="Symbol"/>
            </a:endParaRPr>
          </a:p>
          <a:p>
            <a:r>
              <a:rPr lang="es-AR" sz="2000" dirty="0" smtClean="0">
                <a:solidFill>
                  <a:srgbClr val="FF0000"/>
                </a:solidFill>
                <a:sym typeface="Symbol"/>
              </a:rPr>
              <a:t>Gauge </a:t>
            </a:r>
            <a:r>
              <a:rPr lang="es-AR" sz="2000" dirty="0" err="1" smtClean="0">
                <a:solidFill>
                  <a:srgbClr val="FF0000"/>
                </a:solidFill>
                <a:sym typeface="Symbol"/>
              </a:rPr>
              <a:t>transformations</a:t>
            </a:r>
            <a:endParaRPr lang="es-AR" sz="2400" dirty="0" smtClean="0">
              <a:solidFill>
                <a:srgbClr val="FF0000"/>
              </a:solidFill>
              <a:sym typeface="Symbol"/>
            </a:endParaRPr>
          </a:p>
          <a:p>
            <a:pPr>
              <a:buNone/>
            </a:pPr>
            <a:r>
              <a:rPr lang="es-AR" sz="2400" dirty="0" smtClean="0">
                <a:sym typeface="Symbol"/>
              </a:rPr>
              <a:t>     </a:t>
            </a:r>
            <a:r>
              <a:rPr lang="es-AR" sz="2000" dirty="0" err="1" smtClean="0">
                <a:sym typeface="Symbol"/>
              </a:rPr>
              <a:t>The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action</a:t>
            </a:r>
            <a:r>
              <a:rPr lang="es-AR" sz="2000" dirty="0" smtClean="0">
                <a:sym typeface="Symbol"/>
              </a:rPr>
              <a:t> of </a:t>
            </a:r>
            <a:r>
              <a:rPr lang="es-AR" sz="2000" dirty="0" err="1" smtClean="0">
                <a:sym typeface="Symbol"/>
              </a:rPr>
              <a:t>the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generalized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metric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formulation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is</a:t>
            </a:r>
            <a:r>
              <a:rPr lang="es-AR" sz="2000" dirty="0" smtClean="0">
                <a:sym typeface="Symbol"/>
              </a:rPr>
              <a:t> gauge </a:t>
            </a:r>
            <a:r>
              <a:rPr lang="es-AR" sz="2000" dirty="0" err="1" smtClean="0">
                <a:sym typeface="Symbol"/>
              </a:rPr>
              <a:t>invariant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because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smtClean="0">
                <a:latin typeface="Lucida Calligraphy" pitchFamily="66" charset="0"/>
                <a:ea typeface="KaiTi" pitchFamily="49" charset="-122"/>
                <a:sym typeface="Symbol"/>
              </a:rPr>
              <a:t>R(</a:t>
            </a:r>
            <a:r>
              <a:rPr lang="es-AR" sz="2000" dirty="0" err="1" smtClean="0">
                <a:latin typeface="French Script MT" pitchFamily="66" charset="0"/>
                <a:ea typeface="KaiTi" pitchFamily="49" charset="-122"/>
                <a:sym typeface="Symbol"/>
              </a:rPr>
              <a:t>H</a:t>
            </a:r>
            <a:r>
              <a:rPr lang="es-AR" sz="2000" dirty="0" err="1" smtClean="0">
                <a:ea typeface="KaiTi" pitchFamily="49" charset="-122"/>
                <a:sym typeface="Symbol"/>
              </a:rPr>
              <a:t>,</a:t>
            </a:r>
            <a:r>
              <a:rPr lang="es-AR" sz="2000" i="1" dirty="0" err="1" smtClean="0">
                <a:latin typeface="Times New Roman" pitchFamily="18" charset="0"/>
                <a:ea typeface="KaiTi" pitchFamily="49" charset="-122"/>
                <a:cs typeface="Times New Roman" pitchFamily="18" charset="0"/>
                <a:sym typeface="Symbol"/>
              </a:rPr>
              <a:t>d</a:t>
            </a:r>
            <a:r>
              <a:rPr lang="es-AR" sz="2000" dirty="0" smtClean="0">
                <a:ea typeface="KaiTi" pitchFamily="49" charset="-122"/>
                <a:sym typeface="Symbol"/>
              </a:rPr>
              <a:t>)</a:t>
            </a:r>
            <a:r>
              <a:rPr lang="es-AR" sz="2000" dirty="0" smtClean="0">
                <a:latin typeface="Lucida Calligraphy" pitchFamily="66" charset="0"/>
                <a:ea typeface="KaiTi" pitchFamily="49" charset="-122"/>
                <a:sym typeface="Symbol"/>
              </a:rPr>
              <a:t> 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is</a:t>
            </a:r>
            <a:r>
              <a:rPr lang="es-AR" sz="2000" dirty="0" smtClean="0">
                <a:sym typeface="Symbol"/>
              </a:rPr>
              <a:t> a </a:t>
            </a:r>
            <a:r>
              <a:rPr lang="es-AR" sz="2000" dirty="0" err="1" smtClean="0">
                <a:sym typeface="Symbol"/>
              </a:rPr>
              <a:t>generalized</a:t>
            </a:r>
            <a:r>
              <a:rPr lang="es-AR" sz="2000" dirty="0" smtClean="0">
                <a:sym typeface="Symbol"/>
              </a:rPr>
              <a:t>  </a:t>
            </a:r>
            <a:r>
              <a:rPr lang="es-AR" sz="2000" dirty="0" err="1" smtClean="0">
                <a:sym typeface="Symbol"/>
              </a:rPr>
              <a:t>scalar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under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the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strong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constraint</a:t>
            </a:r>
            <a:endParaRPr lang="es-AR" sz="20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3643306" y="1357298"/>
          <a:ext cx="3786214" cy="787533"/>
        </p:xfrm>
        <a:graphic>
          <a:graphicData uri="http://schemas.openxmlformats.org/presentationml/2006/ole">
            <p:oleObj spid="_x0000_s286722" name="Ecuación" r:id="rId4" imgW="2197080" imgH="457200" progId="Equation.3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4714876" y="2285992"/>
          <a:ext cx="2571769" cy="500066"/>
        </p:xfrm>
        <a:graphic>
          <a:graphicData uri="http://schemas.openxmlformats.org/presentationml/2006/ole">
            <p:oleObj spid="_x0000_s286723" name="Ecuación" r:id="rId5" imgW="1371600" imgH="266400" progId="Equation.3">
              <p:embed/>
            </p:oleObj>
          </a:graphicData>
        </a:graphic>
      </p:graphicFrame>
      <p:graphicFrame>
        <p:nvGraphicFramePr>
          <p:cNvPr id="286725" name="Object 9"/>
          <p:cNvGraphicFramePr>
            <a:graphicFrameLocks noChangeAspect="1"/>
          </p:cNvGraphicFramePr>
          <p:nvPr/>
        </p:nvGraphicFramePr>
        <p:xfrm>
          <a:off x="6572264" y="3071810"/>
          <a:ext cx="1428760" cy="475156"/>
        </p:xfrm>
        <a:graphic>
          <a:graphicData uri="http://schemas.openxmlformats.org/presentationml/2006/ole">
            <p:oleObj spid="_x0000_s286725" name="Ecuación" r:id="rId6" imgW="787320" imgH="266400" progId="Equation.3">
              <p:embed/>
            </p:oleObj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1857356" y="3071810"/>
          <a:ext cx="4000528" cy="489029"/>
        </p:xfrm>
        <a:graphic>
          <a:graphicData uri="http://schemas.openxmlformats.org/presentationml/2006/ole">
            <p:oleObj spid="_x0000_s286726" name="Ecuación" r:id="rId7" imgW="2286000" imgH="279360" progId="Equation.3">
              <p:embed/>
            </p:oleObj>
          </a:graphicData>
        </a:graphic>
      </p:graphicFrame>
      <p:sp>
        <p:nvSpPr>
          <p:cNvPr id="9" name="8 Cerrar llave"/>
          <p:cNvSpPr/>
          <p:nvPr/>
        </p:nvSpPr>
        <p:spPr>
          <a:xfrm rot="16200000" flipH="1" flipV="1">
            <a:off x="5022914" y="3049524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3428992" y="4286256"/>
          <a:ext cx="4546055" cy="507682"/>
        </p:xfrm>
        <a:graphic>
          <a:graphicData uri="http://schemas.openxmlformats.org/presentationml/2006/ole">
            <p:oleObj spid="_x0000_s286727" name="Ecuación" r:id="rId8" imgW="2501640" imgH="279360" progId="Equation.3">
              <p:embed/>
            </p:oleObj>
          </a:graphicData>
        </a:graphic>
      </p:graphicFrame>
      <p:sp>
        <p:nvSpPr>
          <p:cNvPr id="11" name="10 Abrir llave"/>
          <p:cNvSpPr/>
          <p:nvPr/>
        </p:nvSpPr>
        <p:spPr>
          <a:xfrm>
            <a:off x="3428992" y="1428736"/>
            <a:ext cx="142876" cy="64294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12" name="11 Objeto"/>
          <p:cNvGraphicFramePr>
            <a:graphicFrameLocks noChangeAspect="1"/>
          </p:cNvGraphicFramePr>
          <p:nvPr/>
        </p:nvGraphicFramePr>
        <p:xfrm>
          <a:off x="3643306" y="5643578"/>
          <a:ext cx="1721655" cy="441450"/>
        </p:xfrm>
        <a:graphic>
          <a:graphicData uri="http://schemas.openxmlformats.org/presentationml/2006/ole">
            <p:oleObj spid="_x0000_s286728" name="Ecuación" r:id="rId9" imgW="990360" imgH="253800" progId="Equation.3">
              <p:embed/>
            </p:oleObj>
          </a:graphicData>
        </a:graphic>
      </p:graphicFrame>
      <p:graphicFrame>
        <p:nvGraphicFramePr>
          <p:cNvPr id="286729" name="Object 9"/>
          <p:cNvGraphicFramePr>
            <a:graphicFrameLocks noChangeAspect="1"/>
          </p:cNvGraphicFramePr>
          <p:nvPr/>
        </p:nvGraphicFramePr>
        <p:xfrm>
          <a:off x="4500562" y="3571876"/>
          <a:ext cx="1223963" cy="508000"/>
        </p:xfrm>
        <a:graphic>
          <a:graphicData uri="http://schemas.openxmlformats.org/presentationml/2006/ole">
            <p:oleObj spid="_x0000_s286729" name="Ecuación" r:id="rId10" imgW="67284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smtClean="0">
                <a:solidFill>
                  <a:srgbClr val="4978E1"/>
                </a:solidFill>
              </a:rPr>
              <a:t>DFT vs </a:t>
            </a:r>
            <a:r>
              <a:rPr lang="es-AR" sz="2400" dirty="0" err="1" smtClean="0">
                <a:solidFill>
                  <a:srgbClr val="4978E1"/>
                </a:solidFill>
              </a:rPr>
              <a:t>Generalized</a:t>
            </a:r>
            <a:r>
              <a:rPr lang="es-AR" sz="2400" dirty="0" smtClean="0">
                <a:solidFill>
                  <a:srgbClr val="4978E1"/>
                </a:solidFill>
              </a:rPr>
              <a:t> </a:t>
            </a:r>
            <a:r>
              <a:rPr lang="es-AR" sz="2400" dirty="0" err="1" smtClean="0">
                <a:solidFill>
                  <a:srgbClr val="4978E1"/>
                </a:solidFill>
              </a:rPr>
              <a:t>Geometry</a:t>
            </a:r>
            <a:endParaRPr lang="es-AR" sz="2400" dirty="0">
              <a:solidFill>
                <a:srgbClr val="4978E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214422"/>
            <a:ext cx="8643966" cy="4525963"/>
          </a:xfrm>
        </p:spPr>
        <p:txBody>
          <a:bodyPr/>
          <a:lstStyle/>
          <a:p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double</a:t>
            </a:r>
            <a:r>
              <a:rPr lang="es-AR" sz="2000" dirty="0" smtClean="0"/>
              <a:t> </a:t>
            </a:r>
            <a:r>
              <a:rPr lang="es-AR" sz="2000" dirty="0" err="1" smtClean="0"/>
              <a:t>geometry</a:t>
            </a:r>
            <a:r>
              <a:rPr lang="es-AR" sz="2000" dirty="0" smtClean="0"/>
              <a:t> </a:t>
            </a:r>
            <a:r>
              <a:rPr lang="es-AR" sz="2000" dirty="0" err="1" smtClean="0"/>
              <a:t>underlying</a:t>
            </a:r>
            <a:r>
              <a:rPr lang="es-AR" sz="2000" dirty="0" smtClean="0"/>
              <a:t> DFT </a:t>
            </a:r>
            <a:r>
              <a:rPr lang="es-AR" sz="2000" dirty="0" err="1" smtClean="0"/>
              <a:t>differs</a:t>
            </a:r>
            <a:r>
              <a:rPr lang="es-AR" sz="2000" dirty="0" smtClean="0"/>
              <a:t> </a:t>
            </a:r>
            <a:r>
              <a:rPr lang="es-AR" sz="2000" dirty="0" err="1" smtClean="0"/>
              <a:t>from</a:t>
            </a:r>
            <a:r>
              <a:rPr lang="es-AR" sz="2000" dirty="0" smtClean="0"/>
              <a:t> </a:t>
            </a:r>
            <a:r>
              <a:rPr lang="es-AR" sz="2000" dirty="0" err="1" smtClean="0"/>
              <a:t>ordinary</a:t>
            </a:r>
            <a:r>
              <a:rPr lang="es-AR" sz="2000" dirty="0" smtClean="0"/>
              <a:t> </a:t>
            </a:r>
            <a:r>
              <a:rPr lang="es-AR" sz="2000" dirty="0" err="1" smtClean="0"/>
              <a:t>geometry</a:t>
            </a:r>
            <a:r>
              <a:rPr lang="es-AR" sz="2000" dirty="0" smtClean="0"/>
              <a:t>. </a:t>
            </a:r>
          </a:p>
          <a:p>
            <a:r>
              <a:rPr lang="es-AR" sz="2000" dirty="0" smtClean="0">
                <a:sym typeface="Symbol"/>
              </a:rPr>
              <a:t>DFT </a:t>
            </a:r>
            <a:r>
              <a:rPr lang="es-AR" sz="2000" dirty="0" err="1" smtClean="0">
                <a:sym typeface="Symbol"/>
              </a:rPr>
              <a:t>is</a:t>
            </a:r>
            <a:r>
              <a:rPr lang="es-AR" sz="2000" dirty="0" smtClean="0">
                <a:sym typeface="Symbol"/>
              </a:rPr>
              <a:t> a </a:t>
            </a:r>
            <a:r>
              <a:rPr lang="es-AR" sz="2000" dirty="0" err="1" smtClean="0">
                <a:sym typeface="Symbol"/>
              </a:rPr>
              <a:t>small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departure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from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olidFill>
                  <a:srgbClr val="4978E1"/>
                </a:solidFill>
                <a:sym typeface="Symbol"/>
              </a:rPr>
              <a:t>Generalized</a:t>
            </a:r>
            <a:r>
              <a:rPr lang="es-AR" sz="2000" dirty="0" smtClean="0">
                <a:solidFill>
                  <a:srgbClr val="4978E1"/>
                </a:solidFill>
                <a:sym typeface="Symbol"/>
              </a:rPr>
              <a:t> </a:t>
            </a:r>
            <a:r>
              <a:rPr lang="es-AR" sz="2000" dirty="0" err="1" smtClean="0">
                <a:solidFill>
                  <a:srgbClr val="4978E1"/>
                </a:solidFill>
                <a:sym typeface="Symbol"/>
              </a:rPr>
              <a:t>Geometry</a:t>
            </a:r>
            <a:r>
              <a:rPr lang="es-AR" sz="2000" dirty="0" smtClean="0">
                <a:solidFill>
                  <a:srgbClr val="4978E1"/>
                </a:solidFill>
                <a:sym typeface="Symbol"/>
              </a:rPr>
              <a:t> </a:t>
            </a:r>
            <a:r>
              <a:rPr lang="es-AR" sz="1600" dirty="0" smtClean="0">
                <a:solidFill>
                  <a:srgbClr val="4978E1"/>
                </a:solidFill>
                <a:sym typeface="Symbol"/>
              </a:rPr>
              <a:t>(</a:t>
            </a:r>
            <a:r>
              <a:rPr lang="es-AR" sz="1600" dirty="0" err="1" smtClean="0">
                <a:solidFill>
                  <a:srgbClr val="4978E1"/>
                </a:solidFill>
                <a:sym typeface="Symbol"/>
              </a:rPr>
              <a:t>Hitchin</a:t>
            </a:r>
            <a:r>
              <a:rPr lang="es-AR" sz="1600" dirty="0" smtClean="0">
                <a:solidFill>
                  <a:srgbClr val="4978E1"/>
                </a:solidFill>
                <a:sym typeface="Symbol"/>
              </a:rPr>
              <a:t>, 2003; </a:t>
            </a:r>
            <a:r>
              <a:rPr lang="es-AR" sz="1600" dirty="0" err="1" smtClean="0">
                <a:solidFill>
                  <a:srgbClr val="4978E1"/>
                </a:solidFill>
                <a:sym typeface="Symbol"/>
              </a:rPr>
              <a:t>Gualtieri</a:t>
            </a:r>
            <a:r>
              <a:rPr lang="es-AR" sz="1600" dirty="0" smtClean="0">
                <a:solidFill>
                  <a:srgbClr val="4978E1"/>
                </a:solidFill>
                <a:sym typeface="Symbol"/>
              </a:rPr>
              <a:t>, 2004)</a:t>
            </a:r>
            <a:endParaRPr lang="es-AR" sz="1600" dirty="0" smtClean="0">
              <a:solidFill>
                <a:srgbClr val="4978E1"/>
              </a:solidFill>
            </a:endParaRPr>
          </a:p>
          <a:p>
            <a:pPr>
              <a:buNone/>
            </a:pPr>
            <a:endParaRPr lang="es-AR" sz="2000" dirty="0" smtClean="0"/>
          </a:p>
          <a:p>
            <a:r>
              <a:rPr lang="es-AR" sz="2000" dirty="0" err="1" smtClean="0"/>
              <a:t>Given</a:t>
            </a:r>
            <a:r>
              <a:rPr lang="es-AR" sz="2000" dirty="0" smtClean="0"/>
              <a:t> a </a:t>
            </a:r>
            <a:r>
              <a:rPr lang="es-AR" sz="2000" dirty="0" err="1" smtClean="0"/>
              <a:t>manifold</a:t>
            </a:r>
            <a:r>
              <a:rPr lang="es-AR" sz="2000" dirty="0" smtClean="0"/>
              <a:t> M, GG </a:t>
            </a:r>
            <a:r>
              <a:rPr lang="es-AR" sz="2000" dirty="0" err="1" smtClean="0"/>
              <a:t>puts</a:t>
            </a:r>
            <a:r>
              <a:rPr lang="es-AR" sz="2000" dirty="0" smtClean="0"/>
              <a:t> </a:t>
            </a:r>
            <a:r>
              <a:rPr lang="es-AR" sz="2000" dirty="0" err="1" smtClean="0"/>
              <a:t>together</a:t>
            </a:r>
            <a:r>
              <a:rPr lang="es-AR" sz="2000" dirty="0" smtClean="0"/>
              <a:t> </a:t>
            </a:r>
            <a:r>
              <a:rPr lang="es-AR" sz="2000" dirty="0" err="1" smtClean="0"/>
              <a:t>vectors</a:t>
            </a:r>
            <a:r>
              <a:rPr lang="es-AR" sz="2000" dirty="0" smtClean="0"/>
              <a:t> V</a:t>
            </a:r>
            <a:r>
              <a:rPr lang="es-AR" sz="2000" baseline="30000" dirty="0" smtClean="0"/>
              <a:t>i</a:t>
            </a:r>
            <a:r>
              <a:rPr lang="es-AR" sz="2000" dirty="0" smtClean="0"/>
              <a:t> and </a:t>
            </a:r>
            <a:r>
              <a:rPr lang="es-AR" sz="2000" dirty="0" err="1" smtClean="0"/>
              <a:t>one-forms</a:t>
            </a:r>
            <a:r>
              <a:rPr lang="es-AR" sz="2000" dirty="0" smtClean="0"/>
              <a:t> </a:t>
            </a:r>
            <a:r>
              <a:rPr lang="es-AR" sz="2000" dirty="0" smtClean="0">
                <a:sym typeface="Symbol"/>
              </a:rPr>
              <a:t></a:t>
            </a:r>
            <a:r>
              <a:rPr lang="es-AR" sz="2000" baseline="-25000" dirty="0" smtClean="0">
                <a:sym typeface="Symbol"/>
              </a:rPr>
              <a:t>i  </a:t>
            </a:r>
            <a:r>
              <a:rPr lang="es-AR" sz="2000" dirty="0" smtClean="0">
                <a:sym typeface="Symbol"/>
              </a:rPr>
              <a:t>as</a:t>
            </a:r>
            <a:r>
              <a:rPr lang="es-AR" sz="2000" baseline="-25000" dirty="0" smtClean="0">
                <a:sym typeface="Symbol"/>
              </a:rPr>
              <a:t> </a:t>
            </a:r>
          </a:p>
          <a:p>
            <a:pPr>
              <a:buNone/>
            </a:pPr>
            <a:r>
              <a:rPr lang="es-AR" sz="2000" baseline="-25000" dirty="0" smtClean="0">
                <a:sym typeface="Symbol"/>
              </a:rPr>
              <a:t>         </a:t>
            </a:r>
            <a:r>
              <a:rPr lang="es-AR" sz="2000" dirty="0" smtClean="0"/>
              <a:t>V + </a:t>
            </a:r>
            <a:r>
              <a:rPr lang="es-AR" sz="2000" dirty="0" smtClean="0">
                <a:sym typeface="Symbol"/>
              </a:rPr>
              <a:t>  </a:t>
            </a:r>
            <a:r>
              <a:rPr lang="es-AR" sz="2000" dirty="0" smtClean="0">
                <a:solidFill>
                  <a:srgbClr val="FF0000"/>
                </a:solidFill>
                <a:sym typeface="Symbol"/>
              </a:rPr>
              <a:t>TM T*M</a:t>
            </a:r>
            <a:r>
              <a:rPr lang="es-AR" sz="2000" dirty="0" smtClean="0">
                <a:sym typeface="Symbol"/>
              </a:rPr>
              <a:t> . </a:t>
            </a:r>
            <a:r>
              <a:rPr lang="es-AR" sz="2000" dirty="0" err="1" smtClean="0">
                <a:sym typeface="Symbol"/>
              </a:rPr>
              <a:t>Structures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on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this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larger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space</a:t>
            </a:r>
            <a:endParaRPr lang="es-AR" sz="2000" dirty="0" smtClean="0">
              <a:solidFill>
                <a:srgbClr val="FF0000"/>
              </a:solidFill>
              <a:sym typeface="Symbol"/>
            </a:endParaRPr>
          </a:p>
          <a:p>
            <a:pPr>
              <a:buNone/>
            </a:pPr>
            <a:r>
              <a:rPr lang="es-AR" sz="2000" dirty="0" smtClean="0">
                <a:solidFill>
                  <a:srgbClr val="FF0000"/>
                </a:solidFill>
                <a:sym typeface="Symbol"/>
              </a:rPr>
              <a:t>      </a:t>
            </a:r>
            <a:r>
              <a:rPr lang="es-AR" sz="2000" dirty="0" err="1" smtClean="0">
                <a:sym typeface="Symbol"/>
              </a:rPr>
              <a:t>The</a:t>
            </a:r>
            <a:r>
              <a:rPr lang="es-AR" sz="2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s-AR" sz="2000" dirty="0" err="1" smtClean="0">
                <a:solidFill>
                  <a:srgbClr val="FF0000"/>
                </a:solidFill>
                <a:sym typeface="Symbol"/>
              </a:rPr>
              <a:t>Courant</a:t>
            </a:r>
            <a:r>
              <a:rPr lang="es-AR" sz="2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s-AR" sz="2000" dirty="0" err="1" smtClean="0">
                <a:solidFill>
                  <a:srgbClr val="FF0000"/>
                </a:solidFill>
                <a:sym typeface="Symbol"/>
              </a:rPr>
              <a:t>bracket</a:t>
            </a:r>
            <a:r>
              <a:rPr lang="es-AR" sz="2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generalizes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the</a:t>
            </a:r>
            <a:r>
              <a:rPr lang="es-AR" sz="2000" dirty="0" smtClean="0">
                <a:sym typeface="Symbol"/>
              </a:rPr>
              <a:t> Lie </a:t>
            </a:r>
            <a:r>
              <a:rPr lang="es-AR" sz="2000" dirty="0" err="1" smtClean="0">
                <a:sym typeface="Symbol"/>
              </a:rPr>
              <a:t>bracket</a:t>
            </a:r>
            <a:endParaRPr lang="es-AR" sz="2000" dirty="0" smtClean="0">
              <a:sym typeface="Symbol"/>
            </a:endParaRPr>
          </a:p>
          <a:p>
            <a:endParaRPr lang="es-AR" sz="2000" dirty="0" smtClean="0">
              <a:solidFill>
                <a:srgbClr val="FF0000"/>
              </a:solidFill>
              <a:sym typeface="Symbol"/>
            </a:endParaRPr>
          </a:p>
          <a:p>
            <a:pPr>
              <a:buNone/>
            </a:pPr>
            <a:r>
              <a:rPr lang="es-AR" sz="2000" dirty="0" smtClean="0">
                <a:solidFill>
                  <a:srgbClr val="FF0000"/>
                </a:solidFill>
                <a:sym typeface="Symbol"/>
              </a:rPr>
              <a:t>     </a:t>
            </a:r>
            <a:r>
              <a:rPr lang="es-AR" sz="2000" dirty="0" smtClean="0">
                <a:sym typeface="Symbol"/>
              </a:rPr>
              <a:t>  V and </a:t>
            </a:r>
            <a:r>
              <a:rPr lang="es-AR" sz="2000" dirty="0" smtClean="0"/>
              <a:t> </a:t>
            </a:r>
            <a:r>
              <a:rPr lang="es-AR" sz="2000" dirty="0" smtClean="0">
                <a:sym typeface="Symbol"/>
              </a:rPr>
              <a:t> are </a:t>
            </a:r>
            <a:r>
              <a:rPr lang="es-AR" sz="2000" dirty="0" err="1" smtClean="0">
                <a:sym typeface="Symbol"/>
              </a:rPr>
              <a:t>not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treated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symmetrically</a:t>
            </a:r>
            <a:endParaRPr lang="es-AR" sz="2000" dirty="0" smtClean="0">
              <a:sym typeface="Symbol"/>
            </a:endParaRPr>
          </a:p>
          <a:p>
            <a:pPr>
              <a:buNone/>
            </a:pPr>
            <a:endParaRPr lang="es-AR" sz="2000" dirty="0" smtClean="0">
              <a:sym typeface="Symbol"/>
            </a:endParaRPr>
          </a:p>
          <a:p>
            <a:r>
              <a:rPr lang="es-AR" sz="2000" dirty="0" smtClean="0">
                <a:sym typeface="Symbol"/>
              </a:rPr>
              <a:t>DFT </a:t>
            </a:r>
            <a:r>
              <a:rPr lang="es-AR" sz="2000" dirty="0" err="1" smtClean="0">
                <a:sym typeface="Symbol"/>
              </a:rPr>
              <a:t>puts</a:t>
            </a:r>
            <a:r>
              <a:rPr lang="es-AR" sz="2000" dirty="0" smtClean="0">
                <a:sym typeface="Symbol"/>
              </a:rPr>
              <a:t> TM and T*M </a:t>
            </a:r>
            <a:r>
              <a:rPr lang="es-AR" sz="2000" dirty="0" err="1" smtClean="0">
                <a:sym typeface="Symbol"/>
              </a:rPr>
              <a:t>on</a:t>
            </a:r>
            <a:r>
              <a:rPr lang="es-AR" sz="2000" dirty="0" smtClean="0">
                <a:sym typeface="Symbol"/>
              </a:rPr>
              <a:t> similar </a:t>
            </a:r>
            <a:r>
              <a:rPr lang="es-AR" sz="2000" dirty="0" err="1" smtClean="0">
                <a:sym typeface="Symbol"/>
              </a:rPr>
              <a:t>footing</a:t>
            </a:r>
            <a:r>
              <a:rPr lang="es-AR" sz="2000" dirty="0" smtClean="0">
                <a:sym typeface="Symbol"/>
              </a:rPr>
              <a:t>  </a:t>
            </a:r>
            <a:r>
              <a:rPr lang="es-AR" sz="2000" dirty="0" err="1" smtClean="0">
                <a:sym typeface="Symbol"/>
              </a:rPr>
              <a:t>by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doubling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the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underlying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manifold</a:t>
            </a:r>
            <a:r>
              <a:rPr lang="es-AR" sz="2000" dirty="0" smtClean="0">
                <a:sym typeface="Symbol"/>
              </a:rPr>
              <a:t>. </a:t>
            </a:r>
          </a:p>
          <a:p>
            <a:pPr>
              <a:buNone/>
            </a:pPr>
            <a:r>
              <a:rPr lang="es-AR" sz="2000" dirty="0" smtClean="0">
                <a:sym typeface="Symbol"/>
              </a:rPr>
              <a:t>      Gauge </a:t>
            </a:r>
            <a:r>
              <a:rPr lang="es-AR" sz="2000" dirty="0" err="1" smtClean="0">
                <a:sym typeface="Symbol"/>
              </a:rPr>
              <a:t>parameters</a:t>
            </a:r>
            <a:r>
              <a:rPr lang="es-AR" sz="2000" dirty="0" smtClean="0">
                <a:sym typeface="Symbol"/>
              </a:rPr>
              <a:t>                         and </a:t>
            </a:r>
            <a:r>
              <a:rPr lang="es-AR" sz="2000" dirty="0" err="1" smtClean="0">
                <a:sym typeface="Symbol"/>
              </a:rPr>
              <a:t>then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smtClean="0">
                <a:solidFill>
                  <a:srgbClr val="FF0000"/>
                </a:solidFill>
                <a:sym typeface="Symbol"/>
              </a:rPr>
              <a:t>C-</a:t>
            </a:r>
            <a:r>
              <a:rPr lang="es-AR" sz="2000" dirty="0" err="1" smtClean="0">
                <a:solidFill>
                  <a:srgbClr val="FF0000"/>
                </a:solidFill>
                <a:sym typeface="Symbol"/>
              </a:rPr>
              <a:t>bracket</a:t>
            </a:r>
            <a:endParaRPr lang="es-AR" sz="2000" dirty="0" smtClean="0">
              <a:solidFill>
                <a:srgbClr val="FF0000"/>
              </a:solidFill>
              <a:sym typeface="Symbol"/>
            </a:endParaRPr>
          </a:p>
          <a:p>
            <a:pPr>
              <a:buNone/>
            </a:pPr>
            <a:endParaRPr lang="es-AR" sz="2000" dirty="0" smtClean="0">
              <a:solidFill>
                <a:srgbClr val="FF0000"/>
              </a:solidFill>
              <a:sym typeface="Symbol"/>
            </a:endParaRPr>
          </a:p>
          <a:p>
            <a:pPr>
              <a:buNone/>
            </a:pPr>
            <a:endParaRPr lang="es-AR" sz="2000" dirty="0" smtClean="0">
              <a:solidFill>
                <a:srgbClr val="FF0000"/>
              </a:solidFill>
              <a:sym typeface="Symbol"/>
            </a:endParaRPr>
          </a:p>
          <a:p>
            <a:pPr>
              <a:buNone/>
            </a:pPr>
            <a:r>
              <a:rPr lang="es-AR" sz="2000" dirty="0" smtClean="0">
                <a:solidFill>
                  <a:srgbClr val="FF0000"/>
                </a:solidFill>
                <a:sym typeface="Symbol"/>
              </a:rPr>
              <a:t>      </a:t>
            </a:r>
            <a:r>
              <a:rPr lang="es-AR" sz="2000" dirty="0" err="1" smtClean="0">
                <a:sym typeface="Symbol"/>
              </a:rPr>
              <a:t>For</a:t>
            </a:r>
            <a:r>
              <a:rPr lang="es-AR" sz="2000" dirty="0" smtClean="0">
                <a:sym typeface="Symbol"/>
              </a:rPr>
              <a:t> non-</a:t>
            </a:r>
            <a:r>
              <a:rPr lang="es-AR" sz="2000" dirty="0" err="1" smtClean="0">
                <a:sym typeface="Symbol"/>
              </a:rPr>
              <a:t>doubled</a:t>
            </a:r>
            <a:r>
              <a:rPr lang="es-AR" sz="2000" dirty="0" smtClean="0">
                <a:sym typeface="Symbol"/>
              </a:rPr>
              <a:t> </a:t>
            </a:r>
            <a:r>
              <a:rPr lang="es-AR" sz="2000" baseline="30000" dirty="0" smtClean="0">
                <a:sym typeface="Symbol"/>
              </a:rPr>
              <a:t>M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the</a:t>
            </a:r>
            <a:r>
              <a:rPr lang="es-AR" sz="2000" dirty="0" smtClean="0">
                <a:sym typeface="Symbol"/>
              </a:rPr>
              <a:t> C-</a:t>
            </a:r>
            <a:r>
              <a:rPr lang="es-AR" sz="2000" dirty="0" err="1" smtClean="0">
                <a:sym typeface="Symbol"/>
              </a:rPr>
              <a:t>bracket</a:t>
            </a:r>
            <a:r>
              <a:rPr lang="es-AR" sz="2000" dirty="0" smtClean="0">
                <a:sym typeface="Symbol"/>
              </a:rPr>
              <a:t> reduces </a:t>
            </a:r>
            <a:r>
              <a:rPr lang="es-AR" sz="2000" dirty="0" err="1" smtClean="0">
                <a:sym typeface="Symbol"/>
              </a:rPr>
              <a:t>to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the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Courant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bracket</a:t>
            </a:r>
            <a:endParaRPr lang="es-AR" sz="20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2214546" y="3286124"/>
          <a:ext cx="6012967" cy="672931"/>
        </p:xfrm>
        <a:graphic>
          <a:graphicData uri="http://schemas.openxmlformats.org/presentationml/2006/ole">
            <p:oleObj spid="_x0000_s287746" name="Ecuación" r:id="rId3" imgW="3517560" imgH="393480" progId="Equation.3">
              <p:embed/>
            </p:oleObj>
          </a:graphicData>
        </a:graphic>
      </p:graphicFrame>
      <p:graphicFrame>
        <p:nvGraphicFramePr>
          <p:cNvPr id="287749" name="Object 9"/>
          <p:cNvGraphicFramePr>
            <a:graphicFrameLocks noChangeAspect="1"/>
          </p:cNvGraphicFramePr>
          <p:nvPr/>
        </p:nvGraphicFramePr>
        <p:xfrm>
          <a:off x="2928926" y="4857760"/>
          <a:ext cx="1258887" cy="471707"/>
        </p:xfrm>
        <a:graphic>
          <a:graphicData uri="http://schemas.openxmlformats.org/presentationml/2006/ole">
            <p:oleObj spid="_x0000_s287749" name="Ecuación" r:id="rId4" imgW="787320" imgH="266400" progId="Equation.3">
              <p:embed/>
            </p:oleObj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2428860" y="5286388"/>
          <a:ext cx="4051300" cy="774700"/>
        </p:xfrm>
        <a:graphic>
          <a:graphicData uri="http://schemas.openxmlformats.org/presentationml/2006/ole">
            <p:oleObj spid="_x0000_s287750" name="Ecuación" r:id="rId5" imgW="2057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err="1" smtClean="0">
                <a:solidFill>
                  <a:srgbClr val="4978E1"/>
                </a:solidFill>
              </a:rPr>
              <a:t>Geometry</a:t>
            </a:r>
            <a:r>
              <a:rPr lang="es-AR" sz="2400" dirty="0" smtClean="0">
                <a:solidFill>
                  <a:srgbClr val="4978E1"/>
                </a:solidFill>
              </a:rPr>
              <a:t>, </a:t>
            </a:r>
            <a:r>
              <a:rPr lang="es-AR" sz="2400" dirty="0" err="1" smtClean="0">
                <a:solidFill>
                  <a:srgbClr val="4978E1"/>
                </a:solidFill>
              </a:rPr>
              <a:t>connections</a:t>
            </a:r>
            <a:r>
              <a:rPr lang="es-AR" sz="2400" dirty="0" smtClean="0">
                <a:solidFill>
                  <a:srgbClr val="4978E1"/>
                </a:solidFill>
              </a:rPr>
              <a:t> and </a:t>
            </a:r>
            <a:r>
              <a:rPr lang="es-AR" sz="2400" dirty="0" err="1" smtClean="0">
                <a:solidFill>
                  <a:srgbClr val="4978E1"/>
                </a:solidFill>
              </a:rPr>
              <a:t>curvature</a:t>
            </a:r>
            <a:endParaRPr lang="es-AR" sz="2400" dirty="0">
              <a:solidFill>
                <a:srgbClr val="4978E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action</a:t>
            </a:r>
            <a:r>
              <a:rPr lang="es-AR" sz="2000" dirty="0" smtClean="0"/>
              <a:t> </a:t>
            </a:r>
            <a:r>
              <a:rPr lang="es-AR" sz="2000" dirty="0" err="1" smtClean="0"/>
              <a:t>was</a:t>
            </a:r>
            <a:r>
              <a:rPr lang="es-AR" sz="2000" dirty="0" smtClean="0"/>
              <a:t> </a:t>
            </a:r>
            <a:r>
              <a:rPr lang="es-AR" sz="2000" dirty="0" err="1" smtClean="0"/>
              <a:t>tendentiously</a:t>
            </a:r>
            <a:r>
              <a:rPr lang="es-AR" sz="2000" dirty="0" smtClean="0"/>
              <a:t> </a:t>
            </a:r>
            <a:r>
              <a:rPr lang="es-AR" sz="2000" dirty="0" err="1" smtClean="0"/>
              <a:t>written</a:t>
            </a:r>
            <a:r>
              <a:rPr lang="es-AR" sz="2000" dirty="0" smtClean="0"/>
              <a:t> as                                                               </a:t>
            </a:r>
          </a:p>
          <a:p>
            <a:pPr>
              <a:buNone/>
            </a:pPr>
            <a:r>
              <a:rPr lang="es-AR" sz="2000" dirty="0" smtClean="0"/>
              <a:t>      </a:t>
            </a:r>
            <a:r>
              <a:rPr lang="es-AR" sz="2000" dirty="0" err="1" smtClean="0"/>
              <a:t>It</a:t>
            </a:r>
            <a:r>
              <a:rPr lang="es-AR" sz="2000" dirty="0" smtClean="0"/>
              <a:t> can </a:t>
            </a:r>
            <a:r>
              <a:rPr lang="es-AR" sz="2000" dirty="0" err="1" smtClean="0"/>
              <a:t>be</a:t>
            </a:r>
            <a:r>
              <a:rPr lang="es-AR" sz="2000" dirty="0" smtClean="0"/>
              <a:t> </a:t>
            </a:r>
            <a:r>
              <a:rPr lang="es-AR" sz="2000" dirty="0" err="1" smtClean="0"/>
              <a:t>shown</a:t>
            </a:r>
            <a:r>
              <a:rPr lang="es-AR" sz="2000" dirty="0" smtClean="0"/>
              <a:t> </a:t>
            </a:r>
            <a:r>
              <a:rPr lang="es-AR" sz="2000" dirty="0" err="1" smtClean="0"/>
              <a:t>that</a:t>
            </a:r>
            <a:r>
              <a:rPr lang="es-AR" sz="2000" dirty="0" smtClean="0"/>
              <a:t> </a:t>
            </a:r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action</a:t>
            </a:r>
            <a:r>
              <a:rPr lang="es-AR" sz="2000" dirty="0" smtClean="0"/>
              <a:t> and EOM of DFT can </a:t>
            </a:r>
            <a:r>
              <a:rPr lang="es-AR" sz="2000" dirty="0" err="1" smtClean="0"/>
              <a:t>be</a:t>
            </a:r>
            <a:r>
              <a:rPr lang="es-AR" sz="2000" dirty="0" smtClean="0"/>
              <a:t> </a:t>
            </a:r>
            <a:r>
              <a:rPr lang="es-AR" sz="2000" dirty="0" err="1" smtClean="0"/>
              <a:t>obtained</a:t>
            </a:r>
            <a:r>
              <a:rPr lang="es-AR" sz="2000" dirty="0" smtClean="0"/>
              <a:t> </a:t>
            </a:r>
            <a:r>
              <a:rPr lang="es-AR" sz="2000" dirty="0" err="1" smtClean="0"/>
              <a:t>from</a:t>
            </a:r>
            <a:r>
              <a:rPr lang="es-AR" sz="2000" dirty="0" smtClean="0"/>
              <a:t> traces and </a:t>
            </a:r>
            <a:r>
              <a:rPr lang="es-AR" sz="2000" dirty="0" err="1" smtClean="0"/>
              <a:t>projections</a:t>
            </a:r>
            <a:r>
              <a:rPr lang="es-AR" sz="2000" dirty="0" smtClean="0"/>
              <a:t> of a </a:t>
            </a:r>
            <a:r>
              <a:rPr lang="es-AR" sz="2000" dirty="0" err="1" smtClean="0"/>
              <a:t>generalized</a:t>
            </a:r>
            <a:r>
              <a:rPr lang="es-AR" sz="2000" dirty="0" smtClean="0"/>
              <a:t> </a:t>
            </a:r>
            <a:r>
              <a:rPr lang="es-AR" sz="2000" dirty="0" err="1" smtClean="0"/>
              <a:t>Riemann</a:t>
            </a:r>
            <a:r>
              <a:rPr lang="es-AR" sz="2000" dirty="0" smtClean="0"/>
              <a:t> tensor </a:t>
            </a:r>
            <a:r>
              <a:rPr lang="es-AR" sz="2000" dirty="0" smtClean="0">
                <a:latin typeface="Lucida Calligraphy" pitchFamily="66" charset="0"/>
              </a:rPr>
              <a:t>R</a:t>
            </a:r>
            <a:r>
              <a:rPr lang="es-AR" sz="2000" i="1" baseline="-25000" dirty="0" smtClean="0">
                <a:latin typeface="Times New Roman" pitchFamily="18" charset="0"/>
                <a:cs typeface="Times New Roman" pitchFamily="18" charset="0"/>
              </a:rPr>
              <a:t>MNPQ</a:t>
            </a:r>
            <a:endParaRPr lang="es-AR" sz="2000" i="1" baseline="-25000" dirty="0" smtClean="0">
              <a:latin typeface="Lucida Calligraphy" pitchFamily="66" charset="0"/>
            </a:endParaRPr>
          </a:p>
          <a:p>
            <a:endParaRPr lang="es-AR" sz="2000" dirty="0" smtClean="0"/>
          </a:p>
          <a:p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construction</a:t>
            </a:r>
            <a:r>
              <a:rPr lang="es-AR" sz="2000" dirty="0" smtClean="0"/>
              <a:t> </a:t>
            </a:r>
            <a:r>
              <a:rPr lang="es-AR" sz="2000" dirty="0" err="1" smtClean="0"/>
              <a:t>goes</a:t>
            </a:r>
            <a:r>
              <a:rPr lang="es-AR" sz="2000" dirty="0" smtClean="0"/>
              <a:t> </a:t>
            </a:r>
            <a:r>
              <a:rPr lang="es-AR" sz="2000" dirty="0" err="1" smtClean="0"/>
              <a:t>beyond</a:t>
            </a:r>
            <a:r>
              <a:rPr lang="es-AR" sz="2000" dirty="0" smtClean="0"/>
              <a:t> </a:t>
            </a:r>
            <a:r>
              <a:rPr lang="es-AR" sz="2000" dirty="0" err="1" smtClean="0"/>
              <a:t>Riemannian</a:t>
            </a:r>
            <a:r>
              <a:rPr lang="es-AR" sz="2000" dirty="0" smtClean="0"/>
              <a:t> </a:t>
            </a:r>
            <a:r>
              <a:rPr lang="es-AR" sz="2000" dirty="0" err="1" smtClean="0"/>
              <a:t>geometry</a:t>
            </a:r>
            <a:r>
              <a:rPr lang="es-AR" sz="2000" dirty="0" smtClean="0"/>
              <a:t> </a:t>
            </a:r>
            <a:r>
              <a:rPr lang="es-AR" sz="2000" dirty="0" err="1" smtClean="0"/>
              <a:t>because</a:t>
            </a:r>
            <a:r>
              <a:rPr lang="es-AR" sz="2000" dirty="0" smtClean="0"/>
              <a:t> </a:t>
            </a:r>
            <a:r>
              <a:rPr lang="es-AR" sz="2000" dirty="0" err="1" smtClean="0"/>
              <a:t>it</a:t>
            </a:r>
            <a:r>
              <a:rPr lang="es-AR" sz="2000" dirty="0" smtClean="0"/>
              <a:t> </a:t>
            </a:r>
            <a:r>
              <a:rPr lang="es-AR" sz="2000" dirty="0" err="1" smtClean="0"/>
              <a:t>is</a:t>
            </a:r>
            <a:r>
              <a:rPr lang="es-AR" sz="2000" dirty="0" smtClean="0"/>
              <a:t> </a:t>
            </a:r>
            <a:r>
              <a:rPr lang="es-AR" sz="2000" dirty="0" err="1" smtClean="0"/>
              <a:t>based</a:t>
            </a:r>
            <a:r>
              <a:rPr lang="es-AR" sz="2000" dirty="0" smtClean="0"/>
              <a:t> </a:t>
            </a:r>
            <a:r>
              <a:rPr lang="es-AR" sz="2000" dirty="0" err="1" smtClean="0"/>
              <a:t>on</a:t>
            </a:r>
            <a:r>
              <a:rPr lang="es-AR" sz="2000" dirty="0" smtClean="0"/>
              <a:t> </a:t>
            </a:r>
            <a:r>
              <a:rPr lang="es-AR" sz="2000" dirty="0" err="1" smtClean="0"/>
              <a:t>generalized</a:t>
            </a:r>
            <a:r>
              <a:rPr lang="es-AR" sz="2000" dirty="0" smtClean="0"/>
              <a:t> </a:t>
            </a:r>
            <a:r>
              <a:rPr lang="es-AR" sz="2000" dirty="0" err="1" smtClean="0"/>
              <a:t>rather</a:t>
            </a:r>
            <a:r>
              <a:rPr lang="es-AR" sz="2000" dirty="0" smtClean="0"/>
              <a:t> </a:t>
            </a:r>
            <a:r>
              <a:rPr lang="es-AR" sz="2000" dirty="0" err="1" smtClean="0"/>
              <a:t>than</a:t>
            </a:r>
            <a:r>
              <a:rPr lang="es-AR" sz="2000" dirty="0" smtClean="0"/>
              <a:t> </a:t>
            </a:r>
            <a:r>
              <a:rPr lang="es-AR" sz="2000" dirty="0" err="1" smtClean="0"/>
              <a:t>standard</a:t>
            </a:r>
            <a:r>
              <a:rPr lang="es-AR" sz="2000" dirty="0" smtClean="0"/>
              <a:t> Lie </a:t>
            </a:r>
            <a:r>
              <a:rPr lang="es-AR" sz="2000" dirty="0" err="1" smtClean="0"/>
              <a:t>derivatives</a:t>
            </a:r>
            <a:endParaRPr lang="es-AR" sz="2000" dirty="0" smtClean="0"/>
          </a:p>
          <a:p>
            <a:endParaRPr lang="es-AR" sz="2000" dirty="0" smtClean="0"/>
          </a:p>
          <a:p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notions</a:t>
            </a:r>
            <a:r>
              <a:rPr lang="es-AR" sz="2000" dirty="0" smtClean="0"/>
              <a:t> of </a:t>
            </a:r>
            <a:r>
              <a:rPr lang="es-AR" sz="2000" dirty="0" err="1" smtClean="0"/>
              <a:t>connections</a:t>
            </a:r>
            <a:r>
              <a:rPr lang="es-AR" sz="2000" dirty="0" smtClean="0"/>
              <a:t>, </a:t>
            </a:r>
            <a:r>
              <a:rPr lang="es-AR" sz="2000" dirty="0" err="1" smtClean="0"/>
              <a:t>torsion</a:t>
            </a:r>
            <a:r>
              <a:rPr lang="es-AR" sz="2000" dirty="0" smtClean="0"/>
              <a:t> and </a:t>
            </a:r>
            <a:r>
              <a:rPr lang="es-AR" sz="2000" dirty="0" err="1" smtClean="0"/>
              <a:t>curvature</a:t>
            </a:r>
            <a:r>
              <a:rPr lang="es-AR" sz="2000" dirty="0" smtClean="0"/>
              <a:t> </a:t>
            </a:r>
            <a:r>
              <a:rPr lang="es-AR" sz="2000" dirty="0" err="1" smtClean="0"/>
              <a:t>have</a:t>
            </a:r>
            <a:r>
              <a:rPr lang="es-AR" sz="2000" dirty="0" smtClean="0"/>
              <a:t> </a:t>
            </a:r>
            <a:r>
              <a:rPr lang="es-AR" sz="2000" dirty="0" err="1" smtClean="0"/>
              <a:t>to</a:t>
            </a:r>
            <a:r>
              <a:rPr lang="es-AR" sz="2000" dirty="0" smtClean="0"/>
              <a:t> </a:t>
            </a:r>
            <a:r>
              <a:rPr lang="es-AR" sz="2000" dirty="0" err="1" smtClean="0"/>
              <a:t>be</a:t>
            </a:r>
            <a:r>
              <a:rPr lang="es-AR" sz="2000" dirty="0" smtClean="0"/>
              <a:t> </a:t>
            </a:r>
            <a:r>
              <a:rPr lang="es-AR" sz="2000" dirty="0" err="1" smtClean="0"/>
              <a:t>generalized</a:t>
            </a:r>
            <a:endParaRPr lang="es-AR" sz="2000" dirty="0" smtClean="0"/>
          </a:p>
          <a:p>
            <a:endParaRPr lang="es-AR" sz="2000" dirty="0" smtClean="0"/>
          </a:p>
          <a:p>
            <a:r>
              <a:rPr lang="es-AR" sz="2000" dirty="0" err="1" smtClean="0"/>
              <a:t>E.g.</a:t>
            </a:r>
            <a:r>
              <a:rPr lang="es-AR" sz="2000" dirty="0" smtClean="0"/>
              <a:t> </a:t>
            </a:r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vanishing</a:t>
            </a:r>
            <a:r>
              <a:rPr lang="es-AR" sz="2000" dirty="0" smtClean="0"/>
              <a:t> </a:t>
            </a:r>
            <a:r>
              <a:rPr lang="es-AR" sz="2000" dirty="0" err="1" smtClean="0"/>
              <a:t>torsion</a:t>
            </a:r>
            <a:r>
              <a:rPr lang="es-AR" sz="2000" dirty="0" smtClean="0"/>
              <a:t> and </a:t>
            </a:r>
            <a:r>
              <a:rPr lang="es-AR" sz="2000" dirty="0" err="1" smtClean="0"/>
              <a:t>compatibility</a:t>
            </a:r>
            <a:r>
              <a:rPr lang="es-AR" sz="2000" dirty="0" smtClean="0"/>
              <a:t> </a:t>
            </a:r>
            <a:r>
              <a:rPr lang="es-AR" sz="2000" dirty="0" err="1" smtClean="0"/>
              <a:t>conditions</a:t>
            </a:r>
            <a:r>
              <a:rPr lang="es-AR" sz="2000" dirty="0" smtClean="0"/>
              <a:t> do </a:t>
            </a:r>
            <a:r>
              <a:rPr lang="es-AR" sz="2000" dirty="0" err="1" smtClean="0"/>
              <a:t>not</a:t>
            </a:r>
            <a:r>
              <a:rPr lang="es-AR" sz="2000" dirty="0" smtClean="0"/>
              <a:t> </a:t>
            </a:r>
            <a:r>
              <a:rPr lang="es-AR" sz="2000" dirty="0" err="1" smtClean="0"/>
              <a:t>completely</a:t>
            </a:r>
            <a:r>
              <a:rPr lang="es-AR" sz="2000" dirty="0" smtClean="0"/>
              <a:t> determine </a:t>
            </a:r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connections</a:t>
            </a:r>
            <a:r>
              <a:rPr lang="es-AR" sz="2000" dirty="0" smtClean="0"/>
              <a:t> and </a:t>
            </a:r>
            <a:r>
              <a:rPr lang="es-AR" sz="2000" dirty="0" err="1" smtClean="0"/>
              <a:t>curvatures</a:t>
            </a:r>
            <a:r>
              <a:rPr lang="es-AR" sz="2000" dirty="0" smtClean="0"/>
              <a:t>, </a:t>
            </a:r>
            <a:r>
              <a:rPr lang="es-AR" sz="2000" dirty="0" err="1" smtClean="0"/>
              <a:t>but</a:t>
            </a:r>
            <a:r>
              <a:rPr lang="es-AR" sz="2000" dirty="0" smtClean="0"/>
              <a:t> </a:t>
            </a:r>
            <a:r>
              <a:rPr lang="es-AR" sz="2000" dirty="0" err="1" smtClean="0"/>
              <a:t>only</a:t>
            </a:r>
            <a:r>
              <a:rPr lang="es-AR" sz="2000" dirty="0" smtClean="0"/>
              <a:t> </a:t>
            </a:r>
            <a:r>
              <a:rPr lang="es-AR" sz="2000" dirty="0" err="1" smtClean="0"/>
              <a:t>fix</a:t>
            </a:r>
            <a:r>
              <a:rPr lang="es-AR" sz="2000" dirty="0" smtClean="0"/>
              <a:t> </a:t>
            </a:r>
            <a:r>
              <a:rPr lang="es-AR" sz="2000" dirty="0" err="1" smtClean="0"/>
              <a:t>some</a:t>
            </a:r>
            <a:r>
              <a:rPr lang="es-AR" sz="2000" dirty="0" smtClean="0"/>
              <a:t> of </a:t>
            </a:r>
            <a:r>
              <a:rPr lang="es-AR" sz="2000" dirty="0" err="1" smtClean="0"/>
              <a:t>their</a:t>
            </a:r>
            <a:r>
              <a:rPr lang="es-AR" sz="2000" dirty="0" smtClean="0"/>
              <a:t> </a:t>
            </a:r>
            <a:r>
              <a:rPr lang="es-AR" sz="2000" dirty="0" err="1" smtClean="0"/>
              <a:t>projections</a:t>
            </a:r>
            <a:r>
              <a:rPr lang="es-AR" sz="2000" dirty="0" smtClean="0"/>
              <a:t>                 </a:t>
            </a:r>
            <a:r>
              <a:rPr lang="es-AR" sz="1800" dirty="0" smtClean="0">
                <a:solidFill>
                  <a:srgbClr val="4978E1"/>
                </a:solidFill>
              </a:rPr>
              <a:t>I. </a:t>
            </a:r>
            <a:r>
              <a:rPr lang="es-AR" sz="1800" dirty="0" err="1" smtClean="0">
                <a:solidFill>
                  <a:srgbClr val="4978E1"/>
                </a:solidFill>
              </a:rPr>
              <a:t>Jeon</a:t>
            </a:r>
            <a:r>
              <a:rPr lang="es-AR" sz="1800" dirty="0" smtClean="0">
                <a:solidFill>
                  <a:srgbClr val="4978E1"/>
                </a:solidFill>
              </a:rPr>
              <a:t>, K. Lee, J. Park (2011), O. </a:t>
            </a:r>
            <a:r>
              <a:rPr lang="es-AR" sz="1800" dirty="0" err="1" smtClean="0">
                <a:solidFill>
                  <a:srgbClr val="4978E1"/>
                </a:solidFill>
              </a:rPr>
              <a:t>Hohm</a:t>
            </a:r>
            <a:r>
              <a:rPr lang="es-AR" sz="1800" dirty="0" smtClean="0">
                <a:solidFill>
                  <a:srgbClr val="4978E1"/>
                </a:solidFill>
              </a:rPr>
              <a:t>, B. </a:t>
            </a:r>
            <a:r>
              <a:rPr lang="es-AR" sz="1800" dirty="0" err="1" smtClean="0">
                <a:solidFill>
                  <a:srgbClr val="4978E1"/>
                </a:solidFill>
              </a:rPr>
              <a:t>Zwiebach</a:t>
            </a:r>
            <a:r>
              <a:rPr lang="es-AR" sz="1800" dirty="0" smtClean="0">
                <a:solidFill>
                  <a:srgbClr val="4978E1"/>
                </a:solidFill>
              </a:rPr>
              <a:t> (2012)</a:t>
            </a:r>
          </a:p>
          <a:p>
            <a:endParaRPr lang="es-AR" sz="2000" dirty="0" smtClean="0"/>
          </a:p>
          <a:p>
            <a:r>
              <a:rPr lang="es-AR" sz="2000" dirty="0" err="1" smtClean="0">
                <a:solidFill>
                  <a:srgbClr val="FF0000"/>
                </a:solidFill>
              </a:rPr>
              <a:t>Strong</a:t>
            </a:r>
            <a:r>
              <a:rPr lang="es-AR" sz="2000" dirty="0" smtClean="0">
                <a:solidFill>
                  <a:srgbClr val="FF0000"/>
                </a:solidFill>
              </a:rPr>
              <a:t> </a:t>
            </a:r>
            <a:r>
              <a:rPr lang="es-AR" sz="2000" dirty="0" err="1" smtClean="0">
                <a:solidFill>
                  <a:srgbClr val="FF0000"/>
                </a:solidFill>
              </a:rPr>
              <a:t>constraint</a:t>
            </a:r>
            <a:r>
              <a:rPr lang="es-AR" sz="2000" dirty="0" smtClean="0">
                <a:solidFill>
                  <a:srgbClr val="FF0000"/>
                </a:solidFill>
              </a:rPr>
              <a:t> </a:t>
            </a:r>
            <a:r>
              <a:rPr lang="es-AR" sz="2000" dirty="0" err="1" smtClean="0"/>
              <a:t>was</a:t>
            </a:r>
            <a:r>
              <a:rPr lang="es-AR" sz="2000" dirty="0" smtClean="0"/>
              <a:t> </a:t>
            </a:r>
            <a:r>
              <a:rPr lang="es-AR" sz="2000" dirty="0" err="1" smtClean="0"/>
              <a:t>assumed</a:t>
            </a:r>
            <a:r>
              <a:rPr lang="es-AR" sz="2000" dirty="0" smtClean="0"/>
              <a:t> in </a:t>
            </a:r>
            <a:r>
              <a:rPr lang="es-AR" sz="2000" dirty="0" err="1" smtClean="0"/>
              <a:t>these</a:t>
            </a:r>
            <a:r>
              <a:rPr lang="es-AR" sz="2000" dirty="0" smtClean="0"/>
              <a:t> </a:t>
            </a:r>
            <a:r>
              <a:rPr lang="es-AR" sz="2000" dirty="0" err="1" smtClean="0"/>
              <a:t>constructions</a:t>
            </a:r>
            <a:r>
              <a:rPr lang="es-AR" sz="2000" dirty="0" smtClean="0"/>
              <a:t>. Can </a:t>
            </a:r>
            <a:r>
              <a:rPr lang="es-AR" sz="2000" dirty="0" err="1" smtClean="0"/>
              <a:t>it</a:t>
            </a:r>
            <a:r>
              <a:rPr lang="es-AR" sz="2000" dirty="0" smtClean="0"/>
              <a:t> </a:t>
            </a:r>
            <a:r>
              <a:rPr lang="es-AR" sz="2000" dirty="0" err="1" smtClean="0"/>
              <a:t>be</a:t>
            </a:r>
            <a:r>
              <a:rPr lang="es-AR" sz="2000" dirty="0" smtClean="0"/>
              <a:t> </a:t>
            </a:r>
            <a:r>
              <a:rPr lang="es-AR" sz="2000" dirty="0" err="1" smtClean="0"/>
              <a:t>relaxed</a:t>
            </a:r>
            <a:r>
              <a:rPr lang="es-AR" sz="2000" dirty="0" smtClean="0"/>
              <a:t>?</a:t>
            </a:r>
            <a:endParaRPr lang="es-AR" sz="2000" dirty="0"/>
          </a:p>
        </p:txBody>
      </p:sp>
      <p:graphicFrame>
        <p:nvGraphicFramePr>
          <p:cNvPr id="326657" name="Object 4"/>
          <p:cNvGraphicFramePr>
            <a:graphicFrameLocks noChangeAspect="1"/>
          </p:cNvGraphicFramePr>
          <p:nvPr/>
        </p:nvGraphicFramePr>
        <p:xfrm>
          <a:off x="5072066" y="1285860"/>
          <a:ext cx="3428999" cy="502920"/>
        </p:xfrm>
        <a:graphic>
          <a:graphicData uri="http://schemas.openxmlformats.org/presentationml/2006/ole">
            <p:oleObj spid="_x0000_s326657" name="Ecuación" r:id="rId3" imgW="190476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s-AR" sz="2000" dirty="0" smtClean="0"/>
              <a:t>Basic </a:t>
            </a:r>
            <a:r>
              <a:rPr lang="es-AR" sz="2000" dirty="0" err="1" smtClean="0"/>
              <a:t>fields</a:t>
            </a:r>
            <a:r>
              <a:rPr lang="es-AR" sz="2000" dirty="0" smtClean="0"/>
              <a:t> are </a:t>
            </a:r>
            <a:r>
              <a:rPr lang="es-AR" sz="2000" dirty="0" err="1" smtClean="0"/>
              <a:t>generalized</a:t>
            </a:r>
            <a:r>
              <a:rPr lang="es-AR" sz="2000" dirty="0" smtClean="0"/>
              <a:t> </a:t>
            </a:r>
            <a:r>
              <a:rPr lang="es-AR" sz="2000" dirty="0" err="1" smtClean="0"/>
              <a:t>vielbeins</a:t>
            </a:r>
            <a:r>
              <a:rPr lang="es-AR" sz="2000" dirty="0" smtClean="0"/>
              <a:t> E</a:t>
            </a:r>
            <a:r>
              <a:rPr lang="es-AR" sz="2000" baseline="30000" dirty="0" smtClean="0"/>
              <a:t>A</a:t>
            </a:r>
            <a:r>
              <a:rPr lang="es-AR" sz="2000" baseline="-25000" dirty="0" smtClean="0"/>
              <a:t>M</a:t>
            </a:r>
            <a:r>
              <a:rPr lang="es-AR" sz="2000" dirty="0" smtClean="0"/>
              <a:t> and </a:t>
            </a:r>
            <a:r>
              <a:rPr lang="es-AR" sz="2000" dirty="0" err="1" smtClean="0"/>
              <a:t>dilaton</a:t>
            </a:r>
            <a:endParaRPr lang="es-AR" sz="2000" dirty="0" smtClean="0"/>
          </a:p>
          <a:p>
            <a:pPr>
              <a:defRPr/>
            </a:pPr>
            <a:endParaRPr lang="es-AR" sz="2000" dirty="0" smtClean="0"/>
          </a:p>
          <a:p>
            <a:pPr>
              <a:buNone/>
              <a:defRPr/>
            </a:pPr>
            <a:endParaRPr lang="es-AR" sz="2000" dirty="0" smtClean="0"/>
          </a:p>
          <a:p>
            <a:pPr>
              <a:defRPr/>
            </a:pPr>
            <a:r>
              <a:rPr lang="es-AR" sz="2000" dirty="0" smtClean="0"/>
              <a:t>E</a:t>
            </a:r>
            <a:r>
              <a:rPr lang="es-AR" sz="2000" baseline="30000" dirty="0" smtClean="0"/>
              <a:t>A</a:t>
            </a:r>
            <a:r>
              <a:rPr lang="es-AR" sz="2000" baseline="-25000" dirty="0" smtClean="0"/>
              <a:t>M  </a:t>
            </a:r>
            <a:r>
              <a:rPr lang="es-AR" sz="2000" dirty="0" smtClean="0"/>
              <a:t>can </a:t>
            </a:r>
            <a:r>
              <a:rPr lang="es-AR" sz="2000" dirty="0" err="1" smtClean="0"/>
              <a:t>be</a:t>
            </a:r>
            <a:r>
              <a:rPr lang="es-AR" sz="2000" dirty="0" smtClean="0"/>
              <a:t> </a:t>
            </a:r>
            <a:r>
              <a:rPr lang="es-AR" sz="2000" dirty="0" err="1" smtClean="0"/>
              <a:t>parametrized</a:t>
            </a:r>
            <a:r>
              <a:rPr lang="es-AR" sz="2000" dirty="0" smtClean="0"/>
              <a:t> in </a:t>
            </a:r>
            <a:r>
              <a:rPr lang="es-AR" sz="2000" dirty="0" err="1" smtClean="0"/>
              <a:t>terms</a:t>
            </a:r>
            <a:r>
              <a:rPr lang="es-AR" sz="2000" dirty="0" smtClean="0"/>
              <a:t> of </a:t>
            </a:r>
            <a:r>
              <a:rPr lang="es-AR" sz="2000" dirty="0" err="1" smtClean="0"/>
              <a:t>vielbein</a:t>
            </a:r>
            <a:r>
              <a:rPr lang="es-AR" sz="2000" dirty="0" smtClean="0"/>
              <a:t> of D-dimensional </a:t>
            </a:r>
            <a:r>
              <a:rPr lang="es-AR" sz="2000" dirty="0" err="1" smtClean="0"/>
              <a:t>metric</a:t>
            </a:r>
            <a:r>
              <a:rPr lang="es-AR" sz="2000" dirty="0" smtClean="0"/>
              <a:t>                        </a:t>
            </a:r>
          </a:p>
          <a:p>
            <a:pPr>
              <a:buNone/>
              <a:defRPr/>
            </a:pPr>
            <a:r>
              <a:rPr lang="es-AR" sz="2000" dirty="0" smtClean="0"/>
              <a:t>                                         D-dimensional </a:t>
            </a:r>
            <a:r>
              <a:rPr lang="es-AR" sz="2000" dirty="0" err="1" smtClean="0"/>
              <a:t>Minkowski</a:t>
            </a:r>
            <a:r>
              <a:rPr lang="es-AR" sz="2000" dirty="0" smtClean="0"/>
              <a:t> </a:t>
            </a:r>
            <a:r>
              <a:rPr lang="es-AR" sz="2000" dirty="0" err="1" smtClean="0"/>
              <a:t>metric</a:t>
            </a:r>
            <a:endParaRPr lang="es-AR" sz="2000" dirty="0" smtClean="0"/>
          </a:p>
          <a:p>
            <a:pPr>
              <a:buFontTx/>
              <a:buNone/>
              <a:defRPr/>
            </a:pPr>
            <a:r>
              <a:rPr lang="es-AR" dirty="0" smtClean="0"/>
              <a:t>   </a:t>
            </a:r>
            <a:endParaRPr lang="es-AR" sz="2400" dirty="0" smtClean="0"/>
          </a:p>
          <a:p>
            <a:pPr>
              <a:buFontTx/>
              <a:buNone/>
              <a:defRPr/>
            </a:pPr>
            <a:r>
              <a:rPr lang="es-AR" sz="2400" dirty="0" smtClean="0"/>
              <a:t>    </a:t>
            </a:r>
          </a:p>
          <a:p>
            <a:pPr>
              <a:defRPr/>
            </a:pPr>
            <a:r>
              <a:rPr lang="es-AR" sz="2000" dirty="0" smtClean="0"/>
              <a:t> </a:t>
            </a:r>
            <a:r>
              <a:rPr lang="es-AR" sz="2000" dirty="0" err="1" smtClean="0"/>
              <a:t>Arrange</a:t>
            </a:r>
            <a:r>
              <a:rPr lang="es-AR" sz="2000" dirty="0" smtClean="0"/>
              <a:t> </a:t>
            </a:r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fields</a:t>
            </a:r>
            <a:r>
              <a:rPr lang="es-AR" sz="2000" dirty="0" smtClean="0"/>
              <a:t> in </a:t>
            </a:r>
            <a:r>
              <a:rPr lang="es-AR" sz="2000" dirty="0" err="1" smtClean="0"/>
              <a:t>dynamical</a:t>
            </a:r>
            <a:r>
              <a:rPr lang="es-AR" sz="2000" dirty="0" smtClean="0"/>
              <a:t> </a:t>
            </a:r>
            <a:r>
              <a:rPr lang="es-AR" sz="2000" dirty="0" err="1" smtClean="0"/>
              <a:t>fluxes</a:t>
            </a:r>
            <a:r>
              <a:rPr lang="es-AR" sz="2000" dirty="0" smtClean="0"/>
              <a:t>:</a:t>
            </a:r>
          </a:p>
          <a:p>
            <a:pPr>
              <a:buFontTx/>
              <a:buNone/>
              <a:defRPr/>
            </a:pPr>
            <a:endParaRPr lang="es-AR" sz="2400" dirty="0" smtClean="0"/>
          </a:p>
          <a:p>
            <a:pPr>
              <a:buFontTx/>
              <a:buNone/>
              <a:defRPr/>
            </a:pPr>
            <a:endParaRPr lang="es-AR" sz="2400" dirty="0" smtClean="0"/>
          </a:p>
          <a:p>
            <a:pPr>
              <a:defRPr/>
            </a:pPr>
            <a:r>
              <a:rPr lang="es-AR" sz="2000" dirty="0" err="1" smtClean="0"/>
              <a:t>Field</a:t>
            </a:r>
            <a:r>
              <a:rPr lang="es-AR" sz="2000" dirty="0" smtClean="0"/>
              <a:t> </a:t>
            </a:r>
            <a:r>
              <a:rPr lang="es-AR" sz="2000" dirty="0" err="1" smtClean="0"/>
              <a:t>dependent</a:t>
            </a:r>
            <a:r>
              <a:rPr lang="es-AR" sz="2000" dirty="0" smtClean="0"/>
              <a:t> and non-</a:t>
            </a:r>
            <a:r>
              <a:rPr lang="es-AR" sz="2000" dirty="0" err="1" smtClean="0"/>
              <a:t>constant</a:t>
            </a:r>
            <a:r>
              <a:rPr lang="es-AR" sz="2000" dirty="0" smtClean="0"/>
              <a:t> </a:t>
            </a:r>
            <a:r>
              <a:rPr lang="es-AR" sz="2000" dirty="0" err="1" smtClean="0"/>
              <a:t>fluxes</a:t>
            </a:r>
            <a:r>
              <a:rPr lang="es-AR" sz="2000" dirty="0" smtClean="0"/>
              <a:t>, </a:t>
            </a:r>
            <a:r>
              <a:rPr lang="es-AR" sz="2000" dirty="0" err="1" smtClean="0"/>
              <a:t>that</a:t>
            </a:r>
            <a:r>
              <a:rPr lang="es-AR" sz="2000" dirty="0" smtClean="0"/>
              <a:t> </a:t>
            </a:r>
            <a:r>
              <a:rPr lang="es-AR" sz="2000" dirty="0" err="1" smtClean="0"/>
              <a:t>give</a:t>
            </a:r>
            <a:r>
              <a:rPr lang="es-AR" sz="2000" dirty="0" smtClean="0"/>
              <a:t> </a:t>
            </a:r>
            <a:r>
              <a:rPr lang="es-AR" sz="2000" dirty="0" err="1" smtClean="0"/>
              <a:t>rise</a:t>
            </a:r>
            <a:r>
              <a:rPr lang="es-AR" sz="2000" dirty="0" smtClean="0"/>
              <a:t> </a:t>
            </a:r>
            <a:r>
              <a:rPr lang="es-AR" sz="2000" dirty="0" err="1" smtClean="0"/>
              <a:t>to</a:t>
            </a:r>
            <a:r>
              <a:rPr lang="es-AR" sz="2000" dirty="0" smtClean="0"/>
              <a:t> </a:t>
            </a:r>
            <a:r>
              <a:rPr lang="es-AR" sz="2000" dirty="0" err="1" smtClean="0"/>
              <a:t>gaugings</a:t>
            </a:r>
            <a:r>
              <a:rPr lang="es-AR" sz="2000" dirty="0" smtClean="0"/>
              <a:t> </a:t>
            </a:r>
            <a:r>
              <a:rPr lang="es-AR" sz="2000" dirty="0" err="1" smtClean="0"/>
              <a:t>or</a:t>
            </a:r>
            <a:r>
              <a:rPr lang="es-AR" sz="2000" dirty="0" smtClean="0"/>
              <a:t> </a:t>
            </a:r>
            <a:r>
              <a:rPr lang="es-AR" sz="2000" dirty="0" err="1" smtClean="0"/>
              <a:t>constant</a:t>
            </a:r>
            <a:r>
              <a:rPr lang="es-AR" sz="2000" dirty="0" smtClean="0"/>
              <a:t> </a:t>
            </a:r>
            <a:r>
              <a:rPr lang="es-AR" sz="2000" dirty="0" err="1" smtClean="0"/>
              <a:t>fluxes</a:t>
            </a:r>
            <a:r>
              <a:rPr lang="es-AR" sz="2000" dirty="0" smtClean="0"/>
              <a:t> </a:t>
            </a:r>
            <a:r>
              <a:rPr lang="es-AR" sz="2000" dirty="0" err="1" smtClean="0"/>
              <a:t>upon</a:t>
            </a:r>
            <a:r>
              <a:rPr lang="es-AR" sz="2000" dirty="0" smtClean="0"/>
              <a:t> </a:t>
            </a:r>
            <a:r>
              <a:rPr lang="es-AR" sz="2000" dirty="0" err="1" smtClean="0"/>
              <a:t>compactification</a:t>
            </a:r>
            <a:r>
              <a:rPr lang="es-AR" sz="2000" dirty="0" smtClean="0"/>
              <a:t> (</a:t>
            </a:r>
            <a:r>
              <a:rPr lang="es-AR" sz="2000" dirty="0" err="1" smtClean="0"/>
              <a:t>e.g.</a:t>
            </a:r>
            <a:r>
              <a:rPr lang="es-AR" sz="2000" dirty="0" smtClean="0"/>
              <a:t> </a:t>
            </a:r>
            <a:r>
              <a:rPr lang="es-AR" sz="2000" dirty="0" err="1" smtClean="0"/>
              <a:t>F</a:t>
            </a:r>
            <a:r>
              <a:rPr lang="es-AR" sz="2000" baseline="-25000" dirty="0" err="1" smtClean="0"/>
              <a:t>abc</a:t>
            </a:r>
            <a:r>
              <a:rPr lang="es-AR" sz="2000" dirty="0" smtClean="0"/>
              <a:t>=</a:t>
            </a:r>
            <a:r>
              <a:rPr lang="es-AR" sz="2000" dirty="0" err="1" smtClean="0"/>
              <a:t>H</a:t>
            </a:r>
            <a:r>
              <a:rPr lang="es-AR" sz="2000" baseline="-25000" dirty="0" err="1" smtClean="0"/>
              <a:t>abc</a:t>
            </a:r>
            <a:r>
              <a:rPr lang="es-AR" sz="2000" dirty="0" smtClean="0"/>
              <a:t>)</a:t>
            </a:r>
          </a:p>
          <a:p>
            <a:pPr>
              <a:buFontTx/>
              <a:buNone/>
              <a:defRPr/>
            </a:pPr>
            <a:endParaRPr lang="es-AR" sz="2400" dirty="0"/>
          </a:p>
        </p:txBody>
      </p:sp>
      <p:sp>
        <p:nvSpPr>
          <p:cNvPr id="10245" name="5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87"/>
          </a:xfrm>
        </p:spPr>
        <p:txBody>
          <a:bodyPr/>
          <a:lstStyle/>
          <a:p>
            <a:r>
              <a:rPr lang="es-AR" sz="2400" dirty="0" smtClean="0">
                <a:solidFill>
                  <a:srgbClr val="0070C0"/>
                </a:solidFill>
              </a:rPr>
              <a:t>Flux </a:t>
            </a:r>
            <a:r>
              <a:rPr lang="es-AR" sz="2400" dirty="0" err="1" smtClean="0">
                <a:solidFill>
                  <a:srgbClr val="0070C0"/>
                </a:solidFill>
              </a:rPr>
              <a:t>formulation</a:t>
            </a:r>
            <a:r>
              <a:rPr lang="es-AR" sz="2400" dirty="0" smtClean="0">
                <a:solidFill>
                  <a:srgbClr val="0070C0"/>
                </a:solidFill>
              </a:rPr>
              <a:t> of DFT</a:t>
            </a:r>
            <a:r>
              <a:rPr lang="es-AR" sz="2800" dirty="0" smtClean="0">
                <a:solidFill>
                  <a:srgbClr val="0070C0"/>
                </a:solidFill>
              </a:rPr>
              <a:t/>
            </a:r>
            <a:br>
              <a:rPr lang="es-AR" sz="2800" dirty="0" smtClean="0">
                <a:solidFill>
                  <a:srgbClr val="0070C0"/>
                </a:solidFill>
              </a:rPr>
            </a:br>
            <a:r>
              <a:rPr lang="es-AR" sz="2800" dirty="0" smtClean="0">
                <a:solidFill>
                  <a:srgbClr val="0070C0"/>
                </a:solidFill>
              </a:rPr>
              <a:t>                                                                  </a:t>
            </a:r>
            <a:r>
              <a:rPr lang="es-AR" sz="1800" dirty="0" smtClean="0">
                <a:solidFill>
                  <a:srgbClr val="0070C0"/>
                </a:solidFill>
              </a:rPr>
              <a:t>W. </a:t>
            </a:r>
            <a:r>
              <a:rPr lang="es-AR" sz="1800" dirty="0" err="1" smtClean="0">
                <a:solidFill>
                  <a:srgbClr val="0070C0"/>
                </a:solidFill>
              </a:rPr>
              <a:t>Siegel</a:t>
            </a:r>
            <a:r>
              <a:rPr lang="es-AR" sz="1800" dirty="0" smtClean="0">
                <a:solidFill>
                  <a:srgbClr val="0070C0"/>
                </a:solidFill>
              </a:rPr>
              <a:t> (1993)</a:t>
            </a:r>
            <a:br>
              <a:rPr lang="es-AR" sz="1800" dirty="0" smtClean="0">
                <a:solidFill>
                  <a:srgbClr val="0070C0"/>
                </a:solidFill>
              </a:rPr>
            </a:br>
            <a:r>
              <a:rPr lang="es-AR" sz="1800" dirty="0" smtClean="0">
                <a:solidFill>
                  <a:srgbClr val="0070C0"/>
                </a:solidFill>
              </a:rPr>
              <a:t>                                             D. </a:t>
            </a:r>
            <a:r>
              <a:rPr lang="es-AR" sz="1800" dirty="0" err="1" smtClean="0">
                <a:solidFill>
                  <a:srgbClr val="0070C0"/>
                </a:solidFill>
              </a:rPr>
              <a:t>Geissbhuler</a:t>
            </a:r>
            <a:r>
              <a:rPr lang="es-AR" sz="1800" dirty="0" smtClean="0">
                <a:solidFill>
                  <a:srgbClr val="0070C0"/>
                </a:solidFill>
              </a:rPr>
              <a:t>, D. Marqués, C.N., V. Penas (2013)</a:t>
            </a:r>
          </a:p>
        </p:txBody>
      </p:sp>
      <p:graphicFrame>
        <p:nvGraphicFramePr>
          <p:cNvPr id="10242" name="Object 6"/>
          <p:cNvGraphicFramePr>
            <a:graphicFrameLocks noChangeAspect="1"/>
          </p:cNvGraphicFramePr>
          <p:nvPr/>
        </p:nvGraphicFramePr>
        <p:xfrm>
          <a:off x="2249488" y="2071688"/>
          <a:ext cx="5072062" cy="852487"/>
        </p:xfrm>
        <a:graphic>
          <a:graphicData uri="http://schemas.openxmlformats.org/presentationml/2006/ole">
            <p:oleObj spid="_x0000_s323586" name="Ecuación" r:id="rId3" imgW="2717640" imgH="457200" progId="Equation.3">
              <p:embed/>
            </p:oleObj>
          </a:graphicData>
        </a:graphic>
      </p:graphicFrame>
      <p:graphicFrame>
        <p:nvGraphicFramePr>
          <p:cNvPr id="10243" name="Object 4"/>
          <p:cNvGraphicFramePr>
            <a:graphicFrameLocks noChangeAspect="1"/>
          </p:cNvGraphicFramePr>
          <p:nvPr/>
        </p:nvGraphicFramePr>
        <p:xfrm>
          <a:off x="1949450" y="4838700"/>
          <a:ext cx="5387975" cy="881063"/>
        </p:xfrm>
        <a:graphic>
          <a:graphicData uri="http://schemas.openxmlformats.org/presentationml/2006/ole">
            <p:oleObj spid="_x0000_s323587" name="Ecuación" r:id="rId4" imgW="2958840" imgH="558720" progId="Equation.3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857224" y="3071810"/>
          <a:ext cx="2000265" cy="449498"/>
        </p:xfrm>
        <a:graphic>
          <a:graphicData uri="http://schemas.openxmlformats.org/presentationml/2006/ole">
            <p:oleObj spid="_x0000_s323588" name="Ecuación" r:id="rId5" imgW="1130040" imgH="253800" progId="Equation.3">
              <p:embed/>
            </p:oleObj>
          </a:graphicData>
        </a:graphic>
      </p:graphicFrame>
      <p:graphicFrame>
        <p:nvGraphicFramePr>
          <p:cNvPr id="323589" name="Object 9"/>
          <p:cNvGraphicFramePr>
            <a:graphicFrameLocks noChangeAspect="1"/>
          </p:cNvGraphicFramePr>
          <p:nvPr/>
        </p:nvGraphicFramePr>
        <p:xfrm>
          <a:off x="2214545" y="3571876"/>
          <a:ext cx="4202959" cy="857256"/>
        </p:xfrm>
        <a:graphic>
          <a:graphicData uri="http://schemas.openxmlformats.org/presentationml/2006/ole">
            <p:oleObj spid="_x0000_s323589" name="Ecuación" r:id="rId6" imgW="248904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8"/>
          <p:cNvGraphicFramePr>
            <a:graphicFrameLocks noChangeAspect="1"/>
          </p:cNvGraphicFramePr>
          <p:nvPr/>
        </p:nvGraphicFramePr>
        <p:xfrm>
          <a:off x="785786" y="2000240"/>
          <a:ext cx="7564029" cy="1428761"/>
        </p:xfrm>
        <a:graphic>
          <a:graphicData uri="http://schemas.openxmlformats.org/presentationml/2006/ole">
            <p:oleObj spid="_x0000_s324610" name="Ecuación" r:id="rId4" imgW="4431960" imgH="838080" progId="Equation.3">
              <p:embed/>
            </p:oleObj>
          </a:graphicData>
        </a:graphic>
      </p:graphicFrame>
      <p:graphicFrame>
        <p:nvGraphicFramePr>
          <p:cNvPr id="11267" name="Object 7"/>
          <p:cNvGraphicFramePr>
            <a:graphicFrameLocks noChangeAspect="1"/>
          </p:cNvGraphicFramePr>
          <p:nvPr/>
        </p:nvGraphicFramePr>
        <p:xfrm>
          <a:off x="2928926" y="1285860"/>
          <a:ext cx="3125792" cy="461334"/>
        </p:xfrm>
        <a:graphic>
          <a:graphicData uri="http://schemas.openxmlformats.org/presentationml/2006/ole">
            <p:oleObj spid="_x0000_s324611" name="Ecuación" r:id="rId5" imgW="1892160" imgH="279360" progId="Equation.3">
              <p:embed/>
            </p:oleObj>
          </a:graphicData>
        </a:graphic>
      </p:graphicFrame>
      <p:cxnSp>
        <p:nvCxnSpPr>
          <p:cNvPr id="9" name="8 Conector curvado"/>
          <p:cNvCxnSpPr/>
          <p:nvPr/>
        </p:nvCxnSpPr>
        <p:spPr>
          <a:xfrm>
            <a:off x="3214678" y="3571876"/>
            <a:ext cx="1571636" cy="1500198"/>
          </a:xfrm>
          <a:prstGeom prst="curvedConnector3">
            <a:avLst>
              <a:gd name="adj1" fmla="val 50000"/>
            </a:avLst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>
            <a:spLocks noChangeArrowheads="1"/>
          </p:cNvSpPr>
          <p:nvPr/>
        </p:nvSpPr>
        <p:spPr bwMode="auto">
          <a:xfrm>
            <a:off x="4786314" y="4786322"/>
            <a:ext cx="360040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2000" dirty="0" err="1">
                <a:latin typeface="+mn-lt"/>
              </a:rPr>
              <a:t>Vanishes</a:t>
            </a:r>
            <a:r>
              <a:rPr lang="es-AR" sz="2000" dirty="0">
                <a:latin typeface="+mn-lt"/>
              </a:rPr>
              <a:t> </a:t>
            </a:r>
            <a:r>
              <a:rPr lang="es-AR" sz="2000" dirty="0" err="1">
                <a:latin typeface="+mn-lt"/>
              </a:rPr>
              <a:t>under</a:t>
            </a:r>
            <a:r>
              <a:rPr lang="es-AR" sz="2000" dirty="0">
                <a:latin typeface="+mn-lt"/>
              </a:rPr>
              <a:t> </a:t>
            </a:r>
            <a:r>
              <a:rPr lang="es-AR" sz="2000" dirty="0" err="1">
                <a:latin typeface="+mn-lt"/>
              </a:rPr>
              <a:t>strong</a:t>
            </a:r>
            <a:r>
              <a:rPr lang="es-AR" sz="2000" dirty="0">
                <a:latin typeface="+mn-lt"/>
              </a:rPr>
              <a:t> </a:t>
            </a:r>
            <a:r>
              <a:rPr lang="es-AR" sz="2000" dirty="0" err="1">
                <a:latin typeface="+mn-lt"/>
              </a:rPr>
              <a:t>constraint</a:t>
            </a:r>
            <a:endParaRPr lang="es-AR" sz="2000" dirty="0">
              <a:latin typeface="+mn-lt"/>
            </a:endParaRPr>
          </a:p>
          <a:p>
            <a:endParaRPr lang="es-AR" sz="2400" dirty="0"/>
          </a:p>
        </p:txBody>
      </p:sp>
      <p:sp>
        <p:nvSpPr>
          <p:cNvPr id="19" name="18 CuadroTexto"/>
          <p:cNvSpPr txBox="1">
            <a:spLocks noChangeArrowheads="1"/>
          </p:cNvSpPr>
          <p:nvPr/>
        </p:nvSpPr>
        <p:spPr bwMode="auto">
          <a:xfrm>
            <a:off x="412571" y="5534561"/>
            <a:ext cx="80123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2000" dirty="0" err="1" smtClean="0">
                <a:latin typeface="+mn-lt"/>
              </a:rPr>
              <a:t>Generalized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metric</a:t>
            </a:r>
            <a:r>
              <a:rPr lang="es-AR" sz="2000" dirty="0" smtClean="0">
                <a:latin typeface="+mn-lt"/>
              </a:rPr>
              <a:t> DFT </a:t>
            </a:r>
            <a:r>
              <a:rPr lang="es-AR" sz="2000" dirty="0" err="1">
                <a:latin typeface="+mn-lt"/>
              </a:rPr>
              <a:t>action</a:t>
            </a:r>
            <a:r>
              <a:rPr lang="es-AR" sz="2000" dirty="0">
                <a:latin typeface="+mn-lt"/>
              </a:rPr>
              <a:t> </a:t>
            </a:r>
            <a:r>
              <a:rPr lang="es-AR" sz="2000" dirty="0" smtClean="0">
                <a:latin typeface="+mn-lt"/>
              </a:rPr>
              <a:t>modulo </a:t>
            </a:r>
            <a:r>
              <a:rPr lang="es-AR" sz="2000" dirty="0" err="1">
                <a:latin typeface="+mn-lt"/>
              </a:rPr>
              <a:t>one</a:t>
            </a:r>
            <a:r>
              <a:rPr lang="es-AR" sz="2000" dirty="0">
                <a:latin typeface="+mn-lt"/>
              </a:rPr>
              <a:t> </a:t>
            </a:r>
            <a:r>
              <a:rPr lang="es-AR" sz="2000" dirty="0" err="1">
                <a:latin typeface="+mn-lt"/>
              </a:rPr>
              <a:t>strong</a:t>
            </a:r>
            <a:r>
              <a:rPr lang="es-AR" sz="2000" dirty="0">
                <a:latin typeface="+mn-lt"/>
              </a:rPr>
              <a:t> </a:t>
            </a:r>
            <a:r>
              <a:rPr lang="es-AR" sz="2000" dirty="0" err="1">
                <a:latin typeface="+mn-lt"/>
              </a:rPr>
              <a:t>constraint</a:t>
            </a:r>
            <a:r>
              <a:rPr lang="es-AR" sz="2000" dirty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violating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term</a:t>
            </a:r>
            <a:endParaRPr lang="es-AR" sz="2000" dirty="0" smtClean="0">
              <a:latin typeface="+mn-lt"/>
            </a:endParaRPr>
          </a:p>
          <a:p>
            <a:endParaRPr lang="es-AR" sz="2000" dirty="0" smtClean="0">
              <a:latin typeface="+mn-lt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571868" y="642918"/>
            <a:ext cx="1622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err="1" smtClean="0">
                <a:solidFill>
                  <a:srgbClr val="3462F6"/>
                </a:solidFill>
              </a:rPr>
              <a:t>The</a:t>
            </a:r>
            <a:r>
              <a:rPr lang="es-AR" sz="2400" dirty="0" smtClean="0">
                <a:solidFill>
                  <a:srgbClr val="3462F6"/>
                </a:solidFill>
              </a:rPr>
              <a:t> </a:t>
            </a:r>
            <a:r>
              <a:rPr lang="es-AR" sz="2400" dirty="0" err="1" smtClean="0">
                <a:solidFill>
                  <a:srgbClr val="3462F6"/>
                </a:solidFill>
              </a:rPr>
              <a:t>action</a:t>
            </a:r>
            <a:endParaRPr lang="es-AR" sz="2400" dirty="0">
              <a:solidFill>
                <a:srgbClr val="3462F6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642910" y="4286256"/>
            <a:ext cx="78581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AR" sz="2000" dirty="0" err="1" smtClean="0">
                <a:latin typeface="+mn-lt"/>
              </a:rPr>
              <a:t>The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action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takes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the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form</a:t>
            </a:r>
            <a:r>
              <a:rPr lang="es-AR" sz="2000" dirty="0" smtClean="0">
                <a:latin typeface="+mn-lt"/>
              </a:rPr>
              <a:t> of </a:t>
            </a:r>
            <a:r>
              <a:rPr lang="es-AR" sz="2000" dirty="0" err="1" smtClean="0">
                <a:latin typeface="+mn-lt"/>
              </a:rPr>
              <a:t>the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electric</a:t>
            </a:r>
            <a:r>
              <a:rPr lang="es-AR" sz="2000" dirty="0" smtClean="0">
                <a:latin typeface="+mn-lt"/>
              </a:rPr>
              <a:t> sector of </a:t>
            </a:r>
            <a:r>
              <a:rPr lang="es-AR" sz="2000" dirty="0" err="1" smtClean="0">
                <a:latin typeface="+mn-lt"/>
              </a:rPr>
              <a:t>the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scalar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potential</a:t>
            </a:r>
            <a:r>
              <a:rPr lang="es-AR" sz="2000" dirty="0" smtClean="0">
                <a:latin typeface="+mn-lt"/>
              </a:rPr>
              <a:t> of N=4 D=4 </a:t>
            </a:r>
            <a:r>
              <a:rPr lang="es-AR" sz="2000" dirty="0" err="1" smtClean="0">
                <a:latin typeface="+mn-lt"/>
              </a:rPr>
              <a:t>gauged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supergravity</a:t>
            </a:r>
            <a:endParaRPr lang="es-AR" sz="2000" dirty="0" smtClean="0">
              <a:latin typeface="+mn-lt"/>
            </a:endParaRPr>
          </a:p>
          <a:p>
            <a:endParaRPr lang="es-AR" sz="2000" dirty="0">
              <a:latin typeface="+mn-lt"/>
            </a:endParaRPr>
          </a:p>
        </p:txBody>
      </p:sp>
      <p:cxnSp>
        <p:nvCxnSpPr>
          <p:cNvPr id="21" name="20 Conector curvado"/>
          <p:cNvCxnSpPr/>
          <p:nvPr/>
        </p:nvCxnSpPr>
        <p:spPr>
          <a:xfrm rot="5400000">
            <a:off x="2821769" y="3464719"/>
            <a:ext cx="2643206" cy="1571636"/>
          </a:xfrm>
          <a:prstGeom prst="curvedConnector3">
            <a:avLst>
              <a:gd name="adj1" fmla="val 63934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428596" y="5934670"/>
            <a:ext cx="8302594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err="1" smtClean="0">
                <a:latin typeface="+mn-lt"/>
              </a:rPr>
              <a:t>This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action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generalizes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the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generalized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metric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formulation</a:t>
            </a:r>
            <a:r>
              <a:rPr lang="es-AR" sz="2000" dirty="0" smtClean="0">
                <a:latin typeface="+mn-lt"/>
              </a:rPr>
              <a:t>, </a:t>
            </a:r>
            <a:r>
              <a:rPr lang="es-AR" sz="2000" dirty="0" err="1" smtClean="0">
                <a:latin typeface="+mn-lt"/>
              </a:rPr>
              <a:t>including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all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terms</a:t>
            </a:r>
            <a:r>
              <a:rPr lang="es-AR" sz="2000" dirty="0" smtClean="0">
                <a:latin typeface="+mn-lt"/>
              </a:rPr>
              <a:t> </a:t>
            </a:r>
          </a:p>
          <a:p>
            <a:r>
              <a:rPr lang="es-AR" sz="2000" dirty="0" err="1" smtClean="0">
                <a:latin typeface="+mn-lt"/>
              </a:rPr>
              <a:t>that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vanish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under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the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strong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constraint</a:t>
            </a:r>
            <a:endParaRPr lang="es-AR" sz="2000" dirty="0" smtClean="0">
              <a:latin typeface="+mn-lt"/>
            </a:endParaRPr>
          </a:p>
          <a:p>
            <a:endParaRPr lang="es-AR" dirty="0"/>
          </a:p>
        </p:txBody>
      </p:sp>
      <p:sp>
        <p:nvSpPr>
          <p:cNvPr id="22" name="21 Cerrar llave"/>
          <p:cNvSpPr/>
          <p:nvPr/>
        </p:nvSpPr>
        <p:spPr>
          <a:xfrm rot="5400000">
            <a:off x="3036083" y="1607331"/>
            <a:ext cx="285752" cy="36433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3" name="22 Cerrar llave"/>
          <p:cNvSpPr/>
          <p:nvPr/>
        </p:nvSpPr>
        <p:spPr>
          <a:xfrm rot="5400000">
            <a:off x="4786314" y="-785842"/>
            <a:ext cx="214314" cy="70723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14" grpId="0"/>
      <p:bldP spid="22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1000100" y="1071546"/>
          <a:ext cx="6569075" cy="619125"/>
        </p:xfrm>
        <a:graphic>
          <a:graphicData uri="http://schemas.openxmlformats.org/presentationml/2006/ole">
            <p:oleObj spid="_x0000_s325634" name="Ecuación" r:id="rId3" imgW="4178160" imgH="393480" progId="Equation.3">
              <p:embed/>
            </p:oleObj>
          </a:graphicData>
        </a:graphic>
      </p:graphicFrame>
      <p:sp>
        <p:nvSpPr>
          <p:cNvPr id="13315" name="2 CuadroTexto"/>
          <p:cNvSpPr txBox="1">
            <a:spLocks noChangeArrowheads="1"/>
          </p:cNvSpPr>
          <p:nvPr/>
        </p:nvSpPr>
        <p:spPr bwMode="auto">
          <a:xfrm>
            <a:off x="2214546" y="642918"/>
            <a:ext cx="39278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2400" dirty="0" err="1" smtClean="0">
                <a:solidFill>
                  <a:srgbClr val="0070C0"/>
                </a:solidFill>
                <a:latin typeface="+mj-lt"/>
              </a:rPr>
              <a:t>Generalized</a:t>
            </a:r>
            <a:r>
              <a:rPr lang="es-AR" sz="24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s-AR" sz="2400" dirty="0" err="1" smtClean="0">
                <a:solidFill>
                  <a:srgbClr val="0070C0"/>
                </a:solidFill>
                <a:latin typeface="+mj-lt"/>
              </a:rPr>
              <a:t>diffeomorphisms</a:t>
            </a:r>
            <a:r>
              <a:rPr lang="es-AR" sz="2400" dirty="0" smtClean="0">
                <a:solidFill>
                  <a:srgbClr val="0070C0"/>
                </a:solidFill>
                <a:latin typeface="+mj-lt"/>
              </a:rPr>
              <a:t> </a:t>
            </a:r>
            <a:endParaRPr lang="es-AR" sz="24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3316" name="3 CuadroTexto"/>
          <p:cNvSpPr txBox="1">
            <a:spLocks noChangeArrowheads="1"/>
          </p:cNvSpPr>
          <p:nvPr/>
        </p:nvSpPr>
        <p:spPr bwMode="auto">
          <a:xfrm>
            <a:off x="571472" y="1785926"/>
            <a:ext cx="814393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AR" sz="2000" dirty="0"/>
              <a:t> </a:t>
            </a:r>
            <a:r>
              <a:rPr lang="es-AR" sz="2000" dirty="0" smtClean="0"/>
              <a:t>  </a:t>
            </a:r>
            <a:r>
              <a:rPr lang="es-AR" sz="2000" dirty="0" err="1" smtClean="0">
                <a:latin typeface="+mn-lt"/>
              </a:rPr>
              <a:t>The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closure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constraints</a:t>
            </a:r>
            <a:r>
              <a:rPr lang="es-AR" sz="2000" dirty="0" smtClean="0">
                <a:latin typeface="+mn-lt"/>
              </a:rPr>
              <a:t> (</a:t>
            </a:r>
            <a:r>
              <a:rPr lang="es-AR" sz="2000" dirty="0" err="1" smtClean="0">
                <a:latin typeface="+mn-lt"/>
              </a:rPr>
              <a:t>generalized</a:t>
            </a:r>
            <a:r>
              <a:rPr lang="es-AR" sz="2000" dirty="0" smtClean="0">
                <a:latin typeface="+mn-lt"/>
              </a:rPr>
              <a:t> Lie </a:t>
            </a:r>
            <a:r>
              <a:rPr lang="es-AR" sz="2000" dirty="0" err="1" smtClean="0">
                <a:latin typeface="+mn-lt"/>
              </a:rPr>
              <a:t>derivatives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generate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closed</a:t>
            </a:r>
            <a:r>
              <a:rPr lang="es-AR" sz="2000" dirty="0" smtClean="0">
                <a:latin typeface="+mn-lt"/>
              </a:rPr>
              <a:t>  </a:t>
            </a:r>
            <a:r>
              <a:rPr lang="es-AR" sz="2000" dirty="0" err="1" smtClean="0">
                <a:latin typeface="+mn-lt"/>
              </a:rPr>
              <a:t>transformations</a:t>
            </a:r>
            <a:r>
              <a:rPr lang="es-AR" sz="2000" dirty="0" smtClean="0">
                <a:latin typeface="+mn-lt"/>
              </a:rPr>
              <a:t>) </a:t>
            </a:r>
            <a:r>
              <a:rPr lang="es-AR" sz="2000" dirty="0" err="1" smtClean="0">
                <a:latin typeface="+mn-lt"/>
              </a:rPr>
              <a:t>take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the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form</a:t>
            </a:r>
            <a:r>
              <a:rPr lang="es-AR" sz="2000" dirty="0" smtClean="0">
                <a:latin typeface="+mn-lt"/>
              </a:rPr>
              <a:t>: </a:t>
            </a:r>
          </a:p>
          <a:p>
            <a:endParaRPr lang="es-AR" sz="2000" dirty="0" smtClean="0">
              <a:latin typeface="+mn-lt"/>
            </a:endParaRPr>
          </a:p>
          <a:p>
            <a:endParaRPr lang="es-AR" sz="2000" dirty="0" smtClean="0">
              <a:latin typeface="+mn-lt"/>
            </a:endParaRPr>
          </a:p>
          <a:p>
            <a:endParaRPr lang="es-AR" sz="2000" dirty="0" smtClean="0">
              <a:latin typeface="+mn-lt"/>
            </a:endParaRPr>
          </a:p>
          <a:p>
            <a:endParaRPr lang="es-AR" sz="2000" dirty="0">
              <a:latin typeface="+mn-lt"/>
            </a:endParaRPr>
          </a:p>
          <a:p>
            <a:r>
              <a:rPr lang="es-AR" sz="2000" dirty="0">
                <a:latin typeface="+mn-lt"/>
              </a:rPr>
              <a:t>                                   </a:t>
            </a:r>
            <a:endParaRPr lang="es-AR" sz="2000" dirty="0" smtClean="0">
              <a:latin typeface="+mn-lt"/>
            </a:endParaRPr>
          </a:p>
          <a:p>
            <a:endParaRPr lang="es-AR" sz="2000" dirty="0" smtClean="0">
              <a:latin typeface="+mn-lt"/>
            </a:endParaRPr>
          </a:p>
          <a:p>
            <a:r>
              <a:rPr lang="es-AR" sz="2000" dirty="0" smtClean="0">
                <a:latin typeface="+mn-lt"/>
              </a:rPr>
              <a:t>     and </a:t>
            </a:r>
            <a:r>
              <a:rPr lang="es-AR" sz="2000" dirty="0" err="1" smtClean="0">
                <a:latin typeface="+mn-lt"/>
              </a:rPr>
              <a:t>they</a:t>
            </a:r>
            <a:r>
              <a:rPr lang="es-AR" sz="2000" dirty="0" smtClean="0">
                <a:latin typeface="+mn-lt"/>
              </a:rPr>
              <a:t> asure </a:t>
            </a:r>
            <a:r>
              <a:rPr lang="es-AR" sz="2000" dirty="0" err="1" smtClean="0">
                <a:latin typeface="+mn-lt"/>
              </a:rPr>
              <a:t>that</a:t>
            </a:r>
            <a:r>
              <a:rPr lang="es-AR" sz="2000" dirty="0" smtClean="0">
                <a:latin typeface="+mn-lt"/>
              </a:rPr>
              <a:t> F</a:t>
            </a:r>
            <a:r>
              <a:rPr lang="es-AR" sz="2000" baseline="-25000" dirty="0" smtClean="0">
                <a:latin typeface="+mn-lt"/>
              </a:rPr>
              <a:t>ABC</a:t>
            </a:r>
            <a:r>
              <a:rPr lang="es-AR" sz="2000" dirty="0" smtClean="0">
                <a:latin typeface="+mn-lt"/>
              </a:rPr>
              <a:t>, F</a:t>
            </a:r>
            <a:r>
              <a:rPr lang="es-AR" sz="2000" baseline="-25000" dirty="0" smtClean="0">
                <a:latin typeface="+mn-lt"/>
              </a:rPr>
              <a:t>A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transform</a:t>
            </a:r>
            <a:r>
              <a:rPr lang="es-AR" sz="2000" dirty="0" smtClean="0">
                <a:latin typeface="+mn-lt"/>
              </a:rPr>
              <a:t> as </a:t>
            </a:r>
            <a:r>
              <a:rPr lang="es-AR" sz="2000" dirty="0" err="1" smtClean="0">
                <a:latin typeface="+mn-lt"/>
              </a:rPr>
              <a:t>scalars</a:t>
            </a:r>
            <a:r>
              <a:rPr lang="es-AR" sz="2000" dirty="0" smtClean="0">
                <a:latin typeface="+mn-lt"/>
              </a:rPr>
              <a:t>  and S </a:t>
            </a:r>
            <a:r>
              <a:rPr lang="es-AR" sz="2000" dirty="0" err="1" smtClean="0">
                <a:latin typeface="+mn-lt"/>
              </a:rPr>
              <a:t>is</a:t>
            </a:r>
            <a:r>
              <a:rPr lang="es-AR" sz="2000" dirty="0" smtClean="0">
                <a:latin typeface="+mn-lt"/>
              </a:rPr>
              <a:t> gauge </a:t>
            </a:r>
            <a:r>
              <a:rPr lang="es-AR" sz="2000" dirty="0" err="1" smtClean="0">
                <a:latin typeface="+mn-lt"/>
              </a:rPr>
              <a:t>invariant</a:t>
            </a:r>
            <a:r>
              <a:rPr lang="es-AR" sz="2000" dirty="0" smtClean="0">
                <a:latin typeface="+mn-lt"/>
              </a:rPr>
              <a:t> </a:t>
            </a:r>
          </a:p>
          <a:p>
            <a:endParaRPr lang="es-AR" sz="20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s-AR" sz="2000" dirty="0" smtClean="0">
                <a:latin typeface="+mn-lt"/>
              </a:rPr>
              <a:t>   </a:t>
            </a:r>
            <a:r>
              <a:rPr lang="es-AR" sz="2000" dirty="0" err="1" smtClean="0">
                <a:latin typeface="+mn-lt"/>
              </a:rPr>
              <a:t>Imposing</a:t>
            </a:r>
            <a:r>
              <a:rPr lang="es-AR" sz="2000" dirty="0" smtClean="0">
                <a:latin typeface="+mn-lt"/>
              </a:rPr>
              <a:t>  </a:t>
            </a:r>
            <a:r>
              <a:rPr lang="es-AR" sz="2000" dirty="0" err="1" smtClean="0">
                <a:latin typeface="+mn-lt"/>
              </a:rPr>
              <a:t>these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conditions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>
                <a:latin typeface="+mn-lt"/>
              </a:rPr>
              <a:t>only</a:t>
            </a:r>
            <a:r>
              <a:rPr lang="es-AR" sz="2000" dirty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requires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>
                <a:latin typeface="+mn-lt"/>
              </a:rPr>
              <a:t>a </a:t>
            </a:r>
            <a:r>
              <a:rPr lang="es-AR" sz="2000" dirty="0" err="1">
                <a:latin typeface="+mn-lt"/>
              </a:rPr>
              <a:t>relaxed</a:t>
            </a:r>
            <a:r>
              <a:rPr lang="es-AR" sz="2000" dirty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version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>
                <a:latin typeface="+mn-lt"/>
              </a:rPr>
              <a:t>of </a:t>
            </a:r>
            <a:r>
              <a:rPr lang="es-AR" sz="2000" dirty="0" err="1">
                <a:latin typeface="+mn-lt"/>
              </a:rPr>
              <a:t>strong</a:t>
            </a:r>
            <a:r>
              <a:rPr lang="es-AR" sz="2000" dirty="0">
                <a:latin typeface="+mn-lt"/>
              </a:rPr>
              <a:t> </a:t>
            </a:r>
            <a:endParaRPr lang="es-AR" sz="2000" dirty="0" smtClean="0">
              <a:latin typeface="+mn-lt"/>
            </a:endParaRPr>
          </a:p>
          <a:p>
            <a:r>
              <a:rPr lang="es-AR" sz="2000" dirty="0" smtClean="0">
                <a:latin typeface="+mn-lt"/>
              </a:rPr>
              <a:t>    </a:t>
            </a:r>
            <a:r>
              <a:rPr lang="es-AR" sz="2000" dirty="0" err="1" smtClean="0">
                <a:latin typeface="+mn-lt"/>
              </a:rPr>
              <a:t>constraint</a:t>
            </a:r>
            <a:r>
              <a:rPr lang="es-AR" sz="2000" dirty="0" smtClean="0">
                <a:latin typeface="+mn-lt"/>
              </a:rPr>
              <a:t>  </a:t>
            </a:r>
            <a:r>
              <a:rPr lang="es-AR" sz="2000" dirty="0" smtClean="0">
                <a:latin typeface="+mn-lt"/>
                <a:sym typeface="Symbol"/>
              </a:rPr>
              <a:t></a:t>
            </a:r>
            <a:r>
              <a:rPr lang="es-AR" sz="2000" dirty="0" smtClean="0">
                <a:latin typeface="+mn-lt"/>
              </a:rPr>
              <a:t>  </a:t>
            </a:r>
            <a:r>
              <a:rPr lang="es-AR" sz="2000" dirty="0" err="1" smtClean="0">
                <a:latin typeface="+mn-lt"/>
              </a:rPr>
              <a:t>the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theory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admits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truly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double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fields</a:t>
            </a:r>
            <a:endParaRPr lang="es-AR" sz="2000" dirty="0" smtClean="0">
              <a:latin typeface="+mn-lt"/>
            </a:endParaRPr>
          </a:p>
          <a:p>
            <a:endParaRPr lang="es-AR" sz="2000" dirty="0" smtClean="0"/>
          </a:p>
          <a:p>
            <a:pPr>
              <a:buFont typeface="Arial" pitchFamily="34" charset="0"/>
              <a:buChar char="•"/>
            </a:pPr>
            <a:r>
              <a:rPr lang="es-AR" sz="2000" dirty="0" smtClean="0">
                <a:latin typeface="+mn-lt"/>
              </a:rPr>
              <a:t>   </a:t>
            </a:r>
            <a:r>
              <a:rPr lang="es-AR" sz="2000" dirty="0" err="1" smtClean="0">
                <a:latin typeface="+mn-lt"/>
              </a:rPr>
              <a:t>Constraints</a:t>
            </a:r>
            <a:r>
              <a:rPr lang="es-AR" sz="2000" dirty="0" smtClean="0">
                <a:latin typeface="+mn-lt"/>
              </a:rPr>
              <a:t> can </a:t>
            </a:r>
            <a:r>
              <a:rPr lang="es-AR" sz="2000" dirty="0" err="1" smtClean="0">
                <a:latin typeface="+mn-lt"/>
              </a:rPr>
              <a:t>be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interpreted</a:t>
            </a:r>
            <a:r>
              <a:rPr lang="es-AR" sz="2000" dirty="0" smtClean="0">
                <a:latin typeface="+mn-lt"/>
              </a:rPr>
              <a:t> as Bianchi </a:t>
            </a:r>
            <a:r>
              <a:rPr lang="es-AR" sz="2000" dirty="0" err="1" smtClean="0">
                <a:latin typeface="+mn-lt"/>
              </a:rPr>
              <a:t>identities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for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generalized</a:t>
            </a:r>
            <a:r>
              <a:rPr lang="es-AR" sz="2000" dirty="0" smtClean="0">
                <a:latin typeface="+mn-lt"/>
              </a:rPr>
              <a:t> </a:t>
            </a:r>
          </a:p>
          <a:p>
            <a:r>
              <a:rPr lang="es-AR" sz="2000" dirty="0" smtClean="0">
                <a:latin typeface="+mn-lt"/>
              </a:rPr>
              <a:t>     </a:t>
            </a:r>
            <a:r>
              <a:rPr lang="es-AR" sz="2000" dirty="0" err="1" smtClean="0">
                <a:latin typeface="+mn-lt"/>
              </a:rPr>
              <a:t>Riemann</a:t>
            </a:r>
            <a:r>
              <a:rPr lang="es-AR" sz="2000" dirty="0" smtClean="0">
                <a:latin typeface="+mn-lt"/>
              </a:rPr>
              <a:t> tensor</a:t>
            </a:r>
            <a:endParaRPr lang="es-AR" sz="2000" dirty="0">
              <a:latin typeface="+mn-lt"/>
            </a:endParaRP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25635" name="Ecuación" r:id="rId4" imgW="114120" imgH="215640" progId="Equation.3">
              <p:embed/>
            </p:oleObj>
          </a:graphicData>
        </a:graphic>
      </p:graphicFrame>
      <p:graphicFrame>
        <p:nvGraphicFramePr>
          <p:cNvPr id="325636" name="Object 2"/>
          <p:cNvGraphicFramePr>
            <a:graphicFrameLocks noChangeAspect="1"/>
          </p:cNvGraphicFramePr>
          <p:nvPr/>
        </p:nvGraphicFramePr>
        <p:xfrm>
          <a:off x="1428728" y="2143116"/>
          <a:ext cx="5332412" cy="2506662"/>
        </p:xfrm>
        <a:graphic>
          <a:graphicData uri="http://schemas.openxmlformats.org/presentationml/2006/ole">
            <p:oleObj spid="_x0000_s325636" name="Ecuación" r:id="rId5" imgW="3301920" imgH="1650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err="1" smtClean="0">
                <a:solidFill>
                  <a:srgbClr val="3462F6"/>
                </a:solidFill>
              </a:rPr>
              <a:t>Geometric</a:t>
            </a:r>
            <a:r>
              <a:rPr lang="es-AR" sz="2400" dirty="0" smtClean="0">
                <a:solidFill>
                  <a:srgbClr val="3462F6"/>
                </a:solidFill>
              </a:rPr>
              <a:t> </a:t>
            </a:r>
            <a:r>
              <a:rPr lang="es-AR" sz="2400" dirty="0" err="1" smtClean="0">
                <a:solidFill>
                  <a:srgbClr val="3462F6"/>
                </a:solidFill>
              </a:rPr>
              <a:t>formulation</a:t>
            </a:r>
            <a:r>
              <a:rPr lang="es-AR" sz="2400" dirty="0" smtClean="0">
                <a:solidFill>
                  <a:srgbClr val="3462F6"/>
                </a:solidFill>
              </a:rPr>
              <a:t> of DFT</a:t>
            </a:r>
            <a:endParaRPr lang="es-AR" sz="2400" dirty="0">
              <a:solidFill>
                <a:srgbClr val="3462F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4525963"/>
          </a:xfrm>
        </p:spPr>
        <p:txBody>
          <a:bodyPr/>
          <a:lstStyle/>
          <a:p>
            <a:r>
              <a:rPr lang="es-AR" sz="2000" dirty="0" smtClean="0"/>
              <a:t>Define </a:t>
            </a:r>
            <a:r>
              <a:rPr lang="es-AR" sz="2000" dirty="0" err="1" smtClean="0"/>
              <a:t>covariant</a:t>
            </a:r>
            <a:r>
              <a:rPr lang="es-AR" sz="2000" dirty="0" smtClean="0"/>
              <a:t> </a:t>
            </a:r>
            <a:r>
              <a:rPr lang="es-AR" sz="2000" dirty="0" err="1" smtClean="0"/>
              <a:t>derivative</a:t>
            </a:r>
            <a:r>
              <a:rPr lang="es-AR" sz="2000" dirty="0" smtClean="0"/>
              <a:t> </a:t>
            </a:r>
            <a:r>
              <a:rPr lang="es-AR" sz="2000" dirty="0" err="1" smtClean="0"/>
              <a:t>on</a:t>
            </a:r>
            <a:r>
              <a:rPr lang="es-AR" sz="2000" dirty="0" smtClean="0"/>
              <a:t> </a:t>
            </a:r>
            <a:r>
              <a:rPr lang="es-AR" sz="2000" dirty="0" err="1" smtClean="0"/>
              <a:t>tensors</a:t>
            </a:r>
            <a:endParaRPr lang="es-AR" sz="2000" dirty="0" smtClean="0"/>
          </a:p>
          <a:p>
            <a:pPr>
              <a:buNone/>
            </a:pPr>
            <a:endParaRPr lang="es-AR" sz="2000" dirty="0" smtClean="0"/>
          </a:p>
          <a:p>
            <a:r>
              <a:rPr lang="es-AR" sz="2000" dirty="0" smtClean="0"/>
              <a:t>Determine </a:t>
            </a:r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connections</a:t>
            </a:r>
            <a:r>
              <a:rPr lang="es-AR" sz="2000" dirty="0" smtClean="0"/>
              <a:t> </a:t>
            </a:r>
            <a:r>
              <a:rPr lang="es-AR" sz="2000" dirty="0" err="1" smtClean="0"/>
              <a:t>imposing</a:t>
            </a:r>
            <a:r>
              <a:rPr lang="es-AR" sz="2000" dirty="0" smtClean="0"/>
              <a:t> set of </a:t>
            </a:r>
            <a:r>
              <a:rPr lang="es-AR" sz="2000" dirty="0" err="1" smtClean="0"/>
              <a:t>conditions</a:t>
            </a:r>
            <a:r>
              <a:rPr lang="es-AR" sz="2000" dirty="0" smtClean="0"/>
              <a:t>:</a:t>
            </a:r>
          </a:p>
          <a:p>
            <a:endParaRPr lang="es-AR" sz="2000" dirty="0" smtClean="0"/>
          </a:p>
          <a:p>
            <a:pPr lvl="1"/>
            <a:r>
              <a:rPr lang="es-AR" sz="1600" dirty="0" err="1" smtClean="0"/>
              <a:t>Compatibility</a:t>
            </a:r>
            <a:r>
              <a:rPr lang="es-AR" sz="1600" dirty="0" smtClean="0"/>
              <a:t> </a:t>
            </a:r>
            <a:r>
              <a:rPr lang="es-AR" sz="1600" dirty="0" err="1" smtClean="0"/>
              <a:t>with</a:t>
            </a:r>
            <a:r>
              <a:rPr lang="es-AR" sz="1600" dirty="0" smtClean="0"/>
              <a:t> </a:t>
            </a:r>
            <a:r>
              <a:rPr lang="es-AR" sz="1600" dirty="0" err="1" smtClean="0"/>
              <a:t>generalized</a:t>
            </a:r>
            <a:r>
              <a:rPr lang="es-AR" sz="1600" dirty="0" smtClean="0"/>
              <a:t> </a:t>
            </a:r>
            <a:r>
              <a:rPr lang="es-AR" sz="1600" dirty="0" err="1" smtClean="0"/>
              <a:t>frame</a:t>
            </a:r>
            <a:r>
              <a:rPr lang="es-AR" sz="1600" dirty="0" smtClean="0"/>
              <a:t>: </a:t>
            </a:r>
          </a:p>
          <a:p>
            <a:pPr lvl="1"/>
            <a:endParaRPr lang="es-AR" sz="1600" dirty="0" smtClean="0"/>
          </a:p>
          <a:p>
            <a:pPr lvl="1"/>
            <a:r>
              <a:rPr lang="es-AR" sz="1600" dirty="0" err="1" smtClean="0"/>
              <a:t>Compatibility</a:t>
            </a:r>
            <a:r>
              <a:rPr lang="es-AR" sz="1600" dirty="0" smtClean="0"/>
              <a:t> </a:t>
            </a:r>
            <a:r>
              <a:rPr lang="es-AR" sz="1600" dirty="0" err="1" smtClean="0"/>
              <a:t>with</a:t>
            </a:r>
            <a:r>
              <a:rPr lang="es-AR" sz="1600" dirty="0" smtClean="0"/>
              <a:t> O(D,D) </a:t>
            </a:r>
            <a:r>
              <a:rPr lang="es-AR" sz="1600" dirty="0" err="1" smtClean="0"/>
              <a:t>invariant</a:t>
            </a:r>
            <a:r>
              <a:rPr lang="es-AR" sz="1600" dirty="0" smtClean="0"/>
              <a:t> </a:t>
            </a:r>
            <a:r>
              <a:rPr lang="es-AR" sz="1600" dirty="0" err="1" smtClean="0"/>
              <a:t>metric</a:t>
            </a:r>
            <a:endParaRPr lang="es-AR" sz="1600" dirty="0" smtClean="0"/>
          </a:p>
          <a:p>
            <a:pPr lvl="1"/>
            <a:endParaRPr lang="es-AR" sz="1600" dirty="0" smtClean="0"/>
          </a:p>
          <a:p>
            <a:pPr lvl="1"/>
            <a:r>
              <a:rPr lang="es-AR" sz="1600" dirty="0" err="1" smtClean="0"/>
              <a:t>Compatibility</a:t>
            </a:r>
            <a:r>
              <a:rPr lang="es-AR" sz="1600" dirty="0" smtClean="0"/>
              <a:t> </a:t>
            </a:r>
            <a:r>
              <a:rPr lang="es-AR" sz="1600" dirty="0" err="1" smtClean="0"/>
              <a:t>with</a:t>
            </a:r>
            <a:r>
              <a:rPr lang="es-AR" sz="1600" dirty="0" smtClean="0"/>
              <a:t> </a:t>
            </a:r>
            <a:r>
              <a:rPr lang="es-AR" sz="1600" dirty="0" err="1" smtClean="0"/>
              <a:t>generalized</a:t>
            </a:r>
            <a:r>
              <a:rPr lang="es-AR" sz="1600" dirty="0" smtClean="0"/>
              <a:t> </a:t>
            </a:r>
            <a:r>
              <a:rPr lang="es-AR" sz="1600" dirty="0" err="1" smtClean="0"/>
              <a:t>metric</a:t>
            </a:r>
            <a:endParaRPr lang="es-AR" sz="1600" dirty="0" smtClean="0"/>
          </a:p>
          <a:p>
            <a:pPr lvl="1">
              <a:buNone/>
            </a:pPr>
            <a:endParaRPr lang="es-AR" sz="1600" dirty="0" smtClean="0"/>
          </a:p>
          <a:p>
            <a:pPr lvl="1"/>
            <a:r>
              <a:rPr lang="es-AR" sz="1600" dirty="0" err="1" smtClean="0"/>
              <a:t>Covariance</a:t>
            </a:r>
            <a:r>
              <a:rPr lang="es-AR" sz="1600" dirty="0" smtClean="0"/>
              <a:t> </a:t>
            </a:r>
            <a:r>
              <a:rPr lang="es-AR" sz="1600" dirty="0" err="1" smtClean="0"/>
              <a:t>under</a:t>
            </a:r>
            <a:r>
              <a:rPr lang="es-AR" sz="1600" dirty="0" smtClean="0"/>
              <a:t> </a:t>
            </a:r>
            <a:r>
              <a:rPr lang="es-AR" sz="1600" dirty="0" err="1" smtClean="0"/>
              <a:t>generalized</a:t>
            </a:r>
            <a:r>
              <a:rPr lang="es-AR" sz="1600" dirty="0" smtClean="0"/>
              <a:t> </a:t>
            </a:r>
            <a:r>
              <a:rPr lang="es-AR" sz="1600" dirty="0" err="1" smtClean="0"/>
              <a:t>diffeomorphisms</a:t>
            </a:r>
            <a:r>
              <a:rPr lang="es-AR" sz="1600" dirty="0" smtClean="0"/>
              <a:t>: </a:t>
            </a:r>
          </a:p>
          <a:p>
            <a:pPr lvl="1"/>
            <a:r>
              <a:rPr lang="es-AR" sz="1600" dirty="0" err="1" smtClean="0"/>
              <a:t>Covariance</a:t>
            </a:r>
            <a:r>
              <a:rPr lang="es-AR" sz="1600" dirty="0" smtClean="0"/>
              <a:t> </a:t>
            </a:r>
            <a:r>
              <a:rPr lang="es-AR" sz="1600" dirty="0" err="1" smtClean="0"/>
              <a:t>under</a:t>
            </a:r>
            <a:r>
              <a:rPr lang="es-AR" sz="1600" dirty="0" smtClean="0"/>
              <a:t> </a:t>
            </a:r>
            <a:r>
              <a:rPr lang="es-AR" sz="1600" dirty="0" err="1" smtClean="0"/>
              <a:t>double</a:t>
            </a:r>
            <a:r>
              <a:rPr lang="es-AR" sz="1600" dirty="0" smtClean="0"/>
              <a:t> </a:t>
            </a:r>
            <a:r>
              <a:rPr lang="es-AR" sz="1600" dirty="0" err="1" smtClean="0"/>
              <a:t>Lorentz</a:t>
            </a:r>
            <a:r>
              <a:rPr lang="es-AR" sz="1600" dirty="0" smtClean="0"/>
              <a:t> </a:t>
            </a:r>
            <a:r>
              <a:rPr lang="es-AR" sz="1600" dirty="0" err="1" smtClean="0"/>
              <a:t>transformations</a:t>
            </a:r>
            <a:r>
              <a:rPr lang="es-AR" sz="1600" dirty="0" smtClean="0"/>
              <a:t>:                  </a:t>
            </a:r>
            <a:r>
              <a:rPr lang="es-AR" sz="1600" dirty="0" err="1" smtClean="0"/>
              <a:t>Lorentz</a:t>
            </a:r>
            <a:r>
              <a:rPr lang="es-AR" sz="1600" dirty="0" smtClean="0"/>
              <a:t> </a:t>
            </a:r>
            <a:r>
              <a:rPr lang="es-AR" sz="1600" dirty="0" err="1" smtClean="0"/>
              <a:t>scalar</a:t>
            </a:r>
            <a:endParaRPr lang="es-AR" sz="1600" dirty="0" smtClean="0"/>
          </a:p>
          <a:p>
            <a:pPr lvl="1"/>
            <a:r>
              <a:rPr lang="es-AR" sz="1600" dirty="0" err="1" smtClean="0"/>
              <a:t>Vanishing</a:t>
            </a:r>
            <a:r>
              <a:rPr lang="es-AR" sz="1600" dirty="0" smtClean="0"/>
              <a:t> </a:t>
            </a:r>
            <a:r>
              <a:rPr lang="es-AR" sz="1600" dirty="0" err="1" smtClean="0"/>
              <a:t>generalized</a:t>
            </a:r>
            <a:r>
              <a:rPr lang="es-AR" sz="1600" dirty="0" smtClean="0"/>
              <a:t> </a:t>
            </a:r>
            <a:r>
              <a:rPr lang="es-AR" sz="1600" dirty="0" err="1" smtClean="0"/>
              <a:t>torsion</a:t>
            </a:r>
            <a:r>
              <a:rPr lang="es-AR" sz="1600" dirty="0" smtClean="0"/>
              <a:t>: Standard </a:t>
            </a:r>
            <a:r>
              <a:rPr lang="es-AR" sz="1600" dirty="0" err="1" smtClean="0"/>
              <a:t>torsion</a:t>
            </a:r>
            <a:r>
              <a:rPr lang="es-AR" sz="1600" dirty="0" smtClean="0"/>
              <a:t> non </a:t>
            </a:r>
            <a:r>
              <a:rPr lang="es-AR" sz="1600" dirty="0" err="1" smtClean="0"/>
              <a:t>covariant</a:t>
            </a:r>
            <a:r>
              <a:rPr lang="es-AR" sz="1600" dirty="0" smtClean="0"/>
              <a:t>  </a:t>
            </a:r>
            <a:r>
              <a:rPr lang="es-AR" sz="1600" dirty="0" smtClean="0">
                <a:sym typeface="Symbol"/>
              </a:rPr>
              <a:t></a:t>
            </a:r>
          </a:p>
          <a:p>
            <a:pPr lvl="1">
              <a:buNone/>
            </a:pPr>
            <a:endParaRPr lang="es-AR" sz="1600" dirty="0" smtClean="0"/>
          </a:p>
          <a:p>
            <a:pPr lvl="1"/>
            <a:r>
              <a:rPr lang="es-AR" sz="1600" dirty="0" err="1" smtClean="0"/>
              <a:t>Compatibility</a:t>
            </a:r>
            <a:r>
              <a:rPr lang="es-AR" sz="1600" dirty="0" smtClean="0"/>
              <a:t> </a:t>
            </a:r>
            <a:r>
              <a:rPr lang="es-AR" sz="1600" dirty="0" err="1" smtClean="0"/>
              <a:t>with</a:t>
            </a:r>
            <a:r>
              <a:rPr lang="es-AR" sz="1600" dirty="0" smtClean="0"/>
              <a:t> </a:t>
            </a:r>
            <a:r>
              <a:rPr lang="es-AR" sz="1600" dirty="0" err="1" smtClean="0"/>
              <a:t>generalized</a:t>
            </a:r>
            <a:r>
              <a:rPr lang="es-AR" sz="1600" dirty="0" smtClean="0"/>
              <a:t> </a:t>
            </a:r>
            <a:r>
              <a:rPr lang="es-AR" sz="1600" dirty="0" err="1" smtClean="0"/>
              <a:t>dilaton</a:t>
            </a:r>
            <a:endParaRPr lang="es-AR" sz="1600" dirty="0" smtClean="0"/>
          </a:p>
          <a:p>
            <a:pPr lvl="1"/>
            <a:endParaRPr lang="es-AR" sz="1600" dirty="0" smtClean="0"/>
          </a:p>
          <a:p>
            <a:pPr>
              <a:buNone/>
            </a:pPr>
            <a:r>
              <a:rPr lang="es-AR" sz="2000" dirty="0" smtClean="0"/>
              <a:t>      </a:t>
            </a:r>
            <a:r>
              <a:rPr lang="es-AR" sz="2000" dirty="0" err="1" smtClean="0"/>
              <a:t>Only</a:t>
            </a:r>
            <a:r>
              <a:rPr lang="es-AR" sz="2000" dirty="0" smtClean="0"/>
              <a:t> determine </a:t>
            </a:r>
            <a:r>
              <a:rPr lang="es-AR" sz="2000" dirty="0" err="1" smtClean="0"/>
              <a:t>some</a:t>
            </a:r>
            <a:r>
              <a:rPr lang="es-AR" sz="2000" dirty="0" smtClean="0"/>
              <a:t> </a:t>
            </a:r>
            <a:r>
              <a:rPr lang="es-AR" sz="2000" dirty="0" err="1" smtClean="0"/>
              <a:t>projections</a:t>
            </a:r>
            <a:r>
              <a:rPr lang="es-AR" sz="2000" dirty="0" smtClean="0"/>
              <a:t> of </a:t>
            </a:r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connections</a:t>
            </a:r>
            <a:r>
              <a:rPr lang="es-AR" sz="2000" dirty="0" smtClean="0"/>
              <a:t> </a:t>
            </a:r>
            <a:endParaRPr lang="es-AR" sz="20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4857752" y="1285860"/>
          <a:ext cx="3621906" cy="383270"/>
        </p:xfrm>
        <a:graphic>
          <a:graphicData uri="http://schemas.openxmlformats.org/presentationml/2006/ole">
            <p:oleObj spid="_x0000_s366594" name="Ecuación" r:id="rId3" imgW="2400120" imgH="253800" progId="Equation.3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4500562" y="2714620"/>
          <a:ext cx="3931420" cy="334964"/>
        </p:xfrm>
        <a:graphic>
          <a:graphicData uri="http://schemas.openxmlformats.org/presentationml/2006/ole">
            <p:oleObj spid="_x0000_s366595" name="Ecuación" r:id="rId4" imgW="2831760" imgH="241200" progId="Equation.3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5072066" y="3214686"/>
          <a:ext cx="3388921" cy="1143009"/>
        </p:xfrm>
        <a:graphic>
          <a:graphicData uri="http://schemas.openxmlformats.org/presentationml/2006/ole">
            <p:oleObj spid="_x0000_s366596" name="Ecuación" r:id="rId5" imgW="2145960" imgH="723600" progId="Equation.3">
              <p:embed/>
            </p:oleObj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1357290" y="4214818"/>
          <a:ext cx="2897188" cy="357187"/>
        </p:xfrm>
        <a:graphic>
          <a:graphicData uri="http://schemas.openxmlformats.org/presentationml/2006/ole">
            <p:oleObj spid="_x0000_s366597" name="Ecuación" r:id="rId6" imgW="1854000" imgH="228600" progId="Equation.3">
              <p:embed/>
            </p:oleObj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5286380" y="4429132"/>
          <a:ext cx="2000264" cy="428628"/>
        </p:xfrm>
        <a:graphic>
          <a:graphicData uri="http://schemas.openxmlformats.org/presentationml/2006/ole">
            <p:oleObj spid="_x0000_s366598" name="Ecuación" r:id="rId7" imgW="1244520" imgH="266400" progId="Equation.3">
              <p:embed/>
            </p:oleObj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/>
        </p:nvGraphicFramePr>
        <p:xfrm>
          <a:off x="5429256" y="4786322"/>
          <a:ext cx="661742" cy="322387"/>
        </p:xfrm>
        <a:graphic>
          <a:graphicData uri="http://schemas.openxmlformats.org/presentationml/2006/ole">
            <p:oleObj spid="_x0000_s366599" name="Ecuación" r:id="rId8" imgW="495000" imgH="241200" progId="Equation.3">
              <p:embed/>
            </p:oleObj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6551613" y="5072074"/>
          <a:ext cx="2592387" cy="1223962"/>
        </p:xfrm>
        <a:graphic>
          <a:graphicData uri="http://schemas.openxmlformats.org/presentationml/2006/ole">
            <p:oleObj spid="_x0000_s366600" name="Ecuación" r:id="rId9" imgW="1612800" imgH="761760" progId="Equation.3">
              <p:embed/>
            </p:oleObj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/>
        </p:nvGraphicFramePr>
        <p:xfrm>
          <a:off x="1928794" y="6000768"/>
          <a:ext cx="2320845" cy="312738"/>
        </p:xfrm>
        <a:graphic>
          <a:graphicData uri="http://schemas.openxmlformats.org/presentationml/2006/ole">
            <p:oleObj spid="_x0000_s366601" name="Ecuación" r:id="rId10" imgW="179064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err="1" smtClean="0">
                <a:solidFill>
                  <a:srgbClr val="3462F6"/>
                </a:solidFill>
              </a:rPr>
              <a:t>Generalized</a:t>
            </a:r>
            <a:r>
              <a:rPr lang="es-AR" sz="2400" dirty="0" smtClean="0">
                <a:solidFill>
                  <a:srgbClr val="3462F6"/>
                </a:solidFill>
              </a:rPr>
              <a:t> </a:t>
            </a:r>
            <a:r>
              <a:rPr lang="es-AR" sz="2400" dirty="0" err="1" smtClean="0">
                <a:solidFill>
                  <a:srgbClr val="3462F6"/>
                </a:solidFill>
              </a:rPr>
              <a:t>curvature</a:t>
            </a:r>
            <a:endParaRPr lang="es-AR" sz="2400" dirty="0">
              <a:solidFill>
                <a:srgbClr val="3462F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/>
          <a:lstStyle/>
          <a:p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standard</a:t>
            </a:r>
            <a:r>
              <a:rPr lang="es-AR" sz="2000" dirty="0" smtClean="0"/>
              <a:t> </a:t>
            </a:r>
            <a:r>
              <a:rPr lang="es-AR" sz="2000" dirty="0" err="1" smtClean="0"/>
              <a:t>Riemann</a:t>
            </a:r>
            <a:r>
              <a:rPr lang="es-AR" sz="2000" dirty="0" smtClean="0"/>
              <a:t> tensor in </a:t>
            </a:r>
            <a:r>
              <a:rPr lang="es-AR" sz="2000" dirty="0" err="1" smtClean="0"/>
              <a:t>planar</a:t>
            </a:r>
            <a:r>
              <a:rPr lang="es-AR" sz="2000" dirty="0" smtClean="0"/>
              <a:t> </a:t>
            </a:r>
            <a:r>
              <a:rPr lang="es-AR" sz="2000" dirty="0" err="1" smtClean="0"/>
              <a:t>indices</a:t>
            </a:r>
            <a:r>
              <a:rPr lang="es-AR" sz="2000" dirty="0" smtClean="0"/>
              <a:t> </a:t>
            </a:r>
            <a:r>
              <a:rPr lang="es-AR" sz="2000" dirty="0" err="1" smtClean="0"/>
              <a:t>is</a:t>
            </a:r>
            <a:r>
              <a:rPr lang="es-AR" sz="2000" dirty="0" smtClean="0"/>
              <a:t> </a:t>
            </a:r>
            <a:r>
              <a:rPr lang="es-AR" sz="2000" dirty="0" err="1" smtClean="0"/>
              <a:t>not</a:t>
            </a:r>
            <a:r>
              <a:rPr lang="es-AR" sz="2000" dirty="0" smtClean="0"/>
              <a:t> a </a:t>
            </a:r>
            <a:r>
              <a:rPr lang="es-AR" sz="2000" dirty="0" err="1" smtClean="0"/>
              <a:t>scalar</a:t>
            </a:r>
            <a:r>
              <a:rPr lang="es-AR" sz="2000" dirty="0" smtClean="0"/>
              <a:t> </a:t>
            </a:r>
            <a:r>
              <a:rPr lang="es-AR" sz="2000" dirty="0" err="1" smtClean="0"/>
              <a:t>under</a:t>
            </a:r>
            <a:r>
              <a:rPr lang="es-AR" sz="2000" dirty="0" smtClean="0"/>
              <a:t> </a:t>
            </a:r>
            <a:r>
              <a:rPr lang="es-AR" sz="2000" dirty="0" err="1" smtClean="0"/>
              <a:t>generalized</a:t>
            </a:r>
            <a:r>
              <a:rPr lang="es-AR" sz="2000" dirty="0" smtClean="0"/>
              <a:t> </a:t>
            </a:r>
            <a:r>
              <a:rPr lang="es-AR" sz="2000" dirty="0" err="1" smtClean="0"/>
              <a:t>diffeomorphisms</a:t>
            </a:r>
            <a:r>
              <a:rPr lang="es-AR" sz="2000" dirty="0" smtClean="0"/>
              <a:t> </a:t>
            </a:r>
          </a:p>
          <a:p>
            <a:endParaRPr lang="es-AR" sz="2000" dirty="0" smtClean="0"/>
          </a:p>
          <a:p>
            <a:r>
              <a:rPr lang="es-AR" sz="2000" dirty="0" err="1" smtClean="0"/>
              <a:t>It</a:t>
            </a:r>
            <a:r>
              <a:rPr lang="es-AR" sz="2000" dirty="0" smtClean="0"/>
              <a:t> can </a:t>
            </a:r>
            <a:r>
              <a:rPr lang="es-AR" sz="2000" dirty="0" err="1" smtClean="0"/>
              <a:t>be</a:t>
            </a:r>
            <a:r>
              <a:rPr lang="es-AR" sz="2000" dirty="0" smtClean="0"/>
              <a:t> </a:t>
            </a:r>
            <a:r>
              <a:rPr lang="es-AR" sz="2000" dirty="0" err="1" smtClean="0"/>
              <a:t>modified</a:t>
            </a:r>
            <a:r>
              <a:rPr lang="es-AR" sz="2000" dirty="0" smtClean="0"/>
              <a:t> </a:t>
            </a:r>
            <a:r>
              <a:rPr lang="es-AR" sz="2000" dirty="0" err="1" smtClean="0"/>
              <a:t>adding</a:t>
            </a:r>
            <a:r>
              <a:rPr lang="es-AR" sz="2000" dirty="0" smtClean="0"/>
              <a:t> new </a:t>
            </a:r>
            <a:r>
              <a:rPr lang="es-AR" sz="2000" dirty="0" err="1" smtClean="0"/>
              <a:t>terms</a:t>
            </a:r>
            <a:r>
              <a:rPr lang="es-AR" sz="2000" dirty="0" smtClean="0"/>
              <a:t>, </a:t>
            </a:r>
            <a:r>
              <a:rPr lang="es-AR" sz="2000" dirty="0" err="1" smtClean="0"/>
              <a:t>leading</a:t>
            </a:r>
            <a:r>
              <a:rPr lang="es-AR" sz="2000" dirty="0" smtClean="0"/>
              <a:t> </a:t>
            </a:r>
            <a:r>
              <a:rPr lang="es-AR" sz="2000" dirty="0" err="1" smtClean="0"/>
              <a:t>to</a:t>
            </a:r>
            <a:r>
              <a:rPr lang="es-AR" sz="2000" dirty="0" smtClean="0"/>
              <a:t> </a:t>
            </a:r>
          </a:p>
          <a:p>
            <a:endParaRPr lang="es-AR" sz="2000" dirty="0" smtClean="0"/>
          </a:p>
          <a:p>
            <a:endParaRPr lang="es-AR" sz="2000" dirty="0" smtClean="0"/>
          </a:p>
          <a:p>
            <a:pPr>
              <a:buNone/>
            </a:pPr>
            <a:endParaRPr lang="es-AR" sz="2000" dirty="0" smtClean="0"/>
          </a:p>
          <a:p>
            <a:r>
              <a:rPr lang="es-AR" sz="2000" dirty="0" err="1" smtClean="0"/>
              <a:t>Projections</a:t>
            </a:r>
            <a:r>
              <a:rPr lang="es-AR" sz="2000" dirty="0" smtClean="0"/>
              <a:t> </a:t>
            </a:r>
            <a:r>
              <a:rPr lang="es-AR" sz="2000" dirty="0" err="1" smtClean="0"/>
              <a:t>with</a:t>
            </a:r>
            <a:r>
              <a:rPr lang="es-AR" sz="2000" dirty="0" smtClean="0"/>
              <a:t>                                                   </a:t>
            </a:r>
            <a:r>
              <a:rPr lang="es-AR" sz="2000" dirty="0" err="1" smtClean="0"/>
              <a:t>give</a:t>
            </a:r>
            <a:endParaRPr lang="es-AR" sz="2000" dirty="0" smtClean="0"/>
          </a:p>
          <a:p>
            <a:pPr>
              <a:buNone/>
            </a:pPr>
            <a:r>
              <a:rPr lang="es-AR" sz="2000" dirty="0" smtClean="0"/>
              <a:t>      and </a:t>
            </a:r>
            <a:r>
              <a:rPr lang="es-AR" sz="2000" dirty="0" err="1" smtClean="0"/>
              <a:t>similarly</a:t>
            </a:r>
            <a:r>
              <a:rPr lang="es-AR" sz="2000" dirty="0" smtClean="0"/>
              <a:t>  EOM</a:t>
            </a:r>
          </a:p>
          <a:p>
            <a:pPr>
              <a:buNone/>
            </a:pPr>
            <a:endParaRPr lang="es-AR" sz="2000" dirty="0" smtClean="0"/>
          </a:p>
          <a:p>
            <a:r>
              <a:rPr lang="es-AR" sz="2000" dirty="0" smtClean="0"/>
              <a:t>Bianchi </a:t>
            </a:r>
            <a:r>
              <a:rPr lang="es-AR" sz="2000" dirty="0" err="1" smtClean="0"/>
              <a:t>identities</a:t>
            </a:r>
            <a:endParaRPr lang="es-AR" sz="20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643042" y="3143248"/>
          <a:ext cx="4884737" cy="419100"/>
        </p:xfrm>
        <a:graphic>
          <a:graphicData uri="http://schemas.openxmlformats.org/presentationml/2006/ole">
            <p:oleObj spid="_x0000_s367618" name="Ecuación" r:id="rId3" imgW="2958840" imgH="253800" progId="Equation.3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2795588" y="3786195"/>
          <a:ext cx="2557462" cy="714375"/>
        </p:xfrm>
        <a:graphic>
          <a:graphicData uri="http://schemas.openxmlformats.org/presentationml/2006/ole">
            <p:oleObj spid="_x0000_s367619" name="Ecuación" r:id="rId4" imgW="1409400" imgH="393480" progId="Equation.3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6072198" y="3929069"/>
          <a:ext cx="2346325" cy="428625"/>
        </p:xfrm>
        <a:graphic>
          <a:graphicData uri="http://schemas.openxmlformats.org/presentationml/2006/ole">
            <p:oleObj spid="_x0000_s367620" name="Ecuación" r:id="rId5" imgW="1320480" imgH="241200" progId="Equation.3">
              <p:embed/>
            </p:oleObj>
          </a:graphicData>
        </a:graphic>
      </p:graphicFrame>
      <p:graphicFrame>
        <p:nvGraphicFramePr>
          <p:cNvPr id="367621" name="Object 5"/>
          <p:cNvGraphicFramePr>
            <a:graphicFrameLocks noChangeAspect="1"/>
          </p:cNvGraphicFramePr>
          <p:nvPr/>
        </p:nvGraphicFramePr>
        <p:xfrm>
          <a:off x="2851720" y="4786322"/>
          <a:ext cx="5313442" cy="1571636"/>
        </p:xfrm>
        <a:graphic>
          <a:graphicData uri="http://schemas.openxmlformats.org/presentationml/2006/ole">
            <p:oleObj spid="_x0000_s367621" name="Ecuación" r:id="rId6" imgW="2705040" imgH="850680" progId="Equation.3">
              <p:embed/>
            </p:oleObj>
          </a:graphicData>
        </a:graphic>
      </p:graphicFrame>
      <p:graphicFrame>
        <p:nvGraphicFramePr>
          <p:cNvPr id="367622" name="Object 6"/>
          <p:cNvGraphicFramePr>
            <a:graphicFrameLocks noChangeAspect="1"/>
          </p:cNvGraphicFramePr>
          <p:nvPr/>
        </p:nvGraphicFramePr>
        <p:xfrm>
          <a:off x="3046413" y="4572008"/>
          <a:ext cx="2052637" cy="428625"/>
        </p:xfrm>
        <a:graphic>
          <a:graphicData uri="http://schemas.openxmlformats.org/presentationml/2006/ole">
            <p:oleObj spid="_x0000_s367622" name="Ecuación" r:id="rId7" imgW="11556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err="1" smtClean="0">
                <a:solidFill>
                  <a:srgbClr val="4978E1"/>
                </a:solidFill>
              </a:rPr>
              <a:t>Scherk-Schwarz</a:t>
            </a:r>
            <a:r>
              <a:rPr lang="es-AR" sz="2400" dirty="0" smtClean="0">
                <a:solidFill>
                  <a:srgbClr val="4978E1"/>
                </a:solidFill>
              </a:rPr>
              <a:t> </a:t>
            </a:r>
            <a:r>
              <a:rPr lang="es-AR" sz="2400" dirty="0" err="1" smtClean="0">
                <a:solidFill>
                  <a:srgbClr val="4978E1"/>
                </a:solidFill>
              </a:rPr>
              <a:t>solutions</a:t>
            </a:r>
            <a:endParaRPr lang="es-AR" sz="2400" dirty="0">
              <a:solidFill>
                <a:srgbClr val="4978E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/>
          <a:lstStyle/>
          <a:p>
            <a:r>
              <a:rPr lang="es-AR" sz="2000" dirty="0" err="1" smtClean="0"/>
              <a:t>All</a:t>
            </a:r>
            <a:r>
              <a:rPr lang="es-AR" sz="2000" dirty="0" smtClean="0"/>
              <a:t> </a:t>
            </a:r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constraints</a:t>
            </a:r>
            <a:r>
              <a:rPr lang="es-AR" sz="2000" dirty="0" smtClean="0"/>
              <a:t> can </a:t>
            </a:r>
            <a:r>
              <a:rPr lang="es-AR" sz="2000" dirty="0" err="1" smtClean="0"/>
              <a:t>be</a:t>
            </a:r>
            <a:r>
              <a:rPr lang="es-AR" sz="2000" dirty="0" smtClean="0"/>
              <a:t> </a:t>
            </a:r>
            <a:r>
              <a:rPr lang="es-AR" sz="2000" dirty="0" err="1" smtClean="0"/>
              <a:t>solved</a:t>
            </a:r>
            <a:r>
              <a:rPr lang="es-AR" sz="2000" dirty="0" smtClean="0"/>
              <a:t> </a:t>
            </a:r>
            <a:r>
              <a:rPr lang="es-AR" sz="2000" dirty="0" err="1" smtClean="0"/>
              <a:t>restricting</a:t>
            </a:r>
            <a:r>
              <a:rPr lang="es-AR" sz="2000" dirty="0" smtClean="0"/>
              <a:t> </a:t>
            </a:r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fields</a:t>
            </a:r>
            <a:r>
              <a:rPr lang="es-AR" sz="2000" dirty="0" smtClean="0"/>
              <a:t> and gauge </a:t>
            </a:r>
            <a:r>
              <a:rPr lang="es-AR" sz="2000" dirty="0" err="1" smtClean="0"/>
              <a:t>parameters</a:t>
            </a:r>
            <a:r>
              <a:rPr lang="es-AR" sz="2000" dirty="0" smtClean="0"/>
              <a:t>  as</a:t>
            </a:r>
          </a:p>
          <a:p>
            <a:pPr>
              <a:buNone/>
            </a:pPr>
            <a:endParaRPr lang="es-AR" sz="2000" dirty="0" smtClean="0"/>
          </a:p>
          <a:p>
            <a:pPr>
              <a:buNone/>
            </a:pPr>
            <a:endParaRPr lang="es-AR" sz="2000" dirty="0" smtClean="0"/>
          </a:p>
          <a:p>
            <a:pPr>
              <a:buNone/>
            </a:pPr>
            <a:r>
              <a:rPr lang="es-AR" sz="2000" dirty="0" smtClean="0"/>
              <a:t>      </a:t>
            </a:r>
            <a:r>
              <a:rPr lang="es-AR" sz="2000" dirty="0" err="1" smtClean="0"/>
              <a:t>where</a:t>
            </a:r>
            <a:r>
              <a:rPr lang="es-AR" sz="2000" dirty="0" smtClean="0"/>
              <a:t>                                                   and</a:t>
            </a:r>
          </a:p>
          <a:p>
            <a:pPr>
              <a:buNone/>
            </a:pPr>
            <a:endParaRPr lang="es-AR" sz="2000" dirty="0" smtClean="0"/>
          </a:p>
          <a:p>
            <a:pPr>
              <a:buNone/>
            </a:pPr>
            <a:r>
              <a:rPr lang="es-AR" sz="2000" dirty="0" smtClean="0"/>
              <a:t>      </a:t>
            </a:r>
            <a:r>
              <a:rPr lang="es-AR" sz="2000" dirty="0" err="1" smtClean="0"/>
              <a:t>quadratic</a:t>
            </a:r>
            <a:r>
              <a:rPr lang="es-AR" sz="2000" dirty="0" smtClean="0"/>
              <a:t> </a:t>
            </a:r>
            <a:r>
              <a:rPr lang="es-AR" sz="2000" dirty="0" err="1" smtClean="0"/>
              <a:t>constraints</a:t>
            </a:r>
            <a:r>
              <a:rPr lang="es-AR" sz="2000" dirty="0" smtClean="0"/>
              <a:t> of N=4 </a:t>
            </a:r>
            <a:r>
              <a:rPr lang="es-AR" sz="2000" dirty="0" err="1" smtClean="0"/>
              <a:t>gauged</a:t>
            </a:r>
            <a:r>
              <a:rPr lang="es-AR" sz="2000" dirty="0" smtClean="0"/>
              <a:t> </a:t>
            </a:r>
            <a:r>
              <a:rPr lang="es-AR" sz="2000" dirty="0" err="1" smtClean="0"/>
              <a:t>sugra</a:t>
            </a:r>
            <a:endParaRPr lang="es-AR" sz="2000" dirty="0" smtClean="0"/>
          </a:p>
          <a:p>
            <a:pPr>
              <a:buNone/>
            </a:pPr>
            <a:endParaRPr lang="es-AR" sz="2000" dirty="0" smtClean="0"/>
          </a:p>
          <a:p>
            <a:r>
              <a:rPr lang="es-AR" sz="2000" dirty="0" err="1" smtClean="0"/>
              <a:t>For</a:t>
            </a:r>
            <a:r>
              <a:rPr lang="es-AR" sz="2000" dirty="0" smtClean="0"/>
              <a:t> </a:t>
            </a:r>
            <a:r>
              <a:rPr lang="es-AR" sz="2000" dirty="0" err="1" smtClean="0"/>
              <a:t>these</a:t>
            </a:r>
            <a:r>
              <a:rPr lang="es-AR" sz="2000" dirty="0" smtClean="0"/>
              <a:t> </a:t>
            </a:r>
            <a:r>
              <a:rPr lang="es-AR" sz="2000" dirty="0" err="1" smtClean="0"/>
              <a:t>configurations</a:t>
            </a:r>
            <a:r>
              <a:rPr lang="es-AR" sz="2000" dirty="0" smtClean="0"/>
              <a:t> </a:t>
            </a:r>
            <a:r>
              <a:rPr lang="es-AR" sz="2000" dirty="0" err="1" smtClean="0"/>
              <a:t>all</a:t>
            </a:r>
            <a:r>
              <a:rPr lang="es-AR" sz="2000" dirty="0" smtClean="0"/>
              <a:t> </a:t>
            </a:r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consistency</a:t>
            </a:r>
            <a:r>
              <a:rPr lang="es-AR" sz="2000" dirty="0" smtClean="0"/>
              <a:t> </a:t>
            </a:r>
            <a:r>
              <a:rPr lang="es-AR" sz="2000" dirty="0" err="1" smtClean="0"/>
              <a:t>constraints</a:t>
            </a:r>
            <a:r>
              <a:rPr lang="es-AR" sz="2000" dirty="0" smtClean="0"/>
              <a:t> are </a:t>
            </a:r>
            <a:r>
              <a:rPr lang="es-AR" sz="2000" dirty="0" err="1" smtClean="0"/>
              <a:t>satisfied</a:t>
            </a:r>
            <a:r>
              <a:rPr lang="es-AR" sz="2000" dirty="0" smtClean="0"/>
              <a:t>.</a:t>
            </a:r>
          </a:p>
          <a:p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dynamical</a:t>
            </a:r>
            <a:r>
              <a:rPr lang="es-AR" sz="2000" dirty="0" smtClean="0"/>
              <a:t> </a:t>
            </a:r>
            <a:r>
              <a:rPr lang="es-AR" sz="2000" dirty="0" err="1" smtClean="0"/>
              <a:t>fluxes</a:t>
            </a:r>
            <a:r>
              <a:rPr lang="es-AR" sz="2000" dirty="0" smtClean="0"/>
              <a:t> </a:t>
            </a:r>
            <a:r>
              <a:rPr lang="es-AR" sz="2000" dirty="0" err="1" smtClean="0"/>
              <a:t>become</a:t>
            </a:r>
            <a:r>
              <a:rPr lang="es-AR" sz="2000" dirty="0" smtClean="0"/>
              <a:t>:</a:t>
            </a:r>
          </a:p>
          <a:p>
            <a:endParaRPr lang="es-AR" sz="2000" dirty="0" smtClean="0"/>
          </a:p>
          <a:p>
            <a:r>
              <a:rPr lang="es-AR" sz="2000" dirty="0" err="1" smtClean="0"/>
              <a:t>This</a:t>
            </a:r>
            <a:r>
              <a:rPr lang="es-AR" sz="2000" dirty="0" smtClean="0"/>
              <a:t> </a:t>
            </a:r>
            <a:r>
              <a:rPr lang="es-AR" sz="2000" dirty="0" err="1" smtClean="0"/>
              <a:t>ansatz</a:t>
            </a:r>
            <a:r>
              <a:rPr lang="es-AR" sz="2000" dirty="0" smtClean="0"/>
              <a:t> </a:t>
            </a:r>
            <a:r>
              <a:rPr lang="es-AR" sz="2000" dirty="0" err="1" smtClean="0"/>
              <a:t>contains</a:t>
            </a:r>
            <a:r>
              <a:rPr lang="es-AR" sz="2000" dirty="0" smtClean="0"/>
              <a:t> </a:t>
            </a:r>
            <a:r>
              <a:rPr lang="es-AR" sz="2000" dirty="0" err="1" smtClean="0"/>
              <a:t>the</a:t>
            </a:r>
            <a:r>
              <a:rPr lang="es-AR" sz="2000" dirty="0" smtClean="0"/>
              <a:t> usual </a:t>
            </a:r>
            <a:r>
              <a:rPr lang="es-AR" sz="2000" dirty="0" err="1" smtClean="0"/>
              <a:t>decompactified</a:t>
            </a:r>
            <a:r>
              <a:rPr lang="es-AR" sz="2000" dirty="0" smtClean="0"/>
              <a:t> </a:t>
            </a:r>
            <a:r>
              <a:rPr lang="es-AR" sz="2000" dirty="0" err="1" smtClean="0"/>
              <a:t>strong</a:t>
            </a:r>
            <a:r>
              <a:rPr lang="es-AR" sz="2000" dirty="0" smtClean="0"/>
              <a:t> </a:t>
            </a:r>
            <a:r>
              <a:rPr lang="es-AR" sz="2000" dirty="0" err="1" smtClean="0"/>
              <a:t>contrained</a:t>
            </a:r>
            <a:r>
              <a:rPr lang="es-AR" sz="2000" dirty="0" smtClean="0"/>
              <a:t> case (U=1, </a:t>
            </a:r>
            <a:r>
              <a:rPr lang="es-AR" sz="2000" dirty="0" smtClean="0">
                <a:sym typeface="Symbol"/>
              </a:rPr>
              <a:t>=0, 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s-AR" sz="2000" i="1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s-AR" sz="2000" dirty="0" smtClean="0">
                <a:sym typeface="Symbol"/>
              </a:rPr>
              <a:t>, 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i=1,…, D</a:t>
            </a:r>
            <a:r>
              <a:rPr lang="es-AR" sz="2000" dirty="0" smtClean="0">
                <a:sym typeface="Symbol"/>
              </a:rPr>
              <a:t>). </a:t>
            </a:r>
            <a:r>
              <a:rPr lang="es-AR" sz="2000" dirty="0" err="1" smtClean="0">
                <a:sym typeface="Symbol"/>
              </a:rPr>
              <a:t>It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is</a:t>
            </a:r>
            <a:r>
              <a:rPr lang="es-AR" sz="2000" dirty="0" smtClean="0">
                <a:sym typeface="Symbol"/>
              </a:rPr>
              <a:t> a particular </a:t>
            </a:r>
            <a:r>
              <a:rPr lang="es-AR" sz="2000" dirty="0" err="1" smtClean="0">
                <a:sym typeface="Symbol"/>
              </a:rPr>
              <a:t>limit</a:t>
            </a:r>
            <a:r>
              <a:rPr lang="es-AR" sz="2000" dirty="0" smtClean="0">
                <a:sym typeface="Symbol"/>
              </a:rPr>
              <a:t> in </a:t>
            </a:r>
            <a:r>
              <a:rPr lang="es-AR" sz="2000" dirty="0" err="1" smtClean="0">
                <a:sym typeface="Symbol"/>
              </a:rPr>
              <a:t>which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all</a:t>
            </a:r>
            <a:r>
              <a:rPr lang="es-AR" sz="2000" dirty="0" smtClean="0">
                <a:sym typeface="Symbol"/>
              </a:rPr>
              <a:t> </a:t>
            </a:r>
            <a:r>
              <a:rPr lang="es-AR" sz="2000" dirty="0" err="1" smtClean="0">
                <a:sym typeface="Symbol"/>
              </a:rPr>
              <a:t>the</a:t>
            </a:r>
            <a:r>
              <a:rPr lang="es-AR" sz="2000" dirty="0" smtClean="0">
                <a:sym typeface="Symbol"/>
              </a:rPr>
              <a:t> compact </a:t>
            </a:r>
            <a:r>
              <a:rPr lang="es-AR" sz="2000" dirty="0" err="1" smtClean="0">
                <a:sym typeface="Symbol"/>
              </a:rPr>
              <a:t>dimensions</a:t>
            </a:r>
            <a:r>
              <a:rPr lang="es-AR" sz="2000" dirty="0" smtClean="0">
                <a:sym typeface="Symbol"/>
              </a:rPr>
              <a:t> are </a:t>
            </a:r>
            <a:r>
              <a:rPr lang="es-AR" sz="2000" dirty="0" err="1" smtClean="0">
                <a:sym typeface="Symbol"/>
              </a:rPr>
              <a:t>decompactified</a:t>
            </a:r>
            <a:r>
              <a:rPr lang="es-AR" sz="2000" dirty="0" smtClean="0">
                <a:sym typeface="Symbol"/>
              </a:rPr>
              <a:t>.</a:t>
            </a:r>
            <a:r>
              <a:rPr lang="es-AR" sz="2000" dirty="0" smtClean="0"/>
              <a:t>  </a:t>
            </a:r>
          </a:p>
          <a:p>
            <a:endParaRPr lang="es-AR" sz="20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3143240" y="1785926"/>
          <a:ext cx="4023087" cy="357190"/>
        </p:xfrm>
        <a:graphic>
          <a:graphicData uri="http://schemas.openxmlformats.org/presentationml/2006/ole">
            <p:oleObj spid="_x0000_s345090" name="Ecuación" r:id="rId3" imgW="2717640" imgH="241200" progId="Equation.3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3714744" y="2285992"/>
          <a:ext cx="2786083" cy="362572"/>
        </p:xfrm>
        <a:graphic>
          <a:graphicData uri="http://schemas.openxmlformats.org/presentationml/2006/ole">
            <p:oleObj spid="_x0000_s345091" name="Ecuación" r:id="rId4" imgW="1854000" imgH="241200" progId="Equation.3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1571604" y="2786058"/>
          <a:ext cx="2705014" cy="315914"/>
        </p:xfrm>
        <a:graphic>
          <a:graphicData uri="http://schemas.openxmlformats.org/presentationml/2006/ole">
            <p:oleObj spid="_x0000_s345092" name="Ecuación" r:id="rId5" imgW="1739880" imgH="203040" progId="Equation.3">
              <p:embed/>
            </p:oleObj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5357818" y="2643182"/>
          <a:ext cx="3244850" cy="1285875"/>
        </p:xfrm>
        <a:graphic>
          <a:graphicData uri="http://schemas.openxmlformats.org/presentationml/2006/ole">
            <p:oleObj spid="_x0000_s345093" name="Ecuación" r:id="rId6" imgW="2019240" imgH="799920" progId="Equation.3">
              <p:embed/>
            </p:oleObj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4000496" y="4500570"/>
          <a:ext cx="2957533" cy="428628"/>
        </p:xfrm>
        <a:graphic>
          <a:graphicData uri="http://schemas.openxmlformats.org/presentationml/2006/ole">
            <p:oleObj spid="_x0000_s345094" name="Ecuación" r:id="rId7" imgW="17524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400" dirty="0" err="1" smtClean="0">
                <a:solidFill>
                  <a:schemeClr val="accent1"/>
                </a:solidFill>
              </a:rPr>
              <a:t>Conclusions</a:t>
            </a:r>
            <a:endParaRPr lang="es-ES" sz="2400" dirty="0" smtClean="0">
              <a:solidFill>
                <a:schemeClr val="accent1"/>
              </a:solidFill>
            </a:endParaRPr>
          </a:p>
        </p:txBody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>
          <a:xfrm>
            <a:off x="500034" y="1428736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000" dirty="0" err="1" smtClean="0"/>
              <a:t>Presented</a:t>
            </a:r>
            <a:r>
              <a:rPr lang="es-ES" sz="2000" dirty="0" smtClean="0"/>
              <a:t> </a:t>
            </a:r>
            <a:r>
              <a:rPr lang="es-ES" sz="2000" dirty="0" err="1" smtClean="0"/>
              <a:t>formulation</a:t>
            </a:r>
            <a:r>
              <a:rPr lang="es-ES" sz="2000" dirty="0" smtClean="0"/>
              <a:t> of DFT in </a:t>
            </a:r>
            <a:r>
              <a:rPr lang="es-ES" sz="2000" dirty="0" err="1" smtClean="0"/>
              <a:t>terms</a:t>
            </a:r>
            <a:r>
              <a:rPr lang="es-ES" sz="2000" dirty="0" smtClean="0"/>
              <a:t> of </a:t>
            </a:r>
            <a:r>
              <a:rPr lang="es-ES" sz="2000" dirty="0" err="1" smtClean="0"/>
              <a:t>dynamical</a:t>
            </a:r>
            <a:r>
              <a:rPr lang="es-ES" sz="2000" dirty="0" smtClean="0"/>
              <a:t> and </a:t>
            </a:r>
            <a:r>
              <a:rPr lang="es-ES" sz="2000" dirty="0" err="1" smtClean="0"/>
              <a:t>field</a:t>
            </a:r>
            <a:r>
              <a:rPr lang="es-ES" sz="2000" dirty="0" smtClean="0"/>
              <a:t> </a:t>
            </a:r>
            <a:r>
              <a:rPr lang="es-ES" sz="2000" dirty="0" err="1" smtClean="0"/>
              <a:t>dependent</a:t>
            </a:r>
            <a:r>
              <a:rPr lang="es-ES" sz="2000" dirty="0" smtClean="0"/>
              <a:t> </a:t>
            </a:r>
            <a:r>
              <a:rPr lang="es-ES" sz="2000" dirty="0" err="1" smtClean="0"/>
              <a:t>fluxes</a:t>
            </a:r>
            <a:r>
              <a:rPr lang="es-ES" sz="2000" dirty="0" smtClean="0"/>
              <a:t>.</a:t>
            </a:r>
          </a:p>
          <a:p>
            <a:pPr>
              <a:lnSpc>
                <a:spcPct val="90000"/>
              </a:lnSpc>
            </a:pPr>
            <a:endParaRPr lang="es-ES" sz="2000" dirty="0" smtClean="0"/>
          </a:p>
          <a:p>
            <a:pPr>
              <a:lnSpc>
                <a:spcPct val="90000"/>
              </a:lnSpc>
            </a:pPr>
            <a:r>
              <a:rPr lang="es-ES" sz="2000" dirty="0" err="1" smtClean="0"/>
              <a:t>The</a:t>
            </a:r>
            <a:r>
              <a:rPr lang="es-ES" sz="2000" dirty="0" smtClean="0"/>
              <a:t> gauge </a:t>
            </a:r>
            <a:r>
              <a:rPr lang="es-ES" sz="2000" dirty="0" err="1" smtClean="0"/>
              <a:t>consistency</a:t>
            </a:r>
            <a:r>
              <a:rPr lang="es-ES" sz="2000" dirty="0" smtClean="0"/>
              <a:t> </a:t>
            </a:r>
            <a:r>
              <a:rPr lang="es-ES" sz="2000" dirty="0" err="1" smtClean="0"/>
              <a:t>constraints</a:t>
            </a:r>
            <a:r>
              <a:rPr lang="es-ES" sz="2000" dirty="0" smtClean="0"/>
              <a:t> </a:t>
            </a:r>
            <a:r>
              <a:rPr lang="es-ES" sz="2000" dirty="0" err="1" smtClean="0"/>
              <a:t>take</a:t>
            </a:r>
            <a:r>
              <a:rPr lang="es-ES" sz="2000" dirty="0" smtClean="0"/>
              <a:t>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form</a:t>
            </a:r>
            <a:r>
              <a:rPr lang="es-ES" sz="2000" dirty="0" smtClean="0"/>
              <a:t> of </a:t>
            </a:r>
            <a:r>
              <a:rPr lang="es-ES" sz="2000" dirty="0" err="1" smtClean="0"/>
              <a:t>quadratic</a:t>
            </a:r>
            <a:r>
              <a:rPr lang="es-ES" sz="2000" dirty="0" smtClean="0"/>
              <a:t> </a:t>
            </a:r>
            <a:r>
              <a:rPr lang="es-ES" sz="2000" dirty="0" err="1" smtClean="0"/>
              <a:t>constraints</a:t>
            </a:r>
            <a:r>
              <a:rPr lang="es-ES" sz="2000" dirty="0" smtClean="0"/>
              <a:t> </a:t>
            </a:r>
            <a:r>
              <a:rPr lang="es-ES" sz="2000" dirty="0" err="1" smtClean="0"/>
              <a:t>for</a:t>
            </a:r>
            <a:r>
              <a:rPr lang="es-ES" sz="2000" dirty="0" smtClean="0"/>
              <a:t>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fluxes</a:t>
            </a:r>
            <a:r>
              <a:rPr lang="es-ES" sz="2000" dirty="0" smtClean="0"/>
              <a:t>, </a:t>
            </a:r>
            <a:r>
              <a:rPr lang="es-ES" sz="2000" dirty="0" err="1" smtClean="0"/>
              <a:t>that</a:t>
            </a:r>
            <a:r>
              <a:rPr lang="es-ES" sz="2000" dirty="0" smtClean="0"/>
              <a:t> </a:t>
            </a:r>
            <a:r>
              <a:rPr lang="es-ES" sz="2000" dirty="0" err="1" smtClean="0"/>
              <a:t>admit</a:t>
            </a:r>
            <a:r>
              <a:rPr lang="es-ES" sz="2000" dirty="0" smtClean="0"/>
              <a:t> </a:t>
            </a:r>
            <a:r>
              <a:rPr lang="es-ES" sz="2000" dirty="0" err="1" smtClean="0"/>
              <a:t>solutions</a:t>
            </a:r>
            <a:r>
              <a:rPr lang="es-ES" sz="2000" dirty="0" smtClean="0"/>
              <a:t> </a:t>
            </a:r>
            <a:r>
              <a:rPr lang="es-ES" sz="2000" dirty="0" err="1" smtClean="0"/>
              <a:t>that</a:t>
            </a:r>
            <a:r>
              <a:rPr lang="es-ES" sz="2000" dirty="0" smtClean="0"/>
              <a:t> </a:t>
            </a:r>
            <a:r>
              <a:rPr lang="es-ES" sz="2000" dirty="0" err="1" smtClean="0"/>
              <a:t>violate</a:t>
            </a:r>
            <a:r>
              <a:rPr lang="es-ES" sz="2000" dirty="0" smtClean="0"/>
              <a:t> </a:t>
            </a:r>
            <a:r>
              <a:rPr lang="es-ES" sz="2000" dirty="0" err="1" smtClean="0"/>
              <a:t>the</a:t>
            </a:r>
            <a:r>
              <a:rPr lang="es-ES" sz="2000" dirty="0" smtClean="0"/>
              <a:t> SC </a:t>
            </a:r>
            <a:r>
              <a:rPr lang="es-ES" sz="2000" dirty="0" smtClean="0">
                <a:sym typeface="Symbol"/>
              </a:rPr>
              <a:t> </a:t>
            </a:r>
            <a:r>
              <a:rPr lang="es-ES" sz="2000" dirty="0" err="1" smtClean="0">
                <a:sym typeface="Symbol"/>
              </a:rPr>
              <a:t>allows</a:t>
            </a:r>
            <a:r>
              <a:rPr lang="es-ES" sz="2000" dirty="0" smtClean="0">
                <a:sym typeface="Symbol"/>
              </a:rPr>
              <a:t> </a:t>
            </a:r>
            <a:r>
              <a:rPr lang="es-ES" sz="2000" dirty="0" err="1" smtClean="0">
                <a:sym typeface="Symbol"/>
              </a:rPr>
              <a:t>to</a:t>
            </a:r>
            <a:r>
              <a:rPr lang="es-ES" sz="2000" dirty="0" smtClean="0">
                <a:sym typeface="Symbol"/>
              </a:rPr>
              <a:t> </a:t>
            </a:r>
            <a:r>
              <a:rPr lang="es-ES" sz="2000" dirty="0" err="1" smtClean="0">
                <a:sym typeface="Symbol"/>
              </a:rPr>
              <a:t>go</a:t>
            </a:r>
            <a:r>
              <a:rPr lang="es-ES" sz="2000" dirty="0" smtClean="0">
                <a:sym typeface="Symbol"/>
              </a:rPr>
              <a:t> </a:t>
            </a:r>
            <a:r>
              <a:rPr lang="es-ES" sz="2000" dirty="0" err="1" smtClean="0">
                <a:sym typeface="Symbol"/>
              </a:rPr>
              <a:t>beyond</a:t>
            </a:r>
            <a:r>
              <a:rPr lang="es-ES" sz="2000" dirty="0" smtClean="0">
                <a:sym typeface="Symbol"/>
              </a:rPr>
              <a:t> </a:t>
            </a:r>
            <a:r>
              <a:rPr lang="es-ES" sz="2000" dirty="0" err="1" smtClean="0">
                <a:sym typeface="Symbol"/>
              </a:rPr>
              <a:t>supergravity</a:t>
            </a:r>
            <a:endParaRPr lang="es-ES" sz="2000" dirty="0" smtClean="0"/>
          </a:p>
          <a:p>
            <a:pPr>
              <a:lnSpc>
                <a:spcPct val="90000"/>
              </a:lnSpc>
            </a:pPr>
            <a:endParaRPr lang="es-ES" sz="2000" dirty="0" smtClean="0"/>
          </a:p>
          <a:p>
            <a:pPr>
              <a:lnSpc>
                <a:spcPct val="90000"/>
              </a:lnSpc>
            </a:pPr>
            <a:r>
              <a:rPr lang="es-ES" sz="2000" dirty="0" err="1" smtClean="0"/>
              <a:t>Computed</a:t>
            </a:r>
            <a:r>
              <a:rPr lang="es-ES" sz="2000" dirty="0" smtClean="0"/>
              <a:t> </a:t>
            </a:r>
            <a:r>
              <a:rPr lang="es-ES" sz="2000" dirty="0" err="1" smtClean="0"/>
              <a:t>connections</a:t>
            </a:r>
            <a:r>
              <a:rPr lang="es-ES" sz="2000" dirty="0" smtClean="0"/>
              <a:t> and </a:t>
            </a:r>
            <a:r>
              <a:rPr lang="es-ES" sz="2000" dirty="0" err="1" smtClean="0"/>
              <a:t>curvatures</a:t>
            </a:r>
            <a:r>
              <a:rPr lang="es-ES" sz="2000" dirty="0" smtClean="0"/>
              <a:t> </a:t>
            </a:r>
            <a:r>
              <a:rPr lang="es-ES" sz="2000" dirty="0" err="1" smtClean="0"/>
              <a:t>on</a:t>
            </a:r>
            <a:r>
              <a:rPr lang="es-ES" sz="2000" dirty="0" smtClean="0"/>
              <a:t>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double</a:t>
            </a:r>
            <a:r>
              <a:rPr lang="es-ES" sz="2000" dirty="0" smtClean="0"/>
              <a:t> </a:t>
            </a:r>
            <a:r>
              <a:rPr lang="es-ES" sz="2000" dirty="0" err="1" smtClean="0"/>
              <a:t>space</a:t>
            </a:r>
            <a:r>
              <a:rPr lang="es-ES" sz="2000" dirty="0" smtClean="0"/>
              <a:t> </a:t>
            </a:r>
            <a:r>
              <a:rPr lang="es-ES" sz="2000" dirty="0" err="1" smtClean="0"/>
              <a:t>under</a:t>
            </a:r>
            <a:r>
              <a:rPr lang="es-ES" sz="2000" dirty="0" smtClean="0"/>
              <a:t> </a:t>
            </a:r>
            <a:r>
              <a:rPr lang="es-ES" sz="2000" dirty="0" err="1" smtClean="0"/>
              <a:t>assumption</a:t>
            </a:r>
            <a:r>
              <a:rPr lang="es-ES" sz="2000" dirty="0" smtClean="0"/>
              <a:t> </a:t>
            </a:r>
            <a:r>
              <a:rPr lang="es-ES" sz="2000" dirty="0" err="1" smtClean="0"/>
              <a:t>that</a:t>
            </a:r>
            <a:r>
              <a:rPr lang="es-ES" sz="2000" dirty="0" smtClean="0"/>
              <a:t> </a:t>
            </a:r>
            <a:r>
              <a:rPr lang="es-ES" sz="2000" dirty="0" err="1" smtClean="0"/>
              <a:t>covariance</a:t>
            </a:r>
            <a:r>
              <a:rPr lang="es-ES" sz="2000" dirty="0" smtClean="0"/>
              <a:t> </a:t>
            </a:r>
            <a:r>
              <a:rPr lang="es-ES" sz="2000" dirty="0" err="1" smtClean="0"/>
              <a:t>is</a:t>
            </a:r>
            <a:r>
              <a:rPr lang="es-ES" sz="2000" dirty="0" smtClean="0"/>
              <a:t> </a:t>
            </a:r>
            <a:r>
              <a:rPr lang="es-ES" sz="2000" dirty="0" err="1" smtClean="0"/>
              <a:t>achieved</a:t>
            </a:r>
            <a:r>
              <a:rPr lang="es-ES" sz="2000" dirty="0" smtClean="0"/>
              <a:t> </a:t>
            </a:r>
            <a:r>
              <a:rPr lang="es-ES" sz="2000" dirty="0" err="1" smtClean="0"/>
              <a:t>upon</a:t>
            </a:r>
            <a:r>
              <a:rPr lang="es-ES" sz="2000" dirty="0" smtClean="0"/>
              <a:t> </a:t>
            </a:r>
            <a:r>
              <a:rPr lang="es-ES" sz="2000" dirty="0" err="1" smtClean="0"/>
              <a:t>generalized</a:t>
            </a:r>
            <a:r>
              <a:rPr lang="es-ES" sz="2000" dirty="0" smtClean="0"/>
              <a:t> </a:t>
            </a:r>
            <a:r>
              <a:rPr lang="es-ES" sz="2000" dirty="0" err="1" smtClean="0"/>
              <a:t>quadratic</a:t>
            </a:r>
            <a:r>
              <a:rPr lang="es-ES" sz="2000" dirty="0" smtClean="0"/>
              <a:t> </a:t>
            </a:r>
            <a:r>
              <a:rPr lang="es-ES" sz="2000" dirty="0" err="1" smtClean="0"/>
              <a:t>constraints</a:t>
            </a:r>
            <a:r>
              <a:rPr lang="es-ES" sz="2000" dirty="0" smtClean="0"/>
              <a:t>, </a:t>
            </a:r>
            <a:r>
              <a:rPr lang="es-ES" sz="2000" dirty="0" err="1" smtClean="0"/>
              <a:t>rather</a:t>
            </a:r>
            <a:r>
              <a:rPr lang="es-ES" sz="2000" dirty="0" smtClean="0"/>
              <a:t> </a:t>
            </a:r>
            <a:r>
              <a:rPr lang="es-ES" sz="2000" dirty="0" err="1" smtClean="0"/>
              <a:t>than</a:t>
            </a:r>
            <a:r>
              <a:rPr lang="es-ES" sz="2000" dirty="0" smtClean="0"/>
              <a:t> SC, </a:t>
            </a:r>
            <a:r>
              <a:rPr lang="es-ES" sz="2000" dirty="0" err="1" smtClean="0"/>
              <a:t>which</a:t>
            </a:r>
            <a:r>
              <a:rPr lang="es-ES" sz="2000" dirty="0" smtClean="0"/>
              <a:t> can </a:t>
            </a:r>
            <a:r>
              <a:rPr lang="es-ES" sz="2000" dirty="0" err="1" smtClean="0"/>
              <a:t>be</a:t>
            </a:r>
            <a:r>
              <a:rPr lang="es-ES" sz="2000" dirty="0" smtClean="0"/>
              <a:t> </a:t>
            </a:r>
            <a:r>
              <a:rPr lang="es-ES" sz="2000" dirty="0" err="1" smtClean="0"/>
              <a:t>interpreted</a:t>
            </a:r>
            <a:r>
              <a:rPr lang="es-ES" sz="2000" dirty="0" smtClean="0"/>
              <a:t> as BI.</a:t>
            </a:r>
          </a:p>
          <a:p>
            <a:pPr>
              <a:lnSpc>
                <a:spcPct val="90000"/>
              </a:lnSpc>
            </a:pPr>
            <a:endParaRPr lang="es-ES" sz="2000" dirty="0" smtClean="0"/>
          </a:p>
          <a:p>
            <a:pPr>
              <a:lnSpc>
                <a:spcPct val="90000"/>
              </a:lnSpc>
            </a:pPr>
            <a:r>
              <a:rPr lang="es-ES" sz="2000" dirty="0" err="1" smtClean="0"/>
              <a:t>Interestingly</a:t>
            </a:r>
            <a:r>
              <a:rPr lang="es-ES" sz="2000" dirty="0" smtClean="0"/>
              <a:t>, </a:t>
            </a:r>
            <a:r>
              <a:rPr lang="es-ES" sz="2000" dirty="0" err="1" smtClean="0"/>
              <a:t>this</a:t>
            </a:r>
            <a:r>
              <a:rPr lang="es-ES" sz="2000" dirty="0" smtClean="0"/>
              <a:t> </a:t>
            </a:r>
            <a:r>
              <a:rPr lang="es-ES" sz="2000" dirty="0" err="1" smtClean="0"/>
              <a:t>procedure</a:t>
            </a:r>
            <a:r>
              <a:rPr lang="es-ES" sz="2000" dirty="0" smtClean="0"/>
              <a:t> </a:t>
            </a:r>
            <a:r>
              <a:rPr lang="es-ES" sz="2000" dirty="0" err="1" smtClean="0"/>
              <a:t>gives</a:t>
            </a:r>
            <a:r>
              <a:rPr lang="es-ES" sz="2000" dirty="0" smtClean="0"/>
              <a:t> </a:t>
            </a:r>
            <a:r>
              <a:rPr lang="es-ES" sz="2000" dirty="0" err="1" smtClean="0"/>
              <a:t>rise</a:t>
            </a:r>
            <a:r>
              <a:rPr lang="es-ES" sz="2000" dirty="0" smtClean="0"/>
              <a:t> </a:t>
            </a:r>
            <a:r>
              <a:rPr lang="es-ES" sz="2000" dirty="0" err="1" smtClean="0"/>
              <a:t>to</a:t>
            </a:r>
            <a:r>
              <a:rPr lang="es-ES" sz="2000" dirty="0" smtClean="0"/>
              <a:t> </a:t>
            </a:r>
            <a:r>
              <a:rPr lang="es-ES" sz="2000" dirty="0" err="1" smtClean="0"/>
              <a:t>all</a:t>
            </a:r>
            <a:r>
              <a:rPr lang="es-ES" sz="2000" dirty="0" smtClean="0"/>
              <a:t> </a:t>
            </a:r>
            <a:r>
              <a:rPr lang="es-ES" sz="2000" dirty="0" err="1" smtClean="0"/>
              <a:t>the</a:t>
            </a:r>
            <a:r>
              <a:rPr lang="es-ES" sz="2000" dirty="0" smtClean="0"/>
              <a:t> SC-</a:t>
            </a:r>
            <a:r>
              <a:rPr lang="es-ES" sz="2000" dirty="0" err="1" smtClean="0"/>
              <a:t>violating</a:t>
            </a:r>
            <a:r>
              <a:rPr lang="es-ES" sz="2000" dirty="0" smtClean="0"/>
              <a:t> </a:t>
            </a:r>
            <a:r>
              <a:rPr lang="es-ES" sz="2000" dirty="0" err="1" smtClean="0"/>
              <a:t>terms</a:t>
            </a:r>
            <a:r>
              <a:rPr lang="es-ES" sz="2000" dirty="0" smtClean="0"/>
              <a:t> in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action</a:t>
            </a:r>
            <a:r>
              <a:rPr lang="es-ES" sz="2000" dirty="0" smtClean="0"/>
              <a:t>, </a:t>
            </a:r>
            <a:r>
              <a:rPr lang="es-ES" sz="2000" dirty="0" err="1" smtClean="0"/>
              <a:t>which</a:t>
            </a:r>
            <a:r>
              <a:rPr lang="es-ES" sz="2000" dirty="0" smtClean="0"/>
              <a:t> are gauge </a:t>
            </a:r>
            <a:r>
              <a:rPr lang="es-ES" sz="2000" dirty="0" err="1" smtClean="0"/>
              <a:t>invariant</a:t>
            </a:r>
            <a:r>
              <a:rPr lang="es-ES" sz="2000" dirty="0" smtClean="0"/>
              <a:t> and </a:t>
            </a:r>
            <a:r>
              <a:rPr lang="es-ES" sz="2000" dirty="0" err="1" smtClean="0"/>
              <a:t>appear</a:t>
            </a:r>
            <a:r>
              <a:rPr lang="es-ES" sz="2000" dirty="0" smtClean="0"/>
              <a:t> </a:t>
            </a:r>
            <a:r>
              <a:rPr lang="es-ES" sz="2000" dirty="0" err="1" smtClean="0"/>
              <a:t>systematically</a:t>
            </a:r>
            <a:endParaRPr lang="es-ES" sz="2000" dirty="0" smtClean="0"/>
          </a:p>
          <a:p>
            <a:pPr>
              <a:lnSpc>
                <a:spcPct val="90000"/>
              </a:lnSpc>
            </a:pPr>
            <a:endParaRPr lang="es-ES" sz="2000" dirty="0" smtClean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ES" sz="2000" dirty="0" smtClean="0"/>
              <a:t> </a:t>
            </a:r>
            <a:r>
              <a:rPr lang="es-ES" sz="2000" dirty="0" err="1" smtClean="0"/>
              <a:t>This</a:t>
            </a:r>
            <a:r>
              <a:rPr lang="es-ES" sz="2000" dirty="0" smtClean="0"/>
              <a:t> completes </a:t>
            </a:r>
            <a:r>
              <a:rPr lang="es-ES" sz="2000" dirty="0" err="1" smtClean="0"/>
              <a:t>the</a:t>
            </a:r>
            <a:r>
              <a:rPr lang="es-ES" sz="2000" dirty="0" smtClean="0"/>
              <a:t> original </a:t>
            </a:r>
            <a:r>
              <a:rPr lang="es-ES" sz="2000" dirty="0" err="1" smtClean="0"/>
              <a:t>formulation</a:t>
            </a:r>
            <a:r>
              <a:rPr lang="es-ES" sz="2000" dirty="0" smtClean="0"/>
              <a:t> of DFT, </a:t>
            </a:r>
            <a:r>
              <a:rPr lang="es-ES" sz="2000" dirty="0" err="1" smtClean="0"/>
              <a:t>incorporating</a:t>
            </a:r>
            <a:r>
              <a:rPr lang="es-ES" sz="2000" dirty="0" smtClean="0"/>
              <a:t>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missing</a:t>
            </a:r>
            <a:r>
              <a:rPr lang="es-ES" sz="2000" dirty="0" smtClean="0"/>
              <a:t> </a:t>
            </a:r>
            <a:r>
              <a:rPr lang="es-ES" sz="2000" dirty="0" err="1" smtClean="0"/>
              <a:t>terms</a:t>
            </a:r>
            <a:r>
              <a:rPr lang="es-ES" sz="2000" dirty="0" smtClean="0"/>
              <a:t> </a:t>
            </a:r>
            <a:r>
              <a:rPr lang="es-ES" sz="2000" dirty="0" err="1" smtClean="0"/>
              <a:t>that</a:t>
            </a:r>
            <a:r>
              <a:rPr lang="es-ES" sz="2000" dirty="0" smtClean="0"/>
              <a:t> </a:t>
            </a:r>
            <a:r>
              <a:rPr lang="es-ES" sz="2000" dirty="0" err="1" smtClean="0"/>
              <a:t>allow</a:t>
            </a:r>
            <a:r>
              <a:rPr lang="es-ES" sz="2000" dirty="0" smtClean="0"/>
              <a:t> </a:t>
            </a:r>
            <a:r>
              <a:rPr lang="es-ES" sz="2000" dirty="0" err="1" smtClean="0"/>
              <a:t>to</a:t>
            </a:r>
            <a:r>
              <a:rPr lang="es-ES" sz="2000" dirty="0" smtClean="0"/>
              <a:t> </a:t>
            </a:r>
            <a:r>
              <a:rPr lang="es-ES" sz="2000" dirty="0" err="1" smtClean="0"/>
              <a:t>make</a:t>
            </a:r>
            <a:r>
              <a:rPr lang="es-ES" sz="2000" dirty="0" smtClean="0"/>
              <a:t> </a:t>
            </a:r>
            <a:r>
              <a:rPr lang="es-ES" sz="2000" dirty="0" err="1" smtClean="0"/>
              <a:t>contact</a:t>
            </a:r>
            <a:r>
              <a:rPr lang="es-ES" sz="2000" dirty="0" smtClean="0"/>
              <a:t> </a:t>
            </a:r>
            <a:r>
              <a:rPr lang="es-ES" sz="2000" dirty="0" err="1" smtClean="0"/>
              <a:t>with</a:t>
            </a:r>
            <a:r>
              <a:rPr lang="es-ES" sz="2000" dirty="0" smtClean="0"/>
              <a:t> </a:t>
            </a:r>
            <a:r>
              <a:rPr lang="es-ES" sz="2000" dirty="0" err="1" smtClean="0"/>
              <a:t>half-maximal</a:t>
            </a:r>
            <a:r>
              <a:rPr lang="es-ES" sz="2000" dirty="0" smtClean="0"/>
              <a:t> </a:t>
            </a:r>
            <a:r>
              <a:rPr lang="es-ES" sz="2000" dirty="0" err="1" smtClean="0"/>
              <a:t>gauged</a:t>
            </a:r>
            <a:r>
              <a:rPr lang="es-ES" sz="2000" dirty="0" smtClean="0"/>
              <a:t> </a:t>
            </a:r>
            <a:r>
              <a:rPr lang="es-ES" sz="2000" dirty="0" err="1" smtClean="0"/>
              <a:t>sugra</a:t>
            </a:r>
            <a:r>
              <a:rPr lang="es-ES" sz="2000" dirty="0" smtClean="0"/>
              <a:t>, </a:t>
            </a:r>
            <a:r>
              <a:rPr lang="es-ES" sz="2000" dirty="0" err="1" smtClean="0"/>
              <a:t>containing</a:t>
            </a:r>
            <a:r>
              <a:rPr lang="es-ES" sz="2000" dirty="0" smtClean="0"/>
              <a:t> </a:t>
            </a:r>
            <a:r>
              <a:rPr lang="es-ES" sz="2000" dirty="0" err="1" smtClean="0"/>
              <a:t>all</a:t>
            </a:r>
            <a:r>
              <a:rPr lang="es-ES" sz="2000" dirty="0" smtClean="0"/>
              <a:t> </a:t>
            </a:r>
            <a:r>
              <a:rPr lang="es-ES" sz="2000" dirty="0" err="1" smtClean="0"/>
              <a:t>duality</a:t>
            </a:r>
            <a:r>
              <a:rPr lang="es-ES" sz="2000" dirty="0" smtClean="0"/>
              <a:t> </a:t>
            </a:r>
            <a:r>
              <a:rPr lang="es-ES" sz="2000" dirty="0" err="1" smtClean="0"/>
              <a:t>orbits</a:t>
            </a:r>
            <a:r>
              <a:rPr lang="es-ES" sz="2000" dirty="0" smtClean="0"/>
              <a:t> of non-</a:t>
            </a:r>
            <a:r>
              <a:rPr lang="es-ES" sz="2000" dirty="0" err="1" smtClean="0"/>
              <a:t>geometric</a:t>
            </a:r>
            <a:r>
              <a:rPr lang="es-ES" sz="2000" dirty="0" smtClean="0"/>
              <a:t> </a:t>
            </a:r>
            <a:r>
              <a:rPr lang="es-ES" sz="2000" dirty="0" err="1" smtClean="0"/>
              <a:t>fluxes</a:t>
            </a:r>
            <a:r>
              <a:rPr lang="es-ES" sz="2000" dirty="0" smtClean="0"/>
              <a:t> (F</a:t>
            </a:r>
            <a:r>
              <a:rPr lang="es-ES" sz="2000" baseline="-25000" dirty="0" smtClean="0"/>
              <a:t>ABC</a:t>
            </a:r>
            <a:r>
              <a:rPr lang="es-ES" sz="2000" dirty="0" smtClean="0"/>
              <a:t>F</a:t>
            </a:r>
            <a:r>
              <a:rPr lang="es-ES" sz="2000" baseline="30000" dirty="0" smtClean="0"/>
              <a:t>ABC</a:t>
            </a:r>
            <a:r>
              <a:rPr lang="es-ES" sz="2000" dirty="0" smtClean="0"/>
              <a:t>).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s-E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800" dirty="0" err="1" smtClean="0">
                <a:solidFill>
                  <a:schemeClr val="accent1"/>
                </a:solidFill>
              </a:rPr>
              <a:t>Outline</a:t>
            </a:r>
            <a:endParaRPr lang="es-AR" sz="2800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6868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endParaRPr lang="es-AR" sz="2400" dirty="0" smtClean="0"/>
          </a:p>
          <a:p>
            <a:pPr eaLnBrk="1" hangingPunct="1">
              <a:lnSpc>
                <a:spcPct val="80000"/>
              </a:lnSpc>
            </a:pPr>
            <a:r>
              <a:rPr lang="es-AR" sz="2000" dirty="0" err="1" smtClean="0"/>
              <a:t>Introduction</a:t>
            </a:r>
            <a:r>
              <a:rPr lang="es-AR" sz="2000" dirty="0" smtClean="0"/>
              <a:t> </a:t>
            </a:r>
            <a:r>
              <a:rPr lang="es-AR" sz="2000" dirty="0" err="1" smtClean="0"/>
              <a:t>to</a:t>
            </a:r>
            <a:r>
              <a:rPr lang="es-AR" sz="2000" dirty="0" smtClean="0"/>
              <a:t> </a:t>
            </a:r>
            <a:r>
              <a:rPr lang="es-AR" sz="2000" dirty="0" err="1" smtClean="0"/>
              <a:t>Double</a:t>
            </a:r>
            <a:r>
              <a:rPr lang="es-AR" sz="2000" dirty="0" smtClean="0"/>
              <a:t> </a:t>
            </a:r>
            <a:r>
              <a:rPr lang="es-AR" sz="2000" dirty="0" err="1" smtClean="0"/>
              <a:t>Field</a:t>
            </a:r>
            <a:r>
              <a:rPr lang="es-AR" sz="2000" dirty="0" smtClean="0"/>
              <a:t> </a:t>
            </a:r>
            <a:r>
              <a:rPr lang="es-AR" sz="2000" dirty="0" err="1" smtClean="0"/>
              <a:t>Theory</a:t>
            </a:r>
            <a:endParaRPr lang="es-AR" sz="2000" dirty="0" smtClean="0"/>
          </a:p>
          <a:p>
            <a:pPr eaLnBrk="1" hangingPunct="1">
              <a:lnSpc>
                <a:spcPct val="80000"/>
              </a:lnSpc>
            </a:pPr>
            <a:endParaRPr lang="es-AR" sz="2000" dirty="0" smtClean="0"/>
          </a:p>
          <a:p>
            <a:pPr eaLnBrk="1" hangingPunct="1">
              <a:lnSpc>
                <a:spcPct val="80000"/>
              </a:lnSpc>
            </a:pPr>
            <a:r>
              <a:rPr lang="es-AR" sz="2000" dirty="0" err="1" smtClean="0"/>
              <a:t>Applications</a:t>
            </a:r>
            <a:endParaRPr lang="es-AR" sz="2000" dirty="0" smtClean="0"/>
          </a:p>
          <a:p>
            <a:pPr eaLnBrk="1" hangingPunct="1">
              <a:lnSpc>
                <a:spcPct val="80000"/>
              </a:lnSpc>
            </a:pPr>
            <a:endParaRPr lang="es-AR" sz="2000" dirty="0" smtClean="0"/>
          </a:p>
          <a:p>
            <a:pPr eaLnBrk="1" hangingPunct="1">
              <a:lnSpc>
                <a:spcPct val="80000"/>
              </a:lnSpc>
            </a:pPr>
            <a:r>
              <a:rPr lang="es-AR" sz="2000" dirty="0" smtClean="0"/>
              <a:t>Flux </a:t>
            </a:r>
            <a:r>
              <a:rPr lang="es-AR" sz="2000" dirty="0" err="1" smtClean="0"/>
              <a:t>formulation</a:t>
            </a:r>
            <a:endParaRPr lang="es-AR" sz="2000" dirty="0" smtClean="0"/>
          </a:p>
          <a:p>
            <a:pPr eaLnBrk="1" hangingPunct="1">
              <a:lnSpc>
                <a:spcPct val="80000"/>
              </a:lnSpc>
            </a:pPr>
            <a:endParaRPr lang="es-AR" sz="2000" dirty="0" smtClean="0"/>
          </a:p>
          <a:p>
            <a:pPr eaLnBrk="1" hangingPunct="1">
              <a:lnSpc>
                <a:spcPct val="80000"/>
              </a:lnSpc>
            </a:pPr>
            <a:r>
              <a:rPr lang="es-AR" sz="2000" dirty="0" err="1" smtClean="0"/>
              <a:t>Double</a:t>
            </a:r>
            <a:r>
              <a:rPr lang="es-AR" sz="2000" dirty="0" smtClean="0"/>
              <a:t> </a:t>
            </a:r>
            <a:r>
              <a:rPr lang="es-AR" sz="2000" dirty="0" err="1" smtClean="0"/>
              <a:t>geometry</a:t>
            </a:r>
            <a:endParaRPr lang="es-AR" sz="2000" dirty="0" smtClean="0"/>
          </a:p>
          <a:p>
            <a:pPr eaLnBrk="1" hangingPunct="1">
              <a:lnSpc>
                <a:spcPct val="80000"/>
              </a:lnSpc>
            </a:pPr>
            <a:endParaRPr lang="es-AR" sz="2000" dirty="0" smtClean="0"/>
          </a:p>
          <a:p>
            <a:pPr eaLnBrk="1" hangingPunct="1">
              <a:lnSpc>
                <a:spcPct val="80000"/>
              </a:lnSpc>
            </a:pPr>
            <a:r>
              <a:rPr lang="es-AR" sz="2000" dirty="0" smtClean="0"/>
              <a:t>Open </a:t>
            </a:r>
            <a:r>
              <a:rPr lang="es-AR" sz="2000" dirty="0" err="1" smtClean="0"/>
              <a:t>questions</a:t>
            </a:r>
            <a:r>
              <a:rPr lang="es-AR" sz="2000" dirty="0" smtClean="0"/>
              <a:t> and </a:t>
            </a:r>
            <a:r>
              <a:rPr lang="es-AR" sz="2000" dirty="0" err="1" smtClean="0"/>
              <a:t>problems</a:t>
            </a:r>
            <a:endParaRPr lang="es-AR" sz="2000" dirty="0" smtClean="0"/>
          </a:p>
          <a:p>
            <a:pPr eaLnBrk="1" hangingPunct="1">
              <a:lnSpc>
                <a:spcPct val="80000"/>
              </a:lnSpc>
              <a:buNone/>
            </a:pPr>
            <a:endParaRPr lang="es-AR" sz="2000" dirty="0" smtClean="0"/>
          </a:p>
          <a:p>
            <a:pPr eaLnBrk="1" hangingPunct="1">
              <a:lnSpc>
                <a:spcPct val="80000"/>
              </a:lnSpc>
            </a:pPr>
            <a:r>
              <a:rPr lang="es-AR" sz="2000" dirty="0" err="1" smtClean="0"/>
              <a:t>Work</a:t>
            </a:r>
            <a:r>
              <a:rPr lang="es-AR" sz="2000" dirty="0" smtClean="0"/>
              <a:t> </a:t>
            </a:r>
            <a:r>
              <a:rPr lang="es-AR" sz="2000" dirty="0" err="1" smtClean="0"/>
              <a:t>with</a:t>
            </a:r>
            <a:r>
              <a:rPr lang="es-AR" sz="2000" dirty="0" smtClean="0"/>
              <a:t> G. </a:t>
            </a:r>
            <a:r>
              <a:rPr lang="es-AR" sz="2000" dirty="0" err="1" smtClean="0"/>
              <a:t>Aldazabal</a:t>
            </a:r>
            <a:r>
              <a:rPr lang="es-AR" sz="2000" dirty="0" smtClean="0"/>
              <a:t>, W. </a:t>
            </a:r>
            <a:r>
              <a:rPr lang="es-AR" sz="2000" dirty="0" err="1" smtClean="0"/>
              <a:t>Baron</a:t>
            </a:r>
            <a:r>
              <a:rPr lang="es-AR" sz="2000" dirty="0" smtClean="0"/>
              <a:t>, D. </a:t>
            </a:r>
            <a:r>
              <a:rPr lang="es-AR" sz="2000" dirty="0" err="1" smtClean="0"/>
              <a:t>Geissbhuler</a:t>
            </a:r>
            <a:r>
              <a:rPr lang="es-AR" sz="2000" dirty="0" smtClean="0"/>
              <a:t>, D. Marqués,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s-AR" sz="2000" dirty="0" smtClean="0"/>
              <a:t>      V. Penas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smtClean="0">
                <a:solidFill>
                  <a:schemeClr val="accent1"/>
                </a:solidFill>
              </a:rPr>
              <a:t>Open </a:t>
            </a:r>
            <a:r>
              <a:rPr lang="es-AR" sz="2400" dirty="0" err="1" smtClean="0">
                <a:solidFill>
                  <a:schemeClr val="accent1"/>
                </a:solidFill>
              </a:rPr>
              <a:t>questions</a:t>
            </a:r>
            <a:endParaRPr lang="es-AR" sz="2400" dirty="0">
              <a:solidFill>
                <a:schemeClr val="accent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00034" y="1428736"/>
            <a:ext cx="821537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ES" sz="2000" dirty="0" smtClean="0">
                <a:latin typeface="+mn-lt"/>
              </a:rPr>
              <a:t>    </a:t>
            </a:r>
            <a:r>
              <a:rPr lang="es-ES" sz="2000" dirty="0" err="1" smtClean="0">
                <a:latin typeface="+mn-lt"/>
              </a:rPr>
              <a:t>Some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elements</a:t>
            </a:r>
            <a:r>
              <a:rPr lang="es-ES" sz="2000" dirty="0" smtClean="0">
                <a:latin typeface="+mn-lt"/>
              </a:rPr>
              <a:t> of </a:t>
            </a:r>
            <a:r>
              <a:rPr lang="es-ES" sz="2000" dirty="0" err="1" smtClean="0">
                <a:latin typeface="+mn-lt"/>
              </a:rPr>
              <a:t>the</a:t>
            </a:r>
            <a:r>
              <a:rPr lang="es-ES" sz="2000" dirty="0" smtClean="0">
                <a:latin typeface="+mn-lt"/>
              </a:rPr>
              <a:t> O(D,D) </a:t>
            </a:r>
            <a:r>
              <a:rPr lang="es-ES" sz="2000" dirty="0" err="1" smtClean="0">
                <a:latin typeface="+mn-lt"/>
              </a:rPr>
              <a:t>geometry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have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been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understood</a:t>
            </a:r>
            <a:r>
              <a:rPr lang="es-ES" sz="2000" dirty="0" smtClean="0">
                <a:latin typeface="+mn-lt"/>
              </a:rPr>
              <a:t>, </a:t>
            </a:r>
            <a:r>
              <a:rPr lang="es-ES" sz="2000" dirty="0" err="1" smtClean="0">
                <a:latin typeface="+mn-lt"/>
              </a:rPr>
              <a:t>but</a:t>
            </a:r>
            <a:r>
              <a:rPr lang="es-ES" sz="2000" dirty="0" smtClean="0">
                <a:latin typeface="+mn-lt"/>
              </a:rPr>
              <a:t>  </a:t>
            </a:r>
            <a:r>
              <a:rPr lang="es-ES" sz="2000" dirty="0" err="1" smtClean="0">
                <a:latin typeface="+mn-lt"/>
              </a:rPr>
              <a:t>it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is</a:t>
            </a:r>
            <a:r>
              <a:rPr lang="es-ES" sz="2000" dirty="0" smtClean="0">
                <a:latin typeface="+mn-lt"/>
              </a:rPr>
              <a:t>    </a:t>
            </a:r>
            <a:r>
              <a:rPr lang="es-ES" sz="2000" dirty="0" err="1" smtClean="0">
                <a:latin typeface="+mn-lt"/>
              </a:rPr>
              <a:t>important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to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better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understand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the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geometry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underlying</a:t>
            </a:r>
            <a:r>
              <a:rPr lang="es-ES" sz="2000" dirty="0" smtClean="0">
                <a:latin typeface="+mn-lt"/>
              </a:rPr>
              <a:t> DFT</a:t>
            </a:r>
          </a:p>
          <a:p>
            <a:pPr>
              <a:lnSpc>
                <a:spcPct val="90000"/>
              </a:lnSpc>
            </a:pPr>
            <a:endParaRPr lang="es-ES" sz="2000" dirty="0" smtClean="0">
              <a:latin typeface="+mn-lt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ES" sz="2000" dirty="0" smtClean="0">
                <a:latin typeface="+mn-lt"/>
              </a:rPr>
              <a:t>    Can </a:t>
            </a:r>
            <a:r>
              <a:rPr lang="es-ES" sz="2000" dirty="0" err="1" smtClean="0">
                <a:latin typeface="+mn-lt"/>
              </a:rPr>
              <a:t>this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construction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be</a:t>
            </a:r>
            <a:r>
              <a:rPr lang="es-ES" sz="2000" dirty="0" smtClean="0">
                <a:latin typeface="+mn-lt"/>
              </a:rPr>
              <a:t> extended </a:t>
            </a:r>
            <a:r>
              <a:rPr lang="es-ES" sz="2000" dirty="0" err="1" smtClean="0">
                <a:latin typeface="+mn-lt"/>
              </a:rPr>
              <a:t>beyond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tori</a:t>
            </a:r>
            <a:r>
              <a:rPr lang="es-ES" sz="2000" dirty="0" smtClean="0">
                <a:latin typeface="+mn-lt"/>
              </a:rPr>
              <a:t>? </a:t>
            </a:r>
            <a:r>
              <a:rPr lang="es-ES" sz="2000" dirty="0" err="1" smtClean="0">
                <a:latin typeface="+mn-lt"/>
              </a:rPr>
              <a:t>Calabi-Yau</a:t>
            </a:r>
            <a:r>
              <a:rPr lang="es-ES" sz="2000" dirty="0" smtClean="0">
                <a:latin typeface="+mn-lt"/>
              </a:rPr>
              <a:t>?</a:t>
            </a:r>
          </a:p>
          <a:p>
            <a:pPr>
              <a:lnSpc>
                <a:spcPct val="90000"/>
              </a:lnSpc>
            </a:pPr>
            <a:endParaRPr lang="es-ES" sz="2000" dirty="0" smtClean="0">
              <a:latin typeface="+mn-lt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ES" sz="2000" dirty="0" smtClean="0">
                <a:latin typeface="+mn-lt"/>
              </a:rPr>
              <a:t>     </a:t>
            </a:r>
            <a:r>
              <a:rPr lang="es-ES" sz="2000" dirty="0" smtClean="0">
                <a:latin typeface="+mn-lt"/>
                <a:sym typeface="Symbol"/>
              </a:rPr>
              <a:t>’ </a:t>
            </a:r>
            <a:r>
              <a:rPr lang="es-ES" sz="2000" dirty="0" err="1" smtClean="0">
                <a:latin typeface="+mn-lt"/>
                <a:sym typeface="Symbol"/>
              </a:rPr>
              <a:t>corrections</a:t>
            </a:r>
            <a:r>
              <a:rPr lang="es-ES" sz="2000" dirty="0" smtClean="0">
                <a:latin typeface="+mn-lt"/>
                <a:sym typeface="Symbol"/>
              </a:rPr>
              <a:t>. </a:t>
            </a:r>
            <a:r>
              <a:rPr lang="es-ES" sz="2000" dirty="0" err="1" smtClean="0">
                <a:latin typeface="+mn-lt"/>
                <a:sym typeface="Symbol"/>
              </a:rPr>
              <a:t>Inner</a:t>
            </a:r>
            <a:r>
              <a:rPr lang="es-ES" sz="2000" dirty="0" smtClean="0">
                <a:latin typeface="+mn-lt"/>
                <a:sym typeface="Symbol"/>
              </a:rPr>
              <a:t> </a:t>
            </a:r>
            <a:r>
              <a:rPr lang="es-ES" sz="2000" dirty="0" err="1" smtClean="0">
                <a:latin typeface="+mn-lt"/>
                <a:sym typeface="Symbol"/>
              </a:rPr>
              <a:t>product</a:t>
            </a:r>
            <a:r>
              <a:rPr lang="es-ES" sz="2000" dirty="0" smtClean="0">
                <a:latin typeface="+mn-lt"/>
                <a:sym typeface="Symbol"/>
              </a:rPr>
              <a:t> and C-</a:t>
            </a:r>
            <a:r>
              <a:rPr lang="es-ES" sz="2000" dirty="0" err="1" smtClean="0">
                <a:latin typeface="+mn-lt"/>
                <a:sym typeface="Symbol"/>
              </a:rPr>
              <a:t>bracket</a:t>
            </a:r>
            <a:r>
              <a:rPr lang="es-ES" sz="2000" dirty="0" smtClean="0">
                <a:latin typeface="+mn-lt"/>
                <a:sym typeface="Symbol"/>
              </a:rPr>
              <a:t> are </a:t>
            </a:r>
            <a:r>
              <a:rPr lang="es-ES" sz="2000" dirty="0" err="1" smtClean="0">
                <a:latin typeface="+mn-lt"/>
                <a:sym typeface="Symbol"/>
              </a:rPr>
              <a:t>corrected</a:t>
            </a:r>
            <a:r>
              <a:rPr lang="es-ES" sz="2000" dirty="0" smtClean="0">
                <a:latin typeface="+mn-lt"/>
                <a:sym typeface="Symbol"/>
              </a:rPr>
              <a:t> </a:t>
            </a:r>
            <a:r>
              <a:rPr lang="es-ES" sz="2000" smtClean="0">
                <a:latin typeface="+mn-lt"/>
                <a:sym typeface="Symbol"/>
              </a:rPr>
              <a:t>      deformation</a:t>
            </a:r>
            <a:r>
              <a:rPr lang="es-ES" sz="2000" dirty="0" smtClean="0">
                <a:latin typeface="+mn-lt"/>
                <a:sym typeface="Symbol"/>
              </a:rPr>
              <a:t> of </a:t>
            </a:r>
            <a:r>
              <a:rPr lang="es-ES" sz="2000" dirty="0" err="1" smtClean="0">
                <a:latin typeface="+mn-lt"/>
                <a:sym typeface="Symbol"/>
              </a:rPr>
              <a:t>Courant</a:t>
            </a:r>
            <a:r>
              <a:rPr lang="es-ES" sz="2000" dirty="0" smtClean="0">
                <a:latin typeface="+mn-lt"/>
                <a:sym typeface="Symbol"/>
              </a:rPr>
              <a:t> </a:t>
            </a:r>
            <a:r>
              <a:rPr lang="es-ES" sz="2000" dirty="0" err="1" smtClean="0">
                <a:latin typeface="+mn-lt"/>
                <a:sym typeface="Symbol"/>
              </a:rPr>
              <a:t>bracket</a:t>
            </a:r>
            <a:r>
              <a:rPr lang="es-ES" sz="2000" dirty="0" smtClean="0">
                <a:latin typeface="+mn-lt"/>
                <a:sym typeface="Symbol"/>
              </a:rPr>
              <a:t> and </a:t>
            </a:r>
            <a:r>
              <a:rPr lang="es-ES" sz="2000" dirty="0" err="1" smtClean="0">
                <a:latin typeface="+mn-lt"/>
                <a:sym typeface="Symbol"/>
              </a:rPr>
              <a:t>other</a:t>
            </a:r>
            <a:r>
              <a:rPr lang="es-ES" sz="2000" dirty="0" smtClean="0">
                <a:latin typeface="+mn-lt"/>
                <a:sym typeface="Symbol"/>
              </a:rPr>
              <a:t> </a:t>
            </a:r>
            <a:r>
              <a:rPr lang="es-ES" sz="2000" dirty="0" err="1" smtClean="0">
                <a:latin typeface="+mn-lt"/>
                <a:sym typeface="Symbol"/>
              </a:rPr>
              <a:t>structures</a:t>
            </a:r>
            <a:r>
              <a:rPr lang="es-ES" sz="2000" dirty="0" smtClean="0">
                <a:latin typeface="+mn-lt"/>
                <a:sym typeface="Symbol"/>
              </a:rPr>
              <a:t> in GG</a:t>
            </a:r>
            <a:endParaRPr lang="es-ES" sz="2000" dirty="0" smtClean="0">
              <a:latin typeface="+mn-lt"/>
            </a:endParaRPr>
          </a:p>
          <a:p>
            <a:pPr>
              <a:lnSpc>
                <a:spcPct val="90000"/>
              </a:lnSpc>
            </a:pPr>
            <a:endParaRPr lang="es-ES" sz="2000" dirty="0" smtClean="0">
              <a:latin typeface="+mn-lt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ES" sz="2000" dirty="0" smtClean="0">
                <a:latin typeface="+mn-lt"/>
              </a:rPr>
              <a:t>     </a:t>
            </a:r>
            <a:r>
              <a:rPr lang="es-ES" sz="2000" dirty="0" err="1" smtClean="0">
                <a:latin typeface="+mn-lt"/>
              </a:rPr>
              <a:t>Beyond</a:t>
            </a:r>
            <a:r>
              <a:rPr lang="es-ES" sz="2000" dirty="0" smtClean="0">
                <a:latin typeface="+mn-lt"/>
              </a:rPr>
              <a:t> T-</a:t>
            </a:r>
            <a:r>
              <a:rPr lang="es-ES" sz="2000" dirty="0" err="1" smtClean="0">
                <a:latin typeface="+mn-lt"/>
              </a:rPr>
              <a:t>duality</a:t>
            </a:r>
            <a:r>
              <a:rPr lang="es-ES" sz="2000" dirty="0" smtClean="0">
                <a:latin typeface="+mn-lt"/>
              </a:rPr>
              <a:t>? U-</a:t>
            </a:r>
            <a:r>
              <a:rPr lang="es-ES" sz="2000" dirty="0" err="1" smtClean="0">
                <a:latin typeface="+mn-lt"/>
              </a:rPr>
              <a:t>duality</a:t>
            </a:r>
            <a:r>
              <a:rPr lang="es-ES" sz="2000" dirty="0" smtClean="0">
                <a:latin typeface="+mn-lt"/>
              </a:rPr>
              <a:t>?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es-ES" sz="2000" dirty="0" smtClean="0">
              <a:latin typeface="+mn-lt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ES" sz="2000" dirty="0" smtClean="0">
                <a:latin typeface="+mn-lt"/>
              </a:rPr>
              <a:t>     </a:t>
            </a:r>
            <a:r>
              <a:rPr lang="es-ES" sz="2000" dirty="0" err="1" smtClean="0">
                <a:latin typeface="+mn-lt"/>
              </a:rPr>
              <a:t>Relation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between</a:t>
            </a:r>
            <a:r>
              <a:rPr lang="es-ES" sz="2000" dirty="0" smtClean="0">
                <a:latin typeface="+mn-lt"/>
              </a:rPr>
              <a:t> DFT and </a:t>
            </a:r>
            <a:r>
              <a:rPr lang="es-ES" sz="2000" dirty="0" err="1" smtClean="0">
                <a:latin typeface="+mn-lt"/>
              </a:rPr>
              <a:t>string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theory</a:t>
            </a:r>
            <a:r>
              <a:rPr lang="es-ES" sz="2000" dirty="0" smtClean="0">
                <a:latin typeface="+mn-lt"/>
              </a:rPr>
              <a:t>. </a:t>
            </a:r>
            <a:r>
              <a:rPr lang="es-ES" sz="2000" dirty="0" err="1" smtClean="0">
                <a:latin typeface="+mn-lt"/>
              </a:rPr>
              <a:t>Is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this</a:t>
            </a:r>
            <a:r>
              <a:rPr lang="es-ES" sz="2000" dirty="0" smtClean="0">
                <a:latin typeface="+mn-lt"/>
              </a:rPr>
              <a:t> a </a:t>
            </a:r>
            <a:r>
              <a:rPr lang="es-ES" sz="2000" dirty="0" err="1" smtClean="0">
                <a:latin typeface="+mn-lt"/>
              </a:rPr>
              <a:t>consistent</a:t>
            </a:r>
            <a:r>
              <a:rPr lang="es-ES" sz="2000" dirty="0" smtClean="0">
                <a:latin typeface="+mn-lt"/>
              </a:rPr>
              <a:t>  </a:t>
            </a:r>
            <a:r>
              <a:rPr lang="es-ES" sz="2000" dirty="0" err="1" smtClean="0">
                <a:latin typeface="+mn-lt"/>
              </a:rPr>
              <a:t>truncation</a:t>
            </a:r>
            <a:r>
              <a:rPr lang="es-ES" sz="2000" dirty="0" smtClean="0">
                <a:latin typeface="+mn-lt"/>
              </a:rPr>
              <a:t> of </a:t>
            </a:r>
            <a:r>
              <a:rPr lang="es-ES" sz="2000" dirty="0" err="1" smtClean="0">
                <a:latin typeface="+mn-lt"/>
              </a:rPr>
              <a:t>string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theory</a:t>
            </a:r>
            <a:r>
              <a:rPr lang="es-ES" sz="2000" dirty="0" smtClean="0">
                <a:latin typeface="+mn-lt"/>
              </a:rPr>
              <a:t>? No </a:t>
            </a:r>
            <a:r>
              <a:rPr lang="es-ES" sz="2000" dirty="0" err="1" smtClean="0">
                <a:latin typeface="+mn-lt"/>
              </a:rPr>
              <a:t>massive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states</a:t>
            </a:r>
            <a:r>
              <a:rPr lang="es-ES" sz="2000" dirty="0" smtClean="0">
                <a:latin typeface="+mn-lt"/>
              </a:rPr>
              <a:t>, </a:t>
            </a:r>
            <a:r>
              <a:rPr lang="es-ES" sz="2000" dirty="0" err="1" smtClean="0">
                <a:latin typeface="+mn-lt"/>
              </a:rPr>
              <a:t>but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fully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consistent</a:t>
            </a:r>
            <a:endParaRPr lang="es-ES" sz="2000" dirty="0" smtClean="0">
              <a:latin typeface="+mn-lt"/>
            </a:endParaRPr>
          </a:p>
          <a:p>
            <a:pPr>
              <a:lnSpc>
                <a:spcPct val="90000"/>
              </a:lnSpc>
            </a:pPr>
            <a:endParaRPr lang="es-ES" sz="2000" dirty="0" smtClean="0">
              <a:latin typeface="+mn-lt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ES" sz="2000" dirty="0" smtClean="0">
                <a:latin typeface="+mn-lt"/>
              </a:rPr>
              <a:t>     </a:t>
            </a:r>
            <a:r>
              <a:rPr lang="es-ES" sz="2000" dirty="0" err="1" smtClean="0">
                <a:latin typeface="+mn-lt"/>
              </a:rPr>
              <a:t>Worldsheet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 smtClean="0">
                <a:latin typeface="+mn-lt"/>
              </a:rPr>
              <a:t>theory</a:t>
            </a:r>
            <a:r>
              <a:rPr lang="es-ES" sz="2000" dirty="0" smtClean="0">
                <a:latin typeface="+mn-lt"/>
              </a:rPr>
              <a:t>?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es-ES" sz="20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s-ES" smtClean="0"/>
          </a:p>
          <a:p>
            <a:pPr>
              <a:buFont typeface="Arial" charset="0"/>
              <a:buNone/>
            </a:pPr>
            <a:endParaRPr lang="es-ES" smtClean="0"/>
          </a:p>
          <a:p>
            <a:pPr>
              <a:buFont typeface="Arial" charset="0"/>
              <a:buNone/>
            </a:pPr>
            <a:r>
              <a:rPr lang="es-ES" smtClean="0"/>
              <a:t>                                 THANK YOU</a:t>
            </a:r>
          </a:p>
          <a:p>
            <a:pPr>
              <a:buFont typeface="Arial" charset="0"/>
              <a:buNone/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s-AR" sz="2400" b="1" dirty="0" smtClean="0">
                <a:solidFill>
                  <a:srgbClr val="C00000"/>
                </a:solidFill>
              </a:rPr>
              <a:t>T-</a:t>
            </a:r>
            <a:r>
              <a:rPr lang="es-AR" sz="2400" b="1" dirty="0" err="1" smtClean="0">
                <a:solidFill>
                  <a:srgbClr val="C00000"/>
                </a:solidFill>
              </a:rPr>
              <a:t>duality</a:t>
            </a:r>
            <a:endParaRPr lang="es-AR" sz="2400" b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/>
          <a:lstStyle/>
          <a:p>
            <a:r>
              <a:rPr lang="es-AR" sz="2000" dirty="0" err="1" smtClean="0"/>
              <a:t>Closed</a:t>
            </a:r>
            <a:r>
              <a:rPr lang="es-AR" sz="2000" dirty="0" smtClean="0"/>
              <a:t> </a:t>
            </a:r>
            <a:r>
              <a:rPr lang="es-AR" sz="2000" dirty="0" err="1" smtClean="0"/>
              <a:t>string</a:t>
            </a:r>
            <a:r>
              <a:rPr lang="es-AR" sz="2000" dirty="0" smtClean="0"/>
              <a:t> </a:t>
            </a:r>
            <a:r>
              <a:rPr lang="es-AR" sz="2000" dirty="0" err="1" smtClean="0"/>
              <a:t>theory</a:t>
            </a:r>
            <a:r>
              <a:rPr lang="es-AR" sz="2000" dirty="0" smtClean="0"/>
              <a:t> </a:t>
            </a:r>
            <a:r>
              <a:rPr lang="es-AR" sz="2000" dirty="0" err="1" smtClean="0"/>
              <a:t>on</a:t>
            </a:r>
            <a:r>
              <a:rPr lang="es-AR" sz="2000" dirty="0" smtClean="0"/>
              <a:t> a </a:t>
            </a:r>
            <a:r>
              <a:rPr lang="es-AR" sz="2000" dirty="0" err="1" smtClean="0"/>
              <a:t>torus</a:t>
            </a:r>
            <a:r>
              <a:rPr lang="es-AR" sz="2000" dirty="0" smtClean="0"/>
              <a:t> </a:t>
            </a:r>
            <a:r>
              <a:rPr lang="es-AR" sz="2000" dirty="0" err="1" smtClean="0"/>
              <a:t>T</a:t>
            </a:r>
            <a:r>
              <a:rPr lang="es-AR" sz="2000" baseline="30000" dirty="0" err="1" smtClean="0"/>
              <a:t>d</a:t>
            </a:r>
            <a:r>
              <a:rPr lang="es-AR" sz="2000" dirty="0" smtClean="0"/>
              <a:t> </a:t>
            </a:r>
            <a:r>
              <a:rPr lang="es-AR" sz="2000" dirty="0" err="1" smtClean="0"/>
              <a:t>exhibits</a:t>
            </a:r>
            <a:r>
              <a:rPr lang="es-AR" sz="2000" dirty="0" smtClean="0"/>
              <a:t> </a:t>
            </a:r>
            <a:r>
              <a:rPr lang="es-AR" sz="2000" dirty="0" smtClean="0">
                <a:solidFill>
                  <a:srgbClr val="FF0000"/>
                </a:solidFill>
              </a:rPr>
              <a:t>O(</a:t>
            </a:r>
            <a:r>
              <a:rPr lang="es-AR" sz="2000" dirty="0" err="1" smtClean="0">
                <a:solidFill>
                  <a:srgbClr val="FF0000"/>
                </a:solidFill>
              </a:rPr>
              <a:t>d,d</a:t>
            </a:r>
            <a:r>
              <a:rPr lang="es-AR" sz="2000" dirty="0" smtClean="0">
                <a:solidFill>
                  <a:srgbClr val="FF0000"/>
                </a:solidFill>
              </a:rPr>
              <a:t>)</a:t>
            </a:r>
            <a:r>
              <a:rPr lang="es-AR" sz="2000" dirty="0" smtClean="0"/>
              <a:t> </a:t>
            </a:r>
            <a:r>
              <a:rPr lang="es-AR" sz="2000" dirty="0" err="1" smtClean="0"/>
              <a:t>symmetry</a:t>
            </a:r>
            <a:endParaRPr lang="es-AR" sz="2000" dirty="0" smtClean="0"/>
          </a:p>
          <a:p>
            <a:endParaRPr lang="es-AR" sz="2400" dirty="0" smtClean="0"/>
          </a:p>
          <a:p>
            <a:endParaRPr lang="es-AR" sz="2400" dirty="0" smtClean="0"/>
          </a:p>
          <a:p>
            <a:endParaRPr lang="es-AR" sz="2400" dirty="0" smtClean="0"/>
          </a:p>
          <a:p>
            <a:pPr>
              <a:buNone/>
            </a:pPr>
            <a:endParaRPr lang="es-AR" sz="2400" dirty="0" smtClean="0"/>
          </a:p>
          <a:p>
            <a:pPr>
              <a:buNone/>
            </a:pPr>
            <a:endParaRPr lang="es-AR" sz="2400" dirty="0" smtClean="0"/>
          </a:p>
          <a:p>
            <a:pPr>
              <a:defRPr/>
            </a:pPr>
            <a:r>
              <a:rPr lang="es-ES_tradnl" sz="2000" dirty="0" err="1" smtClean="0"/>
              <a:t>Strings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experience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geometry</a:t>
            </a:r>
            <a:r>
              <a:rPr lang="es-ES_tradnl" sz="2000" dirty="0" smtClean="0"/>
              <a:t> in a </a:t>
            </a:r>
            <a:r>
              <a:rPr lang="es-ES_tradnl" sz="2000" dirty="0" err="1" smtClean="0"/>
              <a:t>rather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different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way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to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point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particles</a:t>
            </a:r>
            <a:r>
              <a:rPr lang="es-ES_tradnl" sz="2000" dirty="0" smtClean="0"/>
              <a:t>.</a:t>
            </a:r>
          </a:p>
          <a:p>
            <a:pPr>
              <a:defRPr/>
            </a:pPr>
            <a:r>
              <a:rPr lang="es-AR" sz="2000" dirty="0" smtClean="0"/>
              <a:t>T-</a:t>
            </a:r>
            <a:r>
              <a:rPr lang="es-AR" sz="2000" dirty="0" err="1" smtClean="0"/>
              <a:t>duality</a:t>
            </a:r>
            <a:r>
              <a:rPr lang="es-AR" sz="2000" dirty="0" smtClean="0"/>
              <a:t> </a:t>
            </a:r>
            <a:r>
              <a:rPr lang="es-AR" sz="2000" dirty="0" err="1" smtClean="0"/>
              <a:t>establishes</a:t>
            </a:r>
            <a:r>
              <a:rPr lang="es-AR" sz="2000" dirty="0" smtClean="0"/>
              <a:t> </a:t>
            </a:r>
            <a:r>
              <a:rPr lang="es-AR" sz="2000" dirty="0" err="1" smtClean="0"/>
              <a:t>equivalence</a:t>
            </a:r>
            <a:r>
              <a:rPr lang="es-AR" sz="2000" dirty="0" smtClean="0"/>
              <a:t> </a:t>
            </a:r>
            <a:r>
              <a:rPr lang="es-AR" sz="2000" dirty="0" smtClean="0"/>
              <a:t>of </a:t>
            </a:r>
            <a:r>
              <a:rPr lang="es-AR" sz="2000" dirty="0" err="1" smtClean="0"/>
              <a:t>theories</a:t>
            </a:r>
            <a:r>
              <a:rPr lang="es-AR" sz="2000" dirty="0" smtClean="0"/>
              <a:t> </a:t>
            </a:r>
            <a:r>
              <a:rPr lang="es-AR" sz="2000" dirty="0" err="1" smtClean="0"/>
              <a:t>formulated</a:t>
            </a:r>
            <a:r>
              <a:rPr lang="es-AR" sz="2000" dirty="0" smtClean="0"/>
              <a:t> </a:t>
            </a:r>
            <a:r>
              <a:rPr lang="es-AR" sz="2000" dirty="0" err="1" smtClean="0"/>
              <a:t>on</a:t>
            </a:r>
            <a:r>
              <a:rPr lang="es-AR" sz="2000" dirty="0" smtClean="0"/>
              <a:t> </a:t>
            </a:r>
            <a:r>
              <a:rPr lang="es-AR" sz="2000" dirty="0" err="1" smtClean="0"/>
              <a:t>very</a:t>
            </a:r>
            <a:r>
              <a:rPr lang="es-AR" sz="2000" dirty="0" smtClean="0"/>
              <a:t> </a:t>
            </a:r>
            <a:r>
              <a:rPr lang="es-AR" sz="2000" dirty="0" err="1" smtClean="0"/>
              <a:t>different</a:t>
            </a:r>
            <a:r>
              <a:rPr lang="es-AR" sz="2000" dirty="0" smtClean="0"/>
              <a:t> </a:t>
            </a:r>
            <a:r>
              <a:rPr lang="es-AR" sz="2000" dirty="0" err="1" smtClean="0"/>
              <a:t>backgrounds</a:t>
            </a:r>
            <a:r>
              <a:rPr lang="es-AR" sz="2000" dirty="0" smtClean="0"/>
              <a:t> </a:t>
            </a:r>
          </a:p>
          <a:p>
            <a:pPr>
              <a:defRPr/>
            </a:pPr>
            <a:endParaRPr lang="es-ES_tradnl" sz="2400" dirty="0" smtClean="0"/>
          </a:p>
          <a:p>
            <a:pPr>
              <a:defRPr/>
            </a:pPr>
            <a:endParaRPr lang="es-ES_tradnl" sz="2400" dirty="0" smtClean="0"/>
          </a:p>
          <a:p>
            <a:pPr algn="ctr">
              <a:defRPr/>
            </a:pPr>
            <a:r>
              <a:rPr lang="es-ES_tradnl" sz="2400" b="1" dirty="0" err="1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Is</a:t>
            </a:r>
            <a:r>
              <a:rPr lang="es-ES_tradnl" sz="2400" b="1" dirty="0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 </a:t>
            </a:r>
            <a:r>
              <a:rPr lang="es-ES_tradnl" sz="2400" b="1" dirty="0" err="1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there</a:t>
            </a:r>
            <a:r>
              <a:rPr lang="es-ES_tradnl" sz="2400" b="1" dirty="0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 a more </a:t>
            </a:r>
            <a:r>
              <a:rPr lang="es-ES_tradnl" sz="2400" b="1" dirty="0" err="1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appropriate</a:t>
            </a:r>
            <a:r>
              <a:rPr lang="es-ES_tradnl" sz="2400" b="1" dirty="0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 </a:t>
            </a:r>
            <a:r>
              <a:rPr lang="es-ES_tradnl" sz="2400" b="1" dirty="0" err="1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geometrical</a:t>
            </a:r>
            <a:r>
              <a:rPr lang="es-ES_tradnl" sz="2400" b="1" dirty="0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 </a:t>
            </a:r>
            <a:r>
              <a:rPr lang="es-ES_tradnl" sz="2400" b="1" dirty="0" err="1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language</a:t>
            </a:r>
            <a:r>
              <a:rPr lang="es-ES_tradnl" sz="2400" b="1" dirty="0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 </a:t>
            </a:r>
            <a:r>
              <a:rPr lang="es-ES_tradnl" sz="2400" b="1" dirty="0" err="1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with</a:t>
            </a:r>
            <a:r>
              <a:rPr lang="es-ES_tradnl" sz="2400" b="1" dirty="0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 </a:t>
            </a:r>
          </a:p>
          <a:p>
            <a:pPr algn="ctr">
              <a:buNone/>
              <a:defRPr/>
            </a:pPr>
            <a:r>
              <a:rPr lang="es-ES_tradnl" sz="2400" b="1" dirty="0" err="1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which</a:t>
            </a:r>
            <a:r>
              <a:rPr lang="es-ES_tradnl" sz="2400" b="1" dirty="0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 </a:t>
            </a:r>
            <a:r>
              <a:rPr lang="es-ES_tradnl" sz="2400" b="1" dirty="0" err="1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to</a:t>
            </a:r>
            <a:r>
              <a:rPr lang="es-ES_tradnl" sz="2400" b="1" dirty="0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 </a:t>
            </a:r>
            <a:r>
              <a:rPr lang="es-ES_tradnl" sz="2400" b="1" dirty="0" err="1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understand</a:t>
            </a:r>
            <a:r>
              <a:rPr lang="es-ES_tradnl" sz="2400" b="1" dirty="0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 </a:t>
            </a:r>
            <a:r>
              <a:rPr lang="es-ES_tradnl" sz="2400" b="1" dirty="0" err="1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string</a:t>
            </a:r>
            <a:r>
              <a:rPr lang="es-ES_tradnl" sz="2400" b="1" dirty="0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 </a:t>
            </a:r>
            <a:r>
              <a:rPr lang="es-ES_tradnl" sz="2400" b="1" dirty="0" err="1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theory</a:t>
            </a:r>
            <a:r>
              <a:rPr lang="es-ES_tradnl" sz="2400" b="1" dirty="0" smtClean="0">
                <a:ln>
                  <a:solidFill>
                    <a:srgbClr val="FF0000"/>
                  </a:solidFill>
                </a:ln>
                <a:solidFill>
                  <a:srgbClr val="009999"/>
                </a:solidFill>
              </a:rPr>
              <a:t> ?</a:t>
            </a:r>
            <a:endParaRPr lang="es-ES" sz="2400" b="1" dirty="0" smtClean="0">
              <a:ln>
                <a:solidFill>
                  <a:srgbClr val="FF0000"/>
                </a:solidFill>
              </a:ln>
              <a:solidFill>
                <a:srgbClr val="009999"/>
              </a:solidFill>
            </a:endParaRPr>
          </a:p>
          <a:p>
            <a:pPr>
              <a:buNone/>
            </a:pPr>
            <a:endParaRPr lang="es-AR" sz="2400" dirty="0" smtClean="0"/>
          </a:p>
          <a:p>
            <a:pPr>
              <a:buNone/>
            </a:pPr>
            <a:r>
              <a:rPr lang="es-AR" sz="2400" dirty="0" smtClean="0"/>
              <a:t>    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1643050"/>
            <a:ext cx="5005381" cy="2153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05153" name="Object 6"/>
          <p:cNvGraphicFramePr>
            <a:graphicFrameLocks noChangeAspect="1"/>
          </p:cNvGraphicFramePr>
          <p:nvPr/>
        </p:nvGraphicFramePr>
        <p:xfrm>
          <a:off x="2428860" y="4500570"/>
          <a:ext cx="5033975" cy="1400322"/>
        </p:xfrm>
        <a:graphic>
          <a:graphicData uri="http://schemas.openxmlformats.org/presentationml/2006/ole">
            <p:oleObj spid="_x0000_s305153" name="Ecuación" r:id="rId4" imgW="328896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1472" y="1357298"/>
            <a:ext cx="8572528" cy="4781550"/>
          </a:xfrm>
        </p:spPr>
        <p:txBody>
          <a:bodyPr/>
          <a:lstStyle/>
          <a:p>
            <a:pPr eaLnBrk="1" hangingPunct="1"/>
            <a:r>
              <a:rPr lang="es-AR" sz="2000" dirty="0" smtClean="0"/>
              <a:t>DFT </a:t>
            </a:r>
            <a:r>
              <a:rPr lang="es-AR" sz="2000" dirty="0" err="1" smtClean="0"/>
              <a:t>is</a:t>
            </a:r>
            <a:r>
              <a:rPr lang="es-AR" sz="2000" dirty="0" smtClean="0"/>
              <a:t> </a:t>
            </a:r>
            <a:r>
              <a:rPr lang="es-AR" sz="2000" dirty="0" err="1" smtClean="0"/>
              <a:t>constructed</a:t>
            </a:r>
            <a:r>
              <a:rPr lang="es-AR" sz="2000" dirty="0" smtClean="0"/>
              <a:t> </a:t>
            </a:r>
            <a:r>
              <a:rPr lang="es-AR" sz="2000" dirty="0" err="1" smtClean="0"/>
              <a:t>from</a:t>
            </a:r>
            <a:r>
              <a:rPr lang="es-AR" sz="2000" dirty="0" smtClean="0"/>
              <a:t> </a:t>
            </a:r>
            <a:r>
              <a:rPr lang="es-AR" sz="2000" dirty="0" err="1" smtClean="0"/>
              <a:t>the</a:t>
            </a:r>
            <a:r>
              <a:rPr lang="es-AR" sz="2000" dirty="0" smtClean="0"/>
              <a:t> idea </a:t>
            </a:r>
            <a:r>
              <a:rPr lang="es-AR" sz="2000" dirty="0" err="1" smtClean="0"/>
              <a:t>to</a:t>
            </a:r>
            <a:r>
              <a:rPr lang="es-AR" sz="2000" dirty="0" smtClean="0"/>
              <a:t> </a:t>
            </a:r>
            <a:r>
              <a:rPr lang="es-AR" sz="2000" dirty="0" err="1" smtClean="0"/>
              <a:t>incorporate</a:t>
            </a:r>
            <a:r>
              <a:rPr lang="es-AR" sz="2000" dirty="0" smtClean="0"/>
              <a:t> </a:t>
            </a:r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properties</a:t>
            </a:r>
            <a:r>
              <a:rPr lang="es-AR" sz="2000" dirty="0" smtClean="0"/>
              <a:t> of T-</a:t>
            </a:r>
            <a:r>
              <a:rPr lang="es-AR" sz="2000" dirty="0" err="1" smtClean="0"/>
              <a:t>duality</a:t>
            </a:r>
            <a:r>
              <a:rPr lang="es-AR" sz="2000" dirty="0" smtClean="0"/>
              <a:t> </a:t>
            </a:r>
            <a:r>
              <a:rPr lang="es-AR" sz="2000" dirty="0" err="1" smtClean="0"/>
              <a:t>into</a:t>
            </a:r>
            <a:r>
              <a:rPr lang="es-AR" sz="2000" dirty="0" smtClean="0"/>
              <a:t> a </a:t>
            </a:r>
            <a:r>
              <a:rPr lang="es-AR" sz="2000" dirty="0" err="1" smtClean="0"/>
              <a:t>field</a:t>
            </a:r>
            <a:r>
              <a:rPr lang="es-AR" sz="2000" dirty="0" smtClean="0"/>
              <a:t> </a:t>
            </a:r>
            <a:r>
              <a:rPr lang="es-AR" sz="2000" dirty="0" err="1" smtClean="0"/>
              <a:t>theory</a:t>
            </a:r>
            <a:r>
              <a:rPr lang="es-AR" sz="2000" dirty="0" smtClean="0"/>
              <a:t> </a:t>
            </a:r>
          </a:p>
          <a:p>
            <a:pPr eaLnBrk="1" hangingPunct="1">
              <a:buNone/>
            </a:pPr>
            <a:endParaRPr lang="es-AR" sz="2000" dirty="0" smtClean="0"/>
          </a:p>
          <a:p>
            <a:pPr eaLnBrk="1" hangingPunct="1"/>
            <a:r>
              <a:rPr lang="es-AR" sz="2000" dirty="0" err="1" smtClean="0"/>
              <a:t>Conserved</a:t>
            </a:r>
            <a:r>
              <a:rPr lang="es-AR" sz="2000" dirty="0" smtClean="0"/>
              <a:t> </a:t>
            </a:r>
            <a:r>
              <a:rPr lang="es-AR" sz="2000" dirty="0" err="1" smtClean="0"/>
              <a:t>momentum</a:t>
            </a:r>
            <a:r>
              <a:rPr lang="es-AR" sz="2000" dirty="0" smtClean="0"/>
              <a:t> and </a:t>
            </a:r>
            <a:r>
              <a:rPr lang="es-AR" sz="2000" dirty="0" err="1" smtClean="0"/>
              <a:t>winding</a:t>
            </a:r>
            <a:r>
              <a:rPr lang="es-AR" sz="2000" dirty="0" smtClean="0"/>
              <a:t> quantum </a:t>
            </a:r>
            <a:r>
              <a:rPr lang="es-AR" sz="2000" dirty="0" err="1" smtClean="0"/>
              <a:t>numbers</a:t>
            </a:r>
            <a:r>
              <a:rPr lang="es-AR" sz="2000" dirty="0" smtClean="0"/>
              <a:t> </a:t>
            </a:r>
            <a:r>
              <a:rPr lang="es-AR" sz="2000" dirty="0" err="1" smtClean="0"/>
              <a:t>have</a:t>
            </a:r>
            <a:r>
              <a:rPr lang="es-AR" sz="2000" dirty="0" smtClean="0"/>
              <a:t> </a:t>
            </a:r>
            <a:r>
              <a:rPr lang="es-AR" sz="2000" dirty="0" err="1" smtClean="0"/>
              <a:t>associated</a:t>
            </a:r>
            <a:r>
              <a:rPr lang="es-AR" sz="2000" dirty="0" smtClean="0"/>
              <a:t> </a:t>
            </a:r>
            <a:r>
              <a:rPr lang="es-AR" sz="2000" dirty="0" err="1" smtClean="0"/>
              <a:t>coordinates</a:t>
            </a:r>
            <a:r>
              <a:rPr lang="es-AR" sz="2000" dirty="0" smtClean="0"/>
              <a:t> in </a:t>
            </a:r>
            <a:r>
              <a:rPr lang="es-AR" sz="2000" dirty="0" err="1" smtClean="0"/>
              <a:t>T</a:t>
            </a:r>
            <a:r>
              <a:rPr lang="es-AR" sz="2000" baseline="30000" dirty="0" err="1" smtClean="0"/>
              <a:t>d</a:t>
            </a:r>
            <a:endParaRPr lang="es-ES_tradnl" sz="2400" dirty="0" smtClean="0"/>
          </a:p>
          <a:p>
            <a:pPr eaLnBrk="1" hangingPunct="1"/>
            <a:r>
              <a:rPr lang="es-ES_tradnl" sz="2000" dirty="0" err="1" smtClean="0"/>
              <a:t>Double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all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coordinates</a:t>
            </a:r>
            <a:endParaRPr lang="es-ES_tradnl" sz="2000" dirty="0" smtClean="0"/>
          </a:p>
          <a:p>
            <a:pPr eaLnBrk="1" hangingPunct="1"/>
            <a:r>
              <a:rPr lang="es-ES_tradnl" sz="2000" dirty="0" err="1" smtClean="0"/>
              <a:t>Every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object</a:t>
            </a:r>
            <a:r>
              <a:rPr lang="es-ES_tradnl" sz="2000" dirty="0" smtClean="0"/>
              <a:t> in a </a:t>
            </a:r>
            <a:r>
              <a:rPr lang="es-ES_tradnl" sz="2000" dirty="0" err="1" smtClean="0"/>
              <a:t>duality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invariant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theory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must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belong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to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some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representation</a:t>
            </a:r>
            <a:r>
              <a:rPr lang="es-ES_tradnl" sz="2000" dirty="0" smtClean="0"/>
              <a:t> of </a:t>
            </a:r>
            <a:r>
              <a:rPr lang="es-ES_tradnl" sz="2000" dirty="0" err="1" smtClean="0"/>
              <a:t>the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duality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group</a:t>
            </a:r>
            <a:r>
              <a:rPr lang="es-ES_tradnl" sz="2000" dirty="0" smtClean="0"/>
              <a:t>. In particular, </a:t>
            </a:r>
            <a:r>
              <a:rPr lang="es-ES_tradnl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ES_tradnl" sz="2000" i="1" baseline="30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have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to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be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supplemented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with</a:t>
            </a:r>
            <a:r>
              <a:rPr lang="es-ES_tradnl" sz="20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_tradnl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4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r>
              <a:rPr lang="es-ES_tradnl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ES_tradnl" sz="2000" i="1" baseline="3000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s-ES_tradnl" sz="2000" dirty="0" smtClean="0">
                <a:sym typeface="Symbol"/>
              </a:rPr>
              <a:t> fundamental </a:t>
            </a:r>
            <a:r>
              <a:rPr lang="es-ES_tradnl" sz="2000" dirty="0" err="1" smtClean="0">
                <a:sym typeface="Symbol"/>
              </a:rPr>
              <a:t>rep</a:t>
            </a:r>
            <a:r>
              <a:rPr lang="es-ES_tradnl" sz="2000" dirty="0" smtClean="0">
                <a:sym typeface="Symbol"/>
              </a:rPr>
              <a:t>. O(D,D)</a:t>
            </a:r>
            <a:endParaRPr lang="es-ES_tradnl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_tradnl" sz="24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2000" dirty="0" err="1" smtClean="0"/>
              <a:t>Raise</a:t>
            </a:r>
            <a:r>
              <a:rPr lang="es-ES_tradnl" sz="2000" dirty="0" smtClean="0"/>
              <a:t> and </a:t>
            </a:r>
            <a:r>
              <a:rPr lang="es-ES_tradnl" sz="2000" dirty="0" err="1" smtClean="0"/>
              <a:t>lower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indices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with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the</a:t>
            </a:r>
            <a:r>
              <a:rPr lang="es-ES_tradnl" sz="2000" dirty="0" smtClean="0"/>
              <a:t> O(D,D) </a:t>
            </a:r>
            <a:r>
              <a:rPr lang="es-ES_tradnl" sz="2000" dirty="0" err="1" smtClean="0"/>
              <a:t>metric</a:t>
            </a:r>
            <a:endParaRPr lang="es-ES_tradnl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_tradnl" sz="24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2000" dirty="0" smtClean="0"/>
              <a:t>Introduce </a:t>
            </a:r>
            <a:r>
              <a:rPr lang="es-ES_tradnl" sz="2000" dirty="0" err="1" smtClean="0"/>
              <a:t>doubled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fields</a:t>
            </a:r>
            <a:r>
              <a:rPr lang="es-ES_tradnl" sz="2000" dirty="0" smtClean="0"/>
              <a:t>                      and </a:t>
            </a:r>
            <a:r>
              <a:rPr lang="es-ES_tradnl" sz="2000" dirty="0" err="1" smtClean="0"/>
              <a:t>write</a:t>
            </a:r>
            <a:endParaRPr lang="es-ES_tradnl" sz="2000" dirty="0" smtClean="0"/>
          </a:p>
          <a:p>
            <a:pPr eaLnBrk="1" hangingPunct="1">
              <a:lnSpc>
                <a:spcPct val="80000"/>
              </a:lnSpc>
              <a:buNone/>
            </a:pPr>
            <a:endParaRPr lang="es-ES_tradnl" sz="2000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s-ES_tradnl" sz="2000" dirty="0" smtClean="0"/>
              <a:t>     </a:t>
            </a:r>
            <a:r>
              <a:rPr lang="es-ES_tradnl" sz="2000" dirty="0" err="1" smtClean="0"/>
              <a:t>with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manifest</a:t>
            </a:r>
            <a:r>
              <a:rPr lang="es-ES_tradnl" sz="2000" dirty="0" smtClean="0"/>
              <a:t> global O(D,D) </a:t>
            </a:r>
            <a:r>
              <a:rPr lang="es-ES_tradnl" sz="2000" dirty="0" err="1" smtClean="0"/>
              <a:t>symmetry</a:t>
            </a:r>
            <a:endParaRPr lang="es-ES_tradnl" sz="2000" dirty="0" smtClean="0"/>
          </a:p>
        </p:txBody>
      </p:sp>
      <p:sp>
        <p:nvSpPr>
          <p:cNvPr id="5124" name="AutoShape 5" descr="T-Duality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125" name="AutoShape 7" descr="T-Duality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AR"/>
          </a:p>
        </p:txBody>
      </p:sp>
      <p:graphicFrame>
        <p:nvGraphicFramePr>
          <p:cNvPr id="25606" name="Object 4"/>
          <p:cNvGraphicFramePr>
            <a:graphicFrameLocks noChangeAspect="1"/>
          </p:cNvGraphicFramePr>
          <p:nvPr/>
        </p:nvGraphicFramePr>
        <p:xfrm>
          <a:off x="928662" y="4214818"/>
          <a:ext cx="5359396" cy="849431"/>
        </p:xfrm>
        <a:graphic>
          <a:graphicData uri="http://schemas.openxmlformats.org/presentationml/2006/ole">
            <p:oleObj spid="_x0000_s283650" name="Ecuación" r:id="rId3" imgW="2755800" imgH="482400" progId="Equation.3">
              <p:embed/>
            </p:oleObj>
          </a:graphicData>
        </a:graphic>
      </p:graphicFrame>
      <p:sp>
        <p:nvSpPr>
          <p:cNvPr id="7" name="6 Rectángulo"/>
          <p:cNvSpPr/>
          <p:nvPr/>
        </p:nvSpPr>
        <p:spPr>
          <a:xfrm>
            <a:off x="2714612" y="714356"/>
            <a:ext cx="3813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dirty="0" smtClean="0">
                <a:solidFill>
                  <a:srgbClr val="4978E1"/>
                </a:solidFill>
              </a:rPr>
              <a:t>DOUBLE FIELD THEORY</a:t>
            </a:r>
            <a:endParaRPr lang="es-AR" sz="2400" b="1" dirty="0"/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3071802" y="3071810"/>
          <a:ext cx="4429156" cy="446378"/>
        </p:xfrm>
        <a:graphic>
          <a:graphicData uri="http://schemas.openxmlformats.org/presentationml/2006/ole">
            <p:oleObj spid="_x0000_s283651" name="Ecuación" r:id="rId4" imgW="2311200" imgH="241200" progId="Equation.3">
              <p:embed/>
            </p:oleObj>
          </a:graphicData>
        </a:graphic>
      </p:graphicFrame>
      <p:graphicFrame>
        <p:nvGraphicFramePr>
          <p:cNvPr id="283652" name="Object 8"/>
          <p:cNvGraphicFramePr>
            <a:graphicFrameLocks noChangeAspect="1"/>
          </p:cNvGraphicFramePr>
          <p:nvPr/>
        </p:nvGraphicFramePr>
        <p:xfrm>
          <a:off x="5857884" y="4929198"/>
          <a:ext cx="2290763" cy="822325"/>
        </p:xfrm>
        <a:graphic>
          <a:graphicData uri="http://schemas.openxmlformats.org/presentationml/2006/ole">
            <p:oleObj spid="_x0000_s283652" name="Ecuación" r:id="rId5" imgW="1269720" imgH="457200" progId="Equation.3">
              <p:embed/>
            </p:oleObj>
          </a:graphicData>
        </a:graphic>
      </p:graphicFrame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571868" y="5761057"/>
          <a:ext cx="1162050" cy="525463"/>
        </p:xfrm>
        <a:graphic>
          <a:graphicData uri="http://schemas.openxmlformats.org/presentationml/2006/ole">
            <p:oleObj spid="_x0000_s283653" name="Ecuación" r:id="rId6" imgW="533160" imgH="241200" progId="Equation.3">
              <p:embed/>
            </p:oleObj>
          </a:graphicData>
        </a:graphic>
      </p:graphicFrame>
      <p:graphicFrame>
        <p:nvGraphicFramePr>
          <p:cNvPr id="283654" name="Object 7"/>
          <p:cNvGraphicFramePr>
            <a:graphicFrameLocks noChangeAspect="1"/>
          </p:cNvGraphicFramePr>
          <p:nvPr/>
        </p:nvGraphicFramePr>
        <p:xfrm>
          <a:off x="5857884" y="5739577"/>
          <a:ext cx="3033706" cy="546943"/>
        </p:xfrm>
        <a:graphic>
          <a:graphicData uri="http://schemas.openxmlformats.org/presentationml/2006/ole">
            <p:oleObj spid="_x0000_s283654" name="Ecuación" r:id="rId7" imgW="1549080" imgH="279360" progId="Equation.3">
              <p:embed/>
            </p:oleObj>
          </a:graphicData>
        </a:graphic>
      </p:graphicFrame>
      <p:graphicFrame>
        <p:nvGraphicFramePr>
          <p:cNvPr id="283655" name="Object 7"/>
          <p:cNvGraphicFramePr>
            <a:graphicFrameLocks noChangeAspect="1"/>
          </p:cNvGraphicFramePr>
          <p:nvPr/>
        </p:nvGraphicFramePr>
        <p:xfrm>
          <a:off x="3000364" y="2714620"/>
          <a:ext cx="4140200" cy="439738"/>
        </p:xfrm>
        <a:graphic>
          <a:graphicData uri="http://schemas.openxmlformats.org/presentationml/2006/ole">
            <p:oleObj spid="_x0000_s283655" name="Ecuación" r:id="rId8" imgW="2273040" imgH="24120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929586" y="3786190"/>
          <a:ext cx="260350" cy="389901"/>
        </p:xfrm>
        <a:graphic>
          <a:graphicData uri="http://schemas.openxmlformats.org/presentationml/2006/ole">
            <p:oleObj spid="_x0000_s283656" name="Ecuación" r:id="rId9" imgW="1522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err="1" smtClean="0">
                <a:solidFill>
                  <a:srgbClr val="3462F6"/>
                </a:solidFill>
              </a:rPr>
              <a:t>Field</a:t>
            </a:r>
            <a:r>
              <a:rPr lang="es-AR" sz="2400" dirty="0" smtClean="0">
                <a:solidFill>
                  <a:srgbClr val="3462F6"/>
                </a:solidFill>
              </a:rPr>
              <a:t> </a:t>
            </a:r>
            <a:r>
              <a:rPr lang="es-AR" sz="2400" dirty="0" err="1" smtClean="0">
                <a:solidFill>
                  <a:srgbClr val="3462F6"/>
                </a:solidFill>
              </a:rPr>
              <a:t>content</a:t>
            </a:r>
            <a:endParaRPr lang="es-AR" sz="2400" dirty="0">
              <a:solidFill>
                <a:srgbClr val="3462F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r>
              <a:rPr lang="es-AR" sz="2000" dirty="0" err="1" smtClean="0"/>
              <a:t>Focus</a:t>
            </a:r>
            <a:r>
              <a:rPr lang="es-AR" sz="2000" dirty="0" smtClean="0"/>
              <a:t> </a:t>
            </a:r>
            <a:r>
              <a:rPr lang="es-AR" sz="2000" dirty="0" err="1" smtClean="0"/>
              <a:t>on</a:t>
            </a:r>
            <a:r>
              <a:rPr lang="es-AR" sz="2000" dirty="0" smtClean="0"/>
              <a:t> </a:t>
            </a:r>
            <a:r>
              <a:rPr lang="es-AR" sz="2000" dirty="0" err="1" smtClean="0"/>
              <a:t>bosonic</a:t>
            </a:r>
            <a:r>
              <a:rPr lang="es-AR" sz="2000" dirty="0" smtClean="0"/>
              <a:t> universal </a:t>
            </a:r>
            <a:r>
              <a:rPr lang="es-AR" sz="2000" dirty="0" err="1" smtClean="0"/>
              <a:t>gravity</a:t>
            </a:r>
            <a:r>
              <a:rPr lang="es-AR" sz="2000" dirty="0" smtClean="0"/>
              <a:t> sector</a:t>
            </a:r>
            <a:r>
              <a:rPr lang="es-ES_tradnl" sz="2000" dirty="0" smtClean="0"/>
              <a:t> </a:t>
            </a:r>
            <a:r>
              <a:rPr lang="es-ES_tradnl" sz="2400" i="1" dirty="0" err="1" smtClean="0">
                <a:solidFill>
                  <a:srgbClr val="4978E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s-ES_tradnl" sz="2400" i="1" baseline="-25000" dirty="0" err="1" smtClean="0">
                <a:solidFill>
                  <a:srgbClr val="4978E1"/>
                </a:solidFill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s-ES_tradnl" sz="2400" i="1" dirty="0" smtClean="0">
                <a:solidFill>
                  <a:srgbClr val="4978E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s-ES_tradnl" sz="2400" i="1" dirty="0" err="1" smtClean="0">
                <a:solidFill>
                  <a:srgbClr val="4978E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s-ES_tradnl" sz="2400" i="1" baseline="-25000" dirty="0" err="1" smtClean="0">
                <a:solidFill>
                  <a:srgbClr val="4978E1"/>
                </a:solidFill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s-ES_tradnl" sz="2400" i="1" dirty="0" smtClean="0">
                <a:solidFill>
                  <a:srgbClr val="4978E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sz="2400" i="1" dirty="0" smtClean="0">
                <a:solidFill>
                  <a:srgbClr val="4978E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</a:t>
            </a:r>
          </a:p>
          <a:p>
            <a:endParaRPr lang="es-ES_tradnl" sz="2400" dirty="0" smtClean="0">
              <a:solidFill>
                <a:srgbClr val="4978E1"/>
              </a:solidFill>
              <a:sym typeface="Symbol" pitchFamily="18" charset="2"/>
            </a:endParaRPr>
          </a:p>
          <a:p>
            <a:endParaRPr lang="es-ES_tradnl" sz="2400" dirty="0" smtClean="0">
              <a:solidFill>
                <a:srgbClr val="4978E1"/>
              </a:solidFill>
              <a:sym typeface="Symbol" pitchFamily="18" charset="2"/>
            </a:endParaRPr>
          </a:p>
          <a:p>
            <a:endParaRPr lang="es-ES_tradnl" sz="2400" dirty="0" smtClean="0">
              <a:solidFill>
                <a:srgbClr val="4978E1"/>
              </a:solidFill>
              <a:sym typeface="Symbol" pitchFamily="18" charset="2"/>
            </a:endParaRPr>
          </a:p>
          <a:p>
            <a:r>
              <a:rPr lang="es-ES_tradnl" sz="2000" dirty="0" err="1" smtClean="0">
                <a:sym typeface="Symbol" pitchFamily="18" charset="2"/>
              </a:rPr>
              <a:t>Fields</a:t>
            </a:r>
            <a:r>
              <a:rPr lang="es-ES_tradnl" sz="2000" dirty="0" smtClean="0">
                <a:sym typeface="Symbol" pitchFamily="18" charset="2"/>
              </a:rPr>
              <a:t> are </a:t>
            </a:r>
            <a:r>
              <a:rPr lang="es-ES_tradnl" sz="2000" dirty="0" err="1" smtClean="0">
                <a:sym typeface="Symbol" pitchFamily="18" charset="2"/>
              </a:rPr>
              <a:t>encoded</a:t>
            </a:r>
            <a:r>
              <a:rPr lang="es-ES_tradnl" sz="2000" dirty="0" smtClean="0">
                <a:sym typeface="Symbol" pitchFamily="18" charset="2"/>
              </a:rPr>
              <a:t> in a </a:t>
            </a:r>
          </a:p>
          <a:p>
            <a:pPr>
              <a:buNone/>
            </a:pPr>
            <a:r>
              <a:rPr lang="es-ES_tradnl" sz="2400" b="1" dirty="0" smtClean="0">
                <a:solidFill>
                  <a:srgbClr val="3462F6"/>
                </a:solidFill>
                <a:sym typeface="Symbol" pitchFamily="18" charset="2"/>
              </a:rPr>
              <a:t>     </a:t>
            </a:r>
            <a:r>
              <a:rPr lang="es-ES_tradnl" sz="2000" b="1" dirty="0" smtClean="0">
                <a:solidFill>
                  <a:srgbClr val="3462F6"/>
                </a:solidFill>
                <a:sym typeface="Symbol" pitchFamily="18" charset="2"/>
              </a:rPr>
              <a:t>2D × 2D GENERALIZED METRIC</a:t>
            </a:r>
          </a:p>
          <a:p>
            <a:pPr>
              <a:buNone/>
            </a:pPr>
            <a:endParaRPr lang="es-ES_tradnl" sz="2400" b="1" dirty="0" smtClean="0">
              <a:solidFill>
                <a:srgbClr val="3462F6"/>
              </a:solidFill>
              <a:sym typeface="Symbol" pitchFamily="18" charset="2"/>
            </a:endParaRPr>
          </a:p>
          <a:p>
            <a:pPr>
              <a:buNone/>
            </a:pPr>
            <a:r>
              <a:rPr lang="es-ES_tradnl" sz="2400" b="1" dirty="0" smtClean="0">
                <a:solidFill>
                  <a:srgbClr val="3462F6"/>
                </a:solidFill>
                <a:sym typeface="Symbol" pitchFamily="18" charset="2"/>
              </a:rPr>
              <a:t>                                                                              </a:t>
            </a:r>
            <a:r>
              <a:rPr lang="es-ES_tradnl" sz="2400" dirty="0" smtClean="0">
                <a:sym typeface="Symbol" pitchFamily="18" charset="2"/>
              </a:rPr>
              <a:t>,</a:t>
            </a:r>
            <a:endParaRPr lang="es-ES_tradnl" sz="2400" i="1" baseline="-250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buNone/>
            </a:pPr>
            <a:r>
              <a:rPr lang="es-ES_tradnl" sz="2400" dirty="0" smtClean="0">
                <a:sym typeface="Symbol" pitchFamily="18" charset="2"/>
              </a:rPr>
              <a:t>     </a:t>
            </a:r>
          </a:p>
          <a:p>
            <a:pPr>
              <a:buNone/>
            </a:pPr>
            <a:r>
              <a:rPr lang="es-ES_tradnl" sz="2400" dirty="0" smtClean="0">
                <a:sym typeface="Symbol" pitchFamily="18" charset="2"/>
              </a:rPr>
              <a:t>    </a:t>
            </a:r>
            <a:r>
              <a:rPr lang="es-ES_tradnl" sz="2000" b="1" dirty="0" smtClean="0">
                <a:solidFill>
                  <a:srgbClr val="4978E1"/>
                </a:solidFill>
                <a:sym typeface="Symbol" pitchFamily="18" charset="2"/>
              </a:rPr>
              <a:t>O(D,D) INVARIANT GENERALIZED DILATON</a:t>
            </a:r>
          </a:p>
          <a:p>
            <a:pPr>
              <a:buNone/>
            </a:pPr>
            <a:r>
              <a:rPr lang="es-ES_tradnl" sz="2400" dirty="0" smtClean="0">
                <a:solidFill>
                  <a:srgbClr val="4978E1"/>
                </a:solidFill>
                <a:sym typeface="Symbol" pitchFamily="18" charset="2"/>
              </a:rPr>
              <a:t> </a:t>
            </a:r>
            <a:endParaRPr lang="es-AR" sz="2400" dirty="0">
              <a:solidFill>
                <a:srgbClr val="4978E1"/>
              </a:solidFill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785918" y="2071678"/>
          <a:ext cx="5189538" cy="717550"/>
        </p:xfrm>
        <a:graphic>
          <a:graphicData uri="http://schemas.openxmlformats.org/presentationml/2006/ole">
            <p:oleObj spid="_x0000_s284678" name="Ecuación" r:id="rId3" imgW="3124080" imgH="431640" progId="Equation.3">
              <p:embed/>
            </p:oleObj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5500694" y="5202956"/>
          <a:ext cx="1643074" cy="512059"/>
        </p:xfrm>
        <a:graphic>
          <a:graphicData uri="http://schemas.openxmlformats.org/presentationml/2006/ole">
            <p:oleObj spid="_x0000_s284681" name="Ecuación" r:id="rId4" imgW="774360" imgH="241200" progId="Equation.3">
              <p:embed/>
            </p:oleObj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928663" y="4117720"/>
          <a:ext cx="4643470" cy="898785"/>
        </p:xfrm>
        <a:graphic>
          <a:graphicData uri="http://schemas.openxmlformats.org/presentationml/2006/ole">
            <p:oleObj spid="_x0000_s284682" name="Ecuación" r:id="rId5" imgW="2628720" imgH="507960" progId="Equation.3">
              <p:embed/>
            </p:oleObj>
          </a:graphicData>
        </a:graphic>
      </p:graphicFrame>
      <p:graphicFrame>
        <p:nvGraphicFramePr>
          <p:cNvPr id="284684" name="Object 9"/>
          <p:cNvGraphicFramePr>
            <a:graphicFrameLocks noChangeAspect="1"/>
          </p:cNvGraphicFramePr>
          <p:nvPr/>
        </p:nvGraphicFramePr>
        <p:xfrm>
          <a:off x="6072199" y="4286256"/>
          <a:ext cx="2357453" cy="512490"/>
        </p:xfrm>
        <a:graphic>
          <a:graphicData uri="http://schemas.openxmlformats.org/presentationml/2006/ole">
            <p:oleObj spid="_x0000_s284684" name="Ecuación" r:id="rId6" imgW="11682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err="1" smtClean="0">
                <a:solidFill>
                  <a:srgbClr val="3462F6"/>
                </a:solidFill>
              </a:rPr>
              <a:t>The</a:t>
            </a:r>
            <a:r>
              <a:rPr lang="es-AR" sz="2400" dirty="0" smtClean="0">
                <a:solidFill>
                  <a:srgbClr val="3462F6"/>
                </a:solidFill>
              </a:rPr>
              <a:t> </a:t>
            </a:r>
            <a:r>
              <a:rPr lang="es-AR" sz="2400" dirty="0" err="1" smtClean="0">
                <a:solidFill>
                  <a:srgbClr val="3462F6"/>
                </a:solidFill>
              </a:rPr>
              <a:t>generalized</a:t>
            </a:r>
            <a:r>
              <a:rPr lang="es-AR" sz="2400" dirty="0" smtClean="0">
                <a:solidFill>
                  <a:srgbClr val="3462F6"/>
                </a:solidFill>
              </a:rPr>
              <a:t> </a:t>
            </a:r>
            <a:r>
              <a:rPr lang="es-AR" sz="2400" dirty="0" err="1" smtClean="0">
                <a:solidFill>
                  <a:srgbClr val="3462F6"/>
                </a:solidFill>
              </a:rPr>
              <a:t>metric</a:t>
            </a:r>
            <a:r>
              <a:rPr lang="es-AR" sz="2400" dirty="0" smtClean="0">
                <a:solidFill>
                  <a:srgbClr val="3462F6"/>
                </a:solidFill>
              </a:rPr>
              <a:t> </a:t>
            </a:r>
            <a:r>
              <a:rPr lang="es-AR" sz="2400" dirty="0" err="1" smtClean="0">
                <a:solidFill>
                  <a:srgbClr val="3462F6"/>
                </a:solidFill>
              </a:rPr>
              <a:t>spacetime</a:t>
            </a:r>
            <a:r>
              <a:rPr lang="es-AR" sz="2400" dirty="0" smtClean="0">
                <a:solidFill>
                  <a:srgbClr val="3462F6"/>
                </a:solidFill>
              </a:rPr>
              <a:t> </a:t>
            </a:r>
            <a:r>
              <a:rPr lang="es-AR" sz="2400" dirty="0" err="1" smtClean="0">
                <a:solidFill>
                  <a:srgbClr val="3462F6"/>
                </a:solidFill>
              </a:rPr>
              <a:t>action</a:t>
            </a:r>
            <a:r>
              <a:rPr lang="es-AR" sz="2400" dirty="0" smtClean="0">
                <a:solidFill>
                  <a:srgbClr val="3462F6"/>
                </a:solidFill>
              </a:rPr>
              <a:t/>
            </a:r>
            <a:br>
              <a:rPr lang="es-AR" sz="2400" dirty="0" smtClean="0">
                <a:solidFill>
                  <a:srgbClr val="3462F6"/>
                </a:solidFill>
              </a:rPr>
            </a:br>
            <a:r>
              <a:rPr lang="es-AR" sz="2400" dirty="0" smtClean="0">
                <a:solidFill>
                  <a:srgbClr val="3462F6"/>
                </a:solidFill>
              </a:rPr>
              <a:t>                                                                              </a:t>
            </a:r>
            <a:r>
              <a:rPr lang="es-AR" sz="2000" dirty="0" smtClean="0">
                <a:solidFill>
                  <a:srgbClr val="3462F6"/>
                </a:solidFill>
              </a:rPr>
              <a:t>Hull and </a:t>
            </a:r>
            <a:r>
              <a:rPr lang="es-AR" sz="2000" dirty="0" err="1" smtClean="0">
                <a:solidFill>
                  <a:srgbClr val="3462F6"/>
                </a:solidFill>
              </a:rPr>
              <a:t>Zwiebach</a:t>
            </a:r>
            <a:r>
              <a:rPr lang="es-AR" sz="2000" dirty="0" smtClean="0">
                <a:solidFill>
                  <a:srgbClr val="3462F6"/>
                </a:solidFill>
              </a:rPr>
              <a:t> (2009)</a:t>
            </a:r>
            <a:r>
              <a:rPr lang="es-AR" sz="2800" b="1" dirty="0" smtClean="0">
                <a:solidFill>
                  <a:srgbClr val="3462F6"/>
                </a:solidFill>
              </a:rPr>
              <a:t/>
            </a:r>
            <a:br>
              <a:rPr lang="es-AR" sz="2800" b="1" dirty="0" smtClean="0">
                <a:solidFill>
                  <a:srgbClr val="3462F6"/>
                </a:solidFill>
              </a:rPr>
            </a:br>
            <a:r>
              <a:rPr lang="es-AR" sz="2800" dirty="0" smtClean="0">
                <a:solidFill>
                  <a:srgbClr val="3462F6"/>
                </a:solidFill>
              </a:rPr>
              <a:t>                                               </a:t>
            </a:r>
            <a:r>
              <a:rPr lang="es-AR" sz="2000" dirty="0" smtClean="0">
                <a:solidFill>
                  <a:srgbClr val="3462F6"/>
                </a:solidFill>
              </a:rPr>
              <a:t>O. </a:t>
            </a:r>
            <a:r>
              <a:rPr lang="es-AR" sz="2000" dirty="0" err="1" smtClean="0">
                <a:solidFill>
                  <a:srgbClr val="3462F6"/>
                </a:solidFill>
              </a:rPr>
              <a:t>Hohm</a:t>
            </a:r>
            <a:r>
              <a:rPr lang="es-AR" sz="2000" dirty="0" smtClean="0">
                <a:solidFill>
                  <a:srgbClr val="3462F6"/>
                </a:solidFill>
              </a:rPr>
              <a:t>, C. Hull and B. </a:t>
            </a:r>
            <a:r>
              <a:rPr lang="es-AR" sz="2000" dirty="0" err="1" smtClean="0">
                <a:solidFill>
                  <a:srgbClr val="3462F6"/>
                </a:solidFill>
              </a:rPr>
              <a:t>Zwiebach</a:t>
            </a:r>
            <a:r>
              <a:rPr lang="es-AR" sz="2000" dirty="0" smtClean="0">
                <a:solidFill>
                  <a:srgbClr val="3462F6"/>
                </a:solidFill>
              </a:rPr>
              <a:t> (2010)</a:t>
            </a:r>
            <a:endParaRPr lang="es-AR" sz="2000" b="1" dirty="0">
              <a:solidFill>
                <a:srgbClr val="3462F6"/>
              </a:solidFill>
            </a:endParaRPr>
          </a:p>
        </p:txBody>
      </p:sp>
      <p:graphicFrame>
        <p:nvGraphicFramePr>
          <p:cNvPr id="285698" name="Object 4"/>
          <p:cNvGraphicFramePr>
            <a:graphicFrameLocks noChangeAspect="1"/>
          </p:cNvGraphicFramePr>
          <p:nvPr/>
        </p:nvGraphicFramePr>
        <p:xfrm>
          <a:off x="2643174" y="1535375"/>
          <a:ext cx="3571900" cy="523909"/>
        </p:xfrm>
        <a:graphic>
          <a:graphicData uri="http://schemas.openxmlformats.org/presentationml/2006/ole">
            <p:oleObj spid="_x0000_s285698" name="Ecuación" r:id="rId3" imgW="1904760" imgH="279360" progId="Equation.3">
              <p:embed/>
            </p:oleObj>
          </a:graphicData>
        </a:graphic>
      </p:graphicFrame>
      <p:graphicFrame>
        <p:nvGraphicFramePr>
          <p:cNvPr id="285699" name="Object 5"/>
          <p:cNvGraphicFramePr>
            <a:graphicFrameLocks noChangeAspect="1"/>
          </p:cNvGraphicFramePr>
          <p:nvPr/>
        </p:nvGraphicFramePr>
        <p:xfrm>
          <a:off x="785786" y="2285992"/>
          <a:ext cx="7515225" cy="1166812"/>
        </p:xfrm>
        <a:graphic>
          <a:graphicData uri="http://schemas.openxmlformats.org/presentationml/2006/ole">
            <p:oleObj spid="_x0000_s285699" name="Ecuación" r:id="rId4" imgW="4254480" imgH="660240" progId="Equation.3">
              <p:embed/>
            </p:oleObj>
          </a:graphicData>
        </a:graphic>
      </p:graphicFrame>
      <p:sp>
        <p:nvSpPr>
          <p:cNvPr id="6" name="5 Flecha abajo"/>
          <p:cNvSpPr/>
          <p:nvPr/>
        </p:nvSpPr>
        <p:spPr>
          <a:xfrm>
            <a:off x="1428729" y="2928934"/>
            <a:ext cx="142875" cy="1357322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graphicFrame>
        <p:nvGraphicFramePr>
          <p:cNvPr id="285700" name="Object 2"/>
          <p:cNvGraphicFramePr>
            <a:graphicFrameLocks noChangeAspect="1"/>
          </p:cNvGraphicFramePr>
          <p:nvPr/>
        </p:nvGraphicFramePr>
        <p:xfrm>
          <a:off x="1643042" y="3714752"/>
          <a:ext cx="857256" cy="452508"/>
        </p:xfrm>
        <a:graphic>
          <a:graphicData uri="http://schemas.openxmlformats.org/presentationml/2006/ole">
            <p:oleObj spid="_x0000_s285700" name="Ecuación" r:id="rId5" imgW="457200" imgH="241200" progId="Equation.3">
              <p:embed/>
            </p:oleObj>
          </a:graphicData>
        </a:graphic>
      </p:graphicFrame>
      <p:graphicFrame>
        <p:nvGraphicFramePr>
          <p:cNvPr id="285701" name="Object 3"/>
          <p:cNvGraphicFramePr>
            <a:graphicFrameLocks noChangeAspect="1"/>
          </p:cNvGraphicFramePr>
          <p:nvPr>
            <p:ph idx="1"/>
          </p:nvPr>
        </p:nvGraphicFramePr>
        <p:xfrm>
          <a:off x="1428728" y="4214818"/>
          <a:ext cx="5214974" cy="720841"/>
        </p:xfrm>
        <a:graphic>
          <a:graphicData uri="http://schemas.openxmlformats.org/presentationml/2006/ole">
            <p:oleObj spid="_x0000_s285701" name="Ecuación" r:id="rId6" imgW="3124080" imgH="431640" progId="Equation.3">
              <p:embed/>
            </p:oleObj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428596" y="5143512"/>
            <a:ext cx="828680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sz="2000" dirty="0" smtClean="0">
                <a:latin typeface="+mn-lt"/>
                <a:sym typeface="Symbol" pitchFamily="18" charset="2"/>
              </a:rPr>
              <a:t>     DFT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also</a:t>
            </a:r>
            <a:r>
              <a:rPr lang="es-ES_tradnl" sz="2000" dirty="0" smtClean="0">
                <a:latin typeface="+mn-lt"/>
                <a:sym typeface="Symbol" pitchFamily="18" charset="2"/>
              </a:rPr>
              <a:t> has a gauge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invariance</a:t>
            </a:r>
            <a:r>
              <a:rPr lang="es-ES_tradnl" sz="2000" dirty="0" smtClean="0">
                <a:latin typeface="+mn-lt"/>
                <a:sym typeface="Symbol" pitchFamily="18" charset="2"/>
              </a:rPr>
              <a:t> 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generated</a:t>
            </a:r>
            <a:r>
              <a:rPr lang="es-ES_tradnl" sz="2000" dirty="0" smtClean="0">
                <a:latin typeface="+mn-lt"/>
                <a:sym typeface="Symbol" pitchFamily="18" charset="2"/>
              </a:rPr>
              <a:t>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by</a:t>
            </a:r>
            <a:r>
              <a:rPr lang="es-ES_tradnl" sz="2000" dirty="0" smtClean="0">
                <a:latin typeface="+mn-lt"/>
                <a:sym typeface="Symbol" pitchFamily="18" charset="2"/>
              </a:rPr>
              <a:t> a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pair</a:t>
            </a:r>
            <a:r>
              <a:rPr lang="es-ES_tradnl" sz="2000" dirty="0" smtClean="0">
                <a:latin typeface="+mn-lt"/>
                <a:sym typeface="Symbol" pitchFamily="18" charset="2"/>
              </a:rPr>
              <a:t> of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parameters</a:t>
            </a:r>
            <a:endParaRPr lang="es-ES_tradnl" sz="2000" dirty="0" smtClean="0">
              <a:latin typeface="+mn-lt"/>
              <a:sym typeface="Symbol" pitchFamily="18" charset="2"/>
            </a:endParaRPr>
          </a:p>
          <a:p>
            <a:pPr>
              <a:buFont typeface="Arial" pitchFamily="34" charset="0"/>
              <a:buChar char="•"/>
            </a:pPr>
            <a:endParaRPr lang="es-ES_tradnl" sz="2000" dirty="0" smtClean="0">
              <a:latin typeface="+mn-lt"/>
              <a:sym typeface="Symbol" pitchFamily="18" charset="2"/>
            </a:endParaRPr>
          </a:p>
          <a:p>
            <a:pPr>
              <a:buFont typeface="Arial" pitchFamily="34" charset="0"/>
              <a:buChar char="•"/>
            </a:pPr>
            <a:r>
              <a:rPr lang="es-ES_tradnl" sz="2000" dirty="0" smtClean="0">
                <a:latin typeface="+mn-lt"/>
                <a:sym typeface="Symbol" pitchFamily="18" charset="2"/>
              </a:rPr>
              <a:t>    Gauge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invariance</a:t>
            </a:r>
            <a:r>
              <a:rPr lang="es-ES_tradnl" sz="2000" dirty="0" smtClean="0">
                <a:latin typeface="+mn-lt"/>
                <a:sym typeface="Symbol" pitchFamily="18" charset="2"/>
              </a:rPr>
              <a:t> and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closure</a:t>
            </a:r>
            <a:r>
              <a:rPr lang="es-ES_tradnl" sz="2000" dirty="0" smtClean="0">
                <a:latin typeface="+mn-lt"/>
                <a:sym typeface="Symbol" pitchFamily="18" charset="2"/>
              </a:rPr>
              <a:t> of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the</a:t>
            </a:r>
            <a:r>
              <a:rPr lang="es-ES_tradnl" sz="2000" dirty="0" smtClean="0">
                <a:latin typeface="+mn-lt"/>
                <a:sym typeface="Symbol" pitchFamily="18" charset="2"/>
              </a:rPr>
              <a:t> gauge algebra lead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to</a:t>
            </a:r>
            <a:r>
              <a:rPr lang="es-ES_tradnl" sz="2000" dirty="0" smtClean="0">
                <a:latin typeface="+mn-lt"/>
                <a:sym typeface="Symbol" pitchFamily="18" charset="2"/>
              </a:rPr>
              <a:t> a set of   </a:t>
            </a:r>
          </a:p>
          <a:p>
            <a:r>
              <a:rPr lang="es-ES_tradnl" sz="2000" dirty="0" smtClean="0">
                <a:latin typeface="+mn-lt"/>
                <a:sym typeface="Symbol" pitchFamily="18" charset="2"/>
              </a:rPr>
              <a:t>     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differential</a:t>
            </a:r>
            <a:r>
              <a:rPr lang="es-ES_tradnl" sz="2000" dirty="0" smtClean="0">
                <a:latin typeface="+mn-lt"/>
                <a:sym typeface="Symbol" pitchFamily="18" charset="2"/>
              </a:rPr>
              <a:t>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constraints</a:t>
            </a:r>
            <a:r>
              <a:rPr lang="es-ES_tradnl" sz="2000" dirty="0" smtClean="0">
                <a:latin typeface="+mn-lt"/>
                <a:sym typeface="Symbol" pitchFamily="18" charset="2"/>
              </a:rPr>
              <a:t>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that</a:t>
            </a:r>
            <a:r>
              <a:rPr lang="es-ES_tradnl" sz="2000" dirty="0" smtClean="0">
                <a:latin typeface="+mn-lt"/>
                <a:sym typeface="Symbol" pitchFamily="18" charset="2"/>
              </a:rPr>
              <a:t>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restrict</a:t>
            </a:r>
            <a:r>
              <a:rPr lang="es-ES_tradnl" sz="2000" dirty="0" smtClean="0">
                <a:latin typeface="+mn-lt"/>
                <a:sym typeface="Symbol" pitchFamily="18" charset="2"/>
              </a:rPr>
              <a:t>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the</a:t>
            </a:r>
            <a:r>
              <a:rPr lang="es-ES_tradnl" sz="2000" dirty="0" smtClean="0">
                <a:latin typeface="+mn-lt"/>
                <a:sym typeface="Symbol" pitchFamily="18" charset="2"/>
              </a:rPr>
              <a:t>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theory</a:t>
            </a:r>
            <a:r>
              <a:rPr lang="es-ES_tradnl" sz="2000" dirty="0" smtClean="0">
                <a:latin typeface="+mn-lt"/>
                <a:sym typeface="Symbol" pitchFamily="18" charset="2"/>
              </a:rPr>
              <a:t>. In particular,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the</a:t>
            </a:r>
            <a:r>
              <a:rPr lang="es-ES_tradnl" sz="2000" dirty="0" smtClean="0">
                <a:latin typeface="+mn-lt"/>
                <a:sym typeface="Symbol" pitchFamily="18" charset="2"/>
              </a:rPr>
              <a:t>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constraints</a:t>
            </a:r>
            <a:r>
              <a:rPr lang="es-ES_tradnl" sz="2000" dirty="0" smtClean="0">
                <a:latin typeface="+mn-lt"/>
                <a:sym typeface="Symbol" pitchFamily="18" charset="2"/>
              </a:rPr>
              <a:t>  </a:t>
            </a:r>
          </a:p>
          <a:p>
            <a:r>
              <a:rPr lang="es-ES_tradnl" sz="2000" dirty="0" smtClean="0">
                <a:latin typeface="+mn-lt"/>
                <a:sym typeface="Symbol" pitchFamily="18" charset="2"/>
              </a:rPr>
              <a:t>      can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be</a:t>
            </a:r>
            <a:r>
              <a:rPr lang="es-ES_tradnl" sz="2000" dirty="0" smtClean="0">
                <a:latin typeface="+mn-lt"/>
                <a:sym typeface="Symbol" pitchFamily="18" charset="2"/>
              </a:rPr>
              <a:t>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solved</a:t>
            </a:r>
            <a:r>
              <a:rPr lang="es-ES_tradnl" sz="2000" dirty="0" smtClean="0">
                <a:latin typeface="+mn-lt"/>
                <a:sym typeface="Symbol" pitchFamily="18" charset="2"/>
              </a:rPr>
              <a:t>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enforcing</a:t>
            </a:r>
            <a:r>
              <a:rPr lang="es-ES_tradnl" sz="2000" dirty="0" smtClean="0">
                <a:latin typeface="+mn-lt"/>
                <a:sym typeface="Symbol" pitchFamily="18" charset="2"/>
              </a:rPr>
              <a:t> a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stronger</a:t>
            </a:r>
            <a:r>
              <a:rPr lang="es-ES_tradnl" sz="2000" dirty="0" smtClean="0">
                <a:latin typeface="+mn-lt"/>
                <a:sym typeface="Symbol" pitchFamily="18" charset="2"/>
              </a:rPr>
              <a:t>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condition</a:t>
            </a:r>
            <a:r>
              <a:rPr lang="es-ES_tradnl" sz="2000" dirty="0" smtClean="0">
                <a:latin typeface="+mn-lt"/>
                <a:sym typeface="Symbol" pitchFamily="18" charset="2"/>
              </a:rPr>
              <a:t> </a:t>
            </a:r>
            <a:r>
              <a:rPr lang="es-ES_tradnl" sz="2000" dirty="0" err="1" smtClean="0">
                <a:latin typeface="+mn-lt"/>
                <a:sym typeface="Symbol" pitchFamily="18" charset="2"/>
              </a:rPr>
              <a:t>named</a:t>
            </a:r>
            <a:r>
              <a:rPr lang="es-ES_tradnl" sz="2000" dirty="0" smtClean="0">
                <a:latin typeface="+mn-lt"/>
                <a:sym typeface="Symbol" pitchFamily="18" charset="2"/>
              </a:rPr>
              <a:t> </a:t>
            </a:r>
            <a:r>
              <a:rPr lang="es-ES_tradnl" sz="2000" dirty="0" err="1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strong</a:t>
            </a:r>
            <a:r>
              <a:rPr lang="es-ES_tradnl" sz="20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s-ES_tradnl" sz="2000" dirty="0" err="1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constraint</a:t>
            </a:r>
            <a:endParaRPr lang="es-ES_tradnl" sz="2000" dirty="0" smtClean="0">
              <a:solidFill>
                <a:srgbClr val="FF0000"/>
              </a:solidFill>
              <a:latin typeface="+mn-lt"/>
              <a:sym typeface="Symbol" pitchFamily="18" charset="2"/>
            </a:endParaRPr>
          </a:p>
          <a:p>
            <a:endParaRPr lang="es-AR" dirty="0"/>
          </a:p>
        </p:txBody>
      </p:sp>
      <p:sp>
        <p:nvSpPr>
          <p:cNvPr id="10" name="9 CuadroTexto"/>
          <p:cNvSpPr txBox="1"/>
          <p:nvPr/>
        </p:nvSpPr>
        <p:spPr>
          <a:xfrm>
            <a:off x="3643306" y="3500438"/>
            <a:ext cx="3223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>
                <a:latin typeface="+mn-lt"/>
              </a:rPr>
              <a:t>O(D,D) </a:t>
            </a:r>
            <a:r>
              <a:rPr lang="es-AR" sz="2000" dirty="0" err="1" smtClean="0">
                <a:latin typeface="+mn-lt"/>
              </a:rPr>
              <a:t>symmetry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is</a:t>
            </a:r>
            <a:r>
              <a:rPr lang="es-AR" sz="2000" dirty="0" smtClean="0">
                <a:latin typeface="+mn-lt"/>
              </a:rPr>
              <a:t> </a:t>
            </a:r>
            <a:r>
              <a:rPr lang="es-AR" sz="2000" dirty="0" err="1" smtClean="0">
                <a:latin typeface="+mn-lt"/>
              </a:rPr>
              <a:t>manifest</a:t>
            </a:r>
            <a:r>
              <a:rPr lang="es-AR" sz="2000" dirty="0" smtClean="0">
                <a:latin typeface="+mn-lt"/>
              </a:rPr>
              <a:t> </a:t>
            </a:r>
            <a:endParaRPr lang="es-AR" sz="2000" dirty="0">
              <a:latin typeface="+mn-lt"/>
            </a:endParaRPr>
          </a:p>
        </p:txBody>
      </p:sp>
      <p:graphicFrame>
        <p:nvGraphicFramePr>
          <p:cNvPr id="285702" name="Object 9"/>
          <p:cNvGraphicFramePr>
            <a:graphicFrameLocks noChangeAspect="1"/>
          </p:cNvGraphicFramePr>
          <p:nvPr/>
        </p:nvGraphicFramePr>
        <p:xfrm>
          <a:off x="7853823" y="5143512"/>
          <a:ext cx="1290177" cy="428625"/>
        </p:xfrm>
        <a:graphic>
          <a:graphicData uri="http://schemas.openxmlformats.org/presentationml/2006/ole">
            <p:oleObj spid="_x0000_s285702" name="Ecuación" r:id="rId7" imgW="78732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err="1" smtClean="0">
                <a:solidFill>
                  <a:srgbClr val="4978E1"/>
                </a:solidFill>
              </a:rPr>
              <a:t>Strong</a:t>
            </a:r>
            <a:r>
              <a:rPr lang="es-AR" sz="2400" dirty="0" smtClean="0">
                <a:solidFill>
                  <a:srgbClr val="4978E1"/>
                </a:solidFill>
              </a:rPr>
              <a:t> </a:t>
            </a:r>
            <a:r>
              <a:rPr lang="es-AR" sz="2400" dirty="0" err="1" smtClean="0">
                <a:solidFill>
                  <a:srgbClr val="4978E1"/>
                </a:solidFill>
              </a:rPr>
              <a:t>constraint</a:t>
            </a:r>
            <a:endParaRPr lang="es-AR" sz="2400" dirty="0">
              <a:solidFill>
                <a:srgbClr val="4978E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428736"/>
            <a:ext cx="8715404" cy="4525963"/>
          </a:xfrm>
        </p:spPr>
        <p:txBody>
          <a:bodyPr/>
          <a:lstStyle/>
          <a:p>
            <a:r>
              <a:rPr lang="es-AR" sz="2000" dirty="0" err="1" smtClean="0">
                <a:solidFill>
                  <a:srgbClr val="4978E1"/>
                </a:solidFill>
              </a:rPr>
              <a:t>A</a:t>
            </a:r>
            <a:r>
              <a:rPr lang="es-AR" sz="2000" dirty="0" err="1" smtClean="0">
                <a:solidFill>
                  <a:srgbClr val="3462F6"/>
                </a:solidFill>
              </a:rPr>
              <a:t>ll</a:t>
            </a:r>
            <a:r>
              <a:rPr lang="es-AR" sz="2000" dirty="0" smtClean="0">
                <a:solidFill>
                  <a:srgbClr val="3462F6"/>
                </a:solidFill>
              </a:rPr>
              <a:t> </a:t>
            </a:r>
            <a:r>
              <a:rPr lang="es-AR" sz="2000" dirty="0" err="1" smtClean="0">
                <a:solidFill>
                  <a:srgbClr val="3462F6"/>
                </a:solidFill>
              </a:rPr>
              <a:t>fields</a:t>
            </a:r>
            <a:r>
              <a:rPr lang="es-AR" sz="2000" dirty="0" smtClean="0">
                <a:solidFill>
                  <a:srgbClr val="0070C0"/>
                </a:solidFill>
              </a:rPr>
              <a:t>, </a:t>
            </a:r>
            <a:r>
              <a:rPr lang="es-AR" sz="2000" dirty="0" smtClean="0">
                <a:solidFill>
                  <a:srgbClr val="3462F6"/>
                </a:solidFill>
              </a:rPr>
              <a:t>gauge </a:t>
            </a:r>
            <a:r>
              <a:rPr lang="es-AR" sz="2000" dirty="0" err="1" smtClean="0">
                <a:solidFill>
                  <a:srgbClr val="3462F6"/>
                </a:solidFill>
              </a:rPr>
              <a:t>parameters</a:t>
            </a:r>
            <a:r>
              <a:rPr lang="es-AR" sz="2000" dirty="0" smtClean="0">
                <a:solidFill>
                  <a:srgbClr val="3462F6"/>
                </a:solidFill>
              </a:rPr>
              <a:t> </a:t>
            </a:r>
            <a:r>
              <a:rPr lang="es-AR" sz="2000" dirty="0" smtClean="0"/>
              <a:t>and</a:t>
            </a:r>
            <a:r>
              <a:rPr lang="es-AR" sz="2000" dirty="0" smtClean="0">
                <a:solidFill>
                  <a:srgbClr val="0070C0"/>
                </a:solidFill>
              </a:rPr>
              <a:t> </a:t>
            </a:r>
            <a:r>
              <a:rPr lang="es-AR" sz="2000" dirty="0" err="1" smtClean="0">
                <a:solidFill>
                  <a:srgbClr val="0070C0"/>
                </a:solidFill>
              </a:rPr>
              <a:t>products</a:t>
            </a:r>
            <a:r>
              <a:rPr lang="es-AR" sz="2000" dirty="0" smtClean="0">
                <a:solidFill>
                  <a:srgbClr val="0070C0"/>
                </a:solidFill>
              </a:rPr>
              <a:t> of </a:t>
            </a:r>
            <a:r>
              <a:rPr lang="es-AR" sz="2000" dirty="0" err="1" smtClean="0">
                <a:solidFill>
                  <a:srgbClr val="0070C0"/>
                </a:solidFill>
              </a:rPr>
              <a:t>them</a:t>
            </a:r>
            <a:r>
              <a:rPr lang="es-AR" sz="2000" dirty="0" smtClean="0">
                <a:solidFill>
                  <a:srgbClr val="0070C0"/>
                </a:solidFill>
              </a:rPr>
              <a:t> </a:t>
            </a:r>
            <a:r>
              <a:rPr lang="es-AR" sz="2000" dirty="0" err="1" smtClean="0"/>
              <a:t>satisfy</a:t>
            </a:r>
            <a:r>
              <a:rPr lang="es-AR" sz="2000" dirty="0" smtClean="0"/>
              <a:t> </a:t>
            </a:r>
          </a:p>
          <a:p>
            <a:pPr>
              <a:buFontTx/>
              <a:buNone/>
            </a:pPr>
            <a:endParaRPr lang="es-AR" sz="2000" dirty="0" smtClean="0">
              <a:solidFill>
                <a:srgbClr val="3462F6"/>
              </a:solidFill>
            </a:endParaRPr>
          </a:p>
          <a:p>
            <a:pPr>
              <a:buFontTx/>
              <a:buNone/>
            </a:pPr>
            <a:endParaRPr lang="es-AR" sz="2000" dirty="0" smtClean="0">
              <a:solidFill>
                <a:srgbClr val="3462F6"/>
              </a:solidFill>
            </a:endParaRPr>
          </a:p>
          <a:p>
            <a:r>
              <a:rPr lang="es-AR" sz="2000" dirty="0" err="1" smtClean="0"/>
              <a:t>It</a:t>
            </a:r>
            <a:r>
              <a:rPr lang="es-AR" sz="2000" dirty="0" smtClean="0"/>
              <a:t> </a:t>
            </a:r>
            <a:r>
              <a:rPr lang="es-AR" sz="2000" dirty="0" err="1" smtClean="0"/>
              <a:t>implies</a:t>
            </a:r>
            <a:r>
              <a:rPr lang="es-AR" sz="2000" dirty="0" smtClean="0"/>
              <a:t> </a:t>
            </a:r>
            <a:r>
              <a:rPr lang="es-AR" sz="2000" dirty="0" err="1" smtClean="0"/>
              <a:t>there</a:t>
            </a:r>
            <a:r>
              <a:rPr lang="es-AR" sz="2000" dirty="0" smtClean="0"/>
              <a:t> </a:t>
            </a:r>
            <a:r>
              <a:rPr lang="es-AR" sz="2000" dirty="0" err="1" smtClean="0"/>
              <a:t>is</a:t>
            </a:r>
            <a:r>
              <a:rPr lang="es-AR" sz="2000" dirty="0" smtClean="0"/>
              <a:t> </a:t>
            </a:r>
            <a:r>
              <a:rPr lang="es-AR" sz="2000" dirty="0" err="1" smtClean="0"/>
              <a:t>some</a:t>
            </a:r>
            <a:r>
              <a:rPr lang="es-AR" sz="2000" dirty="0" smtClean="0"/>
              <a:t> dual </a:t>
            </a:r>
            <a:r>
              <a:rPr lang="es-AR" sz="2000" dirty="0" err="1" smtClean="0"/>
              <a:t>frame</a:t>
            </a:r>
            <a:r>
              <a:rPr lang="es-AR" sz="2000" dirty="0" smtClean="0"/>
              <a:t>                 </a:t>
            </a:r>
            <a:r>
              <a:rPr lang="es-AR" sz="2000" dirty="0" err="1" smtClean="0"/>
              <a:t>where</a:t>
            </a:r>
            <a:r>
              <a:rPr lang="es-AR" sz="2000" dirty="0" smtClean="0"/>
              <a:t> </a:t>
            </a:r>
            <a:r>
              <a:rPr lang="es-AR" sz="2000" dirty="0" err="1" smtClean="0"/>
              <a:t>fields</a:t>
            </a:r>
            <a:r>
              <a:rPr lang="es-AR" sz="2000" dirty="0" smtClean="0"/>
              <a:t> are </a:t>
            </a:r>
            <a:r>
              <a:rPr lang="es-AR" sz="2000" dirty="0" err="1" smtClean="0">
                <a:solidFill>
                  <a:srgbClr val="4978E1"/>
                </a:solidFill>
              </a:rPr>
              <a:t>not</a:t>
            </a:r>
            <a:r>
              <a:rPr lang="es-AR" sz="2000" dirty="0" smtClean="0">
                <a:solidFill>
                  <a:srgbClr val="4978E1"/>
                </a:solidFill>
              </a:rPr>
              <a:t> </a:t>
            </a:r>
            <a:r>
              <a:rPr lang="es-AR" sz="2000" dirty="0" err="1" smtClean="0">
                <a:solidFill>
                  <a:srgbClr val="4978E1"/>
                </a:solidFill>
              </a:rPr>
              <a:t>doubled</a:t>
            </a:r>
            <a:endParaRPr lang="es-AR" sz="2400" dirty="0" smtClean="0">
              <a:solidFill>
                <a:srgbClr val="4978E1"/>
              </a:solidFill>
            </a:endParaRPr>
          </a:p>
          <a:p>
            <a:r>
              <a:rPr lang="es-AR" sz="2000" dirty="0" err="1" smtClean="0"/>
              <a:t>Strongly</a:t>
            </a:r>
            <a:r>
              <a:rPr lang="es-AR" sz="2000" dirty="0" smtClean="0"/>
              <a:t> </a:t>
            </a:r>
            <a:r>
              <a:rPr lang="es-AR" sz="2000" dirty="0" err="1" smtClean="0"/>
              <a:t>constrainted</a:t>
            </a:r>
            <a:r>
              <a:rPr lang="es-AR" sz="2000" dirty="0" smtClean="0"/>
              <a:t> DFT </a:t>
            </a:r>
            <a:r>
              <a:rPr lang="es-AR" sz="2000" dirty="0" err="1" smtClean="0"/>
              <a:t>displays</a:t>
            </a:r>
            <a:r>
              <a:rPr lang="es-AR" sz="2000" dirty="0" smtClean="0"/>
              <a:t> </a:t>
            </a:r>
            <a:r>
              <a:rPr lang="es-AR" sz="2000" dirty="0" err="1" smtClean="0"/>
              <a:t>the</a:t>
            </a:r>
            <a:r>
              <a:rPr lang="es-AR" sz="2000" dirty="0" smtClean="0"/>
              <a:t> O(D,D) </a:t>
            </a:r>
            <a:r>
              <a:rPr lang="es-AR" sz="2000" dirty="0" err="1" smtClean="0"/>
              <a:t>symmetry</a:t>
            </a:r>
            <a:r>
              <a:rPr lang="es-AR" sz="2000" dirty="0" smtClean="0"/>
              <a:t> </a:t>
            </a:r>
            <a:r>
              <a:rPr lang="es-AR" sz="2000" dirty="0" err="1" smtClean="0"/>
              <a:t>but</a:t>
            </a:r>
            <a:r>
              <a:rPr lang="es-AR" sz="2000" dirty="0" smtClean="0"/>
              <a:t>  </a:t>
            </a:r>
            <a:r>
              <a:rPr lang="es-AR" sz="2000" dirty="0" err="1" smtClean="0"/>
              <a:t>it</a:t>
            </a:r>
            <a:r>
              <a:rPr lang="es-AR" sz="2000" dirty="0" smtClean="0"/>
              <a:t> </a:t>
            </a:r>
            <a:r>
              <a:rPr lang="es-AR" sz="2000" dirty="0" err="1" smtClean="0"/>
              <a:t>is</a:t>
            </a:r>
            <a:r>
              <a:rPr lang="es-AR" sz="2000" dirty="0" smtClean="0"/>
              <a:t> </a:t>
            </a:r>
          </a:p>
          <a:p>
            <a:pPr>
              <a:buNone/>
            </a:pPr>
            <a:r>
              <a:rPr lang="es-AR" sz="2000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es-AR" sz="2000" dirty="0" err="1" smtClean="0">
                <a:solidFill>
                  <a:srgbClr val="FF0000"/>
                </a:solidFill>
              </a:rPr>
              <a:t>not</a:t>
            </a:r>
            <a:r>
              <a:rPr lang="es-AR" sz="2000" dirty="0" smtClean="0">
                <a:solidFill>
                  <a:srgbClr val="FF0000"/>
                </a:solidFill>
              </a:rPr>
              <a:t> </a:t>
            </a:r>
            <a:r>
              <a:rPr lang="es-AR" sz="2000" dirty="0" err="1" smtClean="0">
                <a:solidFill>
                  <a:srgbClr val="FF0000"/>
                </a:solidFill>
              </a:rPr>
              <a:t>physically</a:t>
            </a:r>
            <a:r>
              <a:rPr lang="es-AR" sz="2000" dirty="0" smtClean="0">
                <a:solidFill>
                  <a:srgbClr val="FF0000"/>
                </a:solidFill>
              </a:rPr>
              <a:t> </a:t>
            </a:r>
            <a:r>
              <a:rPr lang="es-AR" sz="2000" dirty="0" err="1" smtClean="0">
                <a:solidFill>
                  <a:srgbClr val="FF0000"/>
                </a:solidFill>
              </a:rPr>
              <a:t>doubled</a:t>
            </a:r>
            <a:endParaRPr lang="es-AR" sz="2000" dirty="0" smtClean="0">
              <a:solidFill>
                <a:srgbClr val="FF0000"/>
              </a:solidFill>
            </a:endParaRPr>
          </a:p>
          <a:p>
            <a:r>
              <a:rPr lang="es-AR" sz="2000" dirty="0" smtClean="0"/>
              <a:t>Gauge </a:t>
            </a:r>
            <a:r>
              <a:rPr lang="es-AR" sz="2000" dirty="0" err="1" smtClean="0"/>
              <a:t>invariance</a:t>
            </a:r>
            <a:r>
              <a:rPr lang="es-AR" sz="2000" dirty="0" smtClean="0"/>
              <a:t> and </a:t>
            </a:r>
            <a:r>
              <a:rPr lang="es-AR" sz="2000" dirty="0" err="1" smtClean="0"/>
              <a:t>closure</a:t>
            </a:r>
            <a:r>
              <a:rPr lang="es-AR" sz="2000" dirty="0" smtClean="0"/>
              <a:t> of gauge </a:t>
            </a:r>
            <a:r>
              <a:rPr lang="es-AR" sz="2000" dirty="0" err="1" smtClean="0"/>
              <a:t>transformations</a:t>
            </a:r>
            <a:r>
              <a:rPr lang="es-AR" sz="2000" dirty="0" smtClean="0"/>
              <a:t> </a:t>
            </a:r>
            <a:r>
              <a:rPr lang="es-AR" sz="2000" dirty="0" smtClean="0">
                <a:sym typeface="Symbol"/>
              </a:rPr>
              <a:t></a:t>
            </a:r>
            <a:r>
              <a:rPr lang="es-AR" sz="2000" dirty="0" smtClean="0"/>
              <a:t> </a:t>
            </a:r>
            <a:r>
              <a:rPr lang="es-AR" sz="2000" dirty="0" err="1" smtClean="0"/>
              <a:t>weaker</a:t>
            </a:r>
            <a:r>
              <a:rPr lang="es-AR" sz="2000" dirty="0" smtClean="0"/>
              <a:t> </a:t>
            </a:r>
            <a:r>
              <a:rPr lang="es-AR" sz="2000" dirty="0" err="1" smtClean="0"/>
              <a:t>condition</a:t>
            </a:r>
            <a:endParaRPr lang="es-AR" sz="2000" dirty="0" smtClean="0"/>
          </a:p>
          <a:p>
            <a:r>
              <a:rPr lang="es-AR" sz="2000" dirty="0" err="1" smtClean="0"/>
              <a:t>Certain</a:t>
            </a:r>
            <a:r>
              <a:rPr lang="es-AR" sz="2000" dirty="0" smtClean="0"/>
              <a:t> </a:t>
            </a:r>
            <a:r>
              <a:rPr lang="es-AR" sz="2000" dirty="0" err="1" smtClean="0"/>
              <a:t>backgrounds</a:t>
            </a:r>
            <a:r>
              <a:rPr lang="es-AR" sz="2000" dirty="0" smtClean="0"/>
              <a:t> </a:t>
            </a:r>
            <a:r>
              <a:rPr lang="es-AR" sz="2000" dirty="0" err="1" smtClean="0"/>
              <a:t>allow</a:t>
            </a:r>
            <a:r>
              <a:rPr lang="es-AR" sz="2000" dirty="0" smtClean="0"/>
              <a:t> </a:t>
            </a:r>
            <a:r>
              <a:rPr lang="es-AR" sz="2000" dirty="0" err="1" smtClean="0"/>
              <a:t>relaxations</a:t>
            </a:r>
            <a:r>
              <a:rPr lang="es-AR" sz="2000" dirty="0" smtClean="0"/>
              <a:t> of </a:t>
            </a:r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strong</a:t>
            </a:r>
            <a:r>
              <a:rPr lang="es-AR" sz="2000" dirty="0" smtClean="0"/>
              <a:t> </a:t>
            </a:r>
            <a:r>
              <a:rPr lang="es-AR" sz="2000" dirty="0" err="1" smtClean="0"/>
              <a:t>constraint</a:t>
            </a:r>
            <a:r>
              <a:rPr lang="es-AR" sz="2000" dirty="0" smtClean="0"/>
              <a:t>, </a:t>
            </a:r>
            <a:r>
              <a:rPr lang="es-AR" sz="2000" dirty="0" err="1" smtClean="0"/>
              <a:t>producing</a:t>
            </a:r>
            <a:r>
              <a:rPr lang="es-AR" sz="2000" dirty="0" smtClean="0"/>
              <a:t> a </a:t>
            </a:r>
            <a:r>
              <a:rPr lang="es-AR" sz="2000" dirty="0" err="1" smtClean="0">
                <a:solidFill>
                  <a:srgbClr val="FF0000"/>
                </a:solidFill>
              </a:rPr>
              <a:t>truly</a:t>
            </a:r>
            <a:r>
              <a:rPr lang="es-AR" sz="2000" dirty="0" smtClean="0">
                <a:solidFill>
                  <a:srgbClr val="FF0000"/>
                </a:solidFill>
              </a:rPr>
              <a:t> </a:t>
            </a:r>
            <a:r>
              <a:rPr lang="es-AR" sz="2000" dirty="0" err="1" smtClean="0">
                <a:solidFill>
                  <a:srgbClr val="FF0000"/>
                </a:solidFill>
              </a:rPr>
              <a:t>doubled</a:t>
            </a:r>
            <a:r>
              <a:rPr lang="es-AR" sz="2000" dirty="0" smtClean="0">
                <a:solidFill>
                  <a:srgbClr val="FF0000"/>
                </a:solidFill>
              </a:rPr>
              <a:t> </a:t>
            </a:r>
            <a:r>
              <a:rPr lang="es-AR" sz="2000" dirty="0" err="1" smtClean="0">
                <a:solidFill>
                  <a:srgbClr val="FF0000"/>
                </a:solidFill>
              </a:rPr>
              <a:t>theory</a:t>
            </a:r>
            <a:r>
              <a:rPr lang="es-AR" sz="2000" dirty="0" smtClean="0">
                <a:solidFill>
                  <a:srgbClr val="FF0000"/>
                </a:solidFill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es-AR" sz="1800" dirty="0" err="1" smtClean="0"/>
              <a:t>Massive</a:t>
            </a:r>
            <a:r>
              <a:rPr lang="es-AR" sz="1800" dirty="0" smtClean="0"/>
              <a:t> </a:t>
            </a:r>
            <a:r>
              <a:rPr lang="es-AR" sz="1800" dirty="0" err="1" smtClean="0"/>
              <a:t>type</a:t>
            </a:r>
            <a:r>
              <a:rPr lang="es-AR" sz="1800" dirty="0" smtClean="0"/>
              <a:t> IIA   </a:t>
            </a:r>
            <a:r>
              <a:rPr lang="es-AR" sz="1800" dirty="0" smtClean="0">
                <a:solidFill>
                  <a:srgbClr val="4978E1"/>
                </a:solidFill>
              </a:rPr>
              <a:t>O. </a:t>
            </a:r>
            <a:r>
              <a:rPr lang="es-AR" sz="1800" dirty="0" err="1" smtClean="0">
                <a:solidFill>
                  <a:srgbClr val="4978E1"/>
                </a:solidFill>
              </a:rPr>
              <a:t>Hohm</a:t>
            </a:r>
            <a:r>
              <a:rPr lang="es-AR" sz="1800" dirty="0" smtClean="0">
                <a:solidFill>
                  <a:srgbClr val="4978E1"/>
                </a:solidFill>
              </a:rPr>
              <a:t>, S. </a:t>
            </a:r>
            <a:r>
              <a:rPr lang="es-AR" sz="1800" dirty="0" err="1" smtClean="0">
                <a:solidFill>
                  <a:srgbClr val="4978E1"/>
                </a:solidFill>
              </a:rPr>
              <a:t>Kwak</a:t>
            </a:r>
            <a:r>
              <a:rPr lang="es-AR" sz="1800" dirty="0" smtClean="0">
                <a:solidFill>
                  <a:srgbClr val="4978E1"/>
                </a:solidFill>
              </a:rPr>
              <a:t> (2011)</a:t>
            </a:r>
          </a:p>
          <a:p>
            <a:pPr lvl="1"/>
            <a:r>
              <a:rPr lang="es-AR" sz="1800" dirty="0" err="1" smtClean="0"/>
              <a:t>Suggested</a:t>
            </a:r>
            <a:r>
              <a:rPr lang="es-AR" sz="1800" dirty="0" smtClean="0"/>
              <a:t> </a:t>
            </a:r>
            <a:r>
              <a:rPr lang="es-AR" sz="1800" dirty="0" err="1" smtClean="0"/>
              <a:t>by</a:t>
            </a:r>
            <a:r>
              <a:rPr lang="es-AR" sz="1800" dirty="0" smtClean="0"/>
              <a:t> </a:t>
            </a:r>
            <a:r>
              <a:rPr lang="es-AR" sz="1800" dirty="0" err="1" smtClean="0"/>
              <a:t>Scheck-Schwarz</a:t>
            </a:r>
            <a:r>
              <a:rPr lang="es-AR" sz="1800" dirty="0" smtClean="0"/>
              <a:t> </a:t>
            </a:r>
            <a:r>
              <a:rPr lang="es-AR" sz="1800" dirty="0" err="1" smtClean="0"/>
              <a:t>compactifications</a:t>
            </a:r>
            <a:r>
              <a:rPr lang="es-AR" sz="1800" dirty="0" smtClean="0"/>
              <a:t> of DFT</a:t>
            </a:r>
          </a:p>
          <a:p>
            <a:pPr lvl="1">
              <a:buNone/>
            </a:pPr>
            <a:r>
              <a:rPr lang="es-AR" sz="2000" dirty="0" smtClean="0">
                <a:solidFill>
                  <a:srgbClr val="4978E1"/>
                </a:solidFill>
              </a:rPr>
              <a:t>                  </a:t>
            </a:r>
            <a:r>
              <a:rPr lang="es-AR" sz="1800" dirty="0" smtClean="0">
                <a:solidFill>
                  <a:srgbClr val="4978E1"/>
                </a:solidFill>
              </a:rPr>
              <a:t>G. </a:t>
            </a:r>
            <a:r>
              <a:rPr lang="es-AR" sz="1800" dirty="0" err="1" smtClean="0">
                <a:solidFill>
                  <a:srgbClr val="4978E1"/>
                </a:solidFill>
              </a:rPr>
              <a:t>Aldazabal</a:t>
            </a:r>
            <a:r>
              <a:rPr lang="es-AR" sz="1800" dirty="0" smtClean="0">
                <a:solidFill>
                  <a:srgbClr val="4978E1"/>
                </a:solidFill>
              </a:rPr>
              <a:t>, W. </a:t>
            </a:r>
            <a:r>
              <a:rPr lang="es-AR" sz="1800" dirty="0" err="1" smtClean="0">
                <a:solidFill>
                  <a:srgbClr val="4978E1"/>
                </a:solidFill>
              </a:rPr>
              <a:t>Baron</a:t>
            </a:r>
            <a:r>
              <a:rPr lang="es-AR" sz="1800" dirty="0" smtClean="0">
                <a:solidFill>
                  <a:srgbClr val="4978E1"/>
                </a:solidFill>
              </a:rPr>
              <a:t>, D. Marqués, C.N. (2011) D. </a:t>
            </a:r>
            <a:r>
              <a:rPr lang="es-AR" sz="1800" dirty="0" err="1" smtClean="0">
                <a:solidFill>
                  <a:srgbClr val="4978E1"/>
                </a:solidFill>
              </a:rPr>
              <a:t>Geissbhuler</a:t>
            </a:r>
            <a:r>
              <a:rPr lang="es-AR" sz="1800" dirty="0" smtClean="0">
                <a:solidFill>
                  <a:srgbClr val="4978E1"/>
                </a:solidFill>
              </a:rPr>
              <a:t> (2011)</a:t>
            </a:r>
          </a:p>
          <a:p>
            <a:pPr lvl="1"/>
            <a:r>
              <a:rPr lang="es-AR" sz="1800" dirty="0" err="1" smtClean="0"/>
              <a:t>Sufficient</a:t>
            </a:r>
            <a:r>
              <a:rPr lang="es-AR" sz="1800" dirty="0" smtClean="0"/>
              <a:t> </a:t>
            </a:r>
            <a:r>
              <a:rPr lang="es-AR" sz="1800" dirty="0" err="1" smtClean="0"/>
              <a:t>but</a:t>
            </a:r>
            <a:r>
              <a:rPr lang="es-AR" sz="1800" dirty="0" smtClean="0"/>
              <a:t> </a:t>
            </a:r>
            <a:r>
              <a:rPr lang="es-AR" sz="1800" dirty="0" err="1" smtClean="0"/>
              <a:t>not</a:t>
            </a:r>
            <a:r>
              <a:rPr lang="es-AR" sz="1800" dirty="0" smtClean="0"/>
              <a:t> </a:t>
            </a:r>
            <a:r>
              <a:rPr lang="es-AR" sz="1800" dirty="0" err="1" smtClean="0"/>
              <a:t>necessary</a:t>
            </a:r>
            <a:r>
              <a:rPr lang="es-AR" sz="1800" dirty="0" smtClean="0"/>
              <a:t> </a:t>
            </a:r>
            <a:r>
              <a:rPr lang="es-AR" sz="1800" dirty="0" err="1" smtClean="0"/>
              <a:t>for</a:t>
            </a:r>
            <a:r>
              <a:rPr lang="es-AR" sz="1800" dirty="0" smtClean="0"/>
              <a:t> gauge </a:t>
            </a:r>
            <a:r>
              <a:rPr lang="es-AR" sz="1800" dirty="0" err="1" smtClean="0"/>
              <a:t>invariance</a:t>
            </a:r>
            <a:r>
              <a:rPr lang="es-AR" sz="1800" dirty="0" smtClean="0"/>
              <a:t> and </a:t>
            </a:r>
            <a:r>
              <a:rPr lang="es-AR" sz="1800" dirty="0" err="1" smtClean="0"/>
              <a:t>closure</a:t>
            </a:r>
            <a:r>
              <a:rPr lang="es-AR" sz="1800" dirty="0" smtClean="0"/>
              <a:t> of gauge algebra </a:t>
            </a:r>
            <a:r>
              <a:rPr lang="es-AR" sz="2000" dirty="0" smtClean="0"/>
              <a:t>                                 </a:t>
            </a:r>
          </a:p>
          <a:p>
            <a:pPr lvl="1">
              <a:buNone/>
            </a:pPr>
            <a:r>
              <a:rPr lang="es-AR" sz="2000" dirty="0" smtClean="0">
                <a:solidFill>
                  <a:srgbClr val="3462F6"/>
                </a:solidFill>
              </a:rPr>
              <a:t>                                                                                     </a:t>
            </a:r>
            <a:r>
              <a:rPr lang="es-AR" sz="1800" dirty="0" smtClean="0">
                <a:solidFill>
                  <a:srgbClr val="3462F6"/>
                </a:solidFill>
              </a:rPr>
              <a:t>M. Graña, D. Marqués (2012)</a:t>
            </a:r>
          </a:p>
          <a:p>
            <a:pPr lvl="1"/>
            <a:r>
              <a:rPr lang="es-AR" sz="1800" dirty="0" err="1" smtClean="0"/>
              <a:t>Explicit</a:t>
            </a:r>
            <a:r>
              <a:rPr lang="es-AR" sz="1800" dirty="0" smtClean="0"/>
              <a:t> </a:t>
            </a:r>
            <a:r>
              <a:rPr lang="es-AR" sz="1800" dirty="0" err="1" smtClean="0"/>
              <a:t>double</a:t>
            </a:r>
            <a:r>
              <a:rPr lang="es-AR" sz="1800" dirty="0" smtClean="0"/>
              <a:t> </a:t>
            </a:r>
            <a:r>
              <a:rPr lang="es-AR" sz="1800" dirty="0" err="1" smtClean="0"/>
              <a:t>solutions</a:t>
            </a:r>
            <a:r>
              <a:rPr lang="es-AR" sz="1800" dirty="0" smtClean="0"/>
              <a:t> </a:t>
            </a:r>
            <a:r>
              <a:rPr lang="es-AR" sz="1800" dirty="0" err="1" smtClean="0"/>
              <a:t>found</a:t>
            </a:r>
            <a:r>
              <a:rPr lang="es-AR" sz="1800" dirty="0" smtClean="0"/>
              <a:t> in </a:t>
            </a:r>
            <a:r>
              <a:rPr lang="es-AR" sz="1800" dirty="0" smtClean="0">
                <a:solidFill>
                  <a:srgbClr val="3462F6"/>
                </a:solidFill>
              </a:rPr>
              <a:t>D. </a:t>
            </a:r>
            <a:r>
              <a:rPr lang="es-AR" sz="1800" dirty="0" err="1" smtClean="0">
                <a:solidFill>
                  <a:srgbClr val="3462F6"/>
                </a:solidFill>
              </a:rPr>
              <a:t>Geissbhuler</a:t>
            </a:r>
            <a:r>
              <a:rPr lang="es-AR" sz="1800" dirty="0" smtClean="0">
                <a:solidFill>
                  <a:srgbClr val="3462F6"/>
                </a:solidFill>
              </a:rPr>
              <a:t>, D. Marqués, C.N., V. Penas (2013)</a:t>
            </a:r>
            <a:endParaRPr lang="es-AR" sz="1800" dirty="0" smtClean="0">
              <a:solidFill>
                <a:srgbClr val="FF0000"/>
              </a:solidFill>
            </a:endParaRPr>
          </a:p>
          <a:p>
            <a:endParaRPr lang="es-AR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s-AR" sz="2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81610" name="Object 2"/>
          <p:cNvGraphicFramePr>
            <a:graphicFrameLocks noChangeAspect="1"/>
          </p:cNvGraphicFramePr>
          <p:nvPr/>
        </p:nvGraphicFramePr>
        <p:xfrm>
          <a:off x="2643174" y="1928802"/>
          <a:ext cx="3286148" cy="425632"/>
        </p:xfrm>
        <a:graphic>
          <a:graphicData uri="http://schemas.openxmlformats.org/presentationml/2006/ole">
            <p:oleObj spid="_x0000_s281610" name="Ecuación" r:id="rId3" imgW="1765080" imgH="228600" progId="Equation.3">
              <p:embed/>
            </p:oleObj>
          </a:graphicData>
        </a:graphic>
      </p:graphicFrame>
      <p:graphicFrame>
        <p:nvGraphicFramePr>
          <p:cNvPr id="16" name="15 Objeto"/>
          <p:cNvGraphicFramePr>
            <a:graphicFrameLocks noChangeAspect="1"/>
          </p:cNvGraphicFramePr>
          <p:nvPr/>
        </p:nvGraphicFramePr>
        <p:xfrm>
          <a:off x="4500562" y="2571744"/>
          <a:ext cx="857256" cy="381002"/>
        </p:xfrm>
        <a:graphic>
          <a:graphicData uri="http://schemas.openxmlformats.org/presentationml/2006/ole">
            <p:oleObj spid="_x0000_s281611" name="Ecuación" r:id="rId4" imgW="457200" imgH="203040" progId="Equation.3">
              <p:embed/>
            </p:oleObj>
          </a:graphicData>
        </a:graphic>
      </p:graphicFrame>
      <p:sp>
        <p:nvSpPr>
          <p:cNvPr id="6" name="5 Rectángulo redondeado"/>
          <p:cNvSpPr/>
          <p:nvPr/>
        </p:nvSpPr>
        <p:spPr>
          <a:xfrm>
            <a:off x="2500298" y="1857364"/>
            <a:ext cx="3214710" cy="571504"/>
          </a:xfrm>
          <a:prstGeom prst="roundRect">
            <a:avLst/>
          </a:prstGeom>
          <a:noFill/>
          <a:ln>
            <a:solidFill>
              <a:srgbClr val="4978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err="1" smtClean="0">
                <a:solidFill>
                  <a:srgbClr val="4978E1"/>
                </a:solidFill>
              </a:rPr>
              <a:t>Applications</a:t>
            </a:r>
            <a:r>
              <a:rPr lang="es-AR" sz="2400" dirty="0" smtClean="0">
                <a:solidFill>
                  <a:srgbClr val="4978E1"/>
                </a:solidFill>
              </a:rPr>
              <a:t> of DFT</a:t>
            </a:r>
            <a:endParaRPr lang="es-AR" sz="2400" dirty="0">
              <a:solidFill>
                <a:srgbClr val="4978E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285860"/>
            <a:ext cx="8572560" cy="4525963"/>
          </a:xfrm>
        </p:spPr>
        <p:txBody>
          <a:bodyPr/>
          <a:lstStyle/>
          <a:p>
            <a:r>
              <a:rPr lang="es-AR" sz="2000" dirty="0" smtClean="0"/>
              <a:t>DFT has </a:t>
            </a:r>
            <a:r>
              <a:rPr lang="es-AR" sz="2000" dirty="0" err="1" smtClean="0"/>
              <a:t>been</a:t>
            </a:r>
            <a:r>
              <a:rPr lang="es-AR" sz="2000" dirty="0" smtClean="0"/>
              <a:t> a </a:t>
            </a:r>
            <a:r>
              <a:rPr lang="es-AR" sz="2000" dirty="0" err="1" smtClean="0"/>
              <a:t>powerful</a:t>
            </a:r>
            <a:r>
              <a:rPr lang="es-AR" sz="2000" dirty="0" smtClean="0"/>
              <a:t> </a:t>
            </a:r>
            <a:r>
              <a:rPr lang="es-AR" sz="2000" dirty="0" err="1" smtClean="0"/>
              <a:t>tool</a:t>
            </a:r>
            <a:r>
              <a:rPr lang="es-AR" sz="2000" dirty="0" smtClean="0"/>
              <a:t> </a:t>
            </a:r>
            <a:r>
              <a:rPr lang="es-AR" sz="2000" dirty="0" err="1" smtClean="0"/>
              <a:t>to</a:t>
            </a:r>
            <a:r>
              <a:rPr lang="es-AR" sz="2000" dirty="0" smtClean="0"/>
              <a:t> explore </a:t>
            </a:r>
            <a:r>
              <a:rPr lang="es-AR" sz="2000" dirty="0" err="1" smtClean="0"/>
              <a:t>string</a:t>
            </a:r>
            <a:r>
              <a:rPr lang="es-AR" sz="2000" dirty="0" smtClean="0"/>
              <a:t> </a:t>
            </a:r>
            <a:r>
              <a:rPr lang="es-AR" sz="2000" dirty="0" err="1" smtClean="0"/>
              <a:t>theoretical</a:t>
            </a:r>
            <a:r>
              <a:rPr lang="es-AR" sz="2000" dirty="0" smtClean="0"/>
              <a:t> </a:t>
            </a:r>
            <a:r>
              <a:rPr lang="es-AR" sz="2000" dirty="0" err="1" smtClean="0"/>
              <a:t>features</a:t>
            </a:r>
            <a:r>
              <a:rPr lang="es-AR" sz="2000" dirty="0" smtClean="0"/>
              <a:t> </a:t>
            </a:r>
            <a:r>
              <a:rPr lang="es-AR" sz="2000" dirty="0" err="1" smtClean="0"/>
              <a:t>beyond</a:t>
            </a:r>
            <a:r>
              <a:rPr lang="es-AR" sz="2000" dirty="0" smtClean="0"/>
              <a:t> </a:t>
            </a:r>
            <a:r>
              <a:rPr lang="es-AR" sz="2000" dirty="0" err="1" smtClean="0"/>
              <a:t>supergravity</a:t>
            </a:r>
            <a:r>
              <a:rPr lang="es-AR" sz="2000" dirty="0" smtClean="0"/>
              <a:t> and </a:t>
            </a:r>
            <a:r>
              <a:rPr lang="es-AR" sz="2000" dirty="0" err="1" smtClean="0"/>
              <a:t>Riemanian</a:t>
            </a:r>
            <a:r>
              <a:rPr lang="es-AR" sz="2000" dirty="0" smtClean="0"/>
              <a:t> </a:t>
            </a:r>
            <a:r>
              <a:rPr lang="es-AR" sz="2000" dirty="0" err="1" smtClean="0"/>
              <a:t>geometry</a:t>
            </a:r>
            <a:endParaRPr lang="es-AR" sz="2000" dirty="0" smtClean="0"/>
          </a:p>
          <a:p>
            <a:pPr>
              <a:buNone/>
            </a:pPr>
            <a:endParaRPr lang="es-AR" sz="2000" dirty="0" smtClean="0"/>
          </a:p>
          <a:p>
            <a:r>
              <a:rPr lang="es-AR" sz="2000" dirty="0" err="1" smtClean="0"/>
              <a:t>Some</a:t>
            </a:r>
            <a:r>
              <a:rPr lang="es-AR" sz="2000" dirty="0" smtClean="0"/>
              <a:t> </a:t>
            </a:r>
            <a:r>
              <a:rPr lang="es-AR" sz="2000" dirty="0" err="1" smtClean="0"/>
              <a:t>recent</a:t>
            </a:r>
            <a:r>
              <a:rPr lang="es-AR" sz="2000" dirty="0" smtClean="0"/>
              <a:t> </a:t>
            </a:r>
            <a:r>
              <a:rPr lang="es-AR" sz="2000" dirty="0" err="1" smtClean="0"/>
              <a:t>developments</a:t>
            </a:r>
            <a:r>
              <a:rPr lang="es-AR" sz="2000" dirty="0" smtClean="0"/>
              <a:t> </a:t>
            </a:r>
            <a:r>
              <a:rPr lang="es-AR" sz="2000" dirty="0" err="1" smtClean="0"/>
              <a:t>include</a:t>
            </a:r>
            <a:r>
              <a:rPr lang="es-AR" sz="2000" dirty="0" smtClean="0"/>
              <a:t>:</a:t>
            </a:r>
          </a:p>
          <a:p>
            <a:pPr lvl="1"/>
            <a:r>
              <a:rPr lang="es-AR" sz="1800" dirty="0" err="1" smtClean="0"/>
              <a:t>Geometric</a:t>
            </a:r>
            <a:r>
              <a:rPr lang="es-AR" sz="1800" dirty="0" smtClean="0"/>
              <a:t>  </a:t>
            </a:r>
            <a:r>
              <a:rPr lang="es-AR" sz="1800" dirty="0" err="1" smtClean="0"/>
              <a:t>interpretation</a:t>
            </a:r>
            <a:r>
              <a:rPr lang="es-AR" sz="1800" dirty="0" smtClean="0"/>
              <a:t> of non-</a:t>
            </a:r>
            <a:r>
              <a:rPr lang="es-AR" sz="1800" dirty="0" err="1" smtClean="0"/>
              <a:t>geometric</a:t>
            </a:r>
            <a:r>
              <a:rPr lang="es-AR" sz="1800" dirty="0" smtClean="0"/>
              <a:t>  </a:t>
            </a:r>
            <a:r>
              <a:rPr lang="es-AR" sz="1800" dirty="0" err="1" smtClean="0"/>
              <a:t>gaugings</a:t>
            </a:r>
            <a:r>
              <a:rPr lang="es-AR" sz="1800" dirty="0" smtClean="0"/>
              <a:t> in flux </a:t>
            </a:r>
            <a:r>
              <a:rPr lang="es-AR" sz="1800" dirty="0" err="1" smtClean="0"/>
              <a:t>compactifications</a:t>
            </a:r>
            <a:r>
              <a:rPr lang="es-AR" sz="1800" dirty="0" smtClean="0"/>
              <a:t> of </a:t>
            </a:r>
            <a:r>
              <a:rPr lang="es-AR" sz="1800" dirty="0" err="1" smtClean="0"/>
              <a:t>string</a:t>
            </a:r>
            <a:r>
              <a:rPr lang="es-AR" sz="1800" dirty="0" smtClean="0"/>
              <a:t> </a:t>
            </a:r>
            <a:r>
              <a:rPr lang="es-AR" sz="1800" dirty="0" err="1" smtClean="0"/>
              <a:t>theory</a:t>
            </a:r>
            <a:r>
              <a:rPr lang="es-AR" sz="1800" dirty="0" smtClean="0"/>
              <a:t>                              </a:t>
            </a:r>
            <a:r>
              <a:rPr lang="es-AR" sz="1800" dirty="0" smtClean="0">
                <a:solidFill>
                  <a:srgbClr val="4978E1"/>
                </a:solidFill>
              </a:rPr>
              <a:t>G. </a:t>
            </a:r>
            <a:r>
              <a:rPr lang="es-AR" sz="1800" dirty="0" err="1" smtClean="0">
                <a:solidFill>
                  <a:srgbClr val="4978E1"/>
                </a:solidFill>
              </a:rPr>
              <a:t>Aldazabal</a:t>
            </a:r>
            <a:r>
              <a:rPr lang="es-AR" sz="1800" dirty="0" smtClean="0">
                <a:solidFill>
                  <a:srgbClr val="4978E1"/>
                </a:solidFill>
              </a:rPr>
              <a:t>, W. </a:t>
            </a:r>
            <a:r>
              <a:rPr lang="es-AR" sz="1800" dirty="0" err="1" smtClean="0">
                <a:solidFill>
                  <a:srgbClr val="4978E1"/>
                </a:solidFill>
              </a:rPr>
              <a:t>Baron</a:t>
            </a:r>
            <a:r>
              <a:rPr lang="es-AR" sz="1800" dirty="0" smtClean="0">
                <a:solidFill>
                  <a:srgbClr val="4978E1"/>
                </a:solidFill>
              </a:rPr>
              <a:t>, D. Marqués, C.N. (2011)</a:t>
            </a:r>
          </a:p>
          <a:p>
            <a:pPr lvl="1">
              <a:buNone/>
            </a:pPr>
            <a:r>
              <a:rPr lang="es-AR" sz="1800" dirty="0" smtClean="0">
                <a:solidFill>
                  <a:srgbClr val="4978E1"/>
                </a:solidFill>
              </a:rPr>
              <a:t>                                                                                                          D. </a:t>
            </a:r>
            <a:r>
              <a:rPr lang="es-AR" sz="1800" dirty="0" err="1" smtClean="0">
                <a:solidFill>
                  <a:srgbClr val="4978E1"/>
                </a:solidFill>
              </a:rPr>
              <a:t>Geissbhuler</a:t>
            </a:r>
            <a:r>
              <a:rPr lang="es-AR" sz="1800" dirty="0" smtClean="0">
                <a:solidFill>
                  <a:srgbClr val="4978E1"/>
                </a:solidFill>
              </a:rPr>
              <a:t> (2011)</a:t>
            </a:r>
            <a:endParaRPr lang="es-AR" sz="1800" dirty="0" smtClean="0"/>
          </a:p>
          <a:p>
            <a:pPr lvl="1"/>
            <a:r>
              <a:rPr lang="es-AR" sz="1800" dirty="0" err="1" smtClean="0"/>
              <a:t>Identification</a:t>
            </a:r>
            <a:r>
              <a:rPr lang="es-AR" sz="1800" dirty="0" smtClean="0"/>
              <a:t> of new </a:t>
            </a:r>
            <a:r>
              <a:rPr lang="es-AR" sz="1800" dirty="0" err="1" smtClean="0"/>
              <a:t>geometric</a:t>
            </a:r>
            <a:r>
              <a:rPr lang="es-AR" sz="1800" dirty="0" smtClean="0"/>
              <a:t> </a:t>
            </a:r>
            <a:r>
              <a:rPr lang="es-AR" sz="1800" dirty="0" err="1" smtClean="0"/>
              <a:t>structures</a:t>
            </a:r>
            <a:endParaRPr lang="es-AR" sz="1800" dirty="0" smtClean="0"/>
          </a:p>
          <a:p>
            <a:pPr lvl="1">
              <a:buNone/>
            </a:pPr>
            <a:r>
              <a:rPr lang="es-AR" sz="1800" dirty="0" smtClean="0"/>
              <a:t>    </a:t>
            </a:r>
            <a:r>
              <a:rPr lang="es-AR" sz="1800" dirty="0" smtClean="0"/>
              <a:t> </a:t>
            </a:r>
            <a:r>
              <a:rPr lang="es-AR" sz="1800" dirty="0" smtClean="0">
                <a:solidFill>
                  <a:srgbClr val="4978E1"/>
                </a:solidFill>
              </a:rPr>
              <a:t>D</a:t>
            </a:r>
            <a:r>
              <a:rPr lang="es-AR" sz="1800" dirty="0" smtClean="0">
                <a:solidFill>
                  <a:srgbClr val="4978E1"/>
                </a:solidFill>
              </a:rPr>
              <a:t>. </a:t>
            </a:r>
            <a:r>
              <a:rPr lang="es-AR" sz="1800" dirty="0" err="1" smtClean="0">
                <a:solidFill>
                  <a:srgbClr val="4978E1"/>
                </a:solidFill>
              </a:rPr>
              <a:t>Andriot</a:t>
            </a:r>
            <a:r>
              <a:rPr lang="es-AR" sz="1800" dirty="0" smtClean="0">
                <a:solidFill>
                  <a:srgbClr val="4978E1"/>
                </a:solidFill>
              </a:rPr>
              <a:t>, </a:t>
            </a:r>
            <a:r>
              <a:rPr lang="es-AR" sz="1800" dirty="0" smtClean="0">
                <a:solidFill>
                  <a:srgbClr val="4978E1"/>
                </a:solidFill>
              </a:rPr>
              <a:t>R. </a:t>
            </a:r>
            <a:r>
              <a:rPr lang="es-AR" sz="1800" dirty="0" err="1" smtClean="0">
                <a:solidFill>
                  <a:srgbClr val="4978E1"/>
                </a:solidFill>
              </a:rPr>
              <a:t>Blumenhagen</a:t>
            </a:r>
            <a:r>
              <a:rPr lang="es-AR" sz="1800" dirty="0" smtClean="0">
                <a:solidFill>
                  <a:srgbClr val="4978E1"/>
                </a:solidFill>
              </a:rPr>
              <a:t>, O</a:t>
            </a:r>
            <a:r>
              <a:rPr lang="es-AR" sz="1800" dirty="0" smtClean="0">
                <a:solidFill>
                  <a:srgbClr val="4978E1"/>
                </a:solidFill>
              </a:rPr>
              <a:t>. </a:t>
            </a:r>
            <a:r>
              <a:rPr lang="es-AR" sz="1800" dirty="0" err="1" smtClean="0">
                <a:solidFill>
                  <a:srgbClr val="4978E1"/>
                </a:solidFill>
              </a:rPr>
              <a:t>Hohm</a:t>
            </a:r>
            <a:r>
              <a:rPr lang="es-AR" sz="1800" dirty="0" smtClean="0">
                <a:solidFill>
                  <a:srgbClr val="4978E1"/>
                </a:solidFill>
              </a:rPr>
              <a:t>, M. </a:t>
            </a:r>
            <a:r>
              <a:rPr lang="es-AR" sz="1800" dirty="0" err="1" smtClean="0">
                <a:solidFill>
                  <a:srgbClr val="4978E1"/>
                </a:solidFill>
              </a:rPr>
              <a:t>Larfors</a:t>
            </a:r>
            <a:r>
              <a:rPr lang="es-AR" sz="1800" dirty="0" smtClean="0">
                <a:solidFill>
                  <a:srgbClr val="4978E1"/>
                </a:solidFill>
              </a:rPr>
              <a:t>, D. </a:t>
            </a:r>
            <a:r>
              <a:rPr lang="es-AR" sz="1800" dirty="0" err="1" smtClean="0">
                <a:solidFill>
                  <a:srgbClr val="4978E1"/>
                </a:solidFill>
              </a:rPr>
              <a:t>Lust</a:t>
            </a:r>
            <a:r>
              <a:rPr lang="es-AR" sz="1800" dirty="0" smtClean="0">
                <a:solidFill>
                  <a:srgbClr val="4978E1"/>
                </a:solidFill>
              </a:rPr>
              <a:t>, P. </a:t>
            </a:r>
            <a:r>
              <a:rPr lang="es-AR" sz="1800" dirty="0" err="1" smtClean="0">
                <a:solidFill>
                  <a:srgbClr val="4978E1"/>
                </a:solidFill>
              </a:rPr>
              <a:t>Patalong</a:t>
            </a:r>
            <a:r>
              <a:rPr lang="es-AR" sz="1800" dirty="0" smtClean="0">
                <a:solidFill>
                  <a:srgbClr val="4978E1"/>
                </a:solidFill>
              </a:rPr>
              <a:t> (2011, 2012)</a:t>
            </a:r>
          </a:p>
          <a:p>
            <a:pPr lvl="1"/>
            <a:r>
              <a:rPr lang="es-AR" sz="1800" dirty="0" err="1" smtClean="0"/>
              <a:t>Description</a:t>
            </a:r>
            <a:r>
              <a:rPr lang="es-AR" sz="1800" dirty="0" smtClean="0"/>
              <a:t> of </a:t>
            </a:r>
            <a:r>
              <a:rPr lang="es-AR" sz="1800" dirty="0" err="1" smtClean="0"/>
              <a:t>e</a:t>
            </a:r>
            <a:r>
              <a:rPr lang="es-AR" sz="1800" dirty="0" err="1" smtClean="0"/>
              <a:t>xotic</a:t>
            </a:r>
            <a:r>
              <a:rPr lang="es-AR" sz="1800" dirty="0" smtClean="0"/>
              <a:t>  </a:t>
            </a:r>
            <a:r>
              <a:rPr lang="es-AR" sz="1800" dirty="0" err="1" smtClean="0"/>
              <a:t>brane</a:t>
            </a:r>
            <a:r>
              <a:rPr lang="es-AR" sz="1800" dirty="0" smtClean="0"/>
              <a:t> </a:t>
            </a:r>
            <a:r>
              <a:rPr lang="es-AR" sz="1800" dirty="0" err="1" smtClean="0"/>
              <a:t>orbits</a:t>
            </a:r>
            <a:r>
              <a:rPr lang="es-AR" sz="1800" dirty="0" smtClean="0"/>
              <a:t> </a:t>
            </a:r>
            <a:r>
              <a:rPr lang="es-AR" sz="1800" dirty="0" smtClean="0">
                <a:solidFill>
                  <a:srgbClr val="4978E1"/>
                </a:solidFill>
              </a:rPr>
              <a:t>         </a:t>
            </a:r>
            <a:r>
              <a:rPr lang="es-AR" sz="1800" dirty="0" smtClean="0">
                <a:solidFill>
                  <a:srgbClr val="4978E1"/>
                </a:solidFill>
              </a:rPr>
              <a:t>                       </a:t>
            </a:r>
            <a:r>
              <a:rPr lang="es-AR" sz="1800" dirty="0" smtClean="0">
                <a:solidFill>
                  <a:srgbClr val="4978E1"/>
                </a:solidFill>
              </a:rPr>
              <a:t>F. </a:t>
            </a:r>
            <a:r>
              <a:rPr lang="es-AR" sz="1800" dirty="0" err="1" smtClean="0">
                <a:solidFill>
                  <a:srgbClr val="4978E1"/>
                </a:solidFill>
              </a:rPr>
              <a:t>Hassler</a:t>
            </a:r>
            <a:r>
              <a:rPr lang="es-AR" sz="1800" dirty="0" smtClean="0">
                <a:solidFill>
                  <a:srgbClr val="4978E1"/>
                </a:solidFill>
              </a:rPr>
              <a:t>, D., </a:t>
            </a:r>
            <a:r>
              <a:rPr lang="es-AR" sz="1800" dirty="0" err="1" smtClean="0">
                <a:solidFill>
                  <a:srgbClr val="4978E1"/>
                </a:solidFill>
              </a:rPr>
              <a:t>Lust</a:t>
            </a:r>
            <a:r>
              <a:rPr lang="es-AR" sz="1800" dirty="0" smtClean="0">
                <a:solidFill>
                  <a:srgbClr val="4978E1"/>
                </a:solidFill>
              </a:rPr>
              <a:t> (2013)</a:t>
            </a:r>
            <a:endParaRPr lang="es-AR" sz="1800" dirty="0" smtClean="0"/>
          </a:p>
          <a:p>
            <a:pPr lvl="1">
              <a:buNone/>
            </a:pPr>
            <a:r>
              <a:rPr lang="es-AR" sz="1800" dirty="0" smtClean="0"/>
              <a:t>        </a:t>
            </a:r>
            <a:r>
              <a:rPr lang="es-AR" sz="1800" dirty="0" smtClean="0">
                <a:solidFill>
                  <a:srgbClr val="4978E1"/>
                </a:solidFill>
              </a:rPr>
              <a:t>J.</a:t>
            </a:r>
            <a:r>
              <a:rPr lang="es-AR" sz="1800" dirty="0" smtClean="0"/>
              <a:t> </a:t>
            </a:r>
            <a:r>
              <a:rPr lang="es-AR" sz="1800" dirty="0" smtClean="0">
                <a:solidFill>
                  <a:srgbClr val="4978E1"/>
                </a:solidFill>
              </a:rPr>
              <a:t>de </a:t>
            </a:r>
            <a:r>
              <a:rPr lang="es-AR" sz="1800" dirty="0" err="1" smtClean="0">
                <a:solidFill>
                  <a:srgbClr val="4978E1"/>
                </a:solidFill>
              </a:rPr>
              <a:t>Boer</a:t>
            </a:r>
            <a:r>
              <a:rPr lang="es-AR" sz="1800" dirty="0" smtClean="0">
                <a:solidFill>
                  <a:srgbClr val="4978E1"/>
                </a:solidFill>
              </a:rPr>
              <a:t>, M. </a:t>
            </a:r>
            <a:r>
              <a:rPr lang="es-AR" sz="1800" dirty="0" err="1" smtClean="0">
                <a:solidFill>
                  <a:srgbClr val="4978E1"/>
                </a:solidFill>
              </a:rPr>
              <a:t>Shigemori</a:t>
            </a:r>
            <a:r>
              <a:rPr lang="es-AR" sz="1800" dirty="0" smtClean="0">
                <a:solidFill>
                  <a:srgbClr val="4978E1"/>
                </a:solidFill>
              </a:rPr>
              <a:t> (2010, 2012), T. </a:t>
            </a:r>
            <a:r>
              <a:rPr lang="es-AR" sz="1800" dirty="0" err="1" smtClean="0">
                <a:solidFill>
                  <a:srgbClr val="4978E1"/>
                </a:solidFill>
              </a:rPr>
              <a:t>Kikuchi</a:t>
            </a:r>
            <a:r>
              <a:rPr lang="es-AR" sz="1800" dirty="0" smtClean="0">
                <a:solidFill>
                  <a:srgbClr val="4978E1"/>
                </a:solidFill>
              </a:rPr>
              <a:t>, T. </a:t>
            </a:r>
            <a:r>
              <a:rPr lang="es-AR" sz="1800" dirty="0" err="1" smtClean="0">
                <a:solidFill>
                  <a:srgbClr val="4978E1"/>
                </a:solidFill>
              </a:rPr>
              <a:t>Okada</a:t>
            </a:r>
            <a:r>
              <a:rPr lang="es-AR" sz="1800" dirty="0" smtClean="0">
                <a:solidFill>
                  <a:srgbClr val="4978E1"/>
                </a:solidFill>
              </a:rPr>
              <a:t>, Y. </a:t>
            </a:r>
            <a:r>
              <a:rPr lang="es-AR" sz="1800" dirty="0" err="1" smtClean="0">
                <a:solidFill>
                  <a:srgbClr val="4978E1"/>
                </a:solidFill>
              </a:rPr>
              <a:t>Sakatani</a:t>
            </a:r>
            <a:r>
              <a:rPr lang="es-AR" sz="1800" dirty="0" smtClean="0">
                <a:solidFill>
                  <a:srgbClr val="4978E1"/>
                </a:solidFill>
              </a:rPr>
              <a:t> (2012)</a:t>
            </a:r>
          </a:p>
          <a:p>
            <a:pPr lvl="1"/>
            <a:r>
              <a:rPr lang="es-AR" sz="1800" dirty="0" smtClean="0"/>
              <a:t>Non-</a:t>
            </a:r>
            <a:r>
              <a:rPr lang="es-AR" sz="1800" dirty="0" err="1" smtClean="0"/>
              <a:t>commutative</a:t>
            </a:r>
            <a:r>
              <a:rPr lang="es-AR" sz="1800" dirty="0" smtClean="0"/>
              <a:t>/non-</a:t>
            </a:r>
            <a:r>
              <a:rPr lang="es-AR" sz="1800" dirty="0" err="1" smtClean="0"/>
              <a:t>associative</a:t>
            </a:r>
            <a:r>
              <a:rPr lang="es-AR" sz="1800" dirty="0" smtClean="0"/>
              <a:t> </a:t>
            </a:r>
            <a:r>
              <a:rPr lang="es-AR" sz="1800" dirty="0" err="1" smtClean="0"/>
              <a:t>structures</a:t>
            </a:r>
            <a:r>
              <a:rPr lang="es-AR" sz="1800" dirty="0" smtClean="0"/>
              <a:t> in </a:t>
            </a:r>
            <a:r>
              <a:rPr lang="es-AR" sz="1800" dirty="0" err="1" smtClean="0"/>
              <a:t>closed</a:t>
            </a:r>
            <a:r>
              <a:rPr lang="es-AR" sz="1800" dirty="0" smtClean="0"/>
              <a:t> </a:t>
            </a:r>
            <a:r>
              <a:rPr lang="es-AR" sz="1800" dirty="0" err="1" smtClean="0"/>
              <a:t>string</a:t>
            </a:r>
            <a:r>
              <a:rPr lang="es-AR" sz="1800" dirty="0" smtClean="0"/>
              <a:t> </a:t>
            </a:r>
            <a:r>
              <a:rPr lang="es-AR" sz="1800" dirty="0" err="1" smtClean="0"/>
              <a:t>theory</a:t>
            </a:r>
            <a:endParaRPr lang="es-AR" sz="1800" dirty="0" smtClean="0"/>
          </a:p>
          <a:p>
            <a:pPr lvl="1">
              <a:buNone/>
            </a:pPr>
            <a:r>
              <a:rPr lang="es-AR" sz="1800" dirty="0" smtClean="0">
                <a:solidFill>
                  <a:srgbClr val="4978E1"/>
                </a:solidFill>
              </a:rPr>
              <a:t>                                          R. </a:t>
            </a:r>
            <a:r>
              <a:rPr lang="es-AR" sz="1800" dirty="0" err="1" smtClean="0">
                <a:solidFill>
                  <a:srgbClr val="4978E1"/>
                </a:solidFill>
              </a:rPr>
              <a:t>Blumenhagen</a:t>
            </a:r>
            <a:r>
              <a:rPr lang="es-AR" sz="1800" dirty="0" smtClean="0">
                <a:solidFill>
                  <a:srgbClr val="4978E1"/>
                </a:solidFill>
              </a:rPr>
              <a:t>, E. </a:t>
            </a:r>
            <a:r>
              <a:rPr lang="es-AR" sz="1800" dirty="0" err="1" smtClean="0">
                <a:solidFill>
                  <a:srgbClr val="4978E1"/>
                </a:solidFill>
              </a:rPr>
              <a:t>Plauschinn</a:t>
            </a:r>
            <a:r>
              <a:rPr lang="es-AR" sz="1800" dirty="0" smtClean="0">
                <a:solidFill>
                  <a:srgbClr val="4978E1"/>
                </a:solidFill>
              </a:rPr>
              <a:t>, D. </a:t>
            </a:r>
            <a:r>
              <a:rPr lang="es-AR" sz="1800" dirty="0" err="1" smtClean="0">
                <a:solidFill>
                  <a:srgbClr val="4978E1"/>
                </a:solidFill>
              </a:rPr>
              <a:t>Andriot</a:t>
            </a:r>
            <a:r>
              <a:rPr lang="es-AR" sz="1800" dirty="0" smtClean="0">
                <a:solidFill>
                  <a:srgbClr val="4978E1"/>
                </a:solidFill>
              </a:rPr>
              <a:t>, C. </a:t>
            </a:r>
            <a:r>
              <a:rPr lang="es-AR" sz="1800" dirty="0" err="1" smtClean="0">
                <a:solidFill>
                  <a:srgbClr val="4978E1"/>
                </a:solidFill>
              </a:rPr>
              <a:t>Condeescu</a:t>
            </a:r>
            <a:r>
              <a:rPr lang="es-AR" sz="1800" dirty="0" smtClean="0">
                <a:solidFill>
                  <a:srgbClr val="4978E1"/>
                </a:solidFill>
              </a:rPr>
              <a:t>,   </a:t>
            </a:r>
          </a:p>
          <a:p>
            <a:pPr lvl="1">
              <a:buNone/>
            </a:pPr>
            <a:r>
              <a:rPr lang="es-AR" sz="1800" dirty="0" smtClean="0">
                <a:solidFill>
                  <a:srgbClr val="4978E1"/>
                </a:solidFill>
              </a:rPr>
              <a:t>                                             C. </a:t>
            </a:r>
            <a:r>
              <a:rPr lang="es-AR" sz="1800" dirty="0" err="1" smtClean="0">
                <a:solidFill>
                  <a:srgbClr val="4978E1"/>
                </a:solidFill>
              </a:rPr>
              <a:t>Floriakis</a:t>
            </a:r>
            <a:r>
              <a:rPr lang="es-AR" sz="1800" dirty="0" smtClean="0">
                <a:solidFill>
                  <a:srgbClr val="4978E1"/>
                </a:solidFill>
              </a:rPr>
              <a:t>, M. </a:t>
            </a:r>
            <a:r>
              <a:rPr lang="es-AR" sz="1800" dirty="0" err="1" smtClean="0">
                <a:solidFill>
                  <a:srgbClr val="4978E1"/>
                </a:solidFill>
              </a:rPr>
              <a:t>Larfors</a:t>
            </a:r>
            <a:r>
              <a:rPr lang="es-AR" sz="1800" dirty="0" smtClean="0">
                <a:solidFill>
                  <a:srgbClr val="4978E1"/>
                </a:solidFill>
              </a:rPr>
              <a:t>,  D. </a:t>
            </a:r>
            <a:r>
              <a:rPr lang="es-AR" sz="1800" dirty="0" err="1" smtClean="0">
                <a:solidFill>
                  <a:srgbClr val="4978E1"/>
                </a:solidFill>
              </a:rPr>
              <a:t>Lust</a:t>
            </a:r>
            <a:r>
              <a:rPr lang="es-AR" sz="1800" dirty="0" smtClean="0">
                <a:solidFill>
                  <a:srgbClr val="4978E1"/>
                </a:solidFill>
              </a:rPr>
              <a:t> , P. </a:t>
            </a:r>
            <a:r>
              <a:rPr lang="es-AR" sz="1800" dirty="0" err="1" smtClean="0">
                <a:solidFill>
                  <a:srgbClr val="4978E1"/>
                </a:solidFill>
              </a:rPr>
              <a:t>Patalong</a:t>
            </a:r>
            <a:r>
              <a:rPr lang="es-AR" sz="1800" dirty="0" smtClean="0">
                <a:solidFill>
                  <a:srgbClr val="4978E1"/>
                </a:solidFill>
              </a:rPr>
              <a:t> (2010-2012) </a:t>
            </a:r>
            <a:endParaRPr lang="es-AR" sz="1800" dirty="0" smtClean="0"/>
          </a:p>
          <a:p>
            <a:pPr lvl="1"/>
            <a:r>
              <a:rPr lang="es-AR" sz="1800" dirty="0" smtClean="0"/>
              <a:t>New </a:t>
            </a:r>
            <a:r>
              <a:rPr lang="es-AR" sz="1800" dirty="0" err="1" smtClean="0"/>
              <a:t>perspectives</a:t>
            </a:r>
            <a:r>
              <a:rPr lang="es-AR" sz="1800" dirty="0" smtClean="0"/>
              <a:t> </a:t>
            </a:r>
            <a:r>
              <a:rPr lang="es-AR" sz="1800" dirty="0" err="1" smtClean="0"/>
              <a:t>on</a:t>
            </a:r>
            <a:r>
              <a:rPr lang="es-AR" sz="1800" dirty="0" smtClean="0"/>
              <a:t> </a:t>
            </a:r>
            <a:r>
              <a:rPr lang="es-AR" sz="1800" dirty="0" smtClean="0">
                <a:sym typeface="Symbol"/>
              </a:rPr>
              <a:t></a:t>
            </a:r>
            <a:r>
              <a:rPr lang="es-AR" sz="1800" dirty="0" smtClean="0"/>
              <a:t>‘ </a:t>
            </a:r>
            <a:r>
              <a:rPr lang="es-AR" sz="1800" dirty="0" err="1" smtClean="0"/>
              <a:t>corrections</a:t>
            </a:r>
            <a:r>
              <a:rPr lang="es-AR" sz="1800" dirty="0" smtClean="0"/>
              <a:t>, </a:t>
            </a:r>
            <a:r>
              <a:rPr lang="es-AR" sz="1800" dirty="0" smtClean="0">
                <a:solidFill>
                  <a:srgbClr val="4978E1"/>
                </a:solidFill>
              </a:rPr>
              <a:t>O. </a:t>
            </a:r>
            <a:r>
              <a:rPr lang="es-AR" sz="1800" dirty="0" err="1" smtClean="0">
                <a:solidFill>
                  <a:srgbClr val="4978E1"/>
                </a:solidFill>
              </a:rPr>
              <a:t>Hohm</a:t>
            </a:r>
            <a:r>
              <a:rPr lang="es-AR" sz="1800" dirty="0" smtClean="0">
                <a:solidFill>
                  <a:srgbClr val="4978E1"/>
                </a:solidFill>
              </a:rPr>
              <a:t>, W. </a:t>
            </a:r>
            <a:r>
              <a:rPr lang="es-AR" sz="1800" dirty="0" err="1" smtClean="0">
                <a:solidFill>
                  <a:srgbClr val="4978E1"/>
                </a:solidFill>
              </a:rPr>
              <a:t>Siegel</a:t>
            </a:r>
            <a:r>
              <a:rPr lang="es-AR" sz="1800" dirty="0" smtClean="0">
                <a:solidFill>
                  <a:srgbClr val="4978E1"/>
                </a:solidFill>
              </a:rPr>
              <a:t>, B. </a:t>
            </a:r>
            <a:r>
              <a:rPr lang="es-AR" sz="1800" dirty="0" err="1" smtClean="0">
                <a:solidFill>
                  <a:srgbClr val="4978E1"/>
                </a:solidFill>
              </a:rPr>
              <a:t>Zwiebach</a:t>
            </a:r>
            <a:r>
              <a:rPr lang="es-AR" sz="1800" dirty="0" smtClean="0">
                <a:solidFill>
                  <a:srgbClr val="4978E1"/>
                </a:solidFill>
              </a:rPr>
              <a:t> (2012,2013)</a:t>
            </a:r>
          </a:p>
          <a:p>
            <a:pPr lvl="1"/>
            <a:r>
              <a:rPr lang="es-AR" sz="1800" dirty="0" smtClean="0"/>
              <a:t>New </a:t>
            </a:r>
            <a:r>
              <a:rPr lang="es-AR" sz="1800" dirty="0" err="1" smtClean="0"/>
              <a:t>possibilities</a:t>
            </a:r>
            <a:r>
              <a:rPr lang="es-AR" sz="1800" dirty="0" smtClean="0"/>
              <a:t> </a:t>
            </a:r>
            <a:r>
              <a:rPr lang="es-AR" sz="1800" dirty="0" err="1" smtClean="0"/>
              <a:t>for</a:t>
            </a:r>
            <a:r>
              <a:rPr lang="es-AR" sz="1800" dirty="0" smtClean="0"/>
              <a:t>  </a:t>
            </a:r>
            <a:r>
              <a:rPr lang="es-AR" sz="1800" dirty="0" err="1" smtClean="0"/>
              <a:t>upliftings</a:t>
            </a:r>
            <a:r>
              <a:rPr lang="es-AR" sz="1800" dirty="0" smtClean="0"/>
              <a:t>, </a:t>
            </a:r>
            <a:r>
              <a:rPr lang="es-AR" sz="1800" dirty="0" err="1" smtClean="0"/>
              <a:t>moduli</a:t>
            </a:r>
            <a:r>
              <a:rPr lang="es-AR" sz="1800" dirty="0" smtClean="0"/>
              <a:t> </a:t>
            </a:r>
            <a:r>
              <a:rPr lang="es-AR" sz="1800" dirty="0" err="1" smtClean="0"/>
              <a:t>fixing</a:t>
            </a:r>
            <a:r>
              <a:rPr lang="es-AR" sz="1800" dirty="0" smtClean="0"/>
              <a:t> and </a:t>
            </a:r>
            <a:r>
              <a:rPr lang="es-AR" sz="1800" dirty="0" err="1" smtClean="0"/>
              <a:t>dS</a:t>
            </a:r>
            <a:r>
              <a:rPr lang="es-AR" sz="1800" dirty="0" smtClean="0"/>
              <a:t> vacua,  </a:t>
            </a:r>
            <a:r>
              <a:rPr lang="es-AR" sz="1800" dirty="0" err="1" smtClean="0">
                <a:solidFill>
                  <a:srgbClr val="4978E1"/>
                </a:solidFill>
              </a:rPr>
              <a:t>Roest</a:t>
            </a:r>
            <a:r>
              <a:rPr lang="es-AR" sz="1800" dirty="0" smtClean="0">
                <a:solidFill>
                  <a:srgbClr val="4978E1"/>
                </a:solidFill>
              </a:rPr>
              <a:t> et al. (2012)</a:t>
            </a:r>
          </a:p>
          <a:p>
            <a:pPr lvl="1">
              <a:buNone/>
            </a:pPr>
            <a:endParaRPr lang="es-AR" sz="1800" dirty="0" smtClean="0"/>
          </a:p>
          <a:p>
            <a:pPr lvl="1">
              <a:buNone/>
            </a:pPr>
            <a:endParaRPr lang="es-AR" sz="1800" dirty="0" smtClean="0"/>
          </a:p>
          <a:p>
            <a:pPr lvl="1"/>
            <a:endParaRPr lang="es-AR" sz="1800" dirty="0" smtClean="0"/>
          </a:p>
          <a:p>
            <a:pPr lvl="1"/>
            <a:endParaRPr lang="es-AR" sz="1800" dirty="0" smtClean="0"/>
          </a:p>
          <a:p>
            <a:endParaRPr lang="es-AR" sz="2000" dirty="0" smtClean="0"/>
          </a:p>
          <a:p>
            <a:endParaRPr lang="es-AR" sz="2000" dirty="0" smtClean="0"/>
          </a:p>
          <a:p>
            <a:endParaRPr lang="es-AR" sz="2000" dirty="0" smtClean="0"/>
          </a:p>
          <a:p>
            <a:endParaRPr lang="es-A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00063" y="1643063"/>
            <a:ext cx="3214687" cy="121443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/>
          </a:p>
        </p:txBody>
      </p:sp>
      <p:sp>
        <p:nvSpPr>
          <p:cNvPr id="5" name="4 Rectángulo redondeado"/>
          <p:cNvSpPr/>
          <p:nvPr/>
        </p:nvSpPr>
        <p:spPr>
          <a:xfrm>
            <a:off x="642910" y="4857760"/>
            <a:ext cx="3429024" cy="150019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7" name="6 Rectángulo redondeado"/>
          <p:cNvSpPr/>
          <p:nvPr/>
        </p:nvSpPr>
        <p:spPr>
          <a:xfrm>
            <a:off x="5500694" y="4857760"/>
            <a:ext cx="3429024" cy="150019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41990" name="2 Marcador de contenido"/>
          <p:cNvSpPr>
            <a:spLocks noGrp="1"/>
          </p:cNvSpPr>
          <p:nvPr>
            <p:ph idx="1"/>
          </p:nvPr>
        </p:nvSpPr>
        <p:spPr>
          <a:xfrm>
            <a:off x="457200" y="1600199"/>
            <a:ext cx="8686800" cy="601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s-AR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AR" sz="2800" b="1" dirty="0" smtClean="0"/>
              <a:t>    10D </a:t>
            </a:r>
            <a:r>
              <a:rPr lang="es-AR" sz="2800" b="1" dirty="0" err="1" smtClean="0"/>
              <a:t>string</a:t>
            </a:r>
            <a:r>
              <a:rPr lang="es-AR" sz="2800" b="1" dirty="0" smtClean="0"/>
              <a:t> </a:t>
            </a:r>
            <a:r>
              <a:rPr lang="es-AR" sz="2800" b="1" dirty="0" err="1" smtClean="0"/>
              <a:t>sugra</a:t>
            </a:r>
            <a:endParaRPr lang="es-AR" sz="28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AR" dirty="0" smtClean="0"/>
              <a:t>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AR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AR" sz="2400" dirty="0" smtClean="0"/>
              <a:t>SS </a:t>
            </a:r>
            <a:r>
              <a:rPr lang="es-AR" sz="2400" dirty="0" err="1" smtClean="0"/>
              <a:t>reduction</a:t>
            </a:r>
            <a:endParaRPr lang="es-AR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AR" sz="2400" dirty="0" err="1" smtClean="0"/>
              <a:t>on</a:t>
            </a:r>
            <a:r>
              <a:rPr lang="es-AR" sz="2400" dirty="0" smtClean="0"/>
              <a:t> </a:t>
            </a:r>
            <a:r>
              <a:rPr lang="es-AR" sz="2400" dirty="0" err="1" smtClean="0"/>
              <a:t>twisted</a:t>
            </a:r>
            <a:r>
              <a:rPr lang="es-AR" sz="2400" dirty="0" smtClean="0"/>
              <a:t> T</a:t>
            </a:r>
            <a:r>
              <a:rPr lang="es-AR" sz="2400" baseline="30000" dirty="0" smtClean="0"/>
              <a:t>6</a:t>
            </a:r>
            <a:r>
              <a:rPr lang="es-AR" sz="2400" dirty="0" smtClean="0"/>
              <a:t> </a:t>
            </a:r>
            <a:r>
              <a:rPr lang="es-AR" dirty="0" smtClean="0"/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A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AR" dirty="0" smtClean="0"/>
              <a:t>      </a:t>
            </a:r>
            <a:r>
              <a:rPr lang="es-AR" sz="2800" b="1" dirty="0" smtClean="0"/>
              <a:t>4D </a:t>
            </a:r>
            <a:r>
              <a:rPr lang="es-AR" sz="2800" b="1" dirty="0" err="1" smtClean="0"/>
              <a:t>gauged</a:t>
            </a:r>
            <a:r>
              <a:rPr lang="es-AR" sz="2800" b="1" dirty="0" smtClean="0"/>
              <a:t> </a:t>
            </a:r>
            <a:r>
              <a:rPr lang="es-AR" sz="2800" b="1" dirty="0" err="1" smtClean="0"/>
              <a:t>sugra</a:t>
            </a:r>
            <a:r>
              <a:rPr lang="es-AR" sz="2800" b="1" dirty="0" smtClean="0"/>
              <a:t> </a:t>
            </a:r>
            <a:r>
              <a:rPr lang="es-AR" sz="2800" dirty="0" smtClean="0"/>
              <a:t>         </a:t>
            </a:r>
            <a:r>
              <a:rPr lang="es-AR" sz="1800" dirty="0" smtClean="0"/>
              <a:t>T-</a:t>
            </a:r>
            <a:r>
              <a:rPr lang="es-AR" sz="1800" dirty="0" err="1" smtClean="0"/>
              <a:t>duality</a:t>
            </a:r>
            <a:r>
              <a:rPr lang="es-AR" sz="2800" dirty="0" smtClean="0"/>
              <a:t>           </a:t>
            </a:r>
            <a:r>
              <a:rPr lang="es-AR" sz="2800" b="1" dirty="0" smtClean="0"/>
              <a:t>4D </a:t>
            </a:r>
            <a:r>
              <a:rPr lang="es-AR" sz="2800" b="1" dirty="0" err="1" smtClean="0"/>
              <a:t>gauged</a:t>
            </a:r>
            <a:r>
              <a:rPr lang="es-AR" sz="2800" b="1" dirty="0" smtClean="0"/>
              <a:t> </a:t>
            </a:r>
            <a:r>
              <a:rPr lang="es-AR" sz="2800" b="1" dirty="0" err="1" smtClean="0"/>
              <a:t>sugra</a:t>
            </a:r>
            <a:endParaRPr lang="es-AR" sz="28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AR" sz="2800" b="1" dirty="0" smtClean="0"/>
              <a:t>      </a:t>
            </a:r>
            <a:r>
              <a:rPr lang="es-AR" sz="2800" b="1" dirty="0" err="1" smtClean="0"/>
              <a:t>geometric</a:t>
            </a:r>
            <a:r>
              <a:rPr lang="es-AR" sz="2800" b="1" dirty="0" smtClean="0"/>
              <a:t> </a:t>
            </a:r>
            <a:r>
              <a:rPr lang="es-AR" sz="2800" b="1" dirty="0" err="1" smtClean="0"/>
              <a:t>fluxes</a:t>
            </a:r>
            <a:r>
              <a:rPr lang="es-AR" sz="2800" b="1" dirty="0" smtClean="0"/>
              <a:t>           </a:t>
            </a:r>
            <a:r>
              <a:rPr lang="es-AR" sz="1800" dirty="0" smtClean="0"/>
              <a:t>in d-</a:t>
            </a:r>
            <a:r>
              <a:rPr lang="es-AR" sz="1800" dirty="0" err="1" smtClean="0"/>
              <a:t>dim</a:t>
            </a:r>
            <a:r>
              <a:rPr lang="es-AR" sz="1800" b="1" dirty="0" smtClean="0"/>
              <a:t>              </a:t>
            </a:r>
            <a:r>
              <a:rPr lang="es-AR" sz="2400" b="1" dirty="0" err="1" smtClean="0"/>
              <a:t>all</a:t>
            </a:r>
            <a:r>
              <a:rPr lang="es-AR" sz="2400" b="1" dirty="0" smtClean="0"/>
              <a:t> dual (</a:t>
            </a:r>
            <a:r>
              <a:rPr lang="es-AR" sz="2400" b="1" dirty="0" err="1" smtClean="0"/>
              <a:t>geometric</a:t>
            </a:r>
            <a:r>
              <a:rPr lang="es-AR" sz="2400" b="1" dirty="0" smtClean="0"/>
              <a:t> &amp;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AR" sz="2400" b="1" dirty="0" smtClean="0"/>
              <a:t>                 </a:t>
            </a:r>
            <a:r>
              <a:rPr lang="es-AR" sz="2400" b="1" dirty="0" smtClean="0">
                <a:sym typeface="Symbol"/>
              </a:rPr>
              <a:t></a:t>
            </a:r>
            <a:r>
              <a:rPr lang="es-AR" sz="2400" b="1" baseline="-25000" dirty="0" err="1" smtClean="0">
                <a:sym typeface="Symbol"/>
              </a:rPr>
              <a:t>ab</a:t>
            </a:r>
            <a:r>
              <a:rPr lang="es-AR" sz="2400" b="1" baseline="30000" dirty="0" err="1" smtClean="0">
                <a:sym typeface="Symbol"/>
              </a:rPr>
              <a:t>c</a:t>
            </a:r>
            <a:r>
              <a:rPr lang="es-AR" sz="2400" b="1" baseline="30000" dirty="0" smtClean="0"/>
              <a:t> </a:t>
            </a:r>
            <a:r>
              <a:rPr lang="es-AR" sz="2400" b="1" dirty="0" smtClean="0"/>
              <a:t>  &amp; </a:t>
            </a:r>
            <a:r>
              <a:rPr lang="es-AR" sz="2400" b="1" dirty="0" err="1" smtClean="0"/>
              <a:t>H</a:t>
            </a:r>
            <a:r>
              <a:rPr lang="es-AR" sz="2400" b="1" baseline="-25000" dirty="0" err="1" smtClean="0"/>
              <a:t>abc</a:t>
            </a:r>
            <a:r>
              <a:rPr lang="es-AR" sz="2400" b="1" dirty="0" smtClean="0"/>
              <a:t>                                    non- </a:t>
            </a:r>
            <a:r>
              <a:rPr lang="es-AR" sz="2400" b="1" dirty="0" err="1" smtClean="0"/>
              <a:t>geometric</a:t>
            </a:r>
            <a:r>
              <a:rPr lang="es-AR" sz="2400" b="1" dirty="0" smtClean="0"/>
              <a:t>) </a:t>
            </a:r>
            <a:r>
              <a:rPr lang="es-AR" sz="2400" b="1" dirty="0" err="1" smtClean="0"/>
              <a:t>gaugings</a:t>
            </a:r>
            <a:endParaRPr lang="es-AR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AR" sz="2400" b="1" dirty="0" smtClean="0"/>
              <a:t>                                                                               </a:t>
            </a:r>
            <a:r>
              <a:rPr lang="es-AR" sz="2000" dirty="0" err="1" smtClean="0"/>
              <a:t>Moduli</a:t>
            </a:r>
            <a:r>
              <a:rPr lang="es-AR" sz="2000" dirty="0" smtClean="0"/>
              <a:t> </a:t>
            </a:r>
            <a:r>
              <a:rPr lang="es-AR" sz="2000" dirty="0" err="1" smtClean="0"/>
              <a:t>fixing</a:t>
            </a:r>
            <a:r>
              <a:rPr lang="es-AR" sz="2000" dirty="0" smtClean="0"/>
              <a:t> &amp; </a:t>
            </a:r>
            <a:r>
              <a:rPr lang="es-AR" sz="2000" dirty="0" err="1" smtClean="0"/>
              <a:t>dS</a:t>
            </a:r>
            <a:r>
              <a:rPr lang="es-AR" sz="2000" dirty="0" smtClean="0"/>
              <a:t> vacua</a:t>
            </a:r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4000500" y="1714500"/>
            <a:ext cx="1857375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AR" dirty="0">
                <a:latin typeface="+mn-lt"/>
              </a:rPr>
              <a:t>T-</a:t>
            </a:r>
            <a:r>
              <a:rPr lang="es-AR" dirty="0" err="1">
                <a:latin typeface="+mn-lt"/>
              </a:rPr>
              <a:t>duality</a:t>
            </a:r>
            <a:r>
              <a:rPr lang="es-AR" dirty="0"/>
              <a:t> </a:t>
            </a:r>
          </a:p>
          <a:p>
            <a:pPr>
              <a:lnSpc>
                <a:spcPct val="90000"/>
              </a:lnSpc>
            </a:pPr>
            <a:endParaRPr lang="es-AR" dirty="0"/>
          </a:p>
          <a:p>
            <a:pPr>
              <a:lnSpc>
                <a:spcPct val="90000"/>
              </a:lnSpc>
            </a:pPr>
            <a:r>
              <a:rPr lang="es-AR" dirty="0">
                <a:latin typeface="+mn-lt"/>
              </a:rPr>
              <a:t>in D-</a:t>
            </a:r>
            <a:r>
              <a:rPr lang="es-AR" dirty="0" err="1">
                <a:latin typeface="+mn-lt"/>
              </a:rPr>
              <a:t>dim</a:t>
            </a:r>
            <a:endParaRPr lang="es-AR" dirty="0">
              <a:latin typeface="+mn-lt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5500688" y="1643063"/>
            <a:ext cx="3214687" cy="121443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3" name="12 CuadroTexto"/>
          <p:cNvSpPr txBox="1">
            <a:spLocks noChangeArrowheads="1"/>
          </p:cNvSpPr>
          <p:nvPr/>
        </p:nvSpPr>
        <p:spPr bwMode="auto">
          <a:xfrm>
            <a:off x="5786438" y="1785938"/>
            <a:ext cx="243998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2800" b="1"/>
              <a:t>Double Field </a:t>
            </a:r>
          </a:p>
          <a:p>
            <a:r>
              <a:rPr lang="es-AR" sz="2800" b="1"/>
              <a:t>     Theory</a:t>
            </a:r>
            <a:endParaRPr lang="es-AR" sz="2800"/>
          </a:p>
        </p:txBody>
      </p:sp>
      <p:sp>
        <p:nvSpPr>
          <p:cNvPr id="8" name="7 Flecha abajo"/>
          <p:cNvSpPr/>
          <p:nvPr/>
        </p:nvSpPr>
        <p:spPr>
          <a:xfrm>
            <a:off x="2214546" y="3000372"/>
            <a:ext cx="214313" cy="1500188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0" name="9 Flecha derecha"/>
          <p:cNvSpPr/>
          <p:nvPr/>
        </p:nvSpPr>
        <p:spPr>
          <a:xfrm>
            <a:off x="3929058" y="2000240"/>
            <a:ext cx="1285875" cy="21430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1" name="10 Flecha derecha"/>
          <p:cNvSpPr/>
          <p:nvPr/>
        </p:nvSpPr>
        <p:spPr>
          <a:xfrm>
            <a:off x="4143375" y="5429250"/>
            <a:ext cx="1143000" cy="21431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7072313" y="3357563"/>
            <a:ext cx="17986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2000"/>
              <a:t>SS reduction</a:t>
            </a:r>
          </a:p>
          <a:p>
            <a:r>
              <a:rPr lang="es-AR" sz="2000"/>
              <a:t>on twisted T</a:t>
            </a:r>
            <a:r>
              <a:rPr lang="es-AR" sz="2000" baseline="30000"/>
              <a:t>6,6</a:t>
            </a:r>
            <a:endParaRPr lang="es-AR" sz="2000"/>
          </a:p>
        </p:txBody>
      </p:sp>
      <p:sp>
        <p:nvSpPr>
          <p:cNvPr id="15" name="14 Flecha abajo"/>
          <p:cNvSpPr/>
          <p:nvPr/>
        </p:nvSpPr>
        <p:spPr>
          <a:xfrm>
            <a:off x="6786563" y="3000375"/>
            <a:ext cx="214312" cy="1571625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6" name="15 Flecha arriba"/>
          <p:cNvSpPr/>
          <p:nvPr/>
        </p:nvSpPr>
        <p:spPr>
          <a:xfrm>
            <a:off x="6500826" y="3000372"/>
            <a:ext cx="214314" cy="1571636"/>
          </a:xfrm>
          <a:prstGeom prst="up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7" name="16 CuadroTexto"/>
          <p:cNvSpPr txBox="1">
            <a:spLocks noChangeArrowheads="1"/>
          </p:cNvSpPr>
          <p:nvPr/>
        </p:nvSpPr>
        <p:spPr bwMode="auto">
          <a:xfrm>
            <a:off x="5929322" y="3571876"/>
            <a:ext cx="5699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dirty="0"/>
              <a:t>???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1928794" y="357166"/>
            <a:ext cx="57864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400" dirty="0" err="1" smtClean="0">
                <a:solidFill>
                  <a:srgbClr val="0070C0"/>
                </a:solidFill>
                <a:latin typeface="+mj-lt"/>
              </a:rPr>
              <a:t>Application</a:t>
            </a:r>
            <a:r>
              <a:rPr lang="es-AR" sz="2400" dirty="0" smtClean="0">
                <a:solidFill>
                  <a:srgbClr val="0070C0"/>
                </a:solidFill>
                <a:latin typeface="+mj-lt"/>
              </a:rPr>
              <a:t> I: </a:t>
            </a:r>
            <a:r>
              <a:rPr lang="es-AR" sz="2400" dirty="0" err="1" smtClean="0">
                <a:solidFill>
                  <a:srgbClr val="0070C0"/>
                </a:solidFill>
                <a:latin typeface="+mj-lt"/>
              </a:rPr>
              <a:t>Missing</a:t>
            </a:r>
            <a:r>
              <a:rPr lang="es-AR" sz="24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s-AR" sz="2400" dirty="0" err="1" smtClean="0">
                <a:solidFill>
                  <a:srgbClr val="0070C0"/>
                </a:solidFill>
                <a:latin typeface="+mj-lt"/>
              </a:rPr>
              <a:t>gaugings</a:t>
            </a:r>
            <a:r>
              <a:rPr lang="es-AR" sz="2400" dirty="0" smtClean="0">
                <a:solidFill>
                  <a:srgbClr val="0070C0"/>
                </a:solidFill>
                <a:latin typeface="+mj-lt"/>
              </a:rPr>
              <a:t> in </a:t>
            </a:r>
            <a:r>
              <a:rPr lang="es-AR" sz="2400" dirty="0" err="1" smtClean="0">
                <a:solidFill>
                  <a:srgbClr val="0070C0"/>
                </a:solidFill>
                <a:latin typeface="+mj-lt"/>
              </a:rPr>
              <a:t>geometric</a:t>
            </a:r>
            <a:r>
              <a:rPr lang="es-AR" sz="24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s-AR" sz="2400" dirty="0" err="1" smtClean="0">
                <a:solidFill>
                  <a:srgbClr val="0070C0"/>
                </a:solidFill>
                <a:latin typeface="+mj-lt"/>
              </a:rPr>
              <a:t>compactifications</a:t>
            </a:r>
            <a:r>
              <a:rPr lang="es-AR" sz="2400" dirty="0" smtClean="0">
                <a:solidFill>
                  <a:srgbClr val="0070C0"/>
                </a:solidFill>
                <a:latin typeface="+mj-lt"/>
              </a:rPr>
              <a:t>   </a:t>
            </a:r>
            <a:r>
              <a:rPr lang="es-AR" dirty="0" smtClean="0">
                <a:solidFill>
                  <a:srgbClr val="0070C0"/>
                </a:solidFill>
                <a:latin typeface="+mj-lt"/>
              </a:rPr>
              <a:t>(</a:t>
            </a:r>
            <a:r>
              <a:rPr lang="es-AR" dirty="0" err="1" smtClean="0">
                <a:solidFill>
                  <a:srgbClr val="0070C0"/>
                </a:solidFill>
                <a:latin typeface="+mj-lt"/>
              </a:rPr>
              <a:t>see</a:t>
            </a:r>
            <a:r>
              <a:rPr lang="es-AR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s-AR" dirty="0" err="1" smtClean="0">
                <a:solidFill>
                  <a:srgbClr val="0070C0"/>
                </a:solidFill>
                <a:latin typeface="+mj-lt"/>
              </a:rPr>
              <a:t>Aldazabal’s</a:t>
            </a:r>
            <a:r>
              <a:rPr lang="es-AR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s-AR" dirty="0" err="1" smtClean="0">
                <a:solidFill>
                  <a:srgbClr val="0070C0"/>
                </a:solidFill>
                <a:latin typeface="+mj-lt"/>
              </a:rPr>
              <a:t>talk</a:t>
            </a:r>
            <a:r>
              <a:rPr lang="es-AR" dirty="0" smtClean="0">
                <a:solidFill>
                  <a:srgbClr val="0070C0"/>
                </a:solidFill>
                <a:latin typeface="+mj-lt"/>
              </a:rPr>
              <a:t>)</a:t>
            </a:r>
            <a:endParaRPr lang="es-A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 animBg="1"/>
      <p:bldP spid="13" grpId="0"/>
      <p:bldP spid="10" grpId="0" animBg="1"/>
      <p:bldP spid="14" grpId="0"/>
      <p:bldP spid="15" grpId="0" animBg="1"/>
      <p:bldP spid="15" grpId="1" animBg="1"/>
      <p:bldP spid="16" grpId="2" animBg="1"/>
      <p:bldP spid="16" grpId="3" animBg="1"/>
      <p:bldP spid="17" grpId="0"/>
      <p:bldP spid="17" grpId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18123</TotalTime>
  <Words>1588</Words>
  <Application>Microsoft Office PowerPoint</Application>
  <PresentationFormat>Presentación en pantalla (4:3)</PresentationFormat>
  <Paragraphs>272</Paragraphs>
  <Slides>21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21</vt:i4>
      </vt:variant>
    </vt:vector>
  </HeadingPairs>
  <TitlesOfParts>
    <vt:vector size="24" baseType="lpstr">
      <vt:lpstr>Tema de Office</vt:lpstr>
      <vt:lpstr>Ecuación</vt:lpstr>
      <vt:lpstr>Microsoft Editor de ecuaciones 3.0</vt:lpstr>
      <vt:lpstr>Flux formulation of  Double Field Theory</vt:lpstr>
      <vt:lpstr>Outline</vt:lpstr>
      <vt:lpstr>T-duality</vt:lpstr>
      <vt:lpstr>Diapositiva 4</vt:lpstr>
      <vt:lpstr>Field content</vt:lpstr>
      <vt:lpstr>The generalized metric spacetime action                                                                               Hull and Zwiebach (2009)                                                O. Hohm, C. Hull and B. Zwiebach (2010)</vt:lpstr>
      <vt:lpstr>Strong constraint</vt:lpstr>
      <vt:lpstr>Applications of DFT</vt:lpstr>
      <vt:lpstr>Diapositiva 9</vt:lpstr>
      <vt:lpstr> Application II: New geometric structures Non geometry, Generalized Geometry </vt:lpstr>
      <vt:lpstr>DFT vs Generalized Geometry</vt:lpstr>
      <vt:lpstr>Geometry, connections and curvature</vt:lpstr>
      <vt:lpstr>Flux formulation of DFT                                                                   W. Siegel (1993)                                              D. Geissbhuler, D. Marqués, C.N., V. Penas (2013)</vt:lpstr>
      <vt:lpstr>Diapositiva 14</vt:lpstr>
      <vt:lpstr>Diapositiva 15</vt:lpstr>
      <vt:lpstr>Geometric formulation of DFT</vt:lpstr>
      <vt:lpstr>Generalized curvature</vt:lpstr>
      <vt:lpstr>Scherk-Schwarz solutions</vt:lpstr>
      <vt:lpstr>Conclusions</vt:lpstr>
      <vt:lpstr>Open questions</vt:lpstr>
      <vt:lpstr>Diapositiva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effective action of  Double Field Theory</dc:title>
  <dc:creator>carmen</dc:creator>
  <cp:lastModifiedBy>carmen</cp:lastModifiedBy>
  <cp:revision>784</cp:revision>
  <dcterms:created xsi:type="dcterms:W3CDTF">2011-08-11T20:35:31Z</dcterms:created>
  <dcterms:modified xsi:type="dcterms:W3CDTF">2013-09-10T12:07:43Z</dcterms:modified>
</cp:coreProperties>
</file>