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740" r:id="rId3"/>
    <p:sldMasterId id="2147483768" r:id="rId4"/>
    <p:sldMasterId id="2147483797" r:id="rId5"/>
    <p:sldMasterId id="2147483811" r:id="rId6"/>
    <p:sldMasterId id="2147483824" r:id="rId7"/>
    <p:sldMasterId id="2147483843" r:id="rId8"/>
    <p:sldMasterId id="2147483862" r:id="rId9"/>
    <p:sldMasterId id="2147483876" r:id="rId10"/>
  </p:sldMasterIdLst>
  <p:notesMasterIdLst>
    <p:notesMasterId r:id="rId59"/>
  </p:notesMasterIdLst>
  <p:sldIdLst>
    <p:sldId id="613" r:id="rId11"/>
    <p:sldId id="624" r:id="rId12"/>
    <p:sldId id="660" r:id="rId13"/>
    <p:sldId id="626" r:id="rId14"/>
    <p:sldId id="667" r:id="rId15"/>
    <p:sldId id="632" r:id="rId16"/>
    <p:sldId id="657" r:id="rId17"/>
    <p:sldId id="642" r:id="rId18"/>
    <p:sldId id="502" r:id="rId19"/>
    <p:sldId id="659" r:id="rId20"/>
    <p:sldId id="521" r:id="rId21"/>
    <p:sldId id="522" r:id="rId22"/>
    <p:sldId id="634" r:id="rId23"/>
    <p:sldId id="636" r:id="rId24"/>
    <p:sldId id="643" r:id="rId25"/>
    <p:sldId id="519" r:id="rId26"/>
    <p:sldId id="505" r:id="rId27"/>
    <p:sldId id="506" r:id="rId28"/>
    <p:sldId id="507" r:id="rId29"/>
    <p:sldId id="645" r:id="rId30"/>
    <p:sldId id="639" r:id="rId31"/>
    <p:sldId id="640" r:id="rId32"/>
    <p:sldId id="641" r:id="rId33"/>
    <p:sldId id="508" r:id="rId34"/>
    <p:sldId id="525" r:id="rId35"/>
    <p:sldId id="510" r:id="rId36"/>
    <p:sldId id="527" r:id="rId37"/>
    <p:sldId id="511" r:id="rId38"/>
    <p:sldId id="512" r:id="rId39"/>
    <p:sldId id="513" r:id="rId40"/>
    <p:sldId id="514" r:id="rId41"/>
    <p:sldId id="515" r:id="rId42"/>
    <p:sldId id="528" r:id="rId43"/>
    <p:sldId id="529" r:id="rId44"/>
    <p:sldId id="620" r:id="rId45"/>
    <p:sldId id="621" r:id="rId46"/>
    <p:sldId id="622" r:id="rId47"/>
    <p:sldId id="628" r:id="rId48"/>
    <p:sldId id="665" r:id="rId49"/>
    <p:sldId id="530" r:id="rId50"/>
    <p:sldId id="652" r:id="rId51"/>
    <p:sldId id="533" r:id="rId52"/>
    <p:sldId id="653" r:id="rId53"/>
    <p:sldId id="654" r:id="rId54"/>
    <p:sldId id="661" r:id="rId55"/>
    <p:sldId id="663" r:id="rId56"/>
    <p:sldId id="664" r:id="rId57"/>
    <p:sldId id="631" r:id="rId5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62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65278-2F82-48A3-B45F-E0AEC582EC1A}" type="datetimeFigureOut">
              <a:rPr lang="zh-CN" altLang="en-US" smtClean="0"/>
              <a:pPr/>
              <a:t>2015-8-25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C2F97-25DE-4648-8C81-3968740B18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12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5D17-62C5-450E-94EE-C3671F74DAC8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48C9D-B137-496D-BDD9-E400D19B7C0C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1C43-6228-4B23-9A03-D6A2529B7B02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3F5FB6-418C-4DF2-862E-9E885F8DEF14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EE965-752A-4196-9779-1F677445099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64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54646-F329-4CB5-9839-EB3431A07771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7F99-0E95-4CE9-BB70-6258B72C027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334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E9F14-C578-4E4A-A0A0-B877F45CA387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83D0F-2B32-46FD-87A8-9721D316DB1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64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F5FC97-B773-42E0-8E62-2BF0BCFEEBF2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E589E-9F57-41CF-A8DE-E59CEE38F9A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551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9F1AD0-9D2C-4E0D-BCB9-BD2C59DB5F5E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AAD48B-7B84-4A0A-8E9A-5CA26F785EE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234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1232A49-E36F-4A45-88A6-031FB2E8C0EB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E55030-0E91-4C38-8A4E-9D2679150FB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579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87C05B-7748-4124-AE70-12954E8F99A6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0979615-F89F-4BF0-AD06-2255830AAFD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292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FA4880B-EBA2-4E06-8F2D-37ED3AB7F4F9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370883-A0D3-41C5-B5E0-8CF2A948BA8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561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22A808-366D-4474-B055-A49928B860D8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A958EF-2BC0-46C3-958D-396C04A8820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147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818A05-C853-4A29-A8F6-03D156D95020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4C4E9B-9129-4087-B86D-3EB3944E74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7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2A68-F966-43EB-8CD4-544552622D15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34C066B-16E7-4FED-B586-5A63256FDF8D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4032B2-C960-4737-BC4A-3CBDA087782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194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D2D-5CAA-4B82-902D-6FB0AA3EC9E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583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A306-6808-4C00-BE60-268A0843D6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588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20EF-13F6-4E66-942E-9C91976CF8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86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3CDC-4F00-4D37-AA69-2D4175301CA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83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653D-ADE9-4AF0-A1CB-A356250C21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565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25B1-AB7D-42F6-AE9E-86D7FEBA06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664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CEE3-CF13-4B61-AB1E-84F5B4F47C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059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9F01-CD9C-4F0F-AB52-AB8A0DCCD5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55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334B-B838-45AE-86A4-0ECCAEA7E3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27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041DB1-4BF3-4777-9CB3-394468115D6A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723EBFE-7530-4625-8253-2464CCE5441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5CE4-D401-4CC9-ABED-F5B3AFC7CFA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394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4183-489F-4809-91A9-5BF93FC91D7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62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9CD6FA7-4FE0-4809-AB49-C859351400D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723EBFE-7530-4625-8253-2464CCE5441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80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863589B-8CC3-4A7D-9751-E2BEF3F7200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3C0AC1-994B-4622-94A2-C335FB596E2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755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0D2D-5CAA-4B82-902D-6FB0AA3EC9E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160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A306-6808-4C00-BE60-268A0843D6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777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20EF-13F6-4E66-942E-9C91976CF8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682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3CDC-4F00-4D37-AA69-2D4175301CA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6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653D-ADE9-4AF0-A1CB-A356250C21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134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25B1-AB7D-42F6-AE9E-86D7FEBA06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7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AF73C1-7554-48E6-B0EA-6CAD49DC7D2E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3C0AC1-994B-4622-94A2-C335FB596E2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CEE3-CF13-4B61-AB1E-84F5B4F47C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965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9F01-CD9C-4F0F-AB52-AB8A0DCCD5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19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334B-B838-45AE-86A4-0ECCAEA7E3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251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5CE4-D401-4CC9-ABED-F5B3AFC7CFA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90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4183-489F-4809-91A9-5BF93FC91D7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677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9CD6FA7-4FE0-4809-AB49-C859351400D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723EBFE-7530-4625-8253-2464CCE5441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526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863589B-8CC3-4A7D-9751-E2BEF3F7200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3C0AC1-994B-4622-94A2-C335FB596E2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24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EC3AF-3428-43DE-9AA6-84A75CA29DB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3BB67-0A83-40D1-B50E-9774003E0D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5B0FF-9CE9-456B-9E62-7F7AA13E6F0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6F3B3-BF97-483C-ACE5-890B1D1E6F8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21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4CDF2-2E86-4478-B45A-08F92DA8F2B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81128-12F3-439B-9CD7-174CF1C5AB8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3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D90B-8B7E-4F10-943C-152172EA9E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FADD5-1A3D-4BF7-9C91-26702285F1B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19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B5797-238B-48EA-B5F3-67785A985E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B831B-E305-4794-9C17-9A911A717D8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27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3F44E-B264-42B9-81C4-12C54A23C09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84C4C-C45F-480F-9C34-600BC6CCFC9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0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0A8F-724F-4ED8-A8D3-9100E427C38E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D0BA7-B1FB-42AE-817B-9EBBF826B98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8C2DB-2E24-432A-9FFF-79880F49810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1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F392-F447-4878-83FD-DC00CEB4CD2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A967-30A9-4E6C-A0B6-3C29F311F48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79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2209-B503-4A80-BC41-1A0D490E39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95597-3B1B-4CAE-BD56-C170B78CD5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42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01996-6EA2-4EF8-B87D-378219EC396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4D76B-2E8F-445D-BAE9-BB5B6730E55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78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B2BE8-AC58-4A58-AECF-7831273FE6A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F2C46-43E8-4920-AEB7-FA4ABC287E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89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C2DDC-710F-44FB-BD87-11C0BC60F0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23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3AF47-D31C-4F95-8322-C9D2BCE06A9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55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2ADC-4BE3-4550-A4CA-0C3C51F716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27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7809-4881-4391-937C-59AB4CC4D62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75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02B10-F4FC-49A9-A736-E0F699DBB39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2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621-6CCA-46D1-9AB4-730B4D546412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F8AC-7656-4B96-934A-C888E11591D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92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34C2B-789C-4795-99DE-ED3604167A9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85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597D-E6AE-4757-9FCA-E1AE614F712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99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31E3C-1EEA-4EE6-8F25-55DA4EF8FC5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77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C53E-223C-4A17-B89A-5DE5CAF6B0D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32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E283-71BA-412D-9A24-1387453FC4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14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6856B-68A5-4768-9699-38BF45A28B7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7D2DB-87F0-44BD-A7F5-F2E9A65C740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13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8394F-24AE-47ED-9566-F7B915AE6A7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44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672D-D17F-4529-9C85-1312262CC1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32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6F8A-0781-424F-9550-595A82ABFE7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06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A836-1A22-4DA0-914C-834768B7F7F4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EC68-B176-454E-B645-46DE90BDC1E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9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CE30-0043-4A85-875B-B4CD0E7C174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72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631C-89E2-44FE-A2BE-5FA472E2764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12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D652-C4A7-4F6A-AFA6-268D701B4DE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26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D61EC-7F36-4B03-A4CB-2BB95277880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86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3798-83ED-4C7B-BE3C-98648E7C9A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79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6C81-46C1-4CC7-8024-05EA2EB70D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5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D88A-6460-4758-8693-47924D6F66F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89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47352-6177-412D-9437-DB59504519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E68D3-07D7-4EDB-9E14-F86DB5769FD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84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609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10100" y="1143000"/>
            <a:ext cx="3771900" cy="4953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5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87E03-1879-44A0-836A-96D0AB85235C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EF44-D46A-4E4B-9C78-8BEA1C9224D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3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A1C9-FC2D-485B-95C0-8886EEF3EC4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16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BEDF4-63E2-4AAD-A461-FF56A6B447F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68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05E0-BBF7-430F-BA46-3727B6CBE7F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61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8B41-A97E-4866-A8C8-D5EC5A3FFD0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58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F3C-6AB7-4FE8-9B29-6A7DE2625FF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87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B15D-9CFC-4FC9-BE56-F5FFB5B4BFD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78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5E97F-06D7-4A6B-BC78-BB94E6AFF8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16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A53-A757-4237-B82E-C2C4BD16F85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375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8F53-29BB-4D4F-966B-1815A0B11F2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C0D62-F3A0-4557-94A0-619093C2E80F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DA67-EBF6-47DB-AF26-61519FA6600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14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AD02-23EA-4438-8CA7-BF42015B397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E68D3-07D7-4EDB-9E14-F86DB5769FD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73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609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10100" y="1143000"/>
            <a:ext cx="3771900" cy="4953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12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B8EB-A644-4B81-A738-CD3BBEA81FC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06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FBF5-729B-4202-84CC-27B5745139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10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7A2-8ED7-499E-925B-3723CCF0D7C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30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06441-A172-405D-A0C2-AE117A03221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204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E87A-C8B6-41BB-BAA5-A51CA48DB83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598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734D-921E-4E27-BDA5-0190C65F676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10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C85F-C236-4058-ADF2-B9F57C51D8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0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DF94-8E05-4D79-ADFD-22F3B6B2EAD1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61CFE-2BB4-41BA-8DF8-A553460D0B7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411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B5EE3-2CDC-4733-9D44-0590916855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59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78F5-082D-4491-A6FC-336EEBAA1F5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99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4DE91-3BFF-4025-8539-D9240E26FCE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182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4E1D1-C181-4D21-8C8F-2D66D092A68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E68D3-07D7-4EDB-9E14-F86DB5769FD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812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74A1F-B061-4280-A49D-BD015536ADCD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353D5-3BCF-48A9-BD80-190104187A3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835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72CBD4-A933-4D91-BCF8-1975F4C52CFD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EE681-3223-4DDA-A943-4B8DE7F065B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655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350925-DC94-4604-A8AF-744F649F0186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0923-A15A-4FB5-A141-84923C33EDE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191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1D07C-0863-4D0C-B117-41932F636C7A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04666-2B98-4CB2-B0B1-AD6145D9D40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5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A45209-FD13-4A50-BA04-95C976E92326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55D7B-4B92-4CCB-93FC-1618F799F03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5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BA9D-76D8-4B89-8FD8-CAE8AF21940D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C23917-79AB-43B7-911B-CC2C5AE6C08A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4ED31-4038-45C2-AB58-25CA4A699D3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508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6F8AA6-EE1B-4B59-9BEE-80A18EF86DFD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CBD9C-16BD-49F2-9ADE-9701B8877E3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085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395A70-56FF-4768-94D2-6777F9EF61BD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EE965-752A-4196-9779-1F677445099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11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4900C1-A890-43A5-86EC-1EC72E9026FA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7F99-0E95-4CE9-BB70-6258B72C027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638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C451CA-531F-42BE-985A-DB475C81BA8D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83D0F-2B32-46FD-87A8-9721D316DB1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159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B6435-E7DF-4A15-AD82-C449FC36EDF4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E589E-9F57-41CF-A8DE-E59CEE38F9A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99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22F17AA-0849-4D12-9DE1-EB41EDF11D1F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AAD48B-7B84-4A0A-8E9A-5CA26F785EE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140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14C7AFA-3169-46F7-A7EE-31FAA8F6118C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E55030-0E91-4C38-8A4E-9D2679150FB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258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DB4B39-1D03-4A29-A8F3-C0592064B505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0979615-F89F-4BF0-AD06-2255830AAFD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270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E6B8E1-696A-498B-9651-47B6E0223143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370883-A0D3-41C5-B5E0-8CF2A948BA8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3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398C-95FD-492D-9FE3-454EF74DAA5A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76D64A-731C-4AEB-B914-5A0459ECD338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A958EF-2BC0-46C3-958D-396C04A8820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948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E2764E7-7F32-459B-8EDC-D760CCABD42F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4C4E9B-9129-4087-B86D-3EB3944E74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106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FAF27C-3F0D-45D9-987C-111110DF449A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4032B2-C960-4737-BC4A-3CBDA087782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38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CC2CC7-7A21-4698-A261-B0235EA627E9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353D5-3BCF-48A9-BD80-190104187A3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914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58C4A-0DFD-44F7-A946-B611D35ABA62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EE681-3223-4DDA-A943-4B8DE7F065B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830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735D56-A38B-4649-9CFD-679A356C00E4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0923-A15A-4FB5-A141-84923C33EDE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58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A865B3-EF18-4645-946A-C5A9EE0916DB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04666-2B98-4CB2-B0B1-AD6145D9D40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141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01AD81-57E0-430A-A462-0A27BA46D716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55D7B-4B92-4CCB-93FC-1618F799F03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583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885214-8689-4C95-B0B9-19276649FF06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4ED31-4038-45C2-AB58-25CA4A699D3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399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A8F5B-000E-4B9A-A17C-7C9F099CE493}" type="datetime1">
              <a:rPr lang="zh-CN" altLang="en-US" smtClean="0">
                <a:solidFill>
                  <a:srgbClr val="000000"/>
                </a:solidFill>
              </a:rPr>
              <a:t>2015-8-25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CBD9C-16BD-49F2-9ADE-9701B8877E3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3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620CF-CAA1-492D-96E3-1DCA638E9433}" type="datetime1">
              <a:rPr lang="zh-CN" altLang="en-US" smtClean="0"/>
              <a:t>2015-8-25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833B-4235-4C96-9D75-239F86D392A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6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C89C0FB-91E8-413B-81CD-0E87467E60D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F82AE8B-04D0-4634-B302-A176EAFDAB5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4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B3B4B-2077-411B-BDDE-7C2C0D87BE4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2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0B154-597E-40A0-A039-E0B7530BF79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3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9B65F-84B7-4BC4-B3AB-D365E1C78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46C28-C957-43C2-8BF9-2E260E5D5D3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2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0C23B4-E197-42AA-BD15-8DACF0655BC9}" type="datetime1">
              <a:rPr kumimoji="1" lang="zh-CN" altLang="en-US" smtClean="0">
                <a:solidFill>
                  <a:srgbClr val="000000"/>
                </a:solidFill>
              </a:rPr>
              <a:t>2015-8-25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0A3779-89F2-41DC-9753-3502EC185A8F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4A0FFA-B080-4881-9A90-8E4A9437F955}" type="datetime1">
              <a:rPr kumimoji="1" lang="zh-CN" altLang="en-US" smtClean="0">
                <a:solidFill>
                  <a:srgbClr val="000000"/>
                </a:solidFill>
              </a:rPr>
              <a:t>2015-8-25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0A3779-89F2-41DC-9753-3502EC185A8F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833B-4235-4C96-9D75-239F86D392A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7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hyperlink" Target="http://doublechooz.in2p3.fr/" TargetMode="External"/><Relationship Id="rId21" Type="http://schemas.openxmlformats.org/officeDocument/2006/relationships/image" Target="../media/image10.jpeg"/><Relationship Id="rId42" Type="http://schemas.openxmlformats.org/officeDocument/2006/relationships/hyperlink" Target="http://www-nova.fnal.gov/" TargetMode="External"/><Relationship Id="rId47" Type="http://schemas.openxmlformats.org/officeDocument/2006/relationships/image" Target="../media/image23.gif"/><Relationship Id="rId63" Type="http://schemas.openxmlformats.org/officeDocument/2006/relationships/image" Target="../media/image31.gif"/><Relationship Id="rId68" Type="http://schemas.openxmlformats.org/officeDocument/2006/relationships/hyperlink" Target="http://www-sciboone.fnal.gov/" TargetMode="External"/><Relationship Id="rId7" Type="http://schemas.openxmlformats.org/officeDocument/2006/relationships/image" Target="../media/image3.gif"/><Relationship Id="rId71" Type="http://schemas.openxmlformats.org/officeDocument/2006/relationships/image" Target="../media/image35.jpeg"/><Relationship Id="rId2" Type="http://schemas.openxmlformats.org/officeDocument/2006/relationships/hyperlink" Target="http://www.sno.phy.queensu.ca/" TargetMode="External"/><Relationship Id="rId16" Type="http://schemas.openxmlformats.org/officeDocument/2006/relationships/hyperlink" Target="http://crio.mib.infn.it/wig/Cuorepage/CUORE.php" TargetMode="External"/><Relationship Id="rId29" Type="http://schemas.openxmlformats.org/officeDocument/2006/relationships/image" Target="../media/image14.png"/><Relationship Id="rId11" Type="http://schemas.openxmlformats.org/officeDocument/2006/relationships/image" Target="../media/image5.jpeg"/><Relationship Id="rId24" Type="http://schemas.openxmlformats.org/officeDocument/2006/relationships/hyperlink" Target="http://dayawane.ihep.ac.cn/twiki/bin/view/Public/" TargetMode="External"/><Relationship Id="rId32" Type="http://schemas.openxmlformats.org/officeDocument/2006/relationships/hyperlink" Target="http://www.hecr.tifr.res.in/~ino/" TargetMode="External"/><Relationship Id="rId37" Type="http://schemas.openxmlformats.org/officeDocument/2006/relationships/image" Target="../media/image18.gif"/><Relationship Id="rId40" Type="http://schemas.openxmlformats.org/officeDocument/2006/relationships/hyperlink" Target="http://neutrino.kek.jp/jhfnu/" TargetMode="External"/><Relationship Id="rId45" Type="http://schemas.openxmlformats.org/officeDocument/2006/relationships/image" Target="../media/image22.gif"/><Relationship Id="rId53" Type="http://schemas.openxmlformats.org/officeDocument/2006/relationships/image" Target="../media/image26.gif"/><Relationship Id="rId58" Type="http://schemas.openxmlformats.org/officeDocument/2006/relationships/hyperlink" Target="http://hires.physics.utah.edu/" TargetMode="External"/><Relationship Id="rId66" Type="http://schemas.openxmlformats.org/officeDocument/2006/relationships/hyperlink" Target="http://hepmail.phys.sinica.edu.tw/~texono/" TargetMode="External"/><Relationship Id="rId5" Type="http://schemas.openxmlformats.org/officeDocument/2006/relationships/image" Target="../media/image2.gif"/><Relationship Id="rId61" Type="http://schemas.openxmlformats.org/officeDocument/2006/relationships/image" Target="../media/image30.gif"/><Relationship Id="rId19" Type="http://schemas.openxmlformats.org/officeDocument/2006/relationships/image" Target="../media/image9.jpeg"/><Relationship Id="rId14" Type="http://schemas.openxmlformats.org/officeDocument/2006/relationships/hyperlink" Target="http://www-project.slac.stanford.edu/exo/" TargetMode="External"/><Relationship Id="rId22" Type="http://schemas.openxmlformats.org/officeDocument/2006/relationships/hyperlink" Target="http://nemo.in2p3.fr/" TargetMode="External"/><Relationship Id="rId27" Type="http://schemas.openxmlformats.org/officeDocument/2006/relationships/image" Target="../media/image13.gif"/><Relationship Id="rId30" Type="http://schemas.openxmlformats.org/officeDocument/2006/relationships/hyperlink" Target="http://www.awa.tohoku.ac.jp/KamLAND/index.html" TargetMode="External"/><Relationship Id="rId35" Type="http://schemas.openxmlformats.org/officeDocument/2006/relationships/image" Target="../media/image17.gif"/><Relationship Id="rId43" Type="http://schemas.openxmlformats.org/officeDocument/2006/relationships/image" Target="../media/image21.jpeg"/><Relationship Id="rId48" Type="http://schemas.openxmlformats.org/officeDocument/2006/relationships/hyperlink" Target="http://icecube.wisc.edu/" TargetMode="External"/><Relationship Id="rId56" Type="http://schemas.openxmlformats.org/officeDocument/2006/relationships/hyperlink" Target="http://www.auger.org/" TargetMode="External"/><Relationship Id="rId64" Type="http://schemas.openxmlformats.org/officeDocument/2006/relationships/hyperlink" Target="http://www-ik1.fzk.de/tritium/" TargetMode="External"/><Relationship Id="rId69" Type="http://schemas.openxmlformats.org/officeDocument/2006/relationships/image" Target="../media/image34.jpeg"/><Relationship Id="rId8" Type="http://schemas.openxmlformats.org/officeDocument/2006/relationships/hyperlink" Target="http://www.phys.washington.edu/~superk" TargetMode="External"/><Relationship Id="rId51" Type="http://schemas.openxmlformats.org/officeDocument/2006/relationships/image" Target="../media/image25.gif"/><Relationship Id="rId3" Type="http://schemas.openxmlformats.org/officeDocument/2006/relationships/image" Target="../media/image1.gif"/><Relationship Id="rId12" Type="http://schemas.openxmlformats.org/officeDocument/2006/relationships/hyperlink" Target="http://cobra.physik.uni-dortmund.de/" TargetMode="External"/><Relationship Id="rId17" Type="http://schemas.openxmlformats.org/officeDocument/2006/relationships/image" Target="../media/image8.gif"/><Relationship Id="rId25" Type="http://schemas.openxmlformats.org/officeDocument/2006/relationships/image" Target="../media/image12.jpeg"/><Relationship Id="rId33" Type="http://schemas.openxmlformats.org/officeDocument/2006/relationships/image" Target="../media/image16.jpeg"/><Relationship Id="rId38" Type="http://schemas.openxmlformats.org/officeDocument/2006/relationships/hyperlink" Target="http://www.lngs.infn.it/site/exppro/macro/macro.html" TargetMode="External"/><Relationship Id="rId46" Type="http://schemas.openxmlformats.org/officeDocument/2006/relationships/hyperlink" Target="http://cern.ch/opera" TargetMode="External"/><Relationship Id="rId59" Type="http://schemas.openxmlformats.org/officeDocument/2006/relationships/image" Target="../media/image29.gif"/><Relationship Id="rId67" Type="http://schemas.openxmlformats.org/officeDocument/2006/relationships/image" Target="../media/image33.gif"/><Relationship Id="rId20" Type="http://schemas.openxmlformats.org/officeDocument/2006/relationships/hyperlink" Target="http://www.mpi-hd.mpg.de/GERDA" TargetMode="External"/><Relationship Id="rId41" Type="http://schemas.openxmlformats.org/officeDocument/2006/relationships/image" Target="../media/image20.gif"/><Relationship Id="rId54" Type="http://schemas.openxmlformats.org/officeDocument/2006/relationships/hyperlink" Target="http://antares.in2p3.fr/" TargetMode="External"/><Relationship Id="rId62" Type="http://schemas.openxmlformats.org/officeDocument/2006/relationships/hyperlink" Target="http://www-ta.icrr.u-tokyo.ac.jp/" TargetMode="External"/><Relationship Id="rId70" Type="http://schemas.openxmlformats.org/officeDocument/2006/relationships/hyperlink" Target="http://www-lartpc.fnal.gov/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://www.aquila.infn.it/icarus/" TargetMode="External"/><Relationship Id="rId15" Type="http://schemas.openxmlformats.org/officeDocument/2006/relationships/image" Target="../media/image7.jpeg"/><Relationship Id="rId23" Type="http://schemas.openxmlformats.org/officeDocument/2006/relationships/image" Target="../media/image11.gif"/><Relationship Id="rId28" Type="http://schemas.openxmlformats.org/officeDocument/2006/relationships/hyperlink" Target="http://neutrino.snu.ac.kr/RENO/" TargetMode="External"/><Relationship Id="rId36" Type="http://schemas.openxmlformats.org/officeDocument/2006/relationships/hyperlink" Target="http://www-boone.fnal.gov/" TargetMode="External"/><Relationship Id="rId49" Type="http://schemas.openxmlformats.org/officeDocument/2006/relationships/image" Target="../media/image24.jpeg"/><Relationship Id="rId57" Type="http://schemas.openxmlformats.org/officeDocument/2006/relationships/image" Target="../media/image28.gif"/><Relationship Id="rId10" Type="http://schemas.openxmlformats.org/officeDocument/2006/relationships/hyperlink" Target="http://www.phys.vt.edu/~cgrieb/index.html" TargetMode="External"/><Relationship Id="rId31" Type="http://schemas.openxmlformats.org/officeDocument/2006/relationships/image" Target="../media/image15.gif"/><Relationship Id="rId44" Type="http://schemas.openxmlformats.org/officeDocument/2006/relationships/hyperlink" Target="http://www-numi.fnal.gov/" TargetMode="External"/><Relationship Id="rId52" Type="http://schemas.openxmlformats.org/officeDocument/2006/relationships/hyperlink" Target="http://www.uoa.gr/~nestor/" TargetMode="External"/><Relationship Id="rId60" Type="http://schemas.openxmlformats.org/officeDocument/2006/relationships/hyperlink" Target="http://www-akeno.icrr.u-tokyo.ac.jp/AGASA/" TargetMode="External"/><Relationship Id="rId65" Type="http://schemas.openxmlformats.org/officeDocument/2006/relationships/image" Target="../media/image32.gif"/><Relationship Id="rId4" Type="http://schemas.openxmlformats.org/officeDocument/2006/relationships/hyperlink" Target="http://borex.lngs.infn.it/" TargetMode="External"/><Relationship Id="rId9" Type="http://schemas.openxmlformats.org/officeDocument/2006/relationships/image" Target="../media/image4.gif"/><Relationship Id="rId13" Type="http://schemas.openxmlformats.org/officeDocument/2006/relationships/image" Target="../media/image6.gif"/><Relationship Id="rId18" Type="http://schemas.openxmlformats.org/officeDocument/2006/relationships/hyperlink" Target="http://majorana.pnl.gov/" TargetMode="External"/><Relationship Id="rId39" Type="http://schemas.openxmlformats.org/officeDocument/2006/relationships/image" Target="../media/image19.gif"/><Relationship Id="rId34" Type="http://schemas.openxmlformats.org/officeDocument/2006/relationships/hyperlink" Target="http://www.bo.infn.it/lvd/" TargetMode="External"/><Relationship Id="rId50" Type="http://schemas.openxmlformats.org/officeDocument/2006/relationships/hyperlink" Target="http://www.ifh.de/baikal/baikalhome.html" TargetMode="External"/><Relationship Id="rId55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0.wmf"/><Relationship Id="rId4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7.png"/><Relationship Id="rId4" Type="http://schemas.openxmlformats.org/officeDocument/2006/relationships/image" Target="../media/image96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ctrTitle"/>
          </p:nvPr>
        </p:nvSpPr>
        <p:spPr>
          <a:xfrm>
            <a:off x="250825" y="928688"/>
            <a:ext cx="8569325" cy="1924050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rgbClr val="FF0000"/>
                </a:solidFill>
              </a:rPr>
              <a:t>1</a:t>
            </a:r>
            <a:r>
              <a:rPr lang="en-US" altLang="zh-CN" b="1" dirty="0" smtClean="0">
                <a:solidFill>
                  <a:srgbClr val="FF0000"/>
                </a:solidFill>
              </a:rPr>
              <a:t>. </a:t>
            </a:r>
            <a:r>
              <a:rPr lang="en-US" altLang="zh-CN" b="1" dirty="0" smtClean="0">
                <a:solidFill>
                  <a:srgbClr val="FF0000"/>
                </a:solidFill>
              </a:rPr>
              <a:t>Solar Neutrino </a:t>
            </a:r>
            <a:r>
              <a:rPr lang="en-US" altLang="zh-CN" b="1" dirty="0">
                <a:solidFill>
                  <a:srgbClr val="FF0000"/>
                </a:solidFill>
              </a:rPr>
              <a:t>Experiments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3356992"/>
            <a:ext cx="6400800" cy="266429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err="1" smtClean="0">
                <a:solidFill>
                  <a:srgbClr val="7030A0"/>
                </a:solidFill>
              </a:rPr>
              <a:t>Yifang</a:t>
            </a:r>
            <a:r>
              <a:rPr lang="en-US" altLang="zh-CN" b="1" dirty="0" smtClean="0">
                <a:solidFill>
                  <a:srgbClr val="7030A0"/>
                </a:solidFill>
              </a:rPr>
              <a:t> Wang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7030A0"/>
                </a:solidFill>
              </a:rPr>
              <a:t>Institute of High Energy Physics, Beijing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CN" sz="2800" b="1" dirty="0" smtClean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CN" sz="2800" b="1" dirty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tx1"/>
                </a:solidFill>
              </a:rPr>
              <a:t>INSS 2015, São Paulo</a:t>
            </a:r>
            <a:endParaRPr lang="zh-CN" altLang="en-US" sz="2800" b="1" dirty="0" smtClean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3BB67-0A83-40D1-B50E-9774003E0D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4400">
                <a:solidFill>
                  <a:srgbClr val="1F497D"/>
                </a:solidFill>
              </a:rPr>
              <a:t> </a:t>
            </a:r>
            <a:endParaRPr lang="en-GB" sz="4400">
              <a:solidFill>
                <a:srgbClr val="1F497D"/>
              </a:solidFill>
            </a:endParaRP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6858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GB" sz="4400">
              <a:solidFill>
                <a:srgbClr val="1F497D"/>
              </a:solidFill>
            </a:endParaRP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7772400" cy="990600"/>
          </a:xfrm>
          <a:noFill/>
          <a:ln/>
        </p:spPr>
        <p:txBody>
          <a:bodyPr lIns="92075" tIns="46038" rIns="92075" bIns="46038"/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Detection of Solar </a:t>
            </a:r>
            <a:r>
              <a:rPr lang="en-US" altLang="zh-CN" sz="3600" b="1" dirty="0">
                <a:solidFill>
                  <a:srgbClr val="FF0000"/>
                </a:solidFill>
              </a:rPr>
              <a:t>Neutrinos</a:t>
            </a:r>
          </a:p>
        </p:txBody>
      </p:sp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5486400" cy="3505200"/>
          </a:xfrm>
          <a:prstGeom prst="rect">
            <a:avLst/>
          </a:prstGeom>
          <a:noFill/>
          <a:ln w="349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0"/>
            <a:ext cx="5486400" cy="2236788"/>
          </a:xfrm>
          <a:prstGeom prst="rect">
            <a:avLst/>
          </a:prstGeom>
          <a:noFill/>
          <a:ln w="349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5562600" y="4191000"/>
            <a:ext cx="3581400" cy="1143000"/>
          </a:xfrm>
          <a:prstGeom prst="rect">
            <a:avLst/>
          </a:prstGeom>
          <a:solidFill>
            <a:srgbClr val="D4D0C8"/>
          </a:solidFill>
          <a:ln w="36068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968" name="Rectangle 8"/>
          <p:cNvSpPr>
            <a:spLocks noChangeArrowheads="1"/>
          </p:cNvSpPr>
          <p:nvPr/>
        </p:nvSpPr>
        <p:spPr bwMode="auto">
          <a:xfrm>
            <a:off x="2743200" y="2362200"/>
            <a:ext cx="2514600" cy="609600"/>
          </a:xfrm>
          <a:prstGeom prst="rect">
            <a:avLst/>
          </a:prstGeom>
          <a:noFill/>
          <a:ln w="38100">
            <a:solidFill>
              <a:srgbClr val="C4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969" name="Line 9"/>
          <p:cNvSpPr>
            <a:spLocks noChangeShapeType="1"/>
          </p:cNvSpPr>
          <p:nvPr/>
        </p:nvSpPr>
        <p:spPr bwMode="auto">
          <a:xfrm>
            <a:off x="5257800" y="2362200"/>
            <a:ext cx="3886200" cy="1828800"/>
          </a:xfrm>
          <a:prstGeom prst="line">
            <a:avLst/>
          </a:prstGeom>
          <a:noFill/>
          <a:ln w="38100">
            <a:solidFill>
              <a:srgbClr val="C4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2743200" y="2971800"/>
            <a:ext cx="2819400" cy="2362200"/>
          </a:xfrm>
          <a:prstGeom prst="line">
            <a:avLst/>
          </a:prstGeom>
          <a:noFill/>
          <a:ln w="38100">
            <a:solidFill>
              <a:srgbClr val="C4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689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3000"/>
            <a:ext cx="5486400" cy="396875"/>
          </a:xfrm>
          <a:prstGeom prst="rect">
            <a:avLst/>
          </a:prstGeom>
          <a:noFill/>
          <a:ln w="34925" cap="rnd">
            <a:noFill/>
            <a:prstDash val="sysDot"/>
            <a:miter lim="800000"/>
            <a:headEnd/>
            <a:tailEnd/>
          </a:ln>
          <a:effectLst/>
        </p:spPr>
      </p:pic>
      <p:graphicFrame>
        <p:nvGraphicFramePr>
          <p:cNvPr id="16897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537484"/>
              </p:ext>
            </p:extLst>
          </p:nvPr>
        </p:nvGraphicFramePr>
        <p:xfrm>
          <a:off x="5214098" y="4191000"/>
          <a:ext cx="3929902" cy="125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7" name="Photo Editor Photo" r:id="rId6" imgW="3191320" imgH="809738" progId="">
                  <p:embed/>
                </p:oleObj>
              </mc:Choice>
              <mc:Fallback>
                <p:oleObj name="Photo Editor Photo" r:id="rId6" imgW="3191320" imgH="80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098" y="4191000"/>
                        <a:ext cx="3929902" cy="125422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0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6172200" y="9017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spcBef>
                <a:spcPct val="20000"/>
              </a:spcBef>
            </a:pPr>
            <a:r>
              <a:rPr lang="en-US" altLang="zh-CN" sz="2000" dirty="0" err="1">
                <a:solidFill>
                  <a:srgbClr val="009900"/>
                </a:solidFill>
              </a:rPr>
              <a:t>Bahcall</a:t>
            </a:r>
            <a:r>
              <a:rPr lang="en-US" altLang="zh-CN" sz="2000" dirty="0">
                <a:solidFill>
                  <a:srgbClr val="009900"/>
                </a:solidFill>
              </a:rPr>
              <a:t>, Davis 1964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PP-chain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 rotWithShape="1">
          <a:blip r:embed="rId2"/>
          <a:srcRect b="6493"/>
          <a:stretch/>
        </p:blipFill>
        <p:spPr bwMode="auto">
          <a:xfrm>
            <a:off x="285720" y="1071546"/>
            <a:ext cx="8072494" cy="52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3858792" cy="868346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CNO cycle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3794" y="1196752"/>
            <a:ext cx="4382222" cy="4697427"/>
          </a:xfrm>
        </p:spPr>
        <p:txBody>
          <a:bodyPr/>
          <a:lstStyle/>
          <a:p>
            <a:r>
              <a:rPr lang="en-US" altLang="zh-CN" sz="2800" dirty="0" smtClean="0"/>
              <a:t>Relatively low energy neutrinos </a:t>
            </a:r>
            <a:r>
              <a:rPr lang="en-US" altLang="zh-CN" sz="2800" dirty="0" smtClean="0">
                <a:sym typeface="Wingdings" pitchFamily="2" charset="2"/>
              </a:rPr>
              <a:t> SK/SNO can not see them but </a:t>
            </a:r>
            <a:r>
              <a:rPr lang="en-US" altLang="zh-CN" sz="2800" dirty="0" err="1" smtClean="0">
                <a:sym typeface="Wingdings" pitchFamily="2" charset="2"/>
              </a:rPr>
              <a:t>Borexino</a:t>
            </a:r>
            <a:r>
              <a:rPr lang="en-US" altLang="zh-CN" sz="2800" dirty="0" smtClean="0">
                <a:sym typeface="Wingdings" pitchFamily="2" charset="2"/>
              </a:rPr>
              <a:t> could</a:t>
            </a:r>
          </a:p>
          <a:p>
            <a:r>
              <a:rPr lang="en-US" altLang="zh-CN" sz="2800" dirty="0" smtClean="0">
                <a:sym typeface="Wingdings" pitchFamily="2" charset="2"/>
              </a:rPr>
              <a:t>Only 1% solar energy now</a:t>
            </a:r>
          </a:p>
          <a:p>
            <a:endParaRPr lang="zh-CN" altLang="en-US" dirty="0"/>
          </a:p>
        </p:txBody>
      </p:sp>
      <p:pic>
        <p:nvPicPr>
          <p:cNvPr id="324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332656"/>
            <a:ext cx="4105083" cy="631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3784333"/>
            <a:ext cx="394205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Solar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</a:rPr>
              <a:t>N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eutrino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PP-chain and CNO cycle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082332"/>
            <a:ext cx="8229600" cy="764704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PP-chain: mostly seen and dominant </a:t>
            </a:r>
          </a:p>
          <a:p>
            <a:r>
              <a:rPr lang="en-US" altLang="zh-CN" dirty="0" smtClean="0"/>
              <a:t>CNO: to be seen</a:t>
            </a:r>
            <a:endParaRPr lang="zh-CN" altLang="en-US" dirty="0"/>
          </a:p>
        </p:txBody>
      </p:sp>
      <p:pic>
        <p:nvPicPr>
          <p:cNvPr id="3235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919163"/>
            <a:ext cx="70961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906" y="116632"/>
            <a:ext cx="8229600" cy="644525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Solar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Neutrino Experiments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3235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0" y="1050451"/>
            <a:ext cx="8027041" cy="567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913450" y="5487606"/>
            <a:ext cx="4014736" cy="558062"/>
            <a:chOff x="4211960" y="4743146"/>
            <a:chExt cx="3528392" cy="558062"/>
          </a:xfrm>
        </p:grpSpPr>
        <p:sp>
          <p:nvSpPr>
            <p:cNvPr id="4" name="矩形 3"/>
            <p:cNvSpPr/>
            <p:nvPr/>
          </p:nvSpPr>
          <p:spPr>
            <a:xfrm>
              <a:off x="4211960" y="4743146"/>
              <a:ext cx="3528392" cy="558062"/>
            </a:xfrm>
            <a:prstGeom prst="rect">
              <a:avLst/>
            </a:prstGeom>
            <a:blipFill dpi="0" rotWithShape="1">
              <a:blip r:embed="rId3">
                <a:alphaModFix amt="19000"/>
              </a:blip>
              <a:srcRect/>
              <a:tile tx="0" ty="0" sx="100000" sy="100000" flip="none" algn="tl"/>
            </a:blipFill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355975" y="4837511"/>
              <a:ext cx="15409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prstClr val="black"/>
                  </a:solidFill>
                </a:rPr>
                <a:t>Cl  </a:t>
              </a:r>
              <a:r>
                <a:rPr lang="en-US" altLang="zh-CN" b="1" dirty="0" err="1" smtClean="0">
                  <a:solidFill>
                    <a:prstClr val="black"/>
                  </a:solidFill>
                </a:rPr>
                <a:t>Homestake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91666" y="4859570"/>
            <a:ext cx="5536520" cy="1256072"/>
            <a:chOff x="2557965" y="3899086"/>
            <a:chExt cx="4697152" cy="1256072"/>
          </a:xfrm>
        </p:grpSpPr>
        <p:sp>
          <p:nvSpPr>
            <p:cNvPr id="11" name="矩形 10"/>
            <p:cNvSpPr/>
            <p:nvPr/>
          </p:nvSpPr>
          <p:spPr>
            <a:xfrm>
              <a:off x="2557965" y="3899086"/>
              <a:ext cx="4697152" cy="1256072"/>
            </a:xfrm>
            <a:prstGeom prst="rect">
              <a:avLst/>
            </a:prstGeom>
            <a:blipFill dpi="0" rotWithShape="1">
              <a:blip r:embed="rId3">
                <a:alphaModFix amt="19000"/>
              </a:blip>
              <a:srcRect/>
              <a:tile tx="0" ty="0" sx="100000" sy="100000" flip="none" algn="tl"/>
            </a:blipFill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688410" y="4073930"/>
              <a:ext cx="19243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prstClr val="black"/>
                  </a:solidFill>
                </a:rPr>
                <a:t>Ga: </a:t>
              </a:r>
              <a:r>
                <a:rPr lang="en-US" altLang="zh-CN" b="1" dirty="0" err="1" smtClean="0">
                  <a:solidFill>
                    <a:prstClr val="black"/>
                  </a:solidFill>
                </a:rPr>
                <a:t>Gallex</a:t>
              </a:r>
              <a:r>
                <a:rPr lang="en-US" altLang="zh-CN" b="1" dirty="0" smtClean="0">
                  <a:solidFill>
                    <a:prstClr val="black"/>
                  </a:solidFill>
                </a:rPr>
                <a:t> &amp; SAGE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30648" y="3523478"/>
            <a:ext cx="2163271" cy="2522190"/>
            <a:chOff x="5605231" y="4902969"/>
            <a:chExt cx="2267918" cy="2522190"/>
          </a:xfrm>
        </p:grpSpPr>
        <p:sp>
          <p:nvSpPr>
            <p:cNvPr id="10" name="矩形 9"/>
            <p:cNvSpPr/>
            <p:nvPr/>
          </p:nvSpPr>
          <p:spPr>
            <a:xfrm>
              <a:off x="5605231" y="4902969"/>
              <a:ext cx="2267918" cy="2522190"/>
            </a:xfrm>
            <a:prstGeom prst="rect">
              <a:avLst/>
            </a:prstGeom>
            <a:blipFill dpi="0" rotWithShape="1">
              <a:blip r:embed="rId3">
                <a:alphaModFix amt="19000"/>
              </a:blip>
              <a:srcRect/>
              <a:tile tx="0" ty="0" sx="100000" sy="100000" flip="none" algn="tl"/>
            </a:blipFill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861283" y="4933772"/>
              <a:ext cx="175581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solidFill>
                    <a:prstClr val="black"/>
                  </a:solidFill>
                </a:rPr>
                <a:t>Water Cerenkov: </a:t>
              </a:r>
              <a:r>
                <a:rPr lang="en-US" altLang="zh-CN" sz="1600" b="1" dirty="0" err="1" smtClean="0">
                  <a:solidFill>
                    <a:prstClr val="black"/>
                  </a:solidFill>
                </a:rPr>
                <a:t>Kamiokdande</a:t>
              </a:r>
              <a:r>
                <a:rPr lang="en-US" altLang="zh-CN" sz="1600" b="1" dirty="0" smtClean="0">
                  <a:solidFill>
                    <a:prstClr val="black"/>
                  </a:solidFill>
                </a:rPr>
                <a:t>, SNO, </a:t>
              </a:r>
              <a:r>
                <a:rPr lang="en-US" altLang="zh-CN" sz="1600" b="1" dirty="0" err="1" smtClean="0">
                  <a:solidFill>
                    <a:prstClr val="black"/>
                  </a:solidFill>
                </a:rPr>
                <a:t>SuperK</a:t>
              </a:r>
              <a:endParaRPr lang="zh-CN" alt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13450" y="2591318"/>
            <a:ext cx="4080469" cy="3454350"/>
            <a:chOff x="3161992" y="214874"/>
            <a:chExt cx="3599616" cy="3454350"/>
          </a:xfrm>
        </p:grpSpPr>
        <p:sp>
          <p:nvSpPr>
            <p:cNvPr id="12" name="矩形 11"/>
            <p:cNvSpPr/>
            <p:nvPr/>
          </p:nvSpPr>
          <p:spPr>
            <a:xfrm>
              <a:off x="3161992" y="214874"/>
              <a:ext cx="3599616" cy="3454350"/>
            </a:xfrm>
            <a:prstGeom prst="rect">
              <a:avLst/>
            </a:prstGeom>
            <a:blipFill dpi="0" rotWithShape="1">
              <a:blip r:embed="rId3">
                <a:alphaModFix amt="19000"/>
              </a:blip>
              <a:srcRect/>
              <a:tile tx="0" ty="0" sx="100000" sy="100000" flip="none" algn="tl"/>
            </a:blipFill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448469" y="325322"/>
              <a:ext cx="28579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solidFill>
                    <a:prstClr val="black"/>
                  </a:solidFill>
                </a:rPr>
                <a:t>LS: </a:t>
              </a:r>
              <a:r>
                <a:rPr lang="en-US" altLang="zh-CN" sz="1600" b="1" dirty="0" err="1" smtClean="0">
                  <a:solidFill>
                    <a:prstClr val="black"/>
                  </a:solidFill>
                </a:rPr>
                <a:t>Borexino</a:t>
              </a:r>
              <a:r>
                <a:rPr lang="en-US" altLang="zh-CN" sz="1600" b="1" dirty="0" smtClean="0">
                  <a:solidFill>
                    <a:prstClr val="black"/>
                  </a:solidFill>
                </a:rPr>
                <a:t>, SNO+, …</a:t>
              </a:r>
              <a:endParaRPr lang="zh-CN" alt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4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r>
              <a:rPr lang="en-US" altLang="zh-CN" b="1" u="sng" dirty="0" smtClean="0">
                <a:solidFill>
                  <a:srgbClr val="FF0000"/>
                </a:solidFill>
              </a:rPr>
              <a:t>History of Solar </a:t>
            </a:r>
            <a:r>
              <a:rPr lang="en-US" altLang="zh-CN" b="1" u="sng" dirty="0">
                <a:solidFill>
                  <a:srgbClr val="FF0000"/>
                </a:solidFill>
              </a:rPr>
              <a:t>N</a:t>
            </a:r>
            <a:r>
              <a:rPr lang="en-US" altLang="zh-CN" b="1" u="sng" dirty="0" smtClean="0">
                <a:solidFill>
                  <a:srgbClr val="FF0000"/>
                </a:solidFill>
              </a:rPr>
              <a:t>eutrinos</a:t>
            </a:r>
            <a:endParaRPr lang="zh-CN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80728"/>
            <a:ext cx="8424936" cy="547260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800" b="1" dirty="0" smtClean="0"/>
              <a:t>First indication of neutrino deficit by </a:t>
            </a:r>
            <a:r>
              <a:rPr lang="en-US" altLang="zh-CN" sz="2800" b="1" dirty="0" err="1" smtClean="0"/>
              <a:t>Homestake</a:t>
            </a:r>
            <a:r>
              <a:rPr lang="en-US" altLang="zh-CN" sz="2800" b="1" dirty="0" smtClean="0"/>
              <a:t> exp. (70’s-90’s) </a:t>
            </a:r>
          </a:p>
          <a:p>
            <a:r>
              <a:rPr lang="en-US" altLang="zh-CN" sz="2800" b="1" dirty="0" smtClean="0"/>
              <a:t>Confirmed by many </a:t>
            </a:r>
            <a:r>
              <a:rPr lang="en-US" altLang="zh-CN" sz="2800" b="1" dirty="0" err="1"/>
              <a:t>E</a:t>
            </a:r>
            <a:r>
              <a:rPr lang="en-US" altLang="zh-CN" sz="2800" b="1" dirty="0" err="1" smtClean="0"/>
              <a:t>xp.s</a:t>
            </a:r>
            <a:r>
              <a:rPr lang="en-US" altLang="zh-CN" sz="2800" b="1" dirty="0" smtClean="0"/>
              <a:t> </a:t>
            </a:r>
            <a:r>
              <a:rPr lang="en-US" altLang="zh-CN" sz="2800" b="1" dirty="0" smtClean="0">
                <a:sym typeface="Wingdings" pitchFamily="2" charset="2"/>
              </a:rPr>
              <a:t> multiple solutions of </a:t>
            </a:r>
            <a:r>
              <a:rPr lang="en-US" altLang="zh-CN" sz="2800" b="1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altLang="zh-CN" sz="2800" b="1" baseline="-25000" dirty="0" smtClean="0">
                <a:sym typeface="Wingdings" pitchFamily="2" charset="2"/>
              </a:rPr>
              <a:t>12</a:t>
            </a:r>
            <a:r>
              <a:rPr lang="en-US" altLang="zh-CN" sz="2800" b="1" dirty="0" smtClean="0">
                <a:sym typeface="Wingdings" pitchFamily="2" charset="2"/>
              </a:rPr>
              <a:t> &amp; </a:t>
            </a:r>
            <a:r>
              <a:rPr lang="en-US" altLang="zh-CN" sz="2800" b="1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zh-CN" sz="2800" b="1" dirty="0" smtClean="0">
                <a:sym typeface="Wingdings" pitchFamily="2" charset="2"/>
              </a:rPr>
              <a:t>M</a:t>
            </a:r>
            <a:r>
              <a:rPr lang="en-US" altLang="zh-CN" sz="2800" b="1" baseline="30000" dirty="0" smtClean="0">
                <a:sym typeface="Wingdings" pitchFamily="2" charset="2"/>
              </a:rPr>
              <a:t>2</a:t>
            </a:r>
            <a:r>
              <a:rPr lang="en-US" altLang="zh-CN" sz="2800" b="1" baseline="-25000" dirty="0" smtClean="0">
                <a:sym typeface="Wingdings" pitchFamily="2" charset="2"/>
              </a:rPr>
              <a:t>12</a:t>
            </a:r>
            <a:r>
              <a:rPr lang="en-US" altLang="zh-CN" sz="2800" b="1" dirty="0" smtClean="0">
                <a:sym typeface="Wingdings" pitchFamily="2" charset="2"/>
              </a:rPr>
              <a:t> </a:t>
            </a:r>
            <a:endParaRPr lang="en-US" altLang="zh-CN" sz="2800" b="1" dirty="0" smtClean="0"/>
          </a:p>
          <a:p>
            <a:r>
              <a:rPr lang="en-US" altLang="zh-CN" sz="2800" b="1" dirty="0" smtClean="0"/>
              <a:t>Solar neutrino oscillation established(00’s):</a:t>
            </a:r>
          </a:p>
          <a:p>
            <a:pPr lvl="1"/>
            <a:r>
              <a:rPr lang="en-US" altLang="zh-CN" sz="2400" b="1" dirty="0" err="1" smtClean="0">
                <a:solidFill>
                  <a:srgbClr val="C00000"/>
                </a:solidFill>
              </a:rPr>
              <a:t>SuperK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: indication of LMA-MSW</a:t>
            </a:r>
          </a:p>
          <a:p>
            <a:pPr lvl="1"/>
            <a:r>
              <a:rPr lang="en-US" altLang="zh-CN" sz="2400" b="1" dirty="0" smtClean="0">
                <a:solidFill>
                  <a:srgbClr val="C00000"/>
                </a:solidFill>
              </a:rPr>
              <a:t>SNO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：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missing </a:t>
            </a:r>
            <a:r>
              <a:rPr lang="en-US" altLang="zh-CN" sz="2400" b="1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altLang="zh-CN" sz="2400" b="1" baseline="-25000" dirty="0" smtClean="0">
                <a:solidFill>
                  <a:srgbClr val="C00000"/>
                </a:solidFill>
              </a:rPr>
              <a:t>e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 appeared as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altLang="zh-CN" sz="2400" b="1" baseline="-25000" dirty="0" err="1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Symbol" pitchFamily="18" charset="2"/>
              </a:rPr>
              <a:t>+n</a:t>
            </a:r>
            <a:r>
              <a:rPr lang="en-US" altLang="zh-CN" sz="2400" b="1" baseline="-25000" dirty="0" err="1" smtClean="0">
                <a:solidFill>
                  <a:srgbClr val="C00000"/>
                </a:solidFill>
                <a:latin typeface="Symbol" pitchFamily="18" charset="2"/>
              </a:rPr>
              <a:t>t</a:t>
            </a:r>
            <a:r>
              <a:rPr lang="en-US" altLang="zh-CN" sz="2400" b="1" dirty="0" smtClean="0">
                <a:solidFill>
                  <a:srgbClr val="C00000"/>
                </a:solidFill>
                <a:latin typeface="Symbol" pitchFamily="18" charset="2"/>
              </a:rPr>
              <a:t> </a:t>
            </a:r>
          </a:p>
          <a:p>
            <a:pPr lvl="1"/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KamLAND</a:t>
            </a:r>
            <a:r>
              <a:rPr lang="zh-CN" altLang="en-US" sz="2400" b="1" dirty="0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determination of </a:t>
            </a:r>
            <a:r>
              <a:rPr lang="en-US" altLang="zh-CN" sz="2400" b="1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altLang="zh-CN" sz="2400" b="1" baseline="-25000" dirty="0" smtClean="0">
                <a:sym typeface="Wingdings" pitchFamily="2" charset="2"/>
              </a:rPr>
              <a:t>12</a:t>
            </a:r>
            <a:r>
              <a:rPr lang="en-US" altLang="zh-CN" sz="2400" b="1" dirty="0" smtClean="0">
                <a:sym typeface="Wingdings" pitchFamily="2" charset="2"/>
              </a:rPr>
              <a:t> </a:t>
            </a:r>
            <a:r>
              <a:rPr lang="en-US" altLang="zh-CN" sz="2400" b="1" dirty="0">
                <a:sym typeface="Wingdings" pitchFamily="2" charset="2"/>
              </a:rPr>
              <a:t>&amp; </a:t>
            </a:r>
            <a:r>
              <a:rPr lang="en-US" altLang="zh-CN" sz="2400" b="1" dirty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zh-CN" sz="2400" b="1" dirty="0">
                <a:sym typeface="Wingdings" pitchFamily="2" charset="2"/>
              </a:rPr>
              <a:t>M</a:t>
            </a:r>
            <a:r>
              <a:rPr lang="en-US" altLang="zh-CN" sz="2400" b="1" baseline="30000" dirty="0">
                <a:sym typeface="Wingdings" pitchFamily="2" charset="2"/>
              </a:rPr>
              <a:t>2</a:t>
            </a:r>
            <a:r>
              <a:rPr lang="en-US" altLang="zh-CN" sz="2400" b="1" baseline="-25000" dirty="0">
                <a:sym typeface="Wingdings" pitchFamily="2" charset="2"/>
              </a:rPr>
              <a:t>12</a:t>
            </a:r>
            <a:r>
              <a:rPr lang="en-US" altLang="zh-CN" sz="2400" b="1" dirty="0">
                <a:sym typeface="Wingdings" pitchFamily="2" charset="2"/>
              </a:rPr>
              <a:t> </a:t>
            </a:r>
            <a:endParaRPr lang="en-US" altLang="zh-CN" sz="2400" b="1" dirty="0" smtClean="0">
              <a:sym typeface="Wingdings" pitchFamily="2" charset="2"/>
            </a:endParaRPr>
          </a:p>
          <a:p>
            <a:pPr lvl="1"/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Standard Solar Model </a:t>
            </a:r>
            <a:r>
              <a:rPr lang="en-US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firmly established </a:t>
            </a: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/>
              <a:t>Current experiments: </a:t>
            </a:r>
          </a:p>
          <a:p>
            <a:pPr lvl="1"/>
            <a:r>
              <a:rPr lang="en-US" altLang="zh-CN" sz="2400" b="1" dirty="0" err="1" smtClean="0">
                <a:solidFill>
                  <a:srgbClr val="C00000"/>
                </a:solidFill>
              </a:rPr>
              <a:t>Borexino</a:t>
            </a:r>
            <a:endParaRPr lang="en-US" altLang="zh-CN" sz="2400" b="1" dirty="0" smtClean="0">
              <a:solidFill>
                <a:srgbClr val="C00000"/>
              </a:solidFill>
            </a:endParaRPr>
          </a:p>
          <a:p>
            <a:pPr lvl="1"/>
            <a:r>
              <a:rPr lang="en-US" altLang="zh-CN" sz="2400" b="1" dirty="0" err="1" smtClean="0">
                <a:solidFill>
                  <a:srgbClr val="C00000"/>
                </a:solidFill>
              </a:rPr>
              <a:t>SuperKamiokande</a:t>
            </a:r>
            <a:endParaRPr lang="en-US" altLang="zh-CN" sz="2400" b="1" dirty="0" smtClean="0">
              <a:solidFill>
                <a:srgbClr val="C00000"/>
              </a:solidFill>
            </a:endParaRPr>
          </a:p>
          <a:p>
            <a:r>
              <a:rPr lang="en-US" altLang="zh-CN" sz="2800" b="1" dirty="0" smtClean="0"/>
              <a:t>Future experiment: </a:t>
            </a:r>
          </a:p>
          <a:p>
            <a:pPr lvl="1"/>
            <a:r>
              <a:rPr lang="en-US" altLang="zh-CN" sz="2400" b="1" dirty="0" smtClean="0">
                <a:solidFill>
                  <a:srgbClr val="C00000"/>
                </a:solidFill>
              </a:rPr>
              <a:t>SNO</a:t>
            </a:r>
            <a:r>
              <a:rPr lang="en-US" altLang="zh-CN" sz="2400" b="1" dirty="0">
                <a:solidFill>
                  <a:srgbClr val="C00000"/>
                </a:solidFill>
              </a:rPr>
              <a:t>+, 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LENA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, JUNO…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2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54032"/>
          </a:xfrm>
        </p:spPr>
        <p:txBody>
          <a:bodyPr>
            <a:no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</a:rPr>
              <a:t>Homestake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</a:rPr>
              <a:t>E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xperiment 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5668" y="980728"/>
            <a:ext cx="8401080" cy="37250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002060"/>
                </a:solidFill>
              </a:rPr>
              <a:t>1949 L. Alvarez: neutrino detection by </a:t>
            </a:r>
            <a:r>
              <a:rPr lang="zh-TW" altLang="en-US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</a:t>
            </a:r>
            <a:r>
              <a:rPr lang="en-US" altLang="zh-TW" sz="2400" b="1" baseline="-25000" dirty="0" smtClean="0">
                <a:solidFill>
                  <a:srgbClr val="002060"/>
                </a:solidFill>
                <a:ea typeface="PMingLiU" pitchFamily="18" charset="-120"/>
              </a:rPr>
              <a:t>e 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</a:rPr>
              <a:t>+ </a:t>
            </a:r>
            <a:r>
              <a:rPr lang="en-US" altLang="zh-TW" sz="2400" b="1" baseline="30000" dirty="0" smtClean="0">
                <a:solidFill>
                  <a:srgbClr val="002060"/>
                </a:solidFill>
                <a:ea typeface="PMingLiU" pitchFamily="18" charset="-120"/>
              </a:rPr>
              <a:t>37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</a:rPr>
              <a:t>Cl 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 </a:t>
            </a:r>
            <a:r>
              <a:rPr lang="en-US" altLang="zh-TW" sz="2400" b="1" baseline="30000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37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Ar + e</a:t>
            </a:r>
            <a:r>
              <a:rPr lang="en-US" altLang="zh-TW" sz="2400" b="1" baseline="30000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-</a:t>
            </a:r>
          </a:p>
          <a:p>
            <a:pPr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Real proposal by J. </a:t>
            </a:r>
            <a:r>
              <a:rPr lang="en-US" altLang="zh-TW" sz="2400" b="1" dirty="0" err="1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Bahcall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 &amp; R. Davis</a:t>
            </a:r>
          </a:p>
          <a:p>
            <a:pPr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Experiment  by R. Davis since 1964</a:t>
            </a:r>
          </a:p>
          <a:p>
            <a:pPr>
              <a:spcBef>
                <a:spcPts val="0"/>
              </a:spcBef>
            </a:pPr>
            <a:r>
              <a:rPr lang="en-US" altLang="zh-TW" sz="2400" b="1" dirty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615t  </a:t>
            </a:r>
            <a:r>
              <a:rPr lang="en-US" altLang="zh-CN" sz="2400" b="1" dirty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C</a:t>
            </a:r>
            <a:r>
              <a:rPr lang="en-US" altLang="zh-CN" sz="2400" b="1" baseline="-25000" dirty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2</a:t>
            </a:r>
            <a:r>
              <a:rPr lang="en-US" altLang="zh-CN" sz="2400" b="1" dirty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Cl</a:t>
            </a:r>
            <a:r>
              <a:rPr lang="en-US" altLang="zh-CN" sz="2400" b="1" baseline="-25000" dirty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4 </a:t>
            </a:r>
            <a:r>
              <a:rPr lang="en-US" altLang="zh-CN" sz="2400" b="1" baseline="-25000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,</a:t>
            </a:r>
            <a:r>
              <a:rPr lang="en-US" altLang="zh-CN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Overburden: 1500 m</a:t>
            </a:r>
          </a:p>
          <a:p>
            <a:pPr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E</a:t>
            </a:r>
            <a:r>
              <a:rPr lang="en-US" altLang="zh-TW" sz="2400" b="1" baseline="-25000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th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&gt;817 </a:t>
            </a:r>
            <a:r>
              <a:rPr lang="en-US" altLang="zh-TW" sz="2400" b="1" dirty="0" err="1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keV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, sensitive to </a:t>
            </a:r>
            <a:r>
              <a:rPr lang="en-US" altLang="zh-TW" sz="2400" b="1" baseline="30000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8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B and </a:t>
            </a:r>
            <a:r>
              <a:rPr lang="en-US" altLang="zh-TW" sz="2400" b="1" baseline="30000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7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Be</a:t>
            </a:r>
          </a:p>
          <a:p>
            <a:pPr>
              <a:spcBef>
                <a:spcPts val="0"/>
              </a:spcBef>
            </a:pP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Extract and count </a:t>
            </a:r>
            <a:r>
              <a:rPr lang="en-US" altLang="zh-TW" sz="2400" b="1" baseline="30000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37</a:t>
            </a:r>
            <a:r>
              <a:rPr lang="en-US" altLang="zh-TW" sz="2400" b="1" dirty="0" smtClean="0">
                <a:solidFill>
                  <a:srgbClr val="002060"/>
                </a:solidFill>
                <a:ea typeface="PMingLiU" pitchFamily="18" charset="-120"/>
                <a:sym typeface="Symbol" pitchFamily="18" charset="2"/>
              </a:rPr>
              <a:t>Ar  every 3 months</a:t>
            </a:r>
          </a:p>
          <a:p>
            <a:pPr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002060"/>
                </a:solidFill>
                <a:ea typeface="华文楷体" pitchFamily="2" charset="-122"/>
              </a:rPr>
              <a:t>A total of ~2000 neutrinos over 30 years</a:t>
            </a:r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9553" y="1534915"/>
            <a:ext cx="3224447" cy="412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352624" y="6319376"/>
            <a:ext cx="8640960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“Solar neutrino problem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”: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Solar Model ? Experiment ? Neutrino </a:t>
            </a:r>
            <a:r>
              <a:rPr lang="en-US" altLang="zh-CN" sz="2000" b="1" dirty="0">
                <a:solidFill>
                  <a:srgbClr val="FF0000"/>
                </a:solidFill>
              </a:rPr>
              <a:t>oscillation 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749272" y="3616090"/>
            <a:ext cx="4464496" cy="2553773"/>
            <a:chOff x="2736" y="1056"/>
            <a:chExt cx="3024" cy="1563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736" y="1056"/>
              <a:ext cx="3024" cy="1563"/>
              <a:chOff x="1894" y="1632"/>
              <a:chExt cx="3866" cy="2475"/>
            </a:xfrm>
          </p:grpSpPr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894" y="1632"/>
                <a:ext cx="3866" cy="247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2285" y="1798"/>
                <a:ext cx="3201" cy="36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504" y="1152"/>
              <a:ext cx="1274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TW">
                  <a:solidFill>
                    <a:prstClr val="black"/>
                  </a:solidFill>
                  <a:latin typeface="Times"/>
                </a:rPr>
                <a:t>Theoretical Predictions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 flipH="1">
              <a:off x="5426" y="1947"/>
              <a:ext cx="47" cy="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zh-TW" altLang="en-US">
                <a:solidFill>
                  <a:prstClr val="black"/>
                </a:solidFill>
                <a:latin typeface="Times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088" y="5738875"/>
            <a:ext cx="3104704" cy="36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Confirmation by GALLEX &amp; SAGE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5572164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Proposed by V.A. </a:t>
            </a:r>
            <a:r>
              <a:rPr lang="en-US" altLang="zh-CN" sz="2800" b="1" dirty="0" err="1" smtClean="0"/>
              <a:t>Kuzmin</a:t>
            </a:r>
            <a:r>
              <a:rPr lang="en-US" altLang="zh-CN" sz="2800" b="1" dirty="0" smtClean="0"/>
              <a:t> and G.T. </a:t>
            </a:r>
            <a:r>
              <a:rPr lang="en-US" altLang="zh-CN" sz="2800" b="1" dirty="0" err="1" smtClean="0"/>
              <a:t>Zatsepin</a:t>
            </a:r>
            <a:r>
              <a:rPr lang="en-US" altLang="zh-CN" sz="2800" b="1" dirty="0" smtClean="0"/>
              <a:t> in 1966</a:t>
            </a:r>
          </a:p>
          <a:p>
            <a:endParaRPr lang="en-US" altLang="zh-CN" sz="2800" b="1" dirty="0" smtClean="0"/>
          </a:p>
          <a:p>
            <a:pPr>
              <a:buNone/>
            </a:pPr>
            <a:endParaRPr lang="en-US" altLang="zh-CN" sz="2800" b="1" dirty="0" smtClean="0"/>
          </a:p>
          <a:p>
            <a:pPr>
              <a:buNone/>
            </a:pPr>
            <a:endParaRPr lang="en-US" altLang="zh-CN" sz="2800" b="1" dirty="0" smtClean="0"/>
          </a:p>
          <a:p>
            <a:r>
              <a:rPr lang="en-US" altLang="zh-CN" sz="2800" b="1" dirty="0" smtClean="0"/>
              <a:t>SAGE in </a:t>
            </a:r>
            <a:r>
              <a:rPr lang="en-US" altLang="zh-CN" sz="2800" b="1" dirty="0" err="1" smtClean="0"/>
              <a:t>Baksan</a:t>
            </a:r>
            <a:r>
              <a:rPr lang="en-US" altLang="zh-CN" sz="2800" b="1" dirty="0" smtClean="0"/>
              <a:t> (1990~): </a:t>
            </a:r>
          </a:p>
          <a:p>
            <a:pPr lvl="1"/>
            <a:r>
              <a:rPr lang="en-US" altLang="zh-CN" sz="2400" b="1" dirty="0" smtClean="0"/>
              <a:t>60t Metallic </a:t>
            </a:r>
            <a:r>
              <a:rPr lang="en-US" altLang="zh-CN" sz="2400" b="1" dirty="0" err="1" smtClean="0"/>
              <a:t>Ga</a:t>
            </a:r>
            <a:endParaRPr lang="en-US" altLang="zh-CN" sz="2400" b="1" dirty="0" smtClean="0"/>
          </a:p>
          <a:p>
            <a:r>
              <a:rPr lang="en-US" altLang="zh-CN" sz="2800" b="1" dirty="0" smtClean="0"/>
              <a:t>GALLEX in Gran SASSO(1991~)</a:t>
            </a:r>
          </a:p>
          <a:p>
            <a:pPr lvl="1"/>
            <a:r>
              <a:rPr lang="en-US" altLang="zh-CN" sz="2400" b="1" dirty="0" smtClean="0"/>
              <a:t>60t GaCl3</a:t>
            </a:r>
          </a:p>
          <a:p>
            <a:pPr lvl="1"/>
            <a:endParaRPr lang="en-US" altLang="zh-CN" sz="2400" b="1" dirty="0" smtClean="0"/>
          </a:p>
          <a:p>
            <a:pPr lvl="1"/>
            <a:endParaRPr lang="zh-CN" altLang="en-US" sz="2400" b="1" dirty="0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702028"/>
            <a:ext cx="4723520" cy="12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2116" y="2348880"/>
            <a:ext cx="399188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428596" y="5643578"/>
            <a:ext cx="3672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7030A0"/>
                </a:solidFill>
              </a:rPr>
              <a:t>Chemical extraction of </a:t>
            </a:r>
            <a:r>
              <a:rPr lang="en-US" altLang="zh-CN" sz="2400" b="1" baseline="30000" dirty="0" smtClean="0">
                <a:solidFill>
                  <a:srgbClr val="7030A0"/>
                </a:solidFill>
              </a:rPr>
              <a:t>71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Ge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Confirmation by </a:t>
            </a:r>
            <a:r>
              <a:rPr lang="en-US" altLang="zh-CN" sz="4000" b="1" dirty="0" err="1" smtClean="0">
                <a:solidFill>
                  <a:srgbClr val="FF0000"/>
                </a:solidFill>
              </a:rPr>
              <a:t>Kamiokande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 &amp; IMB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883153"/>
          </a:xfrm>
        </p:spPr>
        <p:txBody>
          <a:bodyPr/>
          <a:lstStyle/>
          <a:p>
            <a:r>
              <a:rPr lang="en-US" altLang="zh-CN" sz="2800" b="1" dirty="0" err="1" smtClean="0"/>
              <a:t>Kamiokande</a:t>
            </a:r>
            <a:endParaRPr lang="en-US" altLang="zh-CN" sz="2800" b="1" dirty="0" smtClean="0"/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4500t (680t fid.) water</a:t>
            </a:r>
          </a:p>
          <a:p>
            <a:pPr lvl="1">
              <a:spcBef>
                <a:spcPts val="0"/>
              </a:spcBef>
            </a:pPr>
            <a:r>
              <a:rPr lang="en-US" altLang="ja-JP" sz="2400" b="1" dirty="0" smtClean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lang="en-US" altLang="ja-JP" sz="2400" b="1" baseline="-25000" dirty="0" smtClean="0">
                <a:solidFill>
                  <a:srgbClr val="C00000"/>
                </a:solidFill>
                <a:ea typeface="ＭＳ Ｐゴシック" pitchFamily="50" charset="-128"/>
              </a:rPr>
              <a:t>e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</a:rPr>
              <a:t> + 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  <a:sym typeface="Symbol" pitchFamily="18" charset="2"/>
              </a:rPr>
              <a:t>e 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  <a:sym typeface="Wingdings" pitchFamily="2" charset="2"/>
              </a:rPr>
              <a:t> </a:t>
            </a:r>
            <a:r>
              <a:rPr lang="en-US" altLang="ja-JP" sz="2400" b="1" dirty="0" smtClean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lang="en-US" altLang="ja-JP" sz="2400" b="1" baseline="-25000" dirty="0" smtClean="0">
                <a:solidFill>
                  <a:srgbClr val="C00000"/>
                </a:solidFill>
                <a:ea typeface="ＭＳ Ｐゴシック" pitchFamily="50" charset="-128"/>
              </a:rPr>
              <a:t>e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</a:rPr>
              <a:t> + 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  <a:sym typeface="Symbol" pitchFamily="18" charset="2"/>
              </a:rPr>
              <a:t>e 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>
                <a:ea typeface="ＭＳ Ｐゴシック" pitchFamily="50" charset="-128"/>
                <a:sym typeface="Symbol" pitchFamily="18" charset="2"/>
              </a:rPr>
              <a:t>E</a:t>
            </a:r>
            <a:r>
              <a:rPr lang="en-US" altLang="zh-CN" sz="2400" b="1" baseline="-25000" dirty="0" smtClean="0">
                <a:ea typeface="ＭＳ Ｐゴシック" pitchFamily="50" charset="-128"/>
                <a:sym typeface="Symbol" pitchFamily="18" charset="2"/>
              </a:rPr>
              <a:t>th</a:t>
            </a:r>
            <a:r>
              <a:rPr lang="en-US" altLang="zh-CN" sz="2400" b="1" dirty="0" smtClean="0">
                <a:ea typeface="ＭＳ Ｐゴシック" pitchFamily="50" charset="-128"/>
                <a:sym typeface="Symbol" pitchFamily="18" charset="2"/>
              </a:rPr>
              <a:t>=7 </a:t>
            </a:r>
            <a:r>
              <a:rPr lang="en-US" altLang="zh-CN" sz="2400" b="1" dirty="0" err="1" smtClean="0">
                <a:ea typeface="ＭＳ Ｐゴシック" pitchFamily="50" charset="-128"/>
                <a:sym typeface="Symbol" pitchFamily="18" charset="2"/>
              </a:rPr>
              <a:t>MeV</a:t>
            </a:r>
            <a:r>
              <a:rPr lang="en-US" altLang="zh-CN" sz="2400" b="1" dirty="0" smtClean="0">
                <a:ea typeface="ＭＳ Ｐゴシック" pitchFamily="50" charset="-128"/>
                <a:sym typeface="Symbol" pitchFamily="18" charset="2"/>
              </a:rPr>
              <a:t>(only </a:t>
            </a:r>
            <a:r>
              <a:rPr lang="en-US" altLang="zh-CN" sz="2400" b="1" baseline="30000" dirty="0" smtClean="0">
                <a:ea typeface="ＭＳ Ｐゴシック" pitchFamily="50" charset="-128"/>
                <a:sym typeface="Symbol" pitchFamily="18" charset="2"/>
              </a:rPr>
              <a:t>8</a:t>
            </a:r>
            <a:r>
              <a:rPr lang="en-US" altLang="zh-CN" sz="2400" b="1" dirty="0" smtClean="0">
                <a:ea typeface="ＭＳ Ｐゴシック" pitchFamily="50" charset="-128"/>
                <a:sym typeface="Symbol" pitchFamily="18" charset="2"/>
              </a:rPr>
              <a:t>B)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>
                <a:ea typeface="ＭＳ Ｐゴシック" pitchFamily="50" charset="-128"/>
                <a:sym typeface="Symbol" pitchFamily="18" charset="2"/>
              </a:rPr>
              <a:t>Directional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>
                <a:ea typeface="ＭＳ Ｐゴシック" pitchFamily="50" charset="-128"/>
                <a:sym typeface="Symbol" pitchFamily="18" charset="2"/>
              </a:rPr>
              <a:t>Evidence of </a:t>
            </a:r>
            <a:r>
              <a:rPr lang="en-US" altLang="zh-CN" sz="2400" b="1" baseline="30000" dirty="0" smtClean="0">
                <a:ea typeface="ＭＳ Ｐゴシック" pitchFamily="50" charset="-128"/>
                <a:sym typeface="Symbol" pitchFamily="18" charset="2"/>
              </a:rPr>
              <a:t>8</a:t>
            </a:r>
            <a:r>
              <a:rPr lang="en-US" altLang="zh-CN" sz="2400" b="1" dirty="0" smtClean="0">
                <a:ea typeface="ＭＳ Ｐゴシック" pitchFamily="50" charset="-128"/>
                <a:sym typeface="Symbol" pitchFamily="18" charset="2"/>
              </a:rPr>
              <a:t>B neutrinos</a:t>
            </a:r>
            <a:endParaRPr lang="en-US" altLang="zh-CN" sz="2400" b="1" dirty="0" smtClean="0"/>
          </a:p>
          <a:p>
            <a:endParaRPr lang="zh-CN" alt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643314"/>
            <a:ext cx="84391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4208" y="836712"/>
            <a:ext cx="1429900" cy="193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16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928934"/>
            <a:ext cx="3028956" cy="57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Problems: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4400552" cy="4840303"/>
          </a:xfrm>
        </p:spPr>
        <p:txBody>
          <a:bodyPr/>
          <a:lstStyle/>
          <a:p>
            <a:r>
              <a:rPr lang="en-US" altLang="zh-CN" dirty="0" smtClean="0"/>
              <a:t>These R’s gave four possible solutions to neutrino oscillation</a:t>
            </a:r>
          </a:p>
          <a:p>
            <a:r>
              <a:rPr lang="en-US" altLang="zh-CN" dirty="0" smtClean="0"/>
              <a:t>Standard Solar models (SSM) reliable ?</a:t>
            </a:r>
            <a:endParaRPr lang="zh-CN" altLang="en-US" dirty="0"/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928669"/>
            <a:ext cx="4024315" cy="568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Neutrino Industry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 descr="http://www.hep.anl.gov/ndk/gif/csno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952500" cy="952500"/>
          </a:xfrm>
          <a:prstGeom prst="rect">
            <a:avLst/>
          </a:prstGeom>
          <a:noFill/>
        </p:spPr>
      </p:pic>
      <p:pic>
        <p:nvPicPr>
          <p:cNvPr id="7174" name="Picture 6" descr="http://www.hep.anl.gov/ndk/gif/cborex.gif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357430"/>
            <a:ext cx="952500" cy="952500"/>
          </a:xfrm>
          <a:prstGeom prst="rect">
            <a:avLst/>
          </a:prstGeom>
          <a:noFill/>
        </p:spPr>
      </p:pic>
      <p:pic>
        <p:nvPicPr>
          <p:cNvPr id="7176" name="Picture 8" descr="http://www.hep.anl.gov/ndk/gif/cicaru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429000"/>
            <a:ext cx="952500" cy="952500"/>
          </a:xfrm>
          <a:prstGeom prst="rect">
            <a:avLst/>
          </a:prstGeom>
          <a:noFill/>
        </p:spPr>
      </p:pic>
      <p:pic>
        <p:nvPicPr>
          <p:cNvPr id="7178" name="Picture 10" descr="http://www.hep.anl.gov/ndk/gif/csuper.gif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4500570"/>
            <a:ext cx="952500" cy="952500"/>
          </a:xfrm>
          <a:prstGeom prst="rect">
            <a:avLst/>
          </a:prstGeom>
          <a:noFill/>
        </p:spPr>
      </p:pic>
      <p:pic>
        <p:nvPicPr>
          <p:cNvPr id="7180" name="Picture 12" descr="http://www.hep.anl.gov/ndk/gif/clens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282" y="5572140"/>
            <a:ext cx="990600" cy="952500"/>
          </a:xfrm>
          <a:prstGeom prst="rect">
            <a:avLst/>
          </a:prstGeom>
          <a:noFill/>
        </p:spPr>
      </p:pic>
      <p:pic>
        <p:nvPicPr>
          <p:cNvPr id="7182" name="Picture 14" descr="http://www.hep.anl.gov/ndk/gif/cobra.gif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28728" y="1214422"/>
            <a:ext cx="990600" cy="952500"/>
          </a:xfrm>
          <a:prstGeom prst="rect">
            <a:avLst/>
          </a:prstGeom>
          <a:noFill/>
        </p:spPr>
      </p:pic>
      <p:pic>
        <p:nvPicPr>
          <p:cNvPr id="7184" name="Picture 16" descr="http://www.hep.anl.gov/ndk/gif/cexo.jpg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428728" y="2357430"/>
            <a:ext cx="990600" cy="952500"/>
          </a:xfrm>
          <a:prstGeom prst="rect">
            <a:avLst/>
          </a:prstGeom>
          <a:noFill/>
        </p:spPr>
      </p:pic>
      <p:pic>
        <p:nvPicPr>
          <p:cNvPr id="7186" name="Picture 18" descr="http://www.hep.anl.gov/ndk/gif/cuore.gif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28728" y="3429000"/>
            <a:ext cx="990600" cy="952500"/>
          </a:xfrm>
          <a:prstGeom prst="rect">
            <a:avLst/>
          </a:prstGeom>
          <a:noFill/>
        </p:spPr>
      </p:pic>
      <p:pic>
        <p:nvPicPr>
          <p:cNvPr id="7188" name="Picture 20" descr="http://www.hep.anl.gov/ndk/gif/cmajorana.jpg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00166" y="4643446"/>
            <a:ext cx="990600" cy="952500"/>
          </a:xfrm>
          <a:prstGeom prst="rect">
            <a:avLst/>
          </a:prstGeom>
          <a:noFill/>
        </p:spPr>
      </p:pic>
      <p:pic>
        <p:nvPicPr>
          <p:cNvPr id="7190" name="Picture 22" descr="http://www.hep.anl.gov/ndk/gif/cgerda.jpg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571604" y="5643578"/>
            <a:ext cx="990600" cy="952500"/>
          </a:xfrm>
          <a:prstGeom prst="rect">
            <a:avLst/>
          </a:prstGeom>
          <a:noFill/>
        </p:spPr>
      </p:pic>
      <p:pic>
        <p:nvPicPr>
          <p:cNvPr id="7192" name="Picture 24" descr="http://www.hep.anl.gov/ndk/gif/cnemo.gif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714612" y="1214422"/>
            <a:ext cx="952500" cy="952500"/>
          </a:xfrm>
          <a:prstGeom prst="rect">
            <a:avLst/>
          </a:prstGeom>
          <a:noFill/>
        </p:spPr>
      </p:pic>
      <p:pic>
        <p:nvPicPr>
          <p:cNvPr id="7194" name="Picture 26" descr="Daya Bay Reactor Neutrino Experiment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714612" y="2357430"/>
            <a:ext cx="962224" cy="785818"/>
          </a:xfrm>
          <a:prstGeom prst="rect">
            <a:avLst/>
          </a:prstGeom>
          <a:noFill/>
        </p:spPr>
      </p:pic>
      <p:pic>
        <p:nvPicPr>
          <p:cNvPr id="7196" name="Picture 28" descr="http://www.hep.anl.gov/ndk/gif/cdchooz.gif">
            <a:hlinkClick r:id="rId26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714612" y="3429000"/>
            <a:ext cx="952500" cy="952500"/>
          </a:xfrm>
          <a:prstGeom prst="rect">
            <a:avLst/>
          </a:prstGeom>
          <a:noFill/>
        </p:spPr>
      </p:pic>
      <p:pic>
        <p:nvPicPr>
          <p:cNvPr id="7198" name="Picture 30" descr="http://www.hep.anl.gov/ndk/gif/reno.jpg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714612" y="4572008"/>
            <a:ext cx="990600" cy="952500"/>
          </a:xfrm>
          <a:prstGeom prst="rect">
            <a:avLst/>
          </a:prstGeom>
          <a:noFill/>
        </p:spPr>
      </p:pic>
      <p:pic>
        <p:nvPicPr>
          <p:cNvPr id="7200" name="Picture 32" descr="http://www.hep.anl.gov/ndk/gif/kamland.gif">
            <a:hlinkClick r:id="rId30"/>
          </p:cNvPr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786050" y="5643578"/>
            <a:ext cx="952500" cy="952500"/>
          </a:xfrm>
          <a:prstGeom prst="rect">
            <a:avLst/>
          </a:prstGeom>
          <a:noFill/>
        </p:spPr>
      </p:pic>
      <p:pic>
        <p:nvPicPr>
          <p:cNvPr id="7202" name="Picture 34" descr="http://www.hep.anl.gov/ndk/gif/cino.jpg">
            <a:hlinkClick r:id="rId32"/>
          </p:cNvPr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929058" y="1214422"/>
            <a:ext cx="990600" cy="952500"/>
          </a:xfrm>
          <a:prstGeom prst="rect">
            <a:avLst/>
          </a:prstGeom>
          <a:noFill/>
        </p:spPr>
      </p:pic>
      <p:pic>
        <p:nvPicPr>
          <p:cNvPr id="7204" name="Picture 36" descr="http://www.hep.anl.gov/ndk/gif/clvd.gif">
            <a:hlinkClick r:id="rId34"/>
          </p:cNvPr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929058" y="3429000"/>
            <a:ext cx="952500" cy="952500"/>
          </a:xfrm>
          <a:prstGeom prst="rect">
            <a:avLst/>
          </a:prstGeom>
          <a:noFill/>
        </p:spPr>
      </p:pic>
      <p:pic>
        <p:nvPicPr>
          <p:cNvPr id="7206" name="Picture 38" descr="http://www.hep.anl.gov/ndk/gif/cboone.gif">
            <a:hlinkClick r:id="rId36"/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3929058" y="4500570"/>
            <a:ext cx="990600" cy="952500"/>
          </a:xfrm>
          <a:prstGeom prst="rect">
            <a:avLst/>
          </a:prstGeom>
          <a:noFill/>
        </p:spPr>
      </p:pic>
      <p:pic>
        <p:nvPicPr>
          <p:cNvPr id="7208" name="Picture 40" descr="http://www.hep.anl.gov/ndk/gif/cmacro.gif">
            <a:hlinkClick r:id="rId38"/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3929058" y="2285992"/>
            <a:ext cx="952500" cy="952500"/>
          </a:xfrm>
          <a:prstGeom prst="rect">
            <a:avLst/>
          </a:prstGeom>
          <a:noFill/>
        </p:spPr>
      </p:pic>
      <p:pic>
        <p:nvPicPr>
          <p:cNvPr id="7210" name="Picture 42" descr="http://www.hep.anl.gov/ndk/gif/cjparcnu.gif">
            <a:hlinkClick r:id="rId40"/>
          </p:cNvPr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071934" y="5643578"/>
            <a:ext cx="990600" cy="952500"/>
          </a:xfrm>
          <a:prstGeom prst="rect">
            <a:avLst/>
          </a:prstGeom>
          <a:noFill/>
        </p:spPr>
      </p:pic>
      <p:pic>
        <p:nvPicPr>
          <p:cNvPr id="7212" name="Picture 44" descr="http://www.hep.anl.gov/ndk/gif/cnumioa.jpg">
            <a:hlinkClick r:id="rId42"/>
          </p:cNvPr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5214942" y="1214422"/>
            <a:ext cx="990600" cy="952500"/>
          </a:xfrm>
          <a:prstGeom prst="rect">
            <a:avLst/>
          </a:prstGeom>
          <a:noFill/>
        </p:spPr>
      </p:pic>
      <p:pic>
        <p:nvPicPr>
          <p:cNvPr id="7214" name="Picture 46" descr="http://www.hep.anl.gov/ndk/gif/cminos.gif">
            <a:hlinkClick r:id="rId44"/>
          </p:cNvPr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5286380" y="2285992"/>
            <a:ext cx="952500" cy="952500"/>
          </a:xfrm>
          <a:prstGeom prst="rect">
            <a:avLst/>
          </a:prstGeom>
          <a:noFill/>
        </p:spPr>
      </p:pic>
      <p:pic>
        <p:nvPicPr>
          <p:cNvPr id="7216" name="Picture 48" descr="http://www.hep.anl.gov/ndk/gif/opera.gif">
            <a:hlinkClick r:id="rId46"/>
          </p:cNvPr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5357818" y="3429000"/>
            <a:ext cx="952500" cy="952500"/>
          </a:xfrm>
          <a:prstGeom prst="rect">
            <a:avLst/>
          </a:prstGeom>
          <a:noFill/>
        </p:spPr>
      </p:pic>
      <p:pic>
        <p:nvPicPr>
          <p:cNvPr id="7218" name="Picture 50" descr="http://www.hep.anl.gov/ndk/gif/icecube.jpg">
            <a:hlinkClick r:id="rId48"/>
          </p:cNvPr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5357818" y="4500570"/>
            <a:ext cx="990600" cy="952500"/>
          </a:xfrm>
          <a:prstGeom prst="rect">
            <a:avLst/>
          </a:prstGeom>
          <a:noFill/>
        </p:spPr>
      </p:pic>
      <p:pic>
        <p:nvPicPr>
          <p:cNvPr id="7220" name="Picture 52" descr="http://www.hep.anl.gov/ndk/gif/cbaika.gif">
            <a:hlinkClick r:id="rId50"/>
          </p:cNvPr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5429256" y="5572140"/>
            <a:ext cx="952500" cy="952500"/>
          </a:xfrm>
          <a:prstGeom prst="rect">
            <a:avLst/>
          </a:prstGeom>
          <a:noFill/>
        </p:spPr>
      </p:pic>
      <p:pic>
        <p:nvPicPr>
          <p:cNvPr id="7222" name="Picture 54" descr="http://www.hep.anl.gov/ndk/gif/cnesto.gif">
            <a:hlinkClick r:id="rId52"/>
          </p:cNvPr>
          <p:cNvPicPr>
            <a:picLocks noChangeAspect="1" noChangeArrowheads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6500826" y="1285860"/>
            <a:ext cx="952500" cy="952500"/>
          </a:xfrm>
          <a:prstGeom prst="rect">
            <a:avLst/>
          </a:prstGeom>
          <a:noFill/>
        </p:spPr>
      </p:pic>
      <p:pic>
        <p:nvPicPr>
          <p:cNvPr id="7224" name="Picture 56" descr="http://www.hep.anl.gov/ndk/gif/cantares.jpg">
            <a:hlinkClick r:id="rId54"/>
          </p:cNvPr>
          <p:cNvPicPr>
            <a:picLocks noChangeAspect="1" noChangeArrowheads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6500826" y="2285992"/>
            <a:ext cx="990600" cy="952500"/>
          </a:xfrm>
          <a:prstGeom prst="rect">
            <a:avLst/>
          </a:prstGeom>
          <a:noFill/>
        </p:spPr>
      </p:pic>
      <p:pic>
        <p:nvPicPr>
          <p:cNvPr id="7226" name="Picture 58" descr="http://www.hep.anl.gov/ndk/gif/cauger.gif">
            <a:hlinkClick r:id="rId56"/>
          </p:cNvPr>
          <p:cNvPicPr>
            <a:picLocks noChangeAspect="1" noChangeArrowheads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6572264" y="3429000"/>
            <a:ext cx="952500" cy="952500"/>
          </a:xfrm>
          <a:prstGeom prst="rect">
            <a:avLst/>
          </a:prstGeom>
          <a:noFill/>
        </p:spPr>
      </p:pic>
      <p:pic>
        <p:nvPicPr>
          <p:cNvPr id="7228" name="Picture 60" descr="http://www.hep.anl.gov/ndk/gif/cfly.gif">
            <a:hlinkClick r:id="rId58"/>
          </p:cNvPr>
          <p:cNvPicPr>
            <a:picLocks noChangeAspect="1" noChangeArrowheads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6572264" y="4500570"/>
            <a:ext cx="952500" cy="952500"/>
          </a:xfrm>
          <a:prstGeom prst="rect">
            <a:avLst/>
          </a:prstGeom>
          <a:noFill/>
        </p:spPr>
      </p:pic>
      <p:pic>
        <p:nvPicPr>
          <p:cNvPr id="7230" name="Picture 62" descr="http://www.hep.anl.gov/ndk/gif/cagasa.gif">
            <a:hlinkClick r:id="rId60"/>
          </p:cNvPr>
          <p:cNvPicPr>
            <a:picLocks noChangeAspect="1" noChangeArrowheads="1"/>
          </p:cNvPicPr>
          <p:nvPr/>
        </p:nvPicPr>
        <p:blipFill>
          <a:blip r:embed="rId61"/>
          <a:srcRect/>
          <a:stretch>
            <a:fillRect/>
          </a:stretch>
        </p:blipFill>
        <p:spPr bwMode="auto">
          <a:xfrm>
            <a:off x="6572264" y="5572140"/>
            <a:ext cx="952500" cy="952500"/>
          </a:xfrm>
          <a:prstGeom prst="rect">
            <a:avLst/>
          </a:prstGeom>
          <a:noFill/>
        </p:spPr>
      </p:pic>
      <p:pic>
        <p:nvPicPr>
          <p:cNvPr id="7232" name="Picture 64" descr="http://www.hep.anl.gov/ndk/gif/cta.gif">
            <a:hlinkClick r:id="rId62"/>
          </p:cNvPr>
          <p:cNvPicPr>
            <a:picLocks noChangeAspect="1" noChangeArrowheads="1"/>
          </p:cNvPicPr>
          <p:nvPr/>
        </p:nvPicPr>
        <p:blipFill>
          <a:blip r:embed="rId63"/>
          <a:srcRect/>
          <a:stretch>
            <a:fillRect/>
          </a:stretch>
        </p:blipFill>
        <p:spPr bwMode="auto">
          <a:xfrm>
            <a:off x="7715272" y="1214422"/>
            <a:ext cx="952500" cy="952500"/>
          </a:xfrm>
          <a:prstGeom prst="rect">
            <a:avLst/>
          </a:prstGeom>
          <a:noFill/>
        </p:spPr>
      </p:pic>
      <p:pic>
        <p:nvPicPr>
          <p:cNvPr id="7234" name="Picture 66" descr="http://www.hep.anl.gov/ndk/gif/ckatrin.gif">
            <a:hlinkClick r:id="rId64"/>
          </p:cNvPr>
          <p:cNvPicPr>
            <a:picLocks noChangeAspect="1" noChangeArrowheads="1"/>
          </p:cNvPicPr>
          <p:nvPr/>
        </p:nvPicPr>
        <p:blipFill>
          <a:blip r:embed="rId65"/>
          <a:srcRect/>
          <a:stretch>
            <a:fillRect/>
          </a:stretch>
        </p:blipFill>
        <p:spPr bwMode="auto">
          <a:xfrm>
            <a:off x="7715272" y="2285992"/>
            <a:ext cx="990600" cy="952500"/>
          </a:xfrm>
          <a:prstGeom prst="rect">
            <a:avLst/>
          </a:prstGeom>
          <a:noFill/>
        </p:spPr>
      </p:pic>
      <p:pic>
        <p:nvPicPr>
          <p:cNvPr id="7236" name="Picture 68" descr="http://www.hep.anl.gov/ndk/gif/ctexono.gif">
            <a:hlinkClick r:id="rId66"/>
          </p:cNvPr>
          <p:cNvPicPr>
            <a:picLocks noChangeAspect="1" noChangeArrowheads="1"/>
          </p:cNvPicPr>
          <p:nvPr/>
        </p:nvPicPr>
        <p:blipFill>
          <a:blip r:embed="rId67"/>
          <a:srcRect/>
          <a:stretch>
            <a:fillRect/>
          </a:stretch>
        </p:blipFill>
        <p:spPr bwMode="auto">
          <a:xfrm>
            <a:off x="7715272" y="3357562"/>
            <a:ext cx="990600" cy="952500"/>
          </a:xfrm>
          <a:prstGeom prst="rect">
            <a:avLst/>
          </a:prstGeom>
          <a:noFill/>
        </p:spPr>
      </p:pic>
      <p:pic>
        <p:nvPicPr>
          <p:cNvPr id="10242" name="Picture 2" descr="http://www.hep.anl.gov/ndk/gif/csciboone.jpg">
            <a:hlinkClick r:id="rId68"/>
          </p:cNvPr>
          <p:cNvPicPr>
            <a:picLocks noChangeAspect="1" noChangeArrowheads="1"/>
          </p:cNvPicPr>
          <p:nvPr/>
        </p:nvPicPr>
        <p:blipFill>
          <a:blip r:embed="rId69"/>
          <a:srcRect/>
          <a:stretch>
            <a:fillRect/>
          </a:stretch>
        </p:blipFill>
        <p:spPr bwMode="auto">
          <a:xfrm>
            <a:off x="7715272" y="4500570"/>
            <a:ext cx="990600" cy="952500"/>
          </a:xfrm>
          <a:prstGeom prst="rect">
            <a:avLst/>
          </a:prstGeom>
          <a:noFill/>
        </p:spPr>
      </p:pic>
      <p:pic>
        <p:nvPicPr>
          <p:cNvPr id="10244" name="Picture 4" descr="http://www.hep.anl.gov/ndk/gif/clartpc.jpg">
            <a:hlinkClick r:id="rId70"/>
          </p:cNvPr>
          <p:cNvPicPr>
            <a:picLocks noChangeAspect="1" noChangeArrowheads="1"/>
          </p:cNvPicPr>
          <p:nvPr/>
        </p:nvPicPr>
        <p:blipFill>
          <a:blip r:embed="rId71"/>
          <a:srcRect/>
          <a:stretch>
            <a:fillRect/>
          </a:stretch>
        </p:blipFill>
        <p:spPr bwMode="auto">
          <a:xfrm>
            <a:off x="7715272" y="5572140"/>
            <a:ext cx="990600" cy="952500"/>
          </a:xfrm>
          <a:prstGeom prst="rect">
            <a:avLst/>
          </a:prstGeom>
          <a:noFill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72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</a:t>
            </a:r>
            <a:r>
              <a:rPr lang="en-US" altLang="zh-CN" b="1" dirty="0" smtClean="0">
                <a:solidFill>
                  <a:srgbClr val="FF0000"/>
                </a:solidFill>
              </a:rPr>
              <a:t>uccess of the Standard Solar Model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21744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 smtClean="0"/>
              <a:t>Input parameters: mass, age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/>
              <a:t>Quantities to match: luminosity, radius, metals/hydrogen ratio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/>
              <a:t>Free parameters: mixing length, chemical composition</a:t>
            </a:r>
          </a:p>
          <a:p>
            <a:pPr>
              <a:spcBef>
                <a:spcPts val="0"/>
              </a:spcBef>
            </a:pPr>
            <a:endParaRPr lang="en-US" altLang="zh-CN" sz="2400" dirty="0"/>
          </a:p>
          <a:p>
            <a:pPr>
              <a:spcBef>
                <a:spcPts val="0"/>
              </a:spcBef>
            </a:pPr>
            <a:endParaRPr lang="en-US" altLang="zh-CN" sz="2400" dirty="0" smtClean="0"/>
          </a:p>
          <a:p>
            <a:pPr>
              <a:spcBef>
                <a:spcPts val="0"/>
              </a:spcBef>
            </a:pPr>
            <a:endParaRPr lang="en-US" altLang="zh-CN" sz="2400" dirty="0"/>
          </a:p>
          <a:p>
            <a:pPr>
              <a:spcBef>
                <a:spcPts val="0"/>
              </a:spcBef>
            </a:pPr>
            <a:r>
              <a:rPr lang="en-US" altLang="zh-CN" sz="2400" dirty="0" smtClean="0"/>
              <a:t>Output: neutrino fluxes, chemical &amp; electron/neutron profile, density &amp; sound speed, helium abundance at surface, …</a:t>
            </a:r>
            <a:endParaRPr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511076" y="2187228"/>
            <a:ext cx="8064896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Construct a 1 M</a:t>
            </a:r>
            <a:r>
              <a:rPr lang="en-US" altLang="zh-CN" sz="2000" baseline="-1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altLang="zh-CN" sz="2000" baseline="-1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initial model with  </a:t>
            </a:r>
            <a:r>
              <a:rPr lang="en-US" altLang="zh-CN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en-US" altLang="zh-CN" baseline="-18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zh-CN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altLang="zh-CN" baseline="-18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(</a:t>
            </a:r>
            <a:r>
              <a:rPr lang="en-US" altLang="zh-CN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altLang="zh-CN" baseline="-18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</a:t>
            </a:r>
            <a:r>
              <a:rPr lang="en-US" altLang="zh-CN" baseline="-1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1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-–</a:t>
            </a:r>
            <a:r>
              <a:rPr lang="en-US" altLang="zh-CN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r>
              <a:rPr lang="en-US" altLang="zh-CN" baseline="-18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</a:t>
            </a:r>
            <a:r>
              <a:rPr lang="en-US" altLang="zh-CN" baseline="-1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 </a:t>
            </a:r>
            <a:r>
              <a:rPr lang="en-US" altLang="zh-CN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altLang="zh-CN" baseline="-18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</a:t>
            </a: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 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altLang="zh-CN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altLang="zh-CN" sz="2000" baseline="-20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MLT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evolve it for the solar age t</a:t>
            </a:r>
            <a:r>
              <a:rPr lang="en-US" altLang="zh-CN" sz="2000" baseline="-1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Tx/>
              <a:buChar char="•"/>
            </a:pP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match (Z/X)</a:t>
            </a:r>
            <a:r>
              <a:rPr lang="en-US" altLang="zh-CN" sz="2000" baseline="-1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L</a:t>
            </a:r>
            <a:r>
              <a:rPr lang="en-US" altLang="zh-CN" sz="2000" baseline="-1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R</a:t>
            </a:r>
            <a:r>
              <a:rPr lang="en-US" altLang="zh-CN" sz="2000" baseline="-1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better than one part in 10</a:t>
            </a:r>
            <a:r>
              <a:rPr lang="en-US" altLang="zh-CN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5" name="矩形 4"/>
          <p:cNvSpPr/>
          <p:nvPr/>
        </p:nvSpPr>
        <p:spPr>
          <a:xfrm>
            <a:off x="87660" y="6403746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Adapted from A. </a:t>
            </a:r>
            <a:r>
              <a:rPr lang="en-US" altLang="zh-CN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Serenelli’s</a:t>
            </a:r>
            <a:r>
              <a:rPr lang="en-US" altLang="zh-CN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lectures at Scottish Universities Summer School in Physics 2006</a:t>
            </a:r>
          </a:p>
        </p:txBody>
      </p:sp>
      <p:pic>
        <p:nvPicPr>
          <p:cNvPr id="6" name="Picture 5" descr="C:\Talk\bp00_hel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4564"/>
            <a:ext cx="2951707" cy="22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178424" y="4293096"/>
            <a:ext cx="4572000" cy="16927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One example: </a:t>
            </a:r>
          </a:p>
          <a:p>
            <a:r>
              <a:rPr lang="en-US" altLang="zh-CN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Relative sound-speed difference between observation (through </a:t>
            </a:r>
            <a:r>
              <a:rPr lang="en-US" altLang="zh-CN"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helioseismological</a:t>
            </a:r>
            <a:r>
              <a:rPr lang="en-US" altLang="zh-CN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model) and </a:t>
            </a:r>
            <a:r>
              <a:rPr lang="en-US" altLang="zh-CN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standard solar </a:t>
            </a:r>
            <a:r>
              <a:rPr lang="en-US" altLang="zh-CN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</a:t>
            </a:r>
          </a:p>
          <a:p>
            <a:r>
              <a:rPr lang="en-US" altLang="zh-CN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Better than 0.5% !!</a:t>
            </a:r>
            <a:endParaRPr lang="en-US" altLang="zh-CN" sz="200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S</a:t>
            </a:r>
            <a:r>
              <a:rPr lang="en-US" altLang="zh-CN" b="1" dirty="0" err="1" smtClean="0">
                <a:solidFill>
                  <a:srgbClr val="FF0000"/>
                </a:solidFill>
              </a:rPr>
              <a:t>uperKamiokande</a:t>
            </a:r>
            <a:r>
              <a:rPr lang="en-US" altLang="zh-CN" b="1" dirty="0" smtClean="0">
                <a:solidFill>
                  <a:srgbClr val="FF0000"/>
                </a:solidFill>
              </a:rPr>
              <a:t> Experiment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124744"/>
            <a:ext cx="4392488" cy="5001419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50 </a:t>
            </a:r>
            <a:r>
              <a:rPr lang="en-US" altLang="zh-CN" sz="2400" dirty="0" err="1" smtClean="0"/>
              <a:t>kt</a:t>
            </a:r>
            <a:r>
              <a:rPr lang="en-US" altLang="zh-CN" sz="2400" dirty="0" smtClean="0"/>
              <a:t> water </a:t>
            </a:r>
            <a:r>
              <a:rPr lang="en-US" altLang="zh-CN" sz="2400" dirty="0" err="1" smtClean="0"/>
              <a:t>water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Cereknov</a:t>
            </a:r>
            <a:r>
              <a:rPr lang="en-US" altLang="zh-CN" sz="2400" dirty="0" smtClean="0"/>
              <a:t> detector;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22.5 </a:t>
            </a:r>
            <a:r>
              <a:rPr lang="en-US" altLang="zh-CN" sz="2400" dirty="0" err="1" smtClean="0"/>
              <a:t>kt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fiducial</a:t>
            </a:r>
            <a:r>
              <a:rPr lang="en-US" altLang="zh-CN" sz="2400" dirty="0" smtClean="0"/>
              <a:t> volume</a:t>
            </a:r>
          </a:p>
          <a:p>
            <a:r>
              <a:rPr lang="en-US" altLang="zh-CN" sz="2400" dirty="0" smtClean="0"/>
              <a:t>40 m diameter and ~ 50 m high</a:t>
            </a:r>
          </a:p>
          <a:p>
            <a:r>
              <a:rPr lang="en-US" altLang="zh-CN" sz="2400" dirty="0" smtClean="0"/>
              <a:t>Operational since </a:t>
            </a:r>
            <a:r>
              <a:rPr lang="en-US" altLang="ja-JP" sz="2400" dirty="0"/>
              <a:t>May 31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, </a:t>
            </a:r>
            <a:r>
              <a:rPr lang="en-US" altLang="ja-JP" sz="2400" dirty="0" smtClean="0"/>
              <a:t>1996</a:t>
            </a:r>
            <a:endParaRPr lang="zh-CN" altLang="en-US" sz="2400" dirty="0"/>
          </a:p>
        </p:txBody>
      </p:sp>
      <p:pic>
        <p:nvPicPr>
          <p:cNvPr id="4" name="Picture 3" descr="sk_det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47244"/>
            <a:ext cx="4831361" cy="32859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K_photo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65" y="1149648"/>
            <a:ext cx="4012232" cy="55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9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Solar Neutrino detection at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SuperK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altLang="ja-JP" sz="2800" dirty="0">
                <a:solidFill>
                  <a:srgbClr val="7030A0"/>
                </a:solidFill>
              </a:rPr>
              <a:t>Neutrino </a:t>
            </a:r>
            <a:r>
              <a:rPr lang="en-US" altLang="ja-JP" sz="2800" dirty="0" smtClean="0">
                <a:solidFill>
                  <a:srgbClr val="7030A0"/>
                </a:solidFill>
              </a:rPr>
              <a:t>interactions</a:t>
            </a:r>
            <a:endParaRPr lang="en-US" altLang="zh-CN" sz="2800" dirty="0" smtClean="0">
              <a:solidFill>
                <a:srgbClr val="7030A0"/>
              </a:solidFill>
            </a:endParaRPr>
          </a:p>
          <a:p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45560"/>
              </p:ext>
            </p:extLst>
          </p:nvPr>
        </p:nvGraphicFramePr>
        <p:xfrm>
          <a:off x="1043608" y="1772816"/>
          <a:ext cx="4561235" cy="763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92" name="数式" r:id="rId3" imgW="3644900" imgH="609600" progId="Equation.3">
                  <p:embed/>
                </p:oleObj>
              </mc:Choice>
              <mc:Fallback>
                <p:oleObj name="数式" r:id="rId3" imgW="3644900" imgH="6096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772816"/>
                        <a:ext cx="4561235" cy="763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423862" y="3418410"/>
            <a:ext cx="5400675" cy="3138124"/>
            <a:chOff x="762000" y="3719876"/>
            <a:chExt cx="5400675" cy="3138124"/>
          </a:xfrm>
        </p:grpSpPr>
        <p:pic>
          <p:nvPicPr>
            <p:cNvPr id="11" name="Picture 26" descr="C:\nakahata\conf\nov_2000\ydist.e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2"/>
            <a:stretch>
              <a:fillRect/>
            </a:stretch>
          </p:blipFill>
          <p:spPr bwMode="auto">
            <a:xfrm>
              <a:off x="762000" y="4043363"/>
              <a:ext cx="5130800" cy="2814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1331640" y="3719876"/>
              <a:ext cx="3802980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n-US" altLang="ja-JP" b="1" dirty="0">
                  <a:solidFill>
                    <a:srgbClr val="0000CC"/>
                  </a:solidFill>
                </a:rPr>
                <a:t> d</a:t>
              </a:r>
              <a:r>
                <a:rPr lang="en-US" altLang="ja-JP" b="1" dirty="0">
                  <a:solidFill>
                    <a:srgbClr val="0000CC"/>
                  </a:solidFill>
                  <a:latin typeface="Symbol" pitchFamily="18" charset="2"/>
                </a:rPr>
                <a:t>s</a:t>
              </a:r>
              <a:r>
                <a:rPr lang="en-US" altLang="ja-JP" b="1" dirty="0">
                  <a:solidFill>
                    <a:srgbClr val="0000CC"/>
                  </a:solidFill>
                </a:rPr>
                <a:t>/</a:t>
              </a:r>
              <a:r>
                <a:rPr lang="en-US" altLang="ja-JP" b="1" dirty="0" err="1">
                  <a:solidFill>
                    <a:srgbClr val="0000CC"/>
                  </a:solidFill>
                </a:rPr>
                <a:t>d</a:t>
              </a:r>
              <a:r>
                <a:rPr lang="en-US" altLang="ja-JP" b="1" i="1" dirty="0" err="1">
                  <a:solidFill>
                    <a:srgbClr val="0000CC"/>
                  </a:solidFill>
                </a:rPr>
                <a:t>T</a:t>
              </a:r>
              <a:r>
                <a:rPr lang="en-US" altLang="ja-JP" b="1" dirty="0">
                  <a:solidFill>
                    <a:srgbClr val="0000CC"/>
                  </a:solidFill>
                </a:rPr>
                <a:t> </a:t>
              </a:r>
              <a:r>
                <a:rPr lang="en-US" altLang="ja-JP" b="1" dirty="0" smtClean="0">
                  <a:solidFill>
                    <a:srgbClr val="0000CC"/>
                  </a:solidFill>
                </a:rPr>
                <a:t>for  10 </a:t>
              </a:r>
              <a:r>
                <a:rPr lang="en-US" altLang="ja-JP" b="1" dirty="0">
                  <a:solidFill>
                    <a:srgbClr val="0000CC"/>
                  </a:solidFill>
                </a:rPr>
                <a:t>MeV </a:t>
              </a:r>
              <a:r>
                <a:rPr lang="en-US" altLang="ja-JP" b="1" dirty="0">
                  <a:solidFill>
                    <a:srgbClr val="0000CC"/>
                  </a:solidFill>
                  <a:latin typeface="Symbol" pitchFamily="18" charset="2"/>
                </a:rPr>
                <a:t>n</a:t>
              </a:r>
            </a:p>
          </p:txBody>
        </p:sp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2302148" y="4606925"/>
              <a:ext cx="1016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 dirty="0">
                  <a:solidFill>
                    <a:srgbClr val="0000CC"/>
                  </a:solidFill>
                  <a:latin typeface="Symbol" pitchFamily="18" charset="2"/>
                </a:rPr>
                <a:t>n</a:t>
              </a:r>
              <a:r>
                <a:rPr lang="en-US" altLang="ja-JP" b="1" baseline="-25000" dirty="0">
                  <a:solidFill>
                    <a:srgbClr val="0000CC"/>
                  </a:solidFill>
                  <a:latin typeface="Helvetica" pitchFamily="34" charset="0"/>
                </a:rPr>
                <a:t>e</a:t>
              </a:r>
              <a:r>
                <a:rPr lang="en-US" altLang="ja-JP" b="1" dirty="0">
                  <a:solidFill>
                    <a:srgbClr val="0000CC"/>
                  </a:solidFill>
                  <a:latin typeface="Helvetica" pitchFamily="34" charset="0"/>
                </a:rPr>
                <a:t>e</a:t>
              </a:r>
              <a:r>
                <a:rPr lang="en-US" altLang="ja-JP" b="1" baseline="30000" dirty="0">
                  <a:solidFill>
                    <a:srgbClr val="0000CC"/>
                  </a:solidFill>
                  <a:latin typeface="Helvetica" pitchFamily="34" charset="0"/>
                </a:rPr>
                <a:t>-</a:t>
              </a:r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2733948" y="5733256"/>
              <a:ext cx="1168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 dirty="0">
                  <a:solidFill>
                    <a:srgbClr val="0000CC"/>
                  </a:solidFill>
                  <a:latin typeface="Symbol" pitchFamily="18" charset="2"/>
                </a:rPr>
                <a:t>n</a:t>
              </a:r>
              <a:r>
                <a:rPr lang="en-US" altLang="ja-JP" b="1" baseline="-25000" dirty="0">
                  <a:solidFill>
                    <a:srgbClr val="0000CC"/>
                  </a:solidFill>
                  <a:latin typeface="Symbol" pitchFamily="18" charset="2"/>
                </a:rPr>
                <a:t>m(t)</a:t>
              </a:r>
              <a:r>
                <a:rPr lang="en-US" altLang="ja-JP" b="1" baseline="-25000" dirty="0">
                  <a:solidFill>
                    <a:srgbClr val="0000CC"/>
                  </a:solidFill>
                  <a:latin typeface="Helvetica" pitchFamily="34" charset="0"/>
                </a:rPr>
                <a:t> </a:t>
              </a:r>
              <a:r>
                <a:rPr lang="en-US" altLang="ja-JP" b="1" dirty="0">
                  <a:solidFill>
                    <a:srgbClr val="0000CC"/>
                  </a:solidFill>
                  <a:latin typeface="Helvetica" pitchFamily="34" charset="0"/>
                </a:rPr>
                <a:t>e</a:t>
              </a:r>
              <a:r>
                <a:rPr lang="en-US" altLang="ja-JP" b="1" baseline="30000" dirty="0">
                  <a:solidFill>
                    <a:srgbClr val="0000CC"/>
                  </a:solidFill>
                  <a:latin typeface="Helvetica" pitchFamily="34" charset="0"/>
                </a:rPr>
                <a:t>-</a:t>
              </a:r>
            </a:p>
          </p:txBody>
        </p:sp>
        <p:sp>
          <p:nvSpPr>
            <p:cNvPr id="15" name="Text Box 37"/>
            <p:cNvSpPr txBox="1">
              <a:spLocks noChangeArrowheads="1"/>
            </p:cNvSpPr>
            <p:nvPr/>
          </p:nvSpPr>
          <p:spPr bwMode="auto">
            <a:xfrm>
              <a:off x="5486400" y="6400800"/>
              <a:ext cx="6762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=Te</a:t>
              </a:r>
            </a:p>
          </p:txBody>
        </p:sp>
      </p:grpSp>
      <p:pic>
        <p:nvPicPr>
          <p:cNvPr id="32" name="Picture 3" descr="C:\nakahata\conf\nov_2000\crosssec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3372" y="2810902"/>
            <a:ext cx="4687867" cy="28494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 rot="-5400000">
            <a:off x="3842048" y="3171878"/>
            <a:ext cx="10174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400" b="1" dirty="0"/>
              <a:t>10</a:t>
            </a:r>
            <a:r>
              <a:rPr lang="en-US" altLang="ja-JP" sz="1400" b="1" baseline="30000" dirty="0"/>
              <a:t>-46</a:t>
            </a:r>
            <a:r>
              <a:rPr lang="en-US" altLang="ja-JP" sz="1400" b="1" dirty="0"/>
              <a:t>cm</a:t>
            </a:r>
            <a:r>
              <a:rPr lang="en-US" altLang="ja-JP" sz="1400" b="1" baseline="30000" dirty="0"/>
              <a:t>2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7164288" y="3331184"/>
            <a:ext cx="66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CC"/>
                </a:solidFill>
                <a:latin typeface="Symbol" pitchFamily="18" charset="2"/>
              </a:rPr>
              <a:t>n</a:t>
            </a:r>
            <a:r>
              <a:rPr lang="en-US" altLang="ja-JP" b="1" baseline="-25000" dirty="0">
                <a:solidFill>
                  <a:srgbClr val="0000CC"/>
                </a:solidFill>
              </a:rPr>
              <a:t>e</a:t>
            </a:r>
            <a:r>
              <a:rPr lang="en-US" altLang="ja-JP" b="1" dirty="0">
                <a:solidFill>
                  <a:srgbClr val="0000CC"/>
                </a:solidFill>
              </a:rPr>
              <a:t>-e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5330824" y="3559784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CC"/>
                </a:solidFill>
                <a:latin typeface="Symbol" pitchFamily="18" charset="2"/>
              </a:rPr>
              <a:t>n</a:t>
            </a:r>
            <a:r>
              <a:rPr lang="en-US" altLang="ja-JP" b="1" baseline="-25000">
                <a:solidFill>
                  <a:srgbClr val="0000CC"/>
                </a:solidFill>
                <a:latin typeface="Symbol" pitchFamily="18" charset="2"/>
              </a:rPr>
              <a:t>m(t)</a:t>
            </a:r>
            <a:r>
              <a:rPr lang="en-US" altLang="ja-JP" b="1">
                <a:solidFill>
                  <a:srgbClr val="0000CC"/>
                </a:solidFill>
                <a:latin typeface="Symbol" pitchFamily="18" charset="2"/>
              </a:rPr>
              <a:t>-</a:t>
            </a:r>
            <a:r>
              <a:rPr lang="en-US" altLang="ja-JP" b="1">
                <a:solidFill>
                  <a:srgbClr val="0000CC"/>
                </a:solidFill>
              </a:rPr>
              <a:t>e</a:t>
            </a:r>
            <a:endParaRPr lang="en-US" altLang="ja-JP" b="1">
              <a:solidFill>
                <a:srgbClr val="0000CC"/>
              </a:solidFill>
              <a:latin typeface="Symbol" pitchFamily="18" charset="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6012160" y="4653136"/>
            <a:ext cx="0" cy="648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6012160" y="4977172"/>
            <a:ext cx="49514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06400" y="158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CN" altLang="zh-CN" sz="2800" b="1" u="sng" smtClean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pic>
        <p:nvPicPr>
          <p:cNvPr id="178182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32512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304800" y="5229200"/>
            <a:ext cx="4312078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2400" dirty="0" smtClean="0">
                <a:latin typeface="Helvetica" pitchFamily="34" charset="0"/>
              </a:rPr>
              <a:t> Timing information	</a:t>
            </a:r>
            <a:r>
              <a:rPr kumimoji="1" lang="en-US" altLang="ja-JP" sz="2400" dirty="0" smtClean="0">
                <a:latin typeface="Helvetica" pitchFamily="34" charset="0"/>
                <a:sym typeface="Wingdings" panose="05000000000000000000" pitchFamily="2" charset="2"/>
              </a:rPr>
              <a:t></a:t>
            </a:r>
            <a:r>
              <a:rPr kumimoji="1" lang="en-US" altLang="ja-JP" sz="2400" dirty="0">
                <a:latin typeface="Helvetica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ja-JP" sz="2400" dirty="0" smtClean="0">
                <a:latin typeface="Helvetica" pitchFamily="34" charset="0"/>
              </a:rPr>
              <a:t>vertex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2400" dirty="0" smtClean="0">
                <a:latin typeface="Helvetica" pitchFamily="34" charset="0"/>
              </a:rPr>
              <a:t> Ring pattern </a:t>
            </a:r>
            <a:r>
              <a:rPr kumimoji="1" lang="en-US" altLang="ja-JP" sz="2400" dirty="0" smtClean="0">
                <a:latin typeface="Helvetica" pitchFamily="34" charset="0"/>
                <a:sym typeface="Wingdings" panose="05000000000000000000" pitchFamily="2" charset="2"/>
              </a:rPr>
              <a:t></a:t>
            </a:r>
            <a:r>
              <a:rPr kumimoji="1" lang="en-US" altLang="ja-JP" sz="2400" dirty="0">
                <a:latin typeface="Helvetica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ja-JP" sz="2400" dirty="0" smtClean="0">
                <a:latin typeface="Helvetica" pitchFamily="34" charset="0"/>
              </a:rPr>
              <a:t>direction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1" lang="en-US" altLang="ja-JP" sz="2400" dirty="0" smtClean="0">
                <a:latin typeface="Helvetica" pitchFamily="34" charset="0"/>
              </a:rPr>
              <a:t> PMT hits</a:t>
            </a:r>
            <a:r>
              <a:rPr kumimoji="1" lang="en-US" altLang="ja-JP" sz="2400" dirty="0">
                <a:latin typeface="Helvetica" pitchFamily="34" charset="0"/>
              </a:rPr>
              <a:t> </a:t>
            </a:r>
            <a:r>
              <a:rPr kumimoji="1" lang="en-US" altLang="ja-JP" sz="2400" dirty="0" smtClean="0">
                <a:latin typeface="Helvetica" pitchFamily="34" charset="0"/>
                <a:sym typeface="Wingdings" panose="05000000000000000000" pitchFamily="2" charset="2"/>
              </a:rPr>
              <a:t> </a:t>
            </a:r>
            <a:r>
              <a:rPr kumimoji="1" lang="en-US" altLang="ja-JP" sz="2400" dirty="0" smtClean="0">
                <a:latin typeface="Helvetica" pitchFamily="34" charset="0"/>
              </a:rPr>
              <a:t>energy</a:t>
            </a:r>
          </a:p>
        </p:txBody>
      </p:sp>
      <p:sp>
        <p:nvSpPr>
          <p:cNvPr id="17818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altLang="ja-JP" sz="3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Signal: </a:t>
            </a:r>
            <a:r>
              <a:rPr lang="en-US" altLang="ja-JP" sz="3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E</a:t>
            </a:r>
            <a:r>
              <a:rPr lang="en-US" altLang="ja-JP" sz="3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lectrons </a:t>
            </a:r>
            <a:r>
              <a:rPr lang="en-US" altLang="ja-JP" sz="3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</a:t>
            </a:r>
            <a:r>
              <a:rPr lang="en-US" altLang="ja-JP" sz="3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cattered by Neutrinos</a:t>
            </a:r>
            <a:endParaRPr lang="en-US" altLang="ja-JP" sz="3000" dirty="0">
              <a:solidFill>
                <a:srgbClr val="FF0000"/>
              </a:solidFill>
            </a:endParaRPr>
          </a:p>
        </p:txBody>
      </p:sp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7456661" y="6103739"/>
            <a:ext cx="1198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smtClean="0">
                <a:solidFill>
                  <a:srgbClr val="000000"/>
                </a:solidFill>
              </a:rPr>
              <a:t>time(ns)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2750" y="836711"/>
            <a:ext cx="2077972" cy="281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0" y="818596"/>
            <a:ext cx="4955505" cy="42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CBD9C-16BD-49F2-9ADE-9701B8877E37}" type="slidenum">
              <a:rPr lang="en-US" altLang="ja-JP" smtClean="0">
                <a:solidFill>
                  <a:srgbClr val="000000"/>
                </a:solidFill>
              </a:rPr>
              <a:pPr/>
              <a:t>23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What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SuperK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 do 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85720" y="1285860"/>
            <a:ext cx="3429024" cy="4840303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Flux independent analysis:</a:t>
            </a:r>
          </a:p>
          <a:p>
            <a:pPr lvl="1"/>
            <a:r>
              <a:rPr lang="en-US" altLang="zh-CN" sz="2400" b="1" dirty="0" smtClean="0"/>
              <a:t>Day-night effects</a:t>
            </a:r>
          </a:p>
          <a:p>
            <a:pPr lvl="1"/>
            <a:r>
              <a:rPr lang="en-US" altLang="zh-CN" sz="2400" b="1" dirty="0" smtClean="0"/>
              <a:t>Seasonal variation</a:t>
            </a:r>
          </a:p>
          <a:p>
            <a:pPr lvl="1"/>
            <a:r>
              <a:rPr lang="en-US" altLang="zh-CN" sz="2400" b="1" dirty="0" smtClean="0"/>
              <a:t>Spectrum distortion</a:t>
            </a:r>
            <a:endParaRPr lang="zh-CN" altLang="en-US" sz="2400" b="1" dirty="0"/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000108"/>
            <a:ext cx="4786346" cy="559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US" altLang="zh-CN" b="1" dirty="0" err="1" smtClean="0">
                <a:solidFill>
                  <a:srgbClr val="FF0000"/>
                </a:solidFill>
              </a:rPr>
              <a:t>SuperK</a:t>
            </a:r>
            <a:r>
              <a:rPr lang="en-US" altLang="zh-CN" b="1" dirty="0" smtClean="0">
                <a:solidFill>
                  <a:srgbClr val="FF0000"/>
                </a:solidFill>
              </a:rPr>
              <a:t> Results(SK-I)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8710777" cy="520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altLang="zh-CN" b="1" dirty="0" err="1" smtClean="0">
                <a:solidFill>
                  <a:srgbClr val="FF0000"/>
                </a:solidFill>
              </a:rPr>
              <a:t>SuperK</a:t>
            </a:r>
            <a:r>
              <a:rPr lang="en-US" altLang="zh-CN" b="1" dirty="0" smtClean="0">
                <a:solidFill>
                  <a:srgbClr val="FF0000"/>
                </a:solidFill>
              </a:rPr>
              <a:t> results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r>
              <a:rPr lang="en-US" altLang="zh-CN" dirty="0" smtClean="0"/>
              <a:t>No sizable day/night effect</a:t>
            </a:r>
          </a:p>
          <a:p>
            <a:r>
              <a:rPr lang="en-US" altLang="zh-CN" dirty="0" smtClean="0"/>
              <a:t>No sizable seasonable effect</a:t>
            </a:r>
          </a:p>
          <a:p>
            <a:r>
              <a:rPr lang="en-US" altLang="zh-CN" dirty="0" smtClean="0"/>
              <a:t>No sizable spectrum distortion</a:t>
            </a:r>
            <a:endParaRPr lang="zh-CN" altLang="en-US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369831"/>
            <a:ext cx="4538674" cy="328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6929454" y="1214422"/>
            <a:ext cx="2000264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Disfavor SMA &amp; VO solution </a:t>
            </a:r>
            <a:endParaRPr lang="zh-CN" altLang="en-US" sz="2800" b="1" dirty="0"/>
          </a:p>
        </p:txBody>
      </p:sp>
      <p:sp>
        <p:nvSpPr>
          <p:cNvPr id="6" name="右箭头 5"/>
          <p:cNvSpPr/>
          <p:nvPr/>
        </p:nvSpPr>
        <p:spPr>
          <a:xfrm>
            <a:off x="6072198" y="1571612"/>
            <a:ext cx="714380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85721" y="4286256"/>
            <a:ext cx="3926240" cy="107721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Mixing angle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could be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large ! 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33" y="0"/>
            <a:ext cx="90593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685800"/>
          </a:xfrm>
          <a:noFill/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+mn-lt"/>
              </a:rPr>
              <a:t>SNO Experiment</a:t>
            </a:r>
            <a:endParaRPr lang="en-US" altLang="ja-JP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3251" name="Picture 3" descr="snodetector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993775"/>
            <a:ext cx="8461375" cy="5253038"/>
          </a:xfrm>
          <a:noFill/>
          <a:ln/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554413" y="6400800"/>
            <a:ext cx="558958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US" altLang="ja-JP">
                <a:latin typeface="Arial" charset="0"/>
                <a:ea typeface="ＭＳ Ｐゴシック" pitchFamily="50" charset="-128"/>
              </a:rPr>
              <a:t>Nucl. Inst. and Meth. A449, p172 (2000)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EBFE-7530-4625-8253-2464CCE5441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</a:t>
            </a:r>
            <a:endParaRPr lang="zh-CN" altLang="en-US" dirty="0"/>
          </a:p>
        </p:txBody>
      </p:sp>
      <p:pic>
        <p:nvPicPr>
          <p:cNvPr id="136197" name="Picture 5" descr="C:\Documents and Settings\yfwang1\My Documents\kamland\Herb Chen's idea comes to fruition.files\chen_pr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074988"/>
          </a:xfrm>
          <a:prstGeom prst="rect">
            <a:avLst/>
          </a:prstGeom>
          <a:noFill/>
        </p:spPr>
      </p:pic>
      <p:pic>
        <p:nvPicPr>
          <p:cNvPr id="5" name="Picture 10" descr="herb2"/>
          <p:cNvPicPr>
            <a:picLocks noChangeAspect="1" noChangeArrowheads="1"/>
          </p:cNvPicPr>
          <p:nvPr/>
        </p:nvPicPr>
        <p:blipFill>
          <a:blip r:embed="rId3" cstate="print"/>
          <a:srcRect b="32678"/>
          <a:stretch>
            <a:fillRect/>
          </a:stretch>
        </p:blipFill>
        <p:spPr>
          <a:xfrm>
            <a:off x="2571736" y="2857496"/>
            <a:ext cx="4389913" cy="4000504"/>
          </a:xfrm>
          <a:prstGeom prst="rect">
            <a:avLst/>
          </a:prstGeom>
          <a:noFill/>
          <a:ln/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Neutrino Spectrum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12" y="924527"/>
            <a:ext cx="7272808" cy="579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5803" y="6349790"/>
            <a:ext cx="17620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arXiv</a:t>
            </a:r>
            <a:r>
              <a:rPr lang="en-US" altLang="zh-CN" dirty="0" smtClean="0">
                <a:solidFill>
                  <a:prstClr val="black"/>
                </a:solidFill>
              </a:rPr>
              <a:t>: 1207.4952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4175472" y="1772816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5760132" y="2492896"/>
            <a:ext cx="15481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796136" y="4005064"/>
            <a:ext cx="151216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076056" y="2348880"/>
            <a:ext cx="1800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228456" y="3284984"/>
            <a:ext cx="26559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419872" y="4017144"/>
            <a:ext cx="12961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2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28670"/>
          </a:xfrm>
          <a:noFill/>
        </p:spPr>
        <p:txBody>
          <a:bodyPr>
            <a:norm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Georgia" pitchFamily="18" charset="0"/>
              </a:rPr>
              <a:t>Neutrino</a:t>
            </a:r>
            <a:r>
              <a:rPr lang="en-US" altLang="ja-JP" sz="4000" dirty="0">
                <a:solidFill>
                  <a:srgbClr val="FF0000"/>
                </a:solidFill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Georgia" pitchFamily="18" charset="0"/>
              </a:rPr>
              <a:t>Detection</a:t>
            </a:r>
            <a:r>
              <a:rPr lang="en-US" altLang="ja-JP" sz="4000" dirty="0">
                <a:solidFill>
                  <a:srgbClr val="FF0000"/>
                </a:solidFill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Georgia" pitchFamily="18" charset="0"/>
              </a:rPr>
              <a:t>in</a:t>
            </a:r>
            <a:r>
              <a:rPr lang="en-US" altLang="ja-JP" sz="4000" dirty="0">
                <a:solidFill>
                  <a:srgbClr val="FF0000"/>
                </a:solidFill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Georgia" pitchFamily="18" charset="0"/>
              </a:rPr>
              <a:t>SNO</a:t>
            </a:r>
          </a:p>
        </p:txBody>
      </p:sp>
      <p:sp>
        <p:nvSpPr>
          <p:cNvPr id="54275" name="Text Box 1027"/>
          <p:cNvSpPr txBox="1">
            <a:spLocks noChangeArrowheads="1"/>
          </p:cNvSpPr>
          <p:nvPr/>
        </p:nvSpPr>
        <p:spPr bwMode="auto">
          <a:xfrm>
            <a:off x="4114800" y="3514725"/>
            <a:ext cx="4495800" cy="5794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kumimoji="0" lang="en-US" altLang="ja-JP" sz="3200" b="1">
                <a:solidFill>
                  <a:srgbClr val="008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x</a:t>
            </a:r>
            <a:r>
              <a:rPr kumimoji="0" lang="en-US" altLang="ja-JP" sz="3200" b="1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0" lang="en-US" altLang="ja-JP" sz="3200" b="1">
                <a:solidFill>
                  <a:srgbClr val="008000"/>
                </a:solidFill>
                <a:ea typeface="ＭＳ Ｐゴシック" pitchFamily="50" charset="-128"/>
              </a:rPr>
              <a:t>+ d</a:t>
            </a:r>
            <a:r>
              <a:rPr kumimoji="0" lang="en-US" altLang="ja-JP" sz="3200" b="1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        </a:t>
            </a:r>
            <a:r>
              <a:rPr kumimoji="0" lang="en-US" altLang="ja-JP" sz="3200" b="1">
                <a:solidFill>
                  <a:srgbClr val="01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x</a:t>
            </a:r>
            <a:r>
              <a:rPr kumimoji="0" lang="en-US" altLang="ja-JP" sz="3200" b="1" baseline="3000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0" lang="en-US" altLang="ja-JP" sz="2800" b="1">
                <a:solidFill>
                  <a:srgbClr val="008000"/>
                </a:solidFill>
                <a:ea typeface="ＭＳ Ｐゴシック" pitchFamily="50" charset="-128"/>
              </a:rPr>
              <a:t>+ n + p</a:t>
            </a:r>
          </a:p>
        </p:txBody>
      </p:sp>
      <p:sp>
        <p:nvSpPr>
          <p:cNvPr id="54276" name="AutoShape 1028"/>
          <p:cNvSpPr>
            <a:spLocks noChangeArrowheads="1"/>
          </p:cNvSpPr>
          <p:nvPr/>
        </p:nvSpPr>
        <p:spPr bwMode="auto">
          <a:xfrm>
            <a:off x="5486400" y="37338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C00000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77" name="Text Box 1029"/>
          <p:cNvSpPr txBox="1">
            <a:spLocks noChangeArrowheads="1"/>
          </p:cNvSpPr>
          <p:nvPr/>
        </p:nvSpPr>
        <p:spPr bwMode="auto">
          <a:xfrm>
            <a:off x="4114800" y="2895600"/>
            <a:ext cx="3751263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ja-JP" altLang="en-US" sz="2800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  </a:t>
            </a:r>
            <a:r>
              <a:rPr kumimoji="0" lang="en-US" altLang="ja-JP" sz="2800" b="1">
                <a:solidFill>
                  <a:schemeClr val="accent2"/>
                </a:solidFill>
                <a:ea typeface="ＭＳ Ｐゴシック" pitchFamily="50" charset="-128"/>
              </a:rPr>
              <a:t>Neutral-Current (NC)</a:t>
            </a:r>
          </a:p>
        </p:txBody>
      </p:sp>
      <p:sp>
        <p:nvSpPr>
          <p:cNvPr id="54278" name="Text Box 1030"/>
          <p:cNvSpPr txBox="1">
            <a:spLocks noChangeArrowheads="1"/>
          </p:cNvSpPr>
          <p:nvPr/>
        </p:nvSpPr>
        <p:spPr bwMode="auto">
          <a:xfrm>
            <a:off x="457200" y="5562600"/>
            <a:ext cx="4495800" cy="12207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kumimoji="0" lang="ja-JP" altLang="en-US" sz="3200" b="1">
                <a:solidFill>
                  <a:srgbClr val="008000"/>
                </a:solidFill>
                <a:latin typeface="Symbol" pitchFamily="18" charset="2"/>
                <a:ea typeface="ＭＳ Ｐゴシック" pitchFamily="50" charset="-128"/>
              </a:rPr>
              <a:t> </a:t>
            </a:r>
            <a:r>
              <a:rPr kumimoji="0" lang="en-US" altLang="ja-JP" sz="3200" b="1">
                <a:solidFill>
                  <a:srgbClr val="008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x</a:t>
            </a:r>
            <a:r>
              <a:rPr kumimoji="0" lang="en-US" altLang="ja-JP" sz="3200" b="1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0" lang="en-US" altLang="ja-JP" sz="3200" b="1">
                <a:solidFill>
                  <a:srgbClr val="008000"/>
                </a:solidFill>
                <a:ea typeface="ＭＳ Ｐゴシック" pitchFamily="50" charset="-128"/>
              </a:rPr>
              <a:t>+ e</a:t>
            </a:r>
            <a:r>
              <a:rPr kumimoji="0" lang="en-US" altLang="ja-JP" sz="3200" b="1" baseline="30000">
                <a:solidFill>
                  <a:srgbClr val="008000"/>
                </a:solidFill>
                <a:ea typeface="ＭＳ Ｐゴシック" pitchFamily="50" charset="-128"/>
              </a:rPr>
              <a:t>-</a:t>
            </a:r>
            <a:r>
              <a:rPr kumimoji="0" lang="en-US" altLang="ja-JP" sz="3200" b="1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        </a:t>
            </a:r>
            <a:r>
              <a:rPr kumimoji="0" lang="en-US" altLang="ja-JP" sz="3200" b="1" baseline="3000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0" lang="en-US" altLang="ja-JP" sz="3200" b="1">
                <a:solidFill>
                  <a:srgbClr val="008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x </a:t>
            </a:r>
            <a:r>
              <a:rPr kumimoji="0" lang="en-US" altLang="ja-JP" sz="2800" b="1">
                <a:solidFill>
                  <a:srgbClr val="008000"/>
                </a:solidFill>
                <a:ea typeface="ＭＳ Ｐゴシック" pitchFamily="50" charset="-128"/>
              </a:rPr>
              <a:t>+ e</a:t>
            </a:r>
            <a:r>
              <a:rPr kumimoji="0" lang="en-US" altLang="ja-JP" sz="2800" b="1" baseline="30000">
                <a:solidFill>
                  <a:srgbClr val="008000"/>
                </a:solidFill>
                <a:ea typeface="ＭＳ Ｐゴシック" pitchFamily="50" charset="-128"/>
              </a:rPr>
              <a:t>-</a:t>
            </a:r>
          </a:p>
          <a:p>
            <a:pPr marL="342900" indent="-342900">
              <a:spcBef>
                <a:spcPct val="50000"/>
              </a:spcBef>
            </a:pPr>
            <a:r>
              <a:rPr kumimoji="0" lang="en-US" altLang="ja-JP" sz="2800" b="1">
                <a:solidFill>
                  <a:srgbClr val="008000"/>
                </a:solidFill>
                <a:ea typeface="ＭＳ Ｐゴシック" pitchFamily="50" charset="-128"/>
              </a:rPr>
              <a:t>     Forward Peaking</a:t>
            </a:r>
          </a:p>
        </p:txBody>
      </p:sp>
      <p:sp>
        <p:nvSpPr>
          <p:cNvPr id="54279" name="AutoShape 1031"/>
          <p:cNvSpPr>
            <a:spLocks noChangeArrowheads="1"/>
          </p:cNvSpPr>
          <p:nvPr/>
        </p:nvSpPr>
        <p:spPr bwMode="auto">
          <a:xfrm>
            <a:off x="1981200" y="58674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C00000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0" name="Text Box 1032"/>
          <p:cNvSpPr txBox="1">
            <a:spLocks noChangeArrowheads="1"/>
          </p:cNvSpPr>
          <p:nvPr/>
        </p:nvSpPr>
        <p:spPr bwMode="auto">
          <a:xfrm>
            <a:off x="533400" y="4876800"/>
            <a:ext cx="3621088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US" altLang="ja-JP" sz="2800" b="1">
                <a:solidFill>
                  <a:schemeClr val="accent2"/>
                </a:solidFill>
                <a:ea typeface="ＭＳ Ｐゴシック" pitchFamily="50" charset="-128"/>
              </a:rPr>
              <a:t>Elastic Scattering (ES)</a:t>
            </a:r>
          </a:p>
        </p:txBody>
      </p:sp>
      <p:sp>
        <p:nvSpPr>
          <p:cNvPr id="54281" name="Text Box 1033"/>
          <p:cNvSpPr txBox="1">
            <a:spLocks noChangeArrowheads="1"/>
          </p:cNvSpPr>
          <p:nvPr/>
        </p:nvSpPr>
        <p:spPr bwMode="auto">
          <a:xfrm>
            <a:off x="533400" y="2041525"/>
            <a:ext cx="4495800" cy="11604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kumimoji="0" lang="en-US" altLang="ja-JP" sz="2800" b="1" dirty="0">
                <a:solidFill>
                  <a:srgbClr val="008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2800" b="1" baseline="-25000" dirty="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e</a:t>
            </a:r>
            <a:r>
              <a:rPr kumimoji="0" lang="en-US" altLang="ja-JP" sz="2800" b="1" dirty="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0" lang="en-US" altLang="ja-JP" sz="2800" b="1" dirty="0">
                <a:solidFill>
                  <a:srgbClr val="008000"/>
                </a:solidFill>
                <a:ea typeface="ＭＳ Ｐゴシック" pitchFamily="50" charset="-128"/>
              </a:rPr>
              <a:t>+ d</a:t>
            </a:r>
            <a:r>
              <a:rPr kumimoji="0" lang="en-US" altLang="ja-JP" sz="2800" b="1" dirty="0">
                <a:solidFill>
                  <a:srgbClr val="008000"/>
                </a:solidFill>
                <a:latin typeface="Arial" charset="0"/>
                <a:ea typeface="ＭＳ Ｐゴシック" pitchFamily="50" charset="-128"/>
              </a:rPr>
              <a:t>         </a:t>
            </a:r>
            <a:r>
              <a:rPr kumimoji="0" lang="en-US" altLang="ja-JP" sz="2800" b="1" dirty="0">
                <a:solidFill>
                  <a:srgbClr val="008000"/>
                </a:solidFill>
                <a:ea typeface="ＭＳ Ｐゴシック" pitchFamily="50" charset="-128"/>
              </a:rPr>
              <a:t>e</a:t>
            </a:r>
            <a:r>
              <a:rPr kumimoji="0" lang="en-US" altLang="ja-JP" sz="2800" b="1" baseline="30000" dirty="0">
                <a:solidFill>
                  <a:srgbClr val="008000"/>
                </a:solidFill>
                <a:ea typeface="ＭＳ Ｐゴシック" pitchFamily="50" charset="-128"/>
              </a:rPr>
              <a:t>- </a:t>
            </a:r>
            <a:r>
              <a:rPr kumimoji="0" lang="en-US" altLang="ja-JP" sz="2800" b="1" dirty="0">
                <a:solidFill>
                  <a:srgbClr val="008000"/>
                </a:solidFill>
                <a:ea typeface="ＭＳ Ｐゴシック" pitchFamily="50" charset="-128"/>
              </a:rPr>
              <a:t>+ p + p</a:t>
            </a:r>
          </a:p>
          <a:p>
            <a:pPr marL="342900" indent="-342900">
              <a:spcBef>
                <a:spcPct val="50000"/>
              </a:spcBef>
            </a:pPr>
            <a:r>
              <a:rPr kumimoji="0" lang="en-US" altLang="ja-JP" sz="2800" b="1" dirty="0">
                <a:solidFill>
                  <a:srgbClr val="008000"/>
                </a:solidFill>
                <a:ea typeface="ＭＳ Ｐゴシック" pitchFamily="50" charset="-128"/>
              </a:rPr>
              <a:t>     </a:t>
            </a:r>
            <a:r>
              <a:rPr kumimoji="0" lang="en-US" altLang="ja-JP" sz="2800" b="1" dirty="0" err="1">
                <a:solidFill>
                  <a:srgbClr val="008000"/>
                </a:solidFill>
                <a:ea typeface="ＭＳ Ｐゴシック" pitchFamily="50" charset="-128"/>
              </a:rPr>
              <a:t>Ee~E</a:t>
            </a:r>
            <a:r>
              <a:rPr kumimoji="0" lang="en-US" altLang="ja-JP" sz="2800" b="1" baseline="-25000" dirty="0" err="1">
                <a:solidFill>
                  <a:srgbClr val="008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2800" b="1" dirty="0">
                <a:solidFill>
                  <a:srgbClr val="008000"/>
                </a:solidFill>
                <a:latin typeface="Symbol" pitchFamily="18" charset="2"/>
                <a:ea typeface="ＭＳ Ｐゴシック" pitchFamily="50" charset="-128"/>
              </a:rPr>
              <a:t>, </a:t>
            </a:r>
            <a:r>
              <a:rPr kumimoji="0" lang="en-US" altLang="ja-JP" sz="2800" b="1" dirty="0">
                <a:solidFill>
                  <a:srgbClr val="008000"/>
                </a:solidFill>
                <a:ea typeface="ＭＳ Ｐゴシック" pitchFamily="50" charset="-128"/>
              </a:rPr>
              <a:t>~isotropic</a:t>
            </a:r>
          </a:p>
        </p:txBody>
      </p:sp>
      <p:sp>
        <p:nvSpPr>
          <p:cNvPr id="54282" name="AutoShape 1034"/>
          <p:cNvSpPr>
            <a:spLocks noChangeArrowheads="1"/>
          </p:cNvSpPr>
          <p:nvPr/>
        </p:nvSpPr>
        <p:spPr bwMode="auto">
          <a:xfrm>
            <a:off x="1676400" y="22860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C00000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3" name="Text Box 1035"/>
          <p:cNvSpPr txBox="1">
            <a:spLocks noChangeArrowheads="1"/>
          </p:cNvSpPr>
          <p:nvPr/>
        </p:nvSpPr>
        <p:spPr bwMode="auto">
          <a:xfrm>
            <a:off x="533400" y="1371600"/>
            <a:ext cx="3811588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ja-JP" altLang="en-US" sz="2800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0" lang="en-US" altLang="ja-JP" sz="2800" b="1">
                <a:solidFill>
                  <a:schemeClr val="accent2"/>
                </a:solidFill>
                <a:ea typeface="ＭＳ Ｐゴシック" pitchFamily="50" charset="-128"/>
              </a:rPr>
              <a:t>Charged-Current (CC)</a:t>
            </a:r>
          </a:p>
        </p:txBody>
      </p:sp>
      <p:sp>
        <p:nvSpPr>
          <p:cNvPr id="54284" name="Text Box 1036"/>
          <p:cNvSpPr txBox="1">
            <a:spLocks noChangeArrowheads="1"/>
          </p:cNvSpPr>
          <p:nvPr/>
        </p:nvSpPr>
        <p:spPr bwMode="auto">
          <a:xfrm>
            <a:off x="4038600" y="4191000"/>
            <a:ext cx="4724400" cy="5191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US" altLang="en-US" sz="2800" b="1" i="1">
                <a:solidFill>
                  <a:srgbClr val="008000"/>
                </a:solidFill>
              </a:rPr>
              <a:t>n</a:t>
            </a:r>
            <a:r>
              <a:rPr kumimoji="0" lang="en-US" altLang="en-US" sz="2800" b="1">
                <a:solidFill>
                  <a:srgbClr val="008000"/>
                </a:solidFill>
              </a:rPr>
              <a:t> </a:t>
            </a:r>
            <a:r>
              <a:rPr kumimoji="0" lang="en-US" altLang="en-US" sz="2800" b="1">
                <a:solidFill>
                  <a:srgbClr val="008000"/>
                </a:solidFill>
                <a:sym typeface="Symbol" pitchFamily="18" charset="2"/>
              </a:rPr>
              <a:t></a:t>
            </a:r>
            <a:r>
              <a:rPr kumimoji="0" lang="en-US" altLang="en-US" sz="2800" b="1">
                <a:solidFill>
                  <a:srgbClr val="008000"/>
                </a:solidFill>
              </a:rPr>
              <a:t> d </a:t>
            </a:r>
            <a:r>
              <a:rPr kumimoji="0" lang="en-US" altLang="en-US" sz="2800" b="1">
                <a:solidFill>
                  <a:srgbClr val="008000"/>
                </a:solidFill>
                <a:sym typeface="Symbol" pitchFamily="18" charset="2"/>
              </a:rPr>
              <a:t></a:t>
            </a:r>
            <a:r>
              <a:rPr kumimoji="0" lang="en-US" altLang="en-US" sz="2800" b="1">
                <a:solidFill>
                  <a:srgbClr val="008000"/>
                </a:solidFill>
              </a:rPr>
              <a:t> t </a:t>
            </a:r>
            <a:r>
              <a:rPr kumimoji="0" lang="en-US" altLang="en-US" sz="2800" b="1">
                <a:solidFill>
                  <a:srgbClr val="008000"/>
                </a:solidFill>
                <a:sym typeface="Symbol" pitchFamily="18" charset="2"/>
              </a:rPr>
              <a:t></a:t>
            </a:r>
            <a:r>
              <a:rPr kumimoji="0" lang="en-US" altLang="en-US" sz="2800" b="1">
                <a:solidFill>
                  <a:srgbClr val="008000"/>
                </a:solidFill>
              </a:rPr>
              <a:t> </a:t>
            </a:r>
            <a:r>
              <a:rPr kumimoji="0" lang="en-US" altLang="en-US" sz="2800" b="1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kumimoji="0" lang="en-US" altLang="en-US" sz="2800" b="1">
                <a:solidFill>
                  <a:srgbClr val="008000"/>
                </a:solidFill>
              </a:rPr>
              <a:t> , E</a:t>
            </a:r>
            <a:r>
              <a:rPr kumimoji="0" lang="en-US" altLang="en-US" sz="2800" b="1" baseline="-25000">
                <a:solidFill>
                  <a:srgbClr val="008000"/>
                </a:solidFill>
              </a:rPr>
              <a:t>g</a:t>
            </a:r>
            <a:r>
              <a:rPr kumimoji="0" lang="en-US" altLang="en-US" sz="2800" b="1">
                <a:solidFill>
                  <a:srgbClr val="008000"/>
                </a:solidFill>
              </a:rPr>
              <a:t> = 6.25 MeV</a:t>
            </a:r>
            <a:endParaRPr kumimoji="0" lang="en-US" altLang="ja-JP" sz="2800" b="1">
              <a:solidFill>
                <a:srgbClr val="008000"/>
              </a:solidFill>
              <a:ea typeface="ＭＳ Ｐゴシック" pitchFamily="50" charset="-128"/>
            </a:endParaRPr>
          </a:p>
        </p:txBody>
      </p:sp>
      <p:sp>
        <p:nvSpPr>
          <p:cNvPr id="54285" name="Oval 1037"/>
          <p:cNvSpPr>
            <a:spLocks noChangeArrowheads="1"/>
          </p:cNvSpPr>
          <p:nvPr/>
        </p:nvSpPr>
        <p:spPr bwMode="auto">
          <a:xfrm>
            <a:off x="0" y="4724400"/>
            <a:ext cx="4800600" cy="21336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6" name="Oval 1038"/>
          <p:cNvSpPr>
            <a:spLocks noChangeArrowheads="1"/>
          </p:cNvSpPr>
          <p:nvPr/>
        </p:nvSpPr>
        <p:spPr bwMode="auto">
          <a:xfrm>
            <a:off x="3352800" y="2667000"/>
            <a:ext cx="5562600" cy="25146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7" name="Oval 1039"/>
          <p:cNvSpPr>
            <a:spLocks noChangeArrowheads="1"/>
          </p:cNvSpPr>
          <p:nvPr/>
        </p:nvSpPr>
        <p:spPr bwMode="auto">
          <a:xfrm>
            <a:off x="0" y="990600"/>
            <a:ext cx="4800600" cy="23622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8" name="AutoShape 1040"/>
          <p:cNvSpPr>
            <a:spLocks noChangeArrowheads="1"/>
          </p:cNvSpPr>
          <p:nvPr/>
        </p:nvSpPr>
        <p:spPr bwMode="auto">
          <a:xfrm>
            <a:off x="4643438" y="5715016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9" name="AutoShape 1041"/>
          <p:cNvSpPr>
            <a:spLocks noChangeArrowheads="1"/>
          </p:cNvSpPr>
          <p:nvPr/>
        </p:nvSpPr>
        <p:spPr bwMode="auto">
          <a:xfrm>
            <a:off x="5105400" y="18288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4290" name="AutoShape 1042"/>
          <p:cNvSpPr>
            <a:spLocks noChangeArrowheads="1"/>
          </p:cNvSpPr>
          <p:nvPr/>
        </p:nvSpPr>
        <p:spPr bwMode="auto">
          <a:xfrm flipH="1">
            <a:off x="2928926" y="3714752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91" name="Text Box 1043"/>
          <p:cNvSpPr txBox="1">
            <a:spLocks noChangeArrowheads="1"/>
          </p:cNvSpPr>
          <p:nvPr/>
        </p:nvSpPr>
        <p:spPr bwMode="auto">
          <a:xfrm>
            <a:off x="5857884" y="1428736"/>
            <a:ext cx="870751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sz="6000" b="1" dirty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6000" b="1" baseline="-25000" dirty="0">
                <a:solidFill>
                  <a:srgbClr val="C00000"/>
                </a:solidFill>
                <a:latin typeface="Arial" charset="0"/>
                <a:ea typeface="ＭＳ Ｐゴシック" pitchFamily="50" charset="-128"/>
              </a:rPr>
              <a:t>e</a:t>
            </a:r>
            <a:endParaRPr kumimoji="0" lang="en-US" altLang="ja-JP" sz="6000" b="1" dirty="0">
              <a:solidFill>
                <a:srgbClr val="C00000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sp>
        <p:nvSpPr>
          <p:cNvPr id="54292" name="Text Box 1044"/>
          <p:cNvSpPr txBox="1">
            <a:spLocks noChangeArrowheads="1"/>
          </p:cNvSpPr>
          <p:nvPr/>
        </p:nvSpPr>
        <p:spPr bwMode="auto">
          <a:xfrm>
            <a:off x="5572132" y="5572140"/>
            <a:ext cx="320632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sz="3200" b="1" dirty="0" err="1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 dirty="0" err="1">
                <a:solidFill>
                  <a:srgbClr val="C00000"/>
                </a:solidFill>
                <a:latin typeface="Arial" charset="0"/>
                <a:ea typeface="ＭＳ Ｐゴシック" pitchFamily="50" charset="-128"/>
              </a:rPr>
              <a:t>x</a:t>
            </a:r>
            <a:r>
              <a:rPr kumimoji="0" lang="en-US" altLang="ja-JP" sz="3200" b="1" dirty="0">
                <a:solidFill>
                  <a:srgbClr val="C00000"/>
                </a:solidFill>
                <a:latin typeface="Arial" charset="0"/>
                <a:ea typeface="ＭＳ Ｐゴシック" pitchFamily="50" charset="-128"/>
              </a:rPr>
              <a:t>= </a:t>
            </a:r>
            <a:r>
              <a:rPr kumimoji="0" lang="en-US" altLang="ja-JP" sz="3200" b="1" dirty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 dirty="0">
                <a:solidFill>
                  <a:srgbClr val="C00000"/>
                </a:solidFill>
                <a:latin typeface="Arial" charset="0"/>
                <a:ea typeface="ＭＳ Ｐゴシック" pitchFamily="50" charset="-128"/>
              </a:rPr>
              <a:t>e</a:t>
            </a:r>
            <a:r>
              <a:rPr kumimoji="0" lang="en-US" altLang="ja-JP" sz="3200" b="1" dirty="0">
                <a:solidFill>
                  <a:srgbClr val="C00000"/>
                </a:solidFill>
                <a:latin typeface="Arial" charset="0"/>
                <a:ea typeface="ＭＳ Ｐゴシック" pitchFamily="50" charset="-128"/>
              </a:rPr>
              <a:t>+(</a:t>
            </a:r>
            <a:r>
              <a:rPr kumimoji="0" lang="en-US" altLang="ja-JP" sz="3200" b="1" dirty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 dirty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m</a:t>
            </a:r>
            <a:r>
              <a:rPr kumimoji="0" lang="en-US" altLang="ja-JP" sz="3200" b="1" dirty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+ </a:t>
            </a:r>
            <a:r>
              <a:rPr kumimoji="0" lang="en-US" altLang="ja-JP" sz="3200" b="1" dirty="0" err="1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 dirty="0" err="1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t</a:t>
            </a:r>
            <a:r>
              <a:rPr kumimoji="0" lang="en-US" altLang="ja-JP" sz="3200" b="1" dirty="0">
                <a:solidFill>
                  <a:srgbClr val="C00000"/>
                </a:solidFill>
                <a:latin typeface="Arial" charset="0"/>
                <a:ea typeface="ＭＳ Ｐゴシック" pitchFamily="50" charset="-128"/>
              </a:rPr>
              <a:t>)</a:t>
            </a:r>
            <a:r>
              <a:rPr kumimoji="0" lang="en-US" altLang="ja-JP" sz="3200" b="1" dirty="0">
                <a:solidFill>
                  <a:srgbClr val="C00000"/>
                </a:solidFill>
                <a:ea typeface="ＭＳ Ｐゴシック" pitchFamily="50" charset="-128"/>
              </a:rPr>
              <a:t>/6</a:t>
            </a:r>
          </a:p>
        </p:txBody>
      </p:sp>
      <p:sp>
        <p:nvSpPr>
          <p:cNvPr id="54293" name="Text Box 1045"/>
          <p:cNvSpPr txBox="1">
            <a:spLocks noChangeArrowheads="1"/>
          </p:cNvSpPr>
          <p:nvPr/>
        </p:nvSpPr>
        <p:spPr bwMode="auto">
          <a:xfrm>
            <a:off x="214282" y="3643314"/>
            <a:ext cx="254909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sz="3200" b="1" dirty="0" err="1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 dirty="0" err="1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x</a:t>
            </a:r>
            <a:r>
              <a:rPr kumimoji="0" lang="en-US" altLang="ja-JP" sz="3200" b="1" dirty="0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= </a:t>
            </a:r>
            <a:r>
              <a:rPr kumimoji="0" lang="en-US" altLang="ja-JP" sz="3200" b="1" dirty="0" err="1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 dirty="0" err="1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e</a:t>
            </a:r>
            <a:r>
              <a:rPr kumimoji="0" lang="en-US" altLang="ja-JP" sz="3200" b="1" dirty="0" err="1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+</a:t>
            </a:r>
            <a:r>
              <a:rPr kumimoji="0" lang="en-US" altLang="ja-JP" sz="3200" b="1" dirty="0" err="1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 baseline="-25000" dirty="0" err="1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m</a:t>
            </a:r>
            <a:r>
              <a:rPr kumimoji="0" lang="en-US" altLang="ja-JP" sz="3200" b="1" dirty="0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+ </a:t>
            </a:r>
            <a:r>
              <a:rPr kumimoji="0" lang="en-US" altLang="ja-JP" sz="3200" b="1" dirty="0" err="1" smtClean="0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zh-CN" sz="3200" b="1" baseline="-25000" dirty="0" err="1" smtClean="0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t</a:t>
            </a:r>
            <a:endParaRPr kumimoji="0" lang="en-US" altLang="ja-JP" sz="3200" b="1" baseline="-25000" dirty="0">
              <a:solidFill>
                <a:schemeClr val="accent2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34" y="1071547"/>
            <a:ext cx="3214710" cy="1857387"/>
            <a:chOff x="496" y="967"/>
            <a:chExt cx="2384" cy="1352"/>
          </a:xfrm>
        </p:grpSpPr>
        <p:sp>
          <p:nvSpPr>
            <p:cNvPr id="56323" name="Rectangle 3"/>
            <p:cNvSpPr>
              <a:spLocks noChangeArrowheads="1"/>
            </p:cNvSpPr>
            <p:nvPr/>
          </p:nvSpPr>
          <p:spPr bwMode="auto">
            <a:xfrm>
              <a:off x="892" y="1927"/>
              <a:ext cx="1988" cy="384"/>
            </a:xfrm>
            <a:prstGeom prst="rect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  <a:alpha val="5500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6324" name="Rectangle 4"/>
            <p:cNvSpPr>
              <a:spLocks noChangeArrowheads="1"/>
            </p:cNvSpPr>
            <p:nvPr/>
          </p:nvSpPr>
          <p:spPr bwMode="auto">
            <a:xfrm>
              <a:off x="892" y="1447"/>
              <a:ext cx="1988" cy="384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8000">
                    <a:gamma/>
                    <a:shade val="46275"/>
                    <a:invGamma/>
                    <a:alpha val="5500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892" y="967"/>
              <a:ext cx="1988" cy="384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  <a:alpha val="5500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6326" name="Text Box 6"/>
            <p:cNvSpPr txBox="1">
              <a:spLocks noChangeArrowheads="1"/>
            </p:cNvSpPr>
            <p:nvPr/>
          </p:nvSpPr>
          <p:spPr bwMode="auto">
            <a:xfrm>
              <a:off x="998" y="967"/>
              <a:ext cx="397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altLang="ja-JP" sz="2400" b="1" dirty="0">
                  <a:solidFill>
                    <a:srgbClr val="FFFF00"/>
                  </a:solidFill>
                  <a:latin typeface="Arial" charset="0"/>
                  <a:ea typeface="ＭＳ Ｐゴシック" pitchFamily="50" charset="-128"/>
                </a:rPr>
                <a:t>CC</a:t>
              </a:r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536" y="967"/>
              <a:ext cx="710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ja-JP" altLang="en-US" sz="2400" b="1" dirty="0">
                  <a:solidFill>
                    <a:srgbClr val="FFFF00"/>
                  </a:solidFill>
                  <a:latin typeface="Arial" charset="0"/>
                  <a:ea typeface="ＭＳ Ｐゴシック" pitchFamily="50" charset="-128"/>
                </a:rPr>
                <a:t>1967.7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308" y="976"/>
              <a:ext cx="476" cy="347"/>
              <a:chOff x="3072" y="1776"/>
              <a:chExt cx="471" cy="347"/>
            </a:xfrm>
          </p:grpSpPr>
          <p:sp>
            <p:nvSpPr>
              <p:cNvPr id="56329" name="Text Box 9"/>
              <p:cNvSpPr txBox="1">
                <a:spLocks noChangeArrowheads="1"/>
              </p:cNvSpPr>
              <p:nvPr/>
            </p:nvSpPr>
            <p:spPr bwMode="auto">
              <a:xfrm>
                <a:off x="3072" y="1776"/>
                <a:ext cx="471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ja-JP" altLang="en-US" sz="1600" b="1">
                    <a:solidFill>
                      <a:schemeClr val="accent2"/>
                    </a:solidFill>
                    <a:latin typeface="Arial" charset="0"/>
                    <a:ea typeface="ＭＳ Ｐゴシック" pitchFamily="50" charset="-128"/>
                  </a:rPr>
                  <a:t> </a:t>
                </a:r>
                <a:r>
                  <a:rPr kumimoji="0" lang="ja-JP" altLang="en-US" sz="1600" b="1">
                    <a:solidFill>
                      <a:srgbClr val="FFFF00"/>
                    </a:solidFill>
                    <a:latin typeface="Arial" charset="0"/>
                    <a:ea typeface="ＭＳ Ｐゴシック" pitchFamily="50" charset="-128"/>
                  </a:rPr>
                  <a:t>+61.9</a:t>
                </a:r>
              </a:p>
            </p:txBody>
          </p:sp>
          <p:sp>
            <p:nvSpPr>
              <p:cNvPr id="56330" name="Text Box 10"/>
              <p:cNvSpPr txBox="1">
                <a:spLocks noChangeArrowheads="1"/>
              </p:cNvSpPr>
              <p:nvPr/>
            </p:nvSpPr>
            <p:spPr bwMode="auto">
              <a:xfrm>
                <a:off x="3072" y="1911"/>
                <a:ext cx="471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ja-JP" altLang="en-US" sz="1600" b="1">
                    <a:solidFill>
                      <a:schemeClr val="accent2"/>
                    </a:solidFill>
                    <a:latin typeface="Arial" charset="0"/>
                    <a:ea typeface="ＭＳ Ｐゴシック" pitchFamily="50" charset="-128"/>
                  </a:rPr>
                  <a:t> </a:t>
                </a:r>
                <a:r>
                  <a:rPr kumimoji="0" lang="ja-JP" altLang="en-US" sz="1600" b="1">
                    <a:solidFill>
                      <a:srgbClr val="FFFF00"/>
                    </a:solidFill>
                    <a:latin typeface="Arial" charset="0"/>
                    <a:ea typeface="ＭＳ Ｐゴシック" pitchFamily="50" charset="-128"/>
                  </a:rPr>
                  <a:t>+60.9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999" y="1459"/>
              <a:ext cx="1785" cy="368"/>
              <a:chOff x="1152" y="2172"/>
              <a:chExt cx="1767" cy="368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2448" y="2181"/>
                <a:ext cx="471" cy="347"/>
                <a:chOff x="3072" y="1776"/>
                <a:chExt cx="471" cy="347"/>
              </a:xfrm>
            </p:grpSpPr>
            <p:sp>
              <p:nvSpPr>
                <p:cNvPr id="563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072" y="1776"/>
                  <a:ext cx="471" cy="2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0" lang="ja-JP" altLang="en-US" sz="1600" b="1">
                      <a:solidFill>
                        <a:schemeClr val="accent2"/>
                      </a:solidFill>
                      <a:latin typeface="Arial" charset="0"/>
                      <a:ea typeface="ＭＳ Ｐゴシック" pitchFamily="50" charset="-128"/>
                    </a:rPr>
                    <a:t> </a:t>
                  </a:r>
                  <a:r>
                    <a:rPr kumimoji="0" lang="ja-JP" altLang="en-US" sz="1600" b="1">
                      <a:solidFill>
                        <a:srgbClr val="FFFF00"/>
                      </a:solidFill>
                      <a:latin typeface="Arial" charset="0"/>
                      <a:ea typeface="ＭＳ Ｐゴシック" pitchFamily="50" charset="-128"/>
                    </a:rPr>
                    <a:t>+26.4</a:t>
                  </a:r>
                </a:p>
              </p:txBody>
            </p:sp>
            <p:sp>
              <p:nvSpPr>
                <p:cNvPr id="563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072" y="1911"/>
                  <a:ext cx="471" cy="2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0" lang="ja-JP" altLang="en-US" sz="1600" b="1">
                      <a:solidFill>
                        <a:schemeClr val="accent2"/>
                      </a:solidFill>
                      <a:latin typeface="Arial" charset="0"/>
                      <a:ea typeface="ＭＳ Ｐゴシック" pitchFamily="50" charset="-128"/>
                    </a:rPr>
                    <a:t> </a:t>
                  </a:r>
                  <a:r>
                    <a:rPr kumimoji="0" lang="ja-JP" altLang="en-US" sz="1600" b="1">
                      <a:solidFill>
                        <a:srgbClr val="FFFF00"/>
                      </a:solidFill>
                      <a:latin typeface="Arial" charset="0"/>
                      <a:ea typeface="ＭＳ Ｐゴシック" pitchFamily="50" charset="-128"/>
                    </a:rPr>
                    <a:t>+25.6</a:t>
                  </a:r>
                </a:p>
              </p:txBody>
            </p:sp>
          </p:grpSp>
          <p:sp>
            <p:nvSpPr>
              <p:cNvPr id="56335" name="Text Box 15"/>
              <p:cNvSpPr txBox="1">
                <a:spLocks noChangeArrowheads="1"/>
              </p:cNvSpPr>
              <p:nvPr/>
            </p:nvSpPr>
            <p:spPr bwMode="auto">
              <a:xfrm>
                <a:off x="1152" y="2172"/>
                <a:ext cx="371" cy="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en-US" altLang="ja-JP" sz="2400" b="1" dirty="0">
                    <a:solidFill>
                      <a:srgbClr val="FFFF00"/>
                    </a:solidFill>
                    <a:latin typeface="Arial" charset="0"/>
                    <a:ea typeface="ＭＳ Ｐゴシック" pitchFamily="50" charset="-128"/>
                  </a:rPr>
                  <a:t>ES</a:t>
                </a:r>
              </a:p>
            </p:txBody>
          </p:sp>
          <p:sp>
            <p:nvSpPr>
              <p:cNvPr id="56336" name="Text Box 16"/>
              <p:cNvSpPr txBox="1">
                <a:spLocks noChangeArrowheads="1"/>
              </p:cNvSpPr>
              <p:nvPr/>
            </p:nvSpPr>
            <p:spPr bwMode="auto">
              <a:xfrm>
                <a:off x="1751" y="2172"/>
                <a:ext cx="667" cy="3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ja-JP" altLang="en-US" sz="3200" b="1" dirty="0">
                    <a:solidFill>
                      <a:schemeClr val="accent2"/>
                    </a:solidFill>
                    <a:latin typeface="Arial" charset="0"/>
                    <a:ea typeface="ＭＳ Ｐゴシック" pitchFamily="50" charset="-128"/>
                  </a:rPr>
                  <a:t> </a:t>
                </a:r>
                <a:r>
                  <a:rPr kumimoji="0" lang="ja-JP" altLang="en-US" sz="2400" b="1" dirty="0">
                    <a:solidFill>
                      <a:srgbClr val="FFFF00"/>
                    </a:solidFill>
                    <a:latin typeface="Arial" charset="0"/>
                    <a:ea typeface="ＭＳ Ｐゴシック" pitchFamily="50" charset="-128"/>
                  </a:rPr>
                  <a:t>263.6</a:t>
                </a:r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985" y="1951"/>
              <a:ext cx="1799" cy="368"/>
              <a:chOff x="1138" y="2691"/>
              <a:chExt cx="1781" cy="368"/>
            </a:xfrm>
          </p:grpSpPr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2448" y="2700"/>
                <a:ext cx="471" cy="347"/>
                <a:chOff x="3072" y="1776"/>
                <a:chExt cx="471" cy="347"/>
              </a:xfrm>
            </p:grpSpPr>
            <p:sp>
              <p:nvSpPr>
                <p:cNvPr id="5633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072" y="1776"/>
                  <a:ext cx="471" cy="2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0" lang="ja-JP" altLang="en-US" sz="1600" b="1">
                      <a:solidFill>
                        <a:schemeClr val="accent2"/>
                      </a:solidFill>
                      <a:latin typeface="Arial" charset="0"/>
                      <a:ea typeface="ＭＳ Ｐゴシック" pitchFamily="50" charset="-128"/>
                    </a:rPr>
                    <a:t> </a:t>
                  </a:r>
                  <a:r>
                    <a:rPr kumimoji="0" lang="ja-JP" altLang="en-US" sz="1600" b="1">
                      <a:solidFill>
                        <a:srgbClr val="FFFF00"/>
                      </a:solidFill>
                      <a:latin typeface="Arial" charset="0"/>
                      <a:ea typeface="ＭＳ Ｐゴシック" pitchFamily="50" charset="-128"/>
                    </a:rPr>
                    <a:t>+49.5</a:t>
                  </a:r>
                </a:p>
              </p:txBody>
            </p:sp>
            <p:sp>
              <p:nvSpPr>
                <p:cNvPr id="5634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072" y="1911"/>
                  <a:ext cx="471" cy="2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0" lang="ja-JP" altLang="en-US" sz="1600" b="1">
                      <a:solidFill>
                        <a:schemeClr val="accent2"/>
                      </a:solidFill>
                      <a:latin typeface="Arial" charset="0"/>
                      <a:ea typeface="ＭＳ Ｐゴシック" pitchFamily="50" charset="-128"/>
                    </a:rPr>
                    <a:t> </a:t>
                  </a:r>
                  <a:r>
                    <a:rPr kumimoji="0" lang="ja-JP" altLang="en-US" sz="1600" b="1">
                      <a:solidFill>
                        <a:srgbClr val="FFFF00"/>
                      </a:solidFill>
                      <a:latin typeface="Arial" charset="0"/>
                      <a:ea typeface="ＭＳ Ｐゴシック" pitchFamily="50" charset="-128"/>
                    </a:rPr>
                    <a:t>+48.9</a:t>
                  </a:r>
                </a:p>
              </p:txBody>
            </p:sp>
          </p:grpSp>
          <p:sp>
            <p:nvSpPr>
              <p:cNvPr id="56341" name="Text Box 21"/>
              <p:cNvSpPr txBox="1">
                <a:spLocks noChangeArrowheads="1"/>
              </p:cNvSpPr>
              <p:nvPr/>
            </p:nvSpPr>
            <p:spPr bwMode="auto">
              <a:xfrm>
                <a:off x="1138" y="2691"/>
                <a:ext cx="393" cy="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en-US" altLang="ja-JP" sz="2400" b="1" dirty="0">
                    <a:solidFill>
                      <a:srgbClr val="FFFF00"/>
                    </a:solidFill>
                    <a:latin typeface="Arial" charset="0"/>
                    <a:ea typeface="ＭＳ Ｐゴシック" pitchFamily="50" charset="-128"/>
                  </a:rPr>
                  <a:t>NC</a:t>
                </a:r>
              </a:p>
            </p:txBody>
          </p:sp>
          <p:sp>
            <p:nvSpPr>
              <p:cNvPr id="56342" name="Text Box 22"/>
              <p:cNvSpPr txBox="1">
                <a:spLocks noChangeArrowheads="1"/>
              </p:cNvSpPr>
              <p:nvPr/>
            </p:nvSpPr>
            <p:spPr bwMode="auto">
              <a:xfrm>
                <a:off x="1751" y="2691"/>
                <a:ext cx="667" cy="3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ja-JP" altLang="en-US" sz="3200" b="1" dirty="0">
                    <a:solidFill>
                      <a:schemeClr val="accent2"/>
                    </a:solidFill>
                    <a:latin typeface="Arial" charset="0"/>
                    <a:ea typeface="ＭＳ Ｐゴシック" pitchFamily="50" charset="-128"/>
                  </a:rPr>
                  <a:t> </a:t>
                </a:r>
                <a:r>
                  <a:rPr kumimoji="0" lang="ja-JP" altLang="en-US" sz="2400" b="1" dirty="0">
                    <a:solidFill>
                      <a:srgbClr val="FFFF00"/>
                    </a:solidFill>
                    <a:latin typeface="Arial" charset="0"/>
                    <a:ea typeface="ＭＳ Ｐゴシック" pitchFamily="50" charset="-128"/>
                  </a:rPr>
                  <a:t>576.5</a:t>
                </a:r>
              </a:p>
            </p:txBody>
          </p:sp>
        </p:grpSp>
        <p:sp>
          <p:nvSpPr>
            <p:cNvPr id="56343" name="Text Box 23"/>
            <p:cNvSpPr txBox="1">
              <a:spLocks noChangeArrowheads="1"/>
            </p:cNvSpPr>
            <p:nvPr/>
          </p:nvSpPr>
          <p:spPr bwMode="auto">
            <a:xfrm rot="16200000">
              <a:off x="88" y="1476"/>
              <a:ext cx="114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ja-JP" altLang="en-US" sz="2800" b="1" dirty="0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#</a:t>
              </a:r>
              <a:r>
                <a:rPr kumimoji="0" lang="en-US" altLang="ja-JP" sz="2800" b="1" dirty="0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EVENTS</a:t>
              </a:r>
            </a:p>
          </p:txBody>
        </p:sp>
      </p:grpSp>
      <p:pic>
        <p:nvPicPr>
          <p:cNvPr id="56344" name="Picture 24" descr="C_spectr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6314" y="428604"/>
            <a:ext cx="4163681" cy="3143272"/>
          </a:xfrm>
          <a:noFill/>
          <a:ln/>
        </p:spPr>
      </p:pic>
      <p:pic>
        <p:nvPicPr>
          <p:cNvPr id="56345" name="Picture 25" descr="C_cr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143248"/>
            <a:ext cx="4429124" cy="3375532"/>
          </a:xfrm>
          <a:noFill/>
          <a:ln/>
        </p:spPr>
      </p:pic>
      <p:pic>
        <p:nvPicPr>
          <p:cNvPr id="56346" name="Picture 26" descr="C_ctsu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714876" y="3677167"/>
            <a:ext cx="4214842" cy="3228277"/>
          </a:xfrm>
          <a:noFill/>
          <a:ln/>
        </p:spPr>
      </p:pic>
      <p:sp>
        <p:nvSpPr>
          <p:cNvPr id="56347" name="Rectangle 27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0"/>
            <a:ext cx="8686800" cy="642918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solidFill>
                  <a:srgbClr val="FF3300"/>
                </a:solidFill>
                <a:latin typeface="Georgia" pitchFamily="18" charset="0"/>
              </a:rPr>
              <a:t>Shape Constrained Signal Extraction Results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0AC1-994B-4622-94A2-C335FB596E2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>
                <a:solidFill>
                  <a:srgbClr val="FF3300"/>
                </a:solidFill>
                <a:latin typeface="Georgia" pitchFamily="18" charset="0"/>
              </a:rPr>
              <a:t>SNO observation: </a:t>
            </a:r>
            <a:r>
              <a:rPr lang="en-US" altLang="ja-JP" sz="4000" b="1" dirty="0" err="1">
                <a:solidFill>
                  <a:srgbClr val="FF3300"/>
                </a:solidFill>
                <a:latin typeface="Symbol" pitchFamily="18" charset="2"/>
              </a:rPr>
              <a:t>n</a:t>
            </a:r>
            <a:r>
              <a:rPr lang="en-US" altLang="ja-JP" sz="4000" b="1" baseline="-25000" dirty="0" err="1">
                <a:solidFill>
                  <a:srgbClr val="FF3300"/>
                </a:solidFill>
                <a:latin typeface="Symbol" pitchFamily="18" charset="2"/>
              </a:rPr>
              <a:t>mt</a:t>
            </a:r>
            <a:r>
              <a:rPr lang="en-US" altLang="ja-JP" sz="4000" b="1" baseline="-25000" dirty="0">
                <a:solidFill>
                  <a:srgbClr val="FF3300"/>
                </a:solidFill>
                <a:latin typeface="Symbol" pitchFamily="18" charset="2"/>
              </a:rPr>
              <a:t>  </a:t>
            </a:r>
            <a:r>
              <a:rPr lang="en-US" altLang="ja-JP" sz="4000" b="1" dirty="0">
                <a:solidFill>
                  <a:srgbClr val="FF3300"/>
                </a:solidFill>
              </a:rPr>
              <a:t>Flux</a:t>
            </a:r>
            <a:endParaRPr lang="en-US" altLang="ja-JP" sz="4000" b="1" baseline="-25000" dirty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836613" y="6010275"/>
            <a:ext cx="7204075" cy="579438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0" lang="en-US" altLang="ja-JP" sz="3200" b="1">
                <a:solidFill>
                  <a:srgbClr val="FFFF00"/>
                </a:solidFill>
                <a:latin typeface="Arial" charset="0"/>
                <a:ea typeface="ＭＳ Ｐゴシック" pitchFamily="50" charset="-128"/>
              </a:rPr>
              <a:t>Strong evidence of flavor change </a:t>
            </a:r>
            <a:r>
              <a:rPr kumimoji="0" lang="en-US" altLang="ja-JP" sz="3200" b="1">
                <a:solidFill>
                  <a:srgbClr val="FFFF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0" lang="en-US" altLang="ja-JP" sz="3200" b="1">
                <a:solidFill>
                  <a:srgbClr val="FFFF00"/>
                </a:solidFill>
                <a:ea typeface="ＭＳ Ｐゴシック" pitchFamily="50" charset="-128"/>
              </a:rPr>
              <a:t>’s</a:t>
            </a:r>
            <a:endParaRPr kumimoji="0" lang="en-US" altLang="ja-JP" sz="3200" b="1">
              <a:solidFill>
                <a:srgbClr val="FFFF00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71538" y="785794"/>
            <a:ext cx="2963863" cy="900114"/>
            <a:chOff x="0" y="1392"/>
            <a:chExt cx="1867" cy="567"/>
          </a:xfrm>
        </p:grpSpPr>
        <p:sp>
          <p:nvSpPr>
            <p:cNvPr id="57349" name="Text Box 5"/>
            <p:cNvSpPr txBox="1">
              <a:spLocks noChangeArrowheads="1"/>
            </p:cNvSpPr>
            <p:nvPr/>
          </p:nvSpPr>
          <p:spPr bwMode="auto">
            <a:xfrm>
              <a:off x="0" y="1436"/>
              <a:ext cx="1315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ja-JP" altLang="en-US" sz="2400" b="1" dirty="0">
                  <a:solidFill>
                    <a:schemeClr val="accent2"/>
                  </a:solidFill>
                  <a:latin typeface="Symbol" pitchFamily="18" charset="2"/>
                  <a:ea typeface="ＭＳ Ｐゴシック" pitchFamily="50" charset="-128"/>
                </a:rPr>
                <a:t>    </a:t>
              </a:r>
              <a:r>
                <a:rPr kumimoji="0" lang="en-US" altLang="ja-JP" sz="2400" b="1" dirty="0" err="1">
                  <a:solidFill>
                    <a:schemeClr val="accent2"/>
                  </a:solidFill>
                  <a:latin typeface="Symbol" pitchFamily="18" charset="2"/>
                  <a:ea typeface="ＭＳ Ｐゴシック" pitchFamily="50" charset="-128"/>
                </a:rPr>
                <a:t>F</a:t>
              </a:r>
              <a:r>
                <a:rPr kumimoji="0" lang="en-US" altLang="ja-JP" sz="2400" b="1" baseline="-25000" dirty="0" err="1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ssm</a:t>
              </a:r>
              <a:r>
                <a:rPr kumimoji="0" lang="en-US" altLang="ja-JP" sz="2400" b="1" dirty="0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 = 5.05</a:t>
              </a:r>
            </a:p>
            <a:p>
              <a:endParaRPr kumimoji="0" lang="ja-JP" altLang="en-US" sz="2400" b="1" dirty="0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260" y="1392"/>
              <a:ext cx="607" cy="426"/>
              <a:chOff x="1260" y="1392"/>
              <a:chExt cx="607" cy="426"/>
            </a:xfrm>
          </p:grpSpPr>
          <p:sp>
            <p:nvSpPr>
              <p:cNvPr id="57351" name="Text Box 7"/>
              <p:cNvSpPr txBox="1">
                <a:spLocks noChangeArrowheads="1"/>
              </p:cNvSpPr>
              <p:nvPr/>
            </p:nvSpPr>
            <p:spPr bwMode="auto">
              <a:xfrm>
                <a:off x="1260" y="1392"/>
                <a:ext cx="607" cy="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ja-JP" altLang="en-US" sz="2400" b="1" dirty="0">
                    <a:solidFill>
                      <a:schemeClr val="accent2"/>
                    </a:solidFill>
                    <a:latin typeface="Arial" charset="0"/>
                    <a:ea typeface="ＭＳ Ｐゴシック" pitchFamily="50" charset="-128"/>
                  </a:rPr>
                  <a:t>+1.01</a:t>
                </a:r>
              </a:p>
            </p:txBody>
          </p:sp>
          <p:sp>
            <p:nvSpPr>
              <p:cNvPr id="57352" name="Text Box 8"/>
              <p:cNvSpPr txBox="1">
                <a:spLocks noChangeArrowheads="1"/>
              </p:cNvSpPr>
              <p:nvPr/>
            </p:nvSpPr>
            <p:spPr bwMode="auto">
              <a:xfrm>
                <a:off x="1305" y="1527"/>
                <a:ext cx="559" cy="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ja-JP" altLang="en-US" sz="2400" b="1" dirty="0">
                    <a:solidFill>
                      <a:schemeClr val="accent2"/>
                    </a:solidFill>
                    <a:latin typeface="Arial" charset="0"/>
                    <a:ea typeface="ＭＳ Ｐゴシック" pitchFamily="50" charset="-128"/>
                  </a:rPr>
                  <a:t>-0.81</a:t>
                </a:r>
              </a:p>
            </p:txBody>
          </p:sp>
        </p:grpSp>
      </p:grp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233842" y="854057"/>
            <a:ext cx="189507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 "/>
            </a:pPr>
            <a:r>
              <a:rPr kumimoji="0" lang="en-US" altLang="ja-JP" sz="2400" b="1" dirty="0" err="1">
                <a:solidFill>
                  <a:schemeClr val="accent2"/>
                </a:solidFill>
                <a:latin typeface="Symbol" pitchFamily="18" charset="2"/>
                <a:ea typeface="ＭＳ Ｐゴシック" pitchFamily="50" charset="-128"/>
              </a:rPr>
              <a:t>F</a:t>
            </a:r>
            <a:r>
              <a:rPr kumimoji="0" lang="en-US" altLang="ja-JP" sz="2400" b="1" baseline="-25000" dirty="0" err="1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sno</a:t>
            </a:r>
            <a:r>
              <a:rPr kumimoji="0" lang="en-US" altLang="ja-JP" sz="2400" b="1" dirty="0">
                <a:solidFill>
                  <a:schemeClr val="accent2"/>
                </a:solidFill>
                <a:latin typeface="Arial" charset="0"/>
                <a:ea typeface="ＭＳ Ｐゴシック" pitchFamily="50" charset="-128"/>
              </a:rPr>
              <a:t>  = 5.09</a:t>
            </a:r>
            <a:endParaRPr kumimoji="0" lang="en-US" altLang="ja-JP" sz="2400" b="1" dirty="0">
              <a:solidFill>
                <a:schemeClr val="accent2"/>
              </a:solidFill>
              <a:latin typeface="Symbol" pitchFamily="18" charset="2"/>
              <a:ea typeface="ＭＳ Ｐゴシック" pitchFamily="50" charset="-128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000760" y="785794"/>
            <a:ext cx="963613" cy="690564"/>
            <a:chOff x="1200" y="1920"/>
            <a:chExt cx="607" cy="435"/>
          </a:xfrm>
        </p:grpSpPr>
        <p:sp>
          <p:nvSpPr>
            <p:cNvPr id="57355" name="Text Box 11"/>
            <p:cNvSpPr txBox="1">
              <a:spLocks noChangeArrowheads="1"/>
            </p:cNvSpPr>
            <p:nvPr/>
          </p:nvSpPr>
          <p:spPr bwMode="auto">
            <a:xfrm>
              <a:off x="1200" y="1920"/>
              <a:ext cx="607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ja-JP" altLang="en-US" sz="2400" b="1" dirty="0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+0.44</a:t>
              </a:r>
            </a:p>
          </p:txBody>
        </p:sp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1236" y="2064"/>
              <a:ext cx="559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ja-JP" altLang="en-US" sz="2400" b="1" dirty="0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-0.43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929454" y="785794"/>
            <a:ext cx="963613" cy="690564"/>
            <a:chOff x="1200" y="1920"/>
            <a:chExt cx="607" cy="435"/>
          </a:xfrm>
        </p:grpSpPr>
        <p:sp>
          <p:nvSpPr>
            <p:cNvPr id="57358" name="Text Box 14"/>
            <p:cNvSpPr txBox="1">
              <a:spLocks noChangeArrowheads="1"/>
            </p:cNvSpPr>
            <p:nvPr/>
          </p:nvSpPr>
          <p:spPr bwMode="auto">
            <a:xfrm>
              <a:off x="1200" y="1920"/>
              <a:ext cx="607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ja-JP" altLang="en-US" sz="2400" b="1" dirty="0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+0.46</a:t>
              </a:r>
            </a:p>
          </p:txBody>
        </p:sp>
        <p:sp>
          <p:nvSpPr>
            <p:cNvPr id="57359" name="Text Box 15"/>
            <p:cNvSpPr txBox="1">
              <a:spLocks noChangeArrowheads="1"/>
            </p:cNvSpPr>
            <p:nvPr/>
          </p:nvSpPr>
          <p:spPr bwMode="auto">
            <a:xfrm>
              <a:off x="1236" y="2064"/>
              <a:ext cx="559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ja-JP" altLang="en-US" sz="2400" b="1">
                  <a:solidFill>
                    <a:schemeClr val="accent2"/>
                  </a:solidFill>
                  <a:latin typeface="Arial" charset="0"/>
                  <a:ea typeface="ＭＳ Ｐゴシック" pitchFamily="50" charset="-128"/>
                </a:rPr>
                <a:t>-0.43</a:t>
              </a:r>
            </a:p>
          </p:txBody>
        </p:sp>
      </p:grpSp>
      <p:pic>
        <p:nvPicPr>
          <p:cNvPr id="57360" name="Picture 16" descr="him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447800"/>
            <a:ext cx="6367463" cy="4525963"/>
          </a:xfrm>
          <a:noFill/>
          <a:ln/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Three neutron detection methods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9988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6363"/>
            <a:ext cx="9144000" cy="548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Picture 16" descr="h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98395" cy="3552836"/>
          </a:xfrm>
          <a:prstGeom prst="rect">
            <a:avLst/>
          </a:prstGeom>
          <a:noFill/>
          <a:ln/>
        </p:spPr>
      </p:pic>
      <p:sp>
        <p:nvSpPr>
          <p:cNvPr id="8" name="矩形 7"/>
          <p:cNvSpPr/>
          <p:nvPr/>
        </p:nvSpPr>
        <p:spPr>
          <a:xfrm>
            <a:off x="3357554" y="214290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Phase I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3840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2420" y="214290"/>
            <a:ext cx="4601580" cy="328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>
          <a:xfrm>
            <a:off x="7967075" y="2643182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Phase II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3840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36441"/>
            <a:ext cx="4786314" cy="322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>
          <a:xfrm>
            <a:off x="3428992" y="5786454"/>
            <a:ext cx="1258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Phase III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38400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143380"/>
            <a:ext cx="4214810" cy="245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5572132" y="3786190"/>
            <a:ext cx="2634567" cy="400110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SNO only, Phase I+II+III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eactor-all"/>
          <p:cNvPicPr>
            <a:picLocks noChangeAspect="1" noChangeArrowheads="1"/>
          </p:cNvPicPr>
          <p:nvPr/>
        </p:nvPicPr>
        <p:blipFill>
          <a:blip r:embed="rId2"/>
          <a:srcRect l="17896" r="12885" b="12506"/>
          <a:stretch>
            <a:fillRect/>
          </a:stretch>
        </p:blipFill>
        <p:spPr bwMode="auto">
          <a:xfrm>
            <a:off x="4139952" y="752714"/>
            <a:ext cx="4536504" cy="44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292" y="3720604"/>
            <a:ext cx="360066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标题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1268" cy="792088"/>
          </a:xfrm>
        </p:spPr>
        <p:txBody>
          <a:bodyPr>
            <a:norm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KamLAND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77829" name="内容占位符 4"/>
          <p:cNvSpPr>
            <a:spLocks noGrp="1"/>
          </p:cNvSpPr>
          <p:nvPr>
            <p:ph idx="1"/>
          </p:nvPr>
        </p:nvSpPr>
        <p:spPr>
          <a:xfrm>
            <a:off x="179512" y="1052736"/>
            <a:ext cx="4320480" cy="259228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kumimoji="1" lang="en-US" altLang="zh-CN" sz="2400" b="1" dirty="0">
                <a:solidFill>
                  <a:srgbClr val="C0504D"/>
                </a:solidFill>
                <a:latin typeface="Times New Roman" pitchFamily="18" charset="0"/>
              </a:rPr>
              <a:t>1000t  scintillators</a:t>
            </a:r>
            <a:r>
              <a:rPr kumimoji="1" lang="en-US" altLang="zh-CN" sz="2400" b="1" dirty="0">
                <a:solidFill>
                  <a:srgbClr val="1F497D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kumimoji="1" lang="en-US" altLang="zh-CN" sz="2400" b="1" dirty="0" smtClean="0">
                <a:solidFill>
                  <a:prstClr val="black"/>
                </a:solidFill>
                <a:latin typeface="Times New Roman" pitchFamily="18" charset="0"/>
              </a:rPr>
              <a:t>Shielding: 3000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 pitchFamily="18" charset="0"/>
              </a:rPr>
              <a:t>MWE/3m Water </a:t>
            </a:r>
          </a:p>
          <a:p>
            <a:pPr>
              <a:spcBef>
                <a:spcPts val="0"/>
              </a:spcBef>
            </a:pPr>
            <a:r>
              <a:rPr kumimoji="1" lang="en-US" altLang="zh-CN" sz="2400" b="1" dirty="0">
                <a:solidFill>
                  <a:prstClr val="black"/>
                </a:solidFill>
                <a:latin typeface="Times New Roman" pitchFamily="18" charset="0"/>
              </a:rPr>
              <a:t>Signal:     ~</a:t>
            </a:r>
            <a:r>
              <a:rPr kumimoji="1" lang="en-US" altLang="zh-CN" sz="2400" b="1" dirty="0" smtClean="0">
                <a:solidFill>
                  <a:prstClr val="black"/>
                </a:solidFill>
                <a:latin typeface="Times New Roman" pitchFamily="18" charset="0"/>
              </a:rPr>
              <a:t>0.5/day</a:t>
            </a:r>
            <a:endParaRPr kumimoji="1" lang="en-US" altLang="zh-CN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kumimoji="1" lang="en-US" altLang="zh-CN" sz="2400" b="1" dirty="0">
                <a:solidFill>
                  <a:prstClr val="black"/>
                </a:solidFill>
                <a:latin typeface="Times New Roman" pitchFamily="18" charset="0"/>
              </a:rPr>
              <a:t>BK: </a:t>
            </a:r>
          </a:p>
          <a:p>
            <a:pPr lvl="1">
              <a:spcBef>
                <a:spcPts val="0"/>
              </a:spcBef>
            </a:pPr>
            <a:r>
              <a:rPr kumimoji="1" lang="en-US" altLang="zh-CN" sz="2000" b="1" dirty="0" smtClean="0">
                <a:solidFill>
                  <a:prstClr val="black"/>
                </a:solidFill>
                <a:latin typeface="Times New Roman" pitchFamily="18" charset="0"/>
              </a:rPr>
              <a:t>correlated:  ~</a:t>
            </a:r>
            <a:r>
              <a:rPr kumimoji="1" lang="en-US" altLang="zh-CN" sz="2000" b="1" dirty="0">
                <a:solidFill>
                  <a:prstClr val="black"/>
                </a:solidFill>
                <a:latin typeface="Times New Roman" pitchFamily="18" charset="0"/>
              </a:rPr>
              <a:t>0.001/day  </a:t>
            </a:r>
          </a:p>
          <a:p>
            <a:pPr lvl="1">
              <a:spcBef>
                <a:spcPts val="0"/>
              </a:spcBef>
            </a:pPr>
            <a:r>
              <a:rPr kumimoji="1" lang="en-US" altLang="zh-CN" sz="2000" b="1" dirty="0" smtClean="0">
                <a:solidFill>
                  <a:prstClr val="black"/>
                </a:solidFill>
                <a:latin typeface="Times New Roman" pitchFamily="18" charset="0"/>
              </a:rPr>
              <a:t>Uncorrelated</a:t>
            </a:r>
            <a:r>
              <a:rPr kumimoji="1" lang="zh-CN" altLang="en-US" sz="2000" b="1" dirty="0" smtClean="0">
                <a:solidFill>
                  <a:prstClr val="black"/>
                </a:solidFill>
                <a:latin typeface="Times New Roman" pitchFamily="18" charset="0"/>
              </a:rPr>
              <a:t>：</a:t>
            </a:r>
            <a:r>
              <a:rPr kumimoji="1" lang="en-US" altLang="zh-CN" sz="2000" b="1" dirty="0" smtClean="0">
                <a:solidFill>
                  <a:prstClr val="black"/>
                </a:solidFill>
                <a:latin typeface="Times New Roman" pitchFamily="18" charset="0"/>
              </a:rPr>
              <a:t>~0.01/day</a:t>
            </a:r>
            <a:endParaRPr kumimoji="1" lang="en-US" altLang="zh-CN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8" name="Picture 4" descr="C:\My Documents\neutrino school\page34.jpeg"/>
          <p:cNvPicPr>
            <a:picLocks noChangeAspect="1" noChangeArrowheads="1"/>
          </p:cNvPicPr>
          <p:nvPr/>
        </p:nvPicPr>
        <p:blipFill rotWithShape="1">
          <a:blip r:embed="rId4" cstate="print"/>
          <a:srcRect l="47644" t="34674" r="20390" b="31308"/>
          <a:stretch/>
        </p:blipFill>
        <p:spPr bwMode="auto">
          <a:xfrm>
            <a:off x="6876256" y="3477228"/>
            <a:ext cx="2154799" cy="324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标题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343400" cy="792162"/>
          </a:xfrm>
        </p:spPr>
        <p:txBody>
          <a:bodyPr/>
          <a:lstStyle/>
          <a:p>
            <a:r>
              <a:rPr lang="en-US" altLang="zh-CN" sz="4000" smtClean="0">
                <a:solidFill>
                  <a:srgbClr val="FF0000"/>
                </a:solidFill>
              </a:rPr>
              <a:t>Oscillation signal</a:t>
            </a:r>
            <a:endParaRPr lang="zh-CN" altLang="en-US" sz="4000" smtClean="0">
              <a:solidFill>
                <a:srgbClr val="FF0000"/>
              </a:solidFill>
            </a:endParaRPr>
          </a:p>
        </p:txBody>
      </p:sp>
      <p:sp>
        <p:nvSpPr>
          <p:cNvPr id="86019" name="内容占位符 2"/>
          <p:cNvSpPr>
            <a:spLocks noGrp="1"/>
          </p:cNvSpPr>
          <p:nvPr>
            <p:ph idx="1"/>
          </p:nvPr>
        </p:nvSpPr>
        <p:spPr>
          <a:xfrm>
            <a:off x="457200" y="1295400"/>
            <a:ext cx="4114800" cy="1905000"/>
          </a:xfrm>
        </p:spPr>
        <p:txBody>
          <a:bodyPr/>
          <a:lstStyle/>
          <a:p>
            <a:r>
              <a:rPr lang="en-US" altLang="zh-CN" smtClean="0"/>
              <a:t>Rate </a:t>
            </a:r>
          </a:p>
          <a:p>
            <a:r>
              <a:rPr lang="en-US" altLang="zh-CN" smtClean="0"/>
              <a:t>Energy spectrum</a:t>
            </a:r>
          </a:p>
          <a:p>
            <a:r>
              <a:rPr lang="en-US" altLang="zh-CN" smtClean="0"/>
              <a:t>L/E plot</a:t>
            </a:r>
            <a:endParaRPr lang="zh-CN" altLang="en-US" smtClean="0"/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568700"/>
            <a:ext cx="44958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3" descr="page4"/>
          <p:cNvPicPr>
            <a:picLocks noChangeAspect="1" noChangeArrowheads="1"/>
          </p:cNvPicPr>
          <p:nvPr/>
        </p:nvPicPr>
        <p:blipFill>
          <a:blip r:embed="rId4"/>
          <a:srcRect l="48634" t="5368" r="4631" b="67645"/>
          <a:stretch>
            <a:fillRect/>
          </a:stretch>
        </p:blipFill>
        <p:spPr bwMode="auto">
          <a:xfrm>
            <a:off x="0" y="3497263"/>
            <a:ext cx="4495800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标题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4235896" cy="563563"/>
          </a:xfrm>
        </p:spPr>
        <p:txBody>
          <a:bodyPr>
            <a:normAutofit fontScale="90000"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</a:rPr>
              <a:t>KamLAND</a:t>
            </a:r>
            <a:r>
              <a:rPr lang="en-US" altLang="zh-CN" dirty="0" smtClean="0">
                <a:solidFill>
                  <a:srgbClr val="FF0000"/>
                </a:solidFill>
              </a:rPr>
              <a:t> Results 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sp>
        <p:nvSpPr>
          <p:cNvPr id="89091" name="内容占位符 2"/>
          <p:cNvSpPr>
            <a:spLocks noGrp="1"/>
          </p:cNvSpPr>
          <p:nvPr>
            <p:ph idx="1"/>
          </p:nvPr>
        </p:nvSpPr>
        <p:spPr>
          <a:xfrm>
            <a:off x="457200" y="990600"/>
            <a:ext cx="4572000" cy="5135563"/>
          </a:xfrm>
        </p:spPr>
        <p:txBody>
          <a:bodyPr/>
          <a:lstStyle/>
          <a:p>
            <a:r>
              <a:rPr lang="en-US" altLang="zh-CN" sz="2400" smtClean="0"/>
              <a:t>PRL90(2003)021802</a:t>
            </a:r>
          </a:p>
          <a:p>
            <a:r>
              <a:rPr lang="en-US" altLang="zh-CN" sz="2400" smtClean="0"/>
              <a:t>PRL94(2005)081801</a:t>
            </a:r>
          </a:p>
          <a:p>
            <a:r>
              <a:rPr lang="en-US" altLang="zh-CN" sz="2400" smtClean="0"/>
              <a:t>PRL100(2008)221803</a:t>
            </a:r>
            <a:endParaRPr lang="zh-CN" altLang="en-US" sz="2400" smtClean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3470275"/>
            <a:ext cx="3581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31829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0"/>
            <a:ext cx="3581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箭头连接符 8"/>
          <p:cNvCxnSpPr/>
          <p:nvPr/>
        </p:nvCxnSpPr>
        <p:spPr>
          <a:xfrm flipV="1">
            <a:off x="3352800" y="2438400"/>
            <a:ext cx="1143000" cy="914400"/>
          </a:xfrm>
          <a:prstGeom prst="straightConnector1">
            <a:avLst/>
          </a:prstGeom>
          <a:ln w="1016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rot="16200000" flipH="1">
            <a:off x="4724400" y="3581400"/>
            <a:ext cx="1219200" cy="914400"/>
          </a:xfrm>
          <a:prstGeom prst="straightConnector1">
            <a:avLst/>
          </a:prstGeom>
          <a:ln w="1016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3687211" y="6337880"/>
            <a:ext cx="237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LMA </a:t>
            </a:r>
            <a:r>
              <a:rPr lang="en-US" altLang="zh-CN" b="1" dirty="0" smtClean="0">
                <a:solidFill>
                  <a:srgbClr val="FF0000"/>
                </a:solidFill>
              </a:rPr>
              <a:t>firmly established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Final Results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59"/>
            <a:ext cx="5400600" cy="5008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6176" y="6178242"/>
            <a:ext cx="181303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KamLAND+SOLAR</a:t>
            </a:r>
          </a:p>
          <a:p>
            <a:r>
              <a:rPr lang="it-IT" sz="1400" dirty="0" smtClean="0"/>
              <a:t> arXiV: 1409.4515</a:t>
            </a:r>
            <a:endParaRPr lang="it-IT" sz="1400" dirty="0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083420"/>
              </p:ext>
            </p:extLst>
          </p:nvPr>
        </p:nvGraphicFramePr>
        <p:xfrm>
          <a:off x="5796136" y="1772816"/>
          <a:ext cx="3078465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3" name="Equation" r:id="rId4" imgW="1587240" imgH="482400" progId="Equation.3">
                  <p:embed/>
                </p:oleObj>
              </mc:Choice>
              <mc:Fallback>
                <p:oleObj name="Equation" r:id="rId4" imgW="158724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772816"/>
                        <a:ext cx="3078465" cy="936104"/>
                      </a:xfrm>
                      <a:prstGeom prst="rect">
                        <a:avLst/>
                      </a:prstGeom>
                      <a:noFill/>
                      <a:ln w="508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1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New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Day-Night </a:t>
            </a:r>
            <a:r>
              <a:rPr lang="en-US" altLang="zh-CN" sz="3600" b="1" dirty="0">
                <a:solidFill>
                  <a:srgbClr val="FF0000"/>
                </a:solidFill>
              </a:rPr>
              <a:t>Effect &amp; Spectrum Distortion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1520" y="908721"/>
            <a:ext cx="4244280" cy="2448272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Day-Night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flux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asymmetry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 indication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the regeneration of </a:t>
            </a:r>
            <a:r>
              <a:rPr lang="en-US" altLang="zh-CN" sz="2000" b="1" dirty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altLang="zh-CN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as they travel through earth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matter(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earth matter effect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~ 2.8 </a:t>
            </a:r>
            <a:r>
              <a:rPr lang="en-US" altLang="zh-CN" sz="2000" b="1" dirty="0">
                <a:solidFill>
                  <a:srgbClr val="3333FF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altLang="zh-CN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asymmetry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observed.</a:t>
            </a:r>
          </a:p>
          <a:p>
            <a:r>
              <a:rPr lang="en-US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agreement with expectation (1 </a:t>
            </a:r>
            <a:r>
              <a:rPr lang="en-US" altLang="zh-CN" sz="2000" b="1" dirty="0">
                <a:solidFill>
                  <a:srgbClr val="0000FF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tension)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000" dirty="0"/>
          </a:p>
        </p:txBody>
      </p:sp>
      <p:sp>
        <p:nvSpPr>
          <p:cNvPr id="8" name="内容占位符 7"/>
          <p:cNvSpPr>
            <a:spLocks noGrp="1"/>
          </p:cNvSpPr>
          <p:nvPr>
            <p:ph sz="half" idx="2"/>
          </p:nvPr>
        </p:nvSpPr>
        <p:spPr>
          <a:xfrm>
            <a:off x="4499992" y="908720"/>
            <a:ext cx="4464496" cy="5217443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Spectrum “upturn” is an indication of MSW effect in the sun (</a:t>
            </a:r>
            <a:r>
              <a:rPr lang="en-US" altLang="zh-CN" sz="2000" b="1" dirty="0">
                <a:solidFill>
                  <a:srgbClr val="C00000"/>
                </a:solidFill>
              </a:rPr>
              <a:t>solar matter effect</a:t>
            </a:r>
            <a:r>
              <a:rPr lang="en-US" altLang="zh-CN" sz="2000" b="1" dirty="0"/>
              <a:t>)</a:t>
            </a:r>
          </a:p>
          <a:p>
            <a:r>
              <a:rPr lang="en-US" altLang="zh-CN" sz="2000" b="1" dirty="0"/>
              <a:t>MSW is disfavored by </a:t>
            </a:r>
            <a:r>
              <a:rPr lang="en-US" altLang="zh-CN" sz="2000" b="1" dirty="0" err="1"/>
              <a:t>SuperK</a:t>
            </a:r>
            <a:r>
              <a:rPr lang="en-US" altLang="zh-CN" sz="2000" b="1" dirty="0"/>
              <a:t> at 1.7 </a:t>
            </a:r>
            <a:r>
              <a:rPr lang="en-US" altLang="zh-CN" sz="2000" b="1" dirty="0">
                <a:latin typeface="Symbol" panose="05050102010706020507" pitchFamily="18" charset="2"/>
              </a:rPr>
              <a:t>s</a:t>
            </a:r>
          </a:p>
          <a:p>
            <a:r>
              <a:rPr lang="en-US" altLang="zh-CN" sz="2000" b="1" dirty="0" err="1"/>
              <a:t>SuperK</a:t>
            </a:r>
            <a:r>
              <a:rPr lang="en-US" altLang="zh-CN" sz="2000" b="1" dirty="0"/>
              <a:t> and SNO are complementary to constrain the shape. MSW is consistent with all the data at 1 </a:t>
            </a:r>
            <a:r>
              <a:rPr lang="en-US" altLang="zh-CN" sz="2000" b="1" dirty="0">
                <a:latin typeface="Symbol" panose="05050102010706020507" pitchFamily="18" charset="2"/>
              </a:rPr>
              <a:t>s</a:t>
            </a:r>
            <a:endParaRPr lang="en-US" altLang="zh-CN" sz="2000" b="1" dirty="0"/>
          </a:p>
          <a:p>
            <a:endParaRPr lang="zh-CN" altLang="en-US" sz="2000" b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2EE7-1643-46CC-A945-2F810A2978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29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8" y="3325413"/>
            <a:ext cx="4156062" cy="309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932254" y="6408844"/>
            <a:ext cx="337443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prstClr val="black"/>
                </a:solidFill>
              </a:rPr>
              <a:t>Phys.Rev.Lett. 112 (2014) 091805</a:t>
            </a:r>
            <a:r>
              <a:rPr lang="zh-CN" altLang="zh-CN" dirty="0">
                <a:solidFill>
                  <a:prstClr val="black"/>
                </a:solidFill>
              </a:rPr>
              <a:t> 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3493658"/>
            <a:ext cx="3793213" cy="294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9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14282" y="116632"/>
            <a:ext cx="8715436" cy="792088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Neutrino Physics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3600" b="1" dirty="0">
                <a:solidFill>
                  <a:srgbClr val="FF0000"/>
                </a:solidFill>
              </a:rPr>
              <a:t>P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roblems and Methods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grpSp>
        <p:nvGrpSpPr>
          <p:cNvPr id="2" name="组合 97"/>
          <p:cNvGrpSpPr/>
          <p:nvPr/>
        </p:nvGrpSpPr>
        <p:grpSpPr>
          <a:xfrm>
            <a:off x="305871" y="1071546"/>
            <a:ext cx="8735126" cy="1000132"/>
            <a:chOff x="305871" y="1071546"/>
            <a:chExt cx="8735126" cy="1000132"/>
          </a:xfrm>
        </p:grpSpPr>
        <p:grpSp>
          <p:nvGrpSpPr>
            <p:cNvPr id="3" name="组合 6"/>
            <p:cNvGrpSpPr/>
            <p:nvPr/>
          </p:nvGrpSpPr>
          <p:grpSpPr>
            <a:xfrm>
              <a:off x="305871" y="1285860"/>
              <a:ext cx="1190660" cy="642942"/>
              <a:chOff x="571472" y="2000240"/>
              <a:chExt cx="928694" cy="642942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571472" y="2000240"/>
                <a:ext cx="928694" cy="64294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722917" y="2071678"/>
                <a:ext cx="5572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Mass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组合 7"/>
            <p:cNvGrpSpPr/>
            <p:nvPr/>
          </p:nvGrpSpPr>
          <p:grpSpPr>
            <a:xfrm>
              <a:off x="8072462" y="1214422"/>
              <a:ext cx="968535" cy="642942"/>
              <a:chOff x="571472" y="2000240"/>
              <a:chExt cx="968535" cy="642942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571472" y="2000240"/>
                <a:ext cx="928694" cy="64294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571472" y="2143116"/>
                <a:ext cx="9685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Geology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组合 10"/>
            <p:cNvGrpSpPr/>
            <p:nvPr/>
          </p:nvGrpSpPr>
          <p:grpSpPr>
            <a:xfrm>
              <a:off x="5643570" y="1214422"/>
              <a:ext cx="1234697" cy="642942"/>
              <a:chOff x="428596" y="2000240"/>
              <a:chExt cx="1234697" cy="642942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428596" y="2000240"/>
                <a:ext cx="1214446" cy="64294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28596" y="2143116"/>
                <a:ext cx="12346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Astronomy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组合 13"/>
            <p:cNvGrpSpPr/>
            <p:nvPr/>
          </p:nvGrpSpPr>
          <p:grpSpPr>
            <a:xfrm>
              <a:off x="1571604" y="1142984"/>
              <a:ext cx="1357322" cy="928694"/>
              <a:chOff x="571472" y="2000240"/>
              <a:chExt cx="1357322" cy="928694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71472" y="2000240"/>
                <a:ext cx="1357322" cy="9286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714348" y="2143116"/>
                <a:ext cx="111094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Dirac/</a:t>
                </a:r>
              </a:p>
              <a:p>
                <a:r>
                  <a:rPr lang="en-US" altLang="zh-CN" b="1" dirty="0" err="1" smtClean="0">
                    <a:solidFill>
                      <a:prstClr val="black"/>
                    </a:solidFill>
                  </a:rPr>
                  <a:t>Majorana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组合 16"/>
            <p:cNvGrpSpPr/>
            <p:nvPr/>
          </p:nvGrpSpPr>
          <p:grpSpPr>
            <a:xfrm>
              <a:off x="4286248" y="1071546"/>
              <a:ext cx="1361663" cy="857256"/>
              <a:chOff x="285720" y="1857364"/>
              <a:chExt cx="1361663" cy="857256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285720" y="1857364"/>
                <a:ext cx="1285884" cy="857256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57158" y="1928802"/>
                <a:ext cx="1290225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zh-CN" b="1" dirty="0" smtClean="0">
                    <a:solidFill>
                      <a:prstClr val="black"/>
                    </a:solidFill>
                  </a:rPr>
                  <a:t>Oscillation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zh-CN" b="1" dirty="0" smtClean="0">
                    <a:solidFill>
                      <a:prstClr val="black"/>
                    </a:solidFill>
                  </a:rPr>
                  <a:t>/sterile 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zh-CN" b="1" dirty="0" smtClean="0">
                    <a:solidFill>
                      <a:prstClr val="black"/>
                    </a:solidFill>
                  </a:rPr>
                  <a:t>neutrinos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组合 19"/>
            <p:cNvGrpSpPr/>
            <p:nvPr/>
          </p:nvGrpSpPr>
          <p:grpSpPr>
            <a:xfrm>
              <a:off x="3000364" y="1142984"/>
              <a:ext cx="1285884" cy="717769"/>
              <a:chOff x="285720" y="1928802"/>
              <a:chExt cx="1285884" cy="717769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285720" y="1928802"/>
                <a:ext cx="1214446" cy="71438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57158" y="2000240"/>
                <a:ext cx="121444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Magnetic moments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组合 90"/>
            <p:cNvGrpSpPr/>
            <p:nvPr/>
          </p:nvGrpSpPr>
          <p:grpSpPr>
            <a:xfrm>
              <a:off x="6858016" y="1214422"/>
              <a:ext cx="1229824" cy="642942"/>
              <a:chOff x="425065" y="2000240"/>
              <a:chExt cx="1260220" cy="642942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498269" y="2000240"/>
                <a:ext cx="1098054" cy="64294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425065" y="2143116"/>
                <a:ext cx="12602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Cosmology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3" name="组合 98"/>
          <p:cNvGrpSpPr/>
          <p:nvPr/>
        </p:nvGrpSpPr>
        <p:grpSpPr>
          <a:xfrm>
            <a:off x="142844" y="2714620"/>
            <a:ext cx="8858312" cy="857258"/>
            <a:chOff x="142844" y="2714620"/>
            <a:chExt cx="8858312" cy="857258"/>
          </a:xfrm>
        </p:grpSpPr>
        <p:grpSp>
          <p:nvGrpSpPr>
            <p:cNvPr id="26" name="组合 22"/>
            <p:cNvGrpSpPr/>
            <p:nvPr/>
          </p:nvGrpSpPr>
          <p:grpSpPr>
            <a:xfrm>
              <a:off x="1571604" y="2786058"/>
              <a:ext cx="1071570" cy="642942"/>
              <a:chOff x="571472" y="2000240"/>
              <a:chExt cx="1071570" cy="642942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571472" y="2000240"/>
                <a:ext cx="1071570" cy="64294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714348" y="2143116"/>
                <a:ext cx="9196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Reactor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组合 25"/>
            <p:cNvGrpSpPr/>
            <p:nvPr/>
          </p:nvGrpSpPr>
          <p:grpSpPr>
            <a:xfrm>
              <a:off x="8215306" y="2857496"/>
              <a:ext cx="785850" cy="642942"/>
              <a:chOff x="571472" y="1857364"/>
              <a:chExt cx="785850" cy="642942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571472" y="1857364"/>
                <a:ext cx="785850" cy="64294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42942" y="2000240"/>
                <a:ext cx="6930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Earth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组合 28"/>
            <p:cNvGrpSpPr/>
            <p:nvPr/>
          </p:nvGrpSpPr>
          <p:grpSpPr>
            <a:xfrm>
              <a:off x="7143768" y="2786059"/>
              <a:ext cx="1000132" cy="785819"/>
              <a:chOff x="687558" y="2092088"/>
              <a:chExt cx="812607" cy="505169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687558" y="2092088"/>
                <a:ext cx="812607" cy="505169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714348" y="2143116"/>
                <a:ext cx="150094" cy="2374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组合 31"/>
            <p:cNvGrpSpPr/>
            <p:nvPr/>
          </p:nvGrpSpPr>
          <p:grpSpPr>
            <a:xfrm>
              <a:off x="5000628" y="2786058"/>
              <a:ext cx="928694" cy="642942"/>
              <a:chOff x="648405" y="2000240"/>
              <a:chExt cx="1000132" cy="714380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648405" y="2000240"/>
                <a:ext cx="1000132" cy="71438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714348" y="2143116"/>
                <a:ext cx="720217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Solar</a:t>
                </a:r>
              </a:p>
            </p:txBody>
          </p:sp>
        </p:grpSp>
        <p:grpSp>
          <p:nvGrpSpPr>
            <p:cNvPr id="38" name="组合 34"/>
            <p:cNvGrpSpPr/>
            <p:nvPr/>
          </p:nvGrpSpPr>
          <p:grpSpPr>
            <a:xfrm>
              <a:off x="3929058" y="2714620"/>
              <a:ext cx="1071570" cy="785818"/>
              <a:chOff x="571472" y="1928802"/>
              <a:chExt cx="1071570" cy="785818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571472" y="1928802"/>
                <a:ext cx="1000132" cy="785818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642910" y="2000240"/>
                <a:ext cx="10001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err="1" smtClean="0">
                    <a:solidFill>
                      <a:prstClr val="black"/>
                    </a:solidFill>
                  </a:rPr>
                  <a:t>Atmos-pheric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组合 37"/>
            <p:cNvGrpSpPr/>
            <p:nvPr/>
          </p:nvGrpSpPr>
          <p:grpSpPr>
            <a:xfrm>
              <a:off x="2643174" y="2786062"/>
              <a:ext cx="1285884" cy="642943"/>
              <a:chOff x="397341" y="2000242"/>
              <a:chExt cx="1044779" cy="526044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397341" y="2000242"/>
                <a:ext cx="1044779" cy="52604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397341" y="2117137"/>
                <a:ext cx="1044779" cy="30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Accelerator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组合 40"/>
            <p:cNvGrpSpPr/>
            <p:nvPr/>
          </p:nvGrpSpPr>
          <p:grpSpPr>
            <a:xfrm>
              <a:off x="142844" y="2786058"/>
              <a:ext cx="1500199" cy="785818"/>
              <a:chOff x="357158" y="2000240"/>
              <a:chExt cx="1500199" cy="785818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357158" y="2000240"/>
                <a:ext cx="1428728" cy="785818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428596" y="2071678"/>
                <a:ext cx="142876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Radioactive sources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组合 93"/>
            <p:cNvGrpSpPr/>
            <p:nvPr/>
          </p:nvGrpSpPr>
          <p:grpSpPr>
            <a:xfrm>
              <a:off x="6000760" y="2714620"/>
              <a:ext cx="1000132" cy="785818"/>
              <a:chOff x="571472" y="1928802"/>
              <a:chExt cx="1000132" cy="785818"/>
            </a:xfrm>
          </p:grpSpPr>
          <p:sp>
            <p:nvSpPr>
              <p:cNvPr id="95" name="椭圆 94"/>
              <p:cNvSpPr/>
              <p:nvPr/>
            </p:nvSpPr>
            <p:spPr>
              <a:xfrm>
                <a:off x="571472" y="1928802"/>
                <a:ext cx="1000132" cy="785818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642910" y="2000240"/>
                <a:ext cx="92869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err="1" smtClean="0">
                    <a:solidFill>
                      <a:prstClr val="black"/>
                    </a:solidFill>
                  </a:rPr>
                  <a:t>Astro</a:t>
                </a:r>
                <a:r>
                  <a:rPr lang="en-US" altLang="zh-CN" b="1" dirty="0" smtClean="0">
                    <a:solidFill>
                      <a:prstClr val="black"/>
                    </a:solidFill>
                  </a:rPr>
                  <a:t>-objects 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6" name="矩形 105"/>
            <p:cNvSpPr/>
            <p:nvPr/>
          </p:nvSpPr>
          <p:spPr>
            <a:xfrm>
              <a:off x="7143768" y="2857496"/>
              <a:ext cx="10715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prstClr val="black"/>
                  </a:solidFill>
                </a:rPr>
                <a:t>Relic-neutrino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组合 104"/>
          <p:cNvGrpSpPr/>
          <p:nvPr/>
        </p:nvGrpSpPr>
        <p:grpSpPr>
          <a:xfrm>
            <a:off x="821506" y="3334848"/>
            <a:ext cx="7608147" cy="1791331"/>
            <a:chOff x="821506" y="3334848"/>
            <a:chExt cx="7608147" cy="1791331"/>
          </a:xfrm>
        </p:grpSpPr>
        <p:grpSp>
          <p:nvGrpSpPr>
            <p:cNvPr id="51" name="组合 101"/>
            <p:cNvGrpSpPr/>
            <p:nvPr/>
          </p:nvGrpSpPr>
          <p:grpSpPr>
            <a:xfrm>
              <a:off x="821506" y="3334848"/>
              <a:ext cx="7608147" cy="1791331"/>
              <a:chOff x="821506" y="3334848"/>
              <a:chExt cx="7608147" cy="1791331"/>
            </a:xfrm>
          </p:grpSpPr>
          <p:cxnSp>
            <p:nvCxnSpPr>
              <p:cNvPr id="115" name="直接箭头连接符 114"/>
              <p:cNvCxnSpPr/>
              <p:nvPr/>
            </p:nvCxnSpPr>
            <p:spPr>
              <a:xfrm rot="16200000" flipV="1">
                <a:off x="196424" y="4125522"/>
                <a:ext cx="1428758" cy="17859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箭头连接符 119"/>
              <p:cNvCxnSpPr/>
              <p:nvPr/>
            </p:nvCxnSpPr>
            <p:spPr>
              <a:xfrm rot="16200000" flipV="1">
                <a:off x="1357290" y="4143380"/>
                <a:ext cx="1643074" cy="21431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箭头连接符 121"/>
              <p:cNvCxnSpPr/>
              <p:nvPr/>
            </p:nvCxnSpPr>
            <p:spPr>
              <a:xfrm rot="16200000" flipV="1">
                <a:off x="6286512" y="3786190"/>
                <a:ext cx="1571636" cy="85725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箭头连接符 122"/>
              <p:cNvCxnSpPr/>
              <p:nvPr/>
            </p:nvCxnSpPr>
            <p:spPr>
              <a:xfrm rot="5400000" flipH="1" flipV="1">
                <a:off x="2000233" y="3857627"/>
                <a:ext cx="1643074" cy="64294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箭头连接符 123"/>
              <p:cNvCxnSpPr>
                <a:endCxn id="39" idx="4"/>
              </p:cNvCxnSpPr>
              <p:nvPr/>
            </p:nvCxnSpPr>
            <p:spPr>
              <a:xfrm rot="16200000" flipV="1">
                <a:off x="3178963" y="3536158"/>
                <a:ext cx="1571632" cy="135732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箭头连接符 124"/>
              <p:cNvCxnSpPr/>
              <p:nvPr/>
            </p:nvCxnSpPr>
            <p:spPr>
              <a:xfrm rot="10800000">
                <a:off x="5572136" y="3429000"/>
                <a:ext cx="2857517" cy="157163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箭头连接符 134"/>
              <p:cNvCxnSpPr>
                <a:stCxn id="83" idx="0"/>
              </p:cNvCxnSpPr>
              <p:nvPr/>
            </p:nvCxnSpPr>
            <p:spPr>
              <a:xfrm rot="16200000" flipV="1">
                <a:off x="3982637" y="3018232"/>
                <a:ext cx="1571636" cy="239317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箭头连接符 136"/>
              <p:cNvCxnSpPr>
                <a:stCxn id="76" idx="7"/>
              </p:cNvCxnSpPr>
              <p:nvPr/>
            </p:nvCxnSpPr>
            <p:spPr>
              <a:xfrm rot="5400000" flipH="1" flipV="1">
                <a:off x="4950858" y="1647383"/>
                <a:ext cx="1625740" cy="5331851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箭头连接符 147"/>
              <p:cNvCxnSpPr>
                <a:stCxn id="89" idx="0"/>
              </p:cNvCxnSpPr>
              <p:nvPr/>
            </p:nvCxnSpPr>
            <p:spPr>
              <a:xfrm rot="16200000" flipV="1">
                <a:off x="5518554" y="3268265"/>
                <a:ext cx="1571636" cy="18931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接箭头连接符 161"/>
              <p:cNvCxnSpPr/>
              <p:nvPr/>
            </p:nvCxnSpPr>
            <p:spPr>
              <a:xfrm rot="10800000">
                <a:off x="4714876" y="3429000"/>
                <a:ext cx="2357454" cy="157163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箭头连接符 163"/>
              <p:cNvCxnSpPr>
                <a:stCxn id="153" idx="0"/>
              </p:cNvCxnSpPr>
              <p:nvPr/>
            </p:nvCxnSpPr>
            <p:spPr>
              <a:xfrm rot="16200000" flipV="1">
                <a:off x="3964777" y="4107661"/>
                <a:ext cx="1500198" cy="28575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箭头连接符 96"/>
              <p:cNvCxnSpPr>
                <a:endCxn id="39" idx="5"/>
              </p:cNvCxnSpPr>
              <p:nvPr/>
            </p:nvCxnSpPr>
            <p:spPr>
              <a:xfrm rot="10800000">
                <a:off x="3740746" y="3334848"/>
                <a:ext cx="3117279" cy="173722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箭头连接符 108"/>
              <p:cNvCxnSpPr>
                <a:stCxn id="76" idx="0"/>
              </p:cNvCxnSpPr>
              <p:nvPr/>
            </p:nvCxnSpPr>
            <p:spPr>
              <a:xfrm rot="5400000" flipH="1" flipV="1">
                <a:off x="2607455" y="3464720"/>
                <a:ext cx="1571636" cy="1500197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箭头连接符 109"/>
              <p:cNvCxnSpPr/>
              <p:nvPr/>
            </p:nvCxnSpPr>
            <p:spPr>
              <a:xfrm flipV="1">
                <a:off x="3071802" y="3429002"/>
                <a:ext cx="3214712" cy="164307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箭头连接符 113"/>
              <p:cNvCxnSpPr/>
              <p:nvPr/>
            </p:nvCxnSpPr>
            <p:spPr>
              <a:xfrm flipV="1">
                <a:off x="2928926" y="3357562"/>
                <a:ext cx="2357454" cy="1643075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直接箭头连接符 126"/>
            <p:cNvCxnSpPr>
              <a:endCxn id="95" idx="4"/>
            </p:cNvCxnSpPr>
            <p:nvPr/>
          </p:nvCxnSpPr>
          <p:spPr>
            <a:xfrm flipV="1">
              <a:off x="3929058" y="3500438"/>
              <a:ext cx="2571768" cy="157163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/>
            <p:cNvCxnSpPr/>
            <p:nvPr/>
          </p:nvCxnSpPr>
          <p:spPr>
            <a:xfrm rot="16200000" flipV="1">
              <a:off x="2571738" y="4071943"/>
              <a:ext cx="1643073" cy="35718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箭头连接符 131"/>
            <p:cNvCxnSpPr/>
            <p:nvPr/>
          </p:nvCxnSpPr>
          <p:spPr>
            <a:xfrm rot="5400000" flipH="1" flipV="1">
              <a:off x="3250397" y="4036223"/>
              <a:ext cx="1571636" cy="50006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103"/>
          <p:cNvGrpSpPr/>
          <p:nvPr/>
        </p:nvGrpSpPr>
        <p:grpSpPr>
          <a:xfrm>
            <a:off x="0" y="4929197"/>
            <a:ext cx="9144000" cy="1143009"/>
            <a:chOff x="0" y="4929197"/>
            <a:chExt cx="9144000" cy="1143009"/>
          </a:xfrm>
        </p:grpSpPr>
        <p:grpSp>
          <p:nvGrpSpPr>
            <p:cNvPr id="59" name="组合 99"/>
            <p:cNvGrpSpPr/>
            <p:nvPr/>
          </p:nvGrpSpPr>
          <p:grpSpPr>
            <a:xfrm>
              <a:off x="0" y="4929197"/>
              <a:ext cx="9144000" cy="1143009"/>
              <a:chOff x="0" y="4929197"/>
              <a:chExt cx="9144000" cy="1143009"/>
            </a:xfrm>
          </p:grpSpPr>
          <p:grpSp>
            <p:nvGrpSpPr>
              <p:cNvPr id="60" name="组合 74"/>
              <p:cNvGrpSpPr/>
              <p:nvPr/>
            </p:nvGrpSpPr>
            <p:grpSpPr>
              <a:xfrm>
                <a:off x="2000232" y="5000636"/>
                <a:ext cx="1357322" cy="857256"/>
                <a:chOff x="571472" y="2000240"/>
                <a:chExt cx="1560920" cy="857256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571472" y="2000240"/>
                  <a:ext cx="1478767" cy="857256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653626" y="2071678"/>
                  <a:ext cx="1478766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Liquid </a:t>
                  </a:r>
                  <a:r>
                    <a:rPr lang="en-US" altLang="zh-CN" b="1" dirty="0" err="1" smtClean="0">
                      <a:solidFill>
                        <a:prstClr val="black"/>
                      </a:solidFill>
                    </a:rPr>
                    <a:t>scintillator</a:t>
                  </a:r>
                  <a:endParaRPr lang="zh-CN" alt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1" name="组合 78"/>
              <p:cNvGrpSpPr/>
              <p:nvPr/>
            </p:nvGrpSpPr>
            <p:grpSpPr>
              <a:xfrm>
                <a:off x="0" y="4929197"/>
                <a:ext cx="1928794" cy="1143008"/>
                <a:chOff x="268948" y="1957377"/>
                <a:chExt cx="2723079" cy="685805"/>
              </a:xfrm>
            </p:grpSpPr>
            <p:sp>
              <p:nvSpPr>
                <p:cNvPr id="80" name="椭圆 79"/>
                <p:cNvSpPr/>
                <p:nvPr/>
              </p:nvSpPr>
              <p:spPr>
                <a:xfrm>
                  <a:off x="268948" y="1957377"/>
                  <a:ext cx="2723079" cy="685805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矩形 80"/>
                <p:cNvSpPr/>
                <p:nvPr/>
              </p:nvSpPr>
              <p:spPr>
                <a:xfrm>
                  <a:off x="470616" y="2043101"/>
                  <a:ext cx="2521411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Semiconductor/crystals/gaseous/</a:t>
                  </a:r>
                  <a:r>
                    <a:rPr lang="en-US" altLang="zh-CN" b="1" dirty="0" err="1" smtClean="0">
                      <a:solidFill>
                        <a:prstClr val="black"/>
                      </a:solidFill>
                    </a:rPr>
                    <a:t>scintillator</a:t>
                  </a:r>
                  <a:endParaRPr lang="zh-CN" alt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组合 81"/>
              <p:cNvGrpSpPr/>
              <p:nvPr/>
            </p:nvGrpSpPr>
            <p:grpSpPr>
              <a:xfrm>
                <a:off x="5429256" y="5000636"/>
                <a:ext cx="1071570" cy="642942"/>
                <a:chOff x="1557316" y="2000240"/>
                <a:chExt cx="1643074" cy="642942"/>
              </a:xfrm>
            </p:grpSpPr>
            <p:sp>
              <p:nvSpPr>
                <p:cNvPr id="83" name="椭圆 82"/>
                <p:cNvSpPr/>
                <p:nvPr/>
              </p:nvSpPr>
              <p:spPr>
                <a:xfrm>
                  <a:off x="1557316" y="2000240"/>
                  <a:ext cx="1643074" cy="642942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1557316" y="2143116"/>
                  <a:ext cx="16227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Emulsion</a:t>
                  </a:r>
                  <a:endParaRPr lang="zh-CN" altLang="en-US" b="1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组合 84"/>
              <p:cNvGrpSpPr/>
              <p:nvPr/>
            </p:nvGrpSpPr>
            <p:grpSpPr>
              <a:xfrm>
                <a:off x="7929586" y="5000636"/>
                <a:ext cx="1214414" cy="785818"/>
                <a:chOff x="681011" y="2000240"/>
                <a:chExt cx="1862101" cy="785818"/>
              </a:xfrm>
            </p:grpSpPr>
            <p:sp>
              <p:nvSpPr>
                <p:cNvPr id="86" name="椭圆 85"/>
                <p:cNvSpPr/>
                <p:nvPr/>
              </p:nvSpPr>
              <p:spPr>
                <a:xfrm>
                  <a:off x="681011" y="2000240"/>
                  <a:ext cx="1862101" cy="785818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矩形 86"/>
                <p:cNvSpPr/>
                <p:nvPr/>
              </p:nvSpPr>
              <p:spPr>
                <a:xfrm>
                  <a:off x="790549" y="2000240"/>
                  <a:ext cx="1752563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Nuclear chemistry</a:t>
                  </a:r>
                  <a:endParaRPr lang="zh-CN" altLang="en-US" b="1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" name="组合 87"/>
              <p:cNvGrpSpPr/>
              <p:nvPr/>
            </p:nvGrpSpPr>
            <p:grpSpPr>
              <a:xfrm>
                <a:off x="6643702" y="5000636"/>
                <a:ext cx="1214446" cy="785818"/>
                <a:chOff x="1208713" y="2000240"/>
                <a:chExt cx="1083311" cy="785818"/>
              </a:xfrm>
            </p:grpSpPr>
            <p:sp>
              <p:nvSpPr>
                <p:cNvPr id="89" name="椭圆 88"/>
                <p:cNvSpPr/>
                <p:nvPr/>
              </p:nvSpPr>
              <p:spPr>
                <a:xfrm>
                  <a:off x="1208713" y="2000240"/>
                  <a:ext cx="1083311" cy="785818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矩形 89"/>
                <p:cNvSpPr/>
                <p:nvPr/>
              </p:nvSpPr>
              <p:spPr>
                <a:xfrm>
                  <a:off x="1272437" y="2071678"/>
                  <a:ext cx="959586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Water </a:t>
                  </a:r>
                </a:p>
                <a:p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Cerenkov</a:t>
                  </a:r>
                  <a:endParaRPr lang="zh-CN" altLang="en-US" b="1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" name="组合 151"/>
              <p:cNvGrpSpPr/>
              <p:nvPr/>
            </p:nvGrpSpPr>
            <p:grpSpPr>
              <a:xfrm>
                <a:off x="4286248" y="5000636"/>
                <a:ext cx="1143695" cy="1071570"/>
                <a:chOff x="1598393" y="2000240"/>
                <a:chExt cx="1644061" cy="1071570"/>
              </a:xfrm>
            </p:grpSpPr>
            <p:sp>
              <p:nvSpPr>
                <p:cNvPr id="153" name="椭圆 152"/>
                <p:cNvSpPr/>
                <p:nvPr/>
              </p:nvSpPr>
              <p:spPr>
                <a:xfrm>
                  <a:off x="1598393" y="2000240"/>
                  <a:ext cx="1643074" cy="107157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矩形 153"/>
                <p:cNvSpPr/>
                <p:nvPr/>
              </p:nvSpPr>
              <p:spPr>
                <a:xfrm>
                  <a:off x="1701085" y="2143116"/>
                  <a:ext cx="1541369" cy="5909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Sampling</a:t>
                  </a:r>
                  <a:r>
                    <a:rPr lang="zh-CN" altLang="en-US" b="1" dirty="0" smtClean="0">
                      <a:solidFill>
                        <a:prstClr val="black"/>
                      </a:solidFill>
                    </a:rPr>
                    <a:t> </a:t>
                  </a:r>
                  <a:r>
                    <a:rPr lang="en-US" altLang="zh-CN" b="1" dirty="0" smtClean="0">
                      <a:solidFill>
                        <a:prstClr val="black"/>
                      </a:solidFill>
                    </a:rPr>
                    <a:t>detector</a:t>
                  </a:r>
                  <a:endParaRPr lang="zh-CN" alt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21" name="椭圆 120"/>
            <p:cNvSpPr/>
            <p:nvPr/>
          </p:nvSpPr>
          <p:spPr>
            <a:xfrm>
              <a:off x="3286116" y="5072074"/>
              <a:ext cx="928694" cy="71438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3357554" y="5072074"/>
              <a:ext cx="8572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prstClr val="black"/>
                  </a:solidFill>
                </a:rPr>
                <a:t>Liquid Argon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57223" y="1785926"/>
            <a:ext cx="7751008" cy="1094290"/>
            <a:chOff x="857223" y="1785926"/>
            <a:chExt cx="7751008" cy="1094290"/>
          </a:xfrm>
        </p:grpSpPr>
        <p:grpSp>
          <p:nvGrpSpPr>
            <p:cNvPr id="48" name="组合 100"/>
            <p:cNvGrpSpPr/>
            <p:nvPr/>
          </p:nvGrpSpPr>
          <p:grpSpPr>
            <a:xfrm>
              <a:off x="857223" y="1785927"/>
              <a:ext cx="7751008" cy="1094289"/>
              <a:chOff x="857223" y="1785927"/>
              <a:chExt cx="7751008" cy="1094289"/>
            </a:xfrm>
          </p:grpSpPr>
          <p:cxnSp>
            <p:nvCxnSpPr>
              <p:cNvPr id="45" name="直接箭头连接符 44"/>
              <p:cNvCxnSpPr/>
              <p:nvPr/>
            </p:nvCxnSpPr>
            <p:spPr>
              <a:xfrm rot="5400000" flipH="1" flipV="1">
                <a:off x="1053679" y="2018099"/>
                <a:ext cx="785818" cy="75009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>
                <a:stCxn id="95" idx="0"/>
              </p:cNvCxnSpPr>
              <p:nvPr/>
            </p:nvCxnSpPr>
            <p:spPr>
              <a:xfrm rot="16200000" flipV="1">
                <a:off x="5929323" y="2143117"/>
                <a:ext cx="857256" cy="28575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/>
              <p:cNvCxnSpPr>
                <a:stCxn id="24" idx="0"/>
              </p:cNvCxnSpPr>
              <p:nvPr/>
            </p:nvCxnSpPr>
            <p:spPr>
              <a:xfrm rot="5400000" flipH="1" flipV="1">
                <a:off x="2196687" y="1696628"/>
                <a:ext cx="1000132" cy="117872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 flipV="1">
                <a:off x="3357554" y="1928802"/>
                <a:ext cx="1357322" cy="87997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 rot="5400000" flipH="1" flipV="1">
                <a:off x="4321965" y="2178839"/>
                <a:ext cx="857261" cy="35718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/>
              <p:cNvCxnSpPr>
                <a:stCxn id="95" idx="1"/>
                <a:endCxn id="18" idx="5"/>
              </p:cNvCxnSpPr>
              <p:nvPr/>
            </p:nvCxnSpPr>
            <p:spPr>
              <a:xfrm rot="16200000" flipV="1">
                <a:off x="5252303" y="1934776"/>
                <a:ext cx="1026440" cy="763407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>
                <a:stCxn id="33" idx="0"/>
              </p:cNvCxnSpPr>
              <p:nvPr/>
            </p:nvCxnSpPr>
            <p:spPr>
              <a:xfrm rot="16200000" flipV="1">
                <a:off x="4839894" y="2160976"/>
                <a:ext cx="928694" cy="32146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/>
              <p:cNvCxnSpPr>
                <a:stCxn id="27" idx="0"/>
                <a:endCxn id="9" idx="4"/>
              </p:cNvCxnSpPr>
              <p:nvPr/>
            </p:nvCxnSpPr>
            <p:spPr>
              <a:xfrm rot="16200000" flipV="1">
                <a:off x="8072454" y="2321719"/>
                <a:ext cx="1000132" cy="7142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/>
              <p:cNvCxnSpPr>
                <a:endCxn id="5" idx="4"/>
              </p:cNvCxnSpPr>
              <p:nvPr/>
            </p:nvCxnSpPr>
            <p:spPr>
              <a:xfrm rot="5400000" flipH="1" flipV="1">
                <a:off x="450583" y="2335443"/>
                <a:ext cx="857258" cy="43977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/>
              <p:cNvCxnSpPr>
                <a:stCxn id="24" idx="7"/>
                <a:endCxn id="18" idx="3"/>
              </p:cNvCxnSpPr>
              <p:nvPr/>
            </p:nvCxnSpPr>
            <p:spPr>
              <a:xfrm rot="5400000" flipH="1" flipV="1">
                <a:off x="2941926" y="1347581"/>
                <a:ext cx="1076955" cy="1988315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箭头连接符 107"/>
              <p:cNvCxnSpPr>
                <a:stCxn id="30" idx="0"/>
                <a:endCxn id="92" idx="4"/>
              </p:cNvCxnSpPr>
              <p:nvPr/>
            </p:nvCxnSpPr>
            <p:spPr>
              <a:xfrm rot="16200000" flipV="1">
                <a:off x="7090190" y="2232413"/>
                <a:ext cx="928694" cy="178595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箭头连接符 111"/>
              <p:cNvCxnSpPr/>
              <p:nvPr/>
            </p:nvCxnSpPr>
            <p:spPr>
              <a:xfrm rot="5400000" flipH="1" flipV="1">
                <a:off x="6465109" y="2035961"/>
                <a:ext cx="928693" cy="571503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直接箭头连接符 106"/>
            <p:cNvCxnSpPr/>
            <p:nvPr/>
          </p:nvCxnSpPr>
          <p:spPr>
            <a:xfrm rot="10800000">
              <a:off x="3857620" y="1785926"/>
              <a:ext cx="1232090" cy="104557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灯片编号占位符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r>
              <a:rPr lang="en-US" altLang="zh-CN" b="1" dirty="0" err="1" smtClean="0">
                <a:solidFill>
                  <a:srgbClr val="FF0000"/>
                </a:solidFill>
              </a:rPr>
              <a:t>Borexino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4430296" cy="228430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7030A0"/>
                </a:solidFill>
              </a:rPr>
              <a:t>Overburden: 3800 MWE</a:t>
            </a:r>
          </a:p>
          <a:p>
            <a:pPr>
              <a:spcBef>
                <a:spcPts val="0"/>
              </a:spcBef>
            </a:pPr>
            <a:r>
              <a:rPr lang="en-US" altLang="zh-CN" sz="2400" b="1" dirty="0" smtClean="0">
                <a:solidFill>
                  <a:srgbClr val="7030A0"/>
                </a:solidFill>
              </a:rPr>
              <a:t>Extremely low background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7030A0"/>
                </a:solidFill>
              </a:rPr>
              <a:t>Use   </a:t>
            </a:r>
            <a:r>
              <a:rPr lang="en-US" altLang="ja-JP" sz="2400" b="1" dirty="0" smtClean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lang="en-US" altLang="ja-JP" sz="2400" b="1" baseline="-25000" dirty="0" smtClean="0">
                <a:solidFill>
                  <a:srgbClr val="C00000"/>
                </a:solidFill>
                <a:ea typeface="ＭＳ Ｐゴシック" pitchFamily="50" charset="-128"/>
              </a:rPr>
              <a:t>e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</a:rPr>
              <a:t> + 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  <a:sym typeface="Symbol" pitchFamily="18" charset="2"/>
              </a:rPr>
              <a:t>e 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  <a:sym typeface="Wingdings" pitchFamily="2" charset="2"/>
              </a:rPr>
              <a:t> </a:t>
            </a:r>
            <a:r>
              <a:rPr lang="en-US" altLang="ja-JP" sz="2400" b="1" dirty="0" smtClean="0">
                <a:solidFill>
                  <a:srgbClr val="C0000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lang="en-US" altLang="ja-JP" sz="2400" b="1" baseline="-25000" dirty="0" smtClean="0">
                <a:solidFill>
                  <a:srgbClr val="C00000"/>
                </a:solidFill>
                <a:ea typeface="ＭＳ Ｐゴシック" pitchFamily="50" charset="-128"/>
              </a:rPr>
              <a:t>e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</a:rPr>
              <a:t> + </a:t>
            </a:r>
            <a:r>
              <a:rPr lang="en-US" altLang="ja-JP" sz="2400" b="1" dirty="0" smtClean="0">
                <a:solidFill>
                  <a:srgbClr val="C00000"/>
                </a:solidFill>
                <a:ea typeface="ＭＳ Ｐゴシック" pitchFamily="50" charset="-128"/>
                <a:sym typeface="Symbol" pitchFamily="18" charset="2"/>
              </a:rPr>
              <a:t>e </a:t>
            </a:r>
          </a:p>
          <a:p>
            <a:pPr lvl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Scintillation light  500 PE/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MeV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No directionality </a:t>
            </a:r>
          </a:p>
          <a:p>
            <a:pPr lvl="1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7030A0"/>
                </a:solidFill>
              </a:rPr>
              <a:t>Threshold: 60 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keV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for pp </a:t>
            </a:r>
            <a:r>
              <a:rPr lang="en-US" altLang="zh-CN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endParaRPr lang="zh-CN" altLang="en-US" sz="2000" b="1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pic>
        <p:nvPicPr>
          <p:cNvPr id="385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610" y="3212977"/>
            <a:ext cx="4825346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6000760" y="928670"/>
            <a:ext cx="2819812" cy="163121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T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arget liq.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Scint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.: 270t</a:t>
            </a:r>
          </a:p>
          <a:p>
            <a:r>
              <a:rPr lang="en-US" altLang="zh-CN" sz="2000" b="1" dirty="0" err="1" smtClean="0">
                <a:solidFill>
                  <a:srgbClr val="C00000"/>
                </a:solidFill>
              </a:rPr>
              <a:t>Fiducal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volume: 100 t</a:t>
            </a:r>
          </a:p>
          <a:p>
            <a:r>
              <a:rPr lang="en-US" altLang="zh-CN" sz="2000" b="1" dirty="0">
                <a:solidFill>
                  <a:srgbClr val="C00000"/>
                </a:solidFill>
              </a:rPr>
              <a:t>B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uffer  liq</a:t>
            </a:r>
            <a:r>
              <a:rPr lang="en-US" altLang="zh-CN" sz="2000" b="1" dirty="0">
                <a:solidFill>
                  <a:srgbClr val="C00000"/>
                </a:solidFill>
              </a:rPr>
              <a:t>.: 890t 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No. of PMT</a:t>
            </a:r>
            <a:r>
              <a:rPr lang="en-US" altLang="zh-CN" sz="2000" b="1" dirty="0">
                <a:solidFill>
                  <a:srgbClr val="C00000"/>
                </a:solidFill>
              </a:rPr>
              <a:t>: 2214 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Balloon: 150 </a:t>
            </a:r>
            <a:r>
              <a:rPr lang="en-US" altLang="zh-CN" sz="2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m Nylon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136228" y="3068961"/>
            <a:ext cx="4244280" cy="1800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/>
              <a:t>Material selection &amp; purification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/>
              <a:t>Cleaning and washing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/>
              <a:t>Gas tight and ultrapure N</a:t>
            </a:r>
            <a:r>
              <a:rPr lang="en-US" altLang="zh-CN" sz="2400" baseline="-25000" dirty="0" smtClean="0"/>
              <a:t>2</a:t>
            </a:r>
            <a:r>
              <a:rPr lang="en-US" altLang="zh-CN" sz="2400" dirty="0" smtClean="0"/>
              <a:t> flushing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/>
              <a:t>Underground material storage and usage</a:t>
            </a:r>
            <a:endParaRPr lang="en-US" altLang="zh-CN" sz="2400" dirty="0"/>
          </a:p>
        </p:txBody>
      </p:sp>
      <p:sp>
        <p:nvSpPr>
          <p:cNvPr id="10" name="内容占位符 4"/>
          <p:cNvSpPr txBox="1">
            <a:spLocks/>
          </p:cNvSpPr>
          <p:nvPr/>
        </p:nvSpPr>
        <p:spPr>
          <a:xfrm>
            <a:off x="136228" y="5013176"/>
            <a:ext cx="4244280" cy="16561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 smtClean="0"/>
              <a:t>Active tagging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 smtClean="0"/>
              <a:t>Energy threshold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 smtClean="0"/>
              <a:t>Vertex cut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 smtClean="0"/>
              <a:t>Timing &amp; Chain reactions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 smtClean="0"/>
              <a:t>Spectrum fitting and subtraction</a:t>
            </a:r>
            <a:endParaRPr lang="zh-CN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The Cleanest </a:t>
            </a:r>
            <a:r>
              <a:rPr lang="en-US" altLang="zh-CN" b="1" dirty="0">
                <a:solidFill>
                  <a:srgbClr val="FF0000"/>
                </a:solidFill>
              </a:rPr>
              <a:t>N</a:t>
            </a:r>
            <a:r>
              <a:rPr lang="en-US" altLang="zh-CN" b="1" dirty="0" smtClean="0">
                <a:solidFill>
                  <a:srgbClr val="FF0000"/>
                </a:solidFill>
              </a:rPr>
              <a:t>eutrino </a:t>
            </a:r>
            <a:r>
              <a:rPr lang="en-US" altLang="zh-CN" b="1" dirty="0">
                <a:solidFill>
                  <a:srgbClr val="FF0000"/>
                </a:solidFill>
              </a:rPr>
              <a:t>E</a:t>
            </a:r>
            <a:r>
              <a:rPr lang="en-US" altLang="zh-CN" b="1" dirty="0" smtClean="0">
                <a:solidFill>
                  <a:srgbClr val="FF0000"/>
                </a:solidFill>
              </a:rPr>
              <a:t>xperiment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9650"/>
            <a:ext cx="8145057" cy="53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6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PP </a:t>
            </a:r>
            <a:r>
              <a:rPr lang="en-US" altLang="zh-CN" b="1" dirty="0">
                <a:solidFill>
                  <a:srgbClr val="FF0000"/>
                </a:solidFill>
              </a:rPr>
              <a:t>N</a:t>
            </a:r>
            <a:r>
              <a:rPr lang="en-US" altLang="zh-CN" b="1" dirty="0" smtClean="0">
                <a:solidFill>
                  <a:srgbClr val="FF0000"/>
                </a:solidFill>
              </a:rPr>
              <a:t>eutrinos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323528" y="1196752"/>
            <a:ext cx="3600400" cy="4248473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altLang="zh-CN" sz="2400" b="1" dirty="0" smtClean="0"/>
              <a:t>Real time observation for the first time by a spectral fit using well known signal and background shapes</a:t>
            </a:r>
          </a:p>
          <a:p>
            <a:pPr>
              <a:spcBef>
                <a:spcPts val="0"/>
              </a:spcBef>
            </a:pPr>
            <a:r>
              <a:rPr lang="en-US" altLang="zh-CN" sz="2400" b="1" dirty="0" smtClean="0"/>
              <a:t>90% of solar neutrinos</a:t>
            </a:r>
          </a:p>
          <a:p>
            <a:pPr>
              <a:spcBef>
                <a:spcPts val="0"/>
              </a:spcBef>
            </a:pPr>
            <a:r>
              <a:rPr lang="en-US" altLang="zh-CN" sz="2400" b="1" dirty="0" smtClean="0"/>
              <a:t>Unique probe of the center of the Sun</a:t>
            </a:r>
          </a:p>
          <a:p>
            <a:pPr>
              <a:spcBef>
                <a:spcPts val="0"/>
              </a:spcBef>
            </a:pPr>
            <a:r>
              <a:rPr lang="en-US" altLang="zh-CN" sz="2400" b="1" dirty="0" smtClean="0"/>
              <a:t>Zero pp neutrinos excluded at 10</a:t>
            </a:r>
            <a:r>
              <a:rPr lang="en-US" altLang="zh-CN" sz="2400" b="1" dirty="0" smtClean="0">
                <a:latin typeface="Symbol" panose="05050102010706020507" pitchFamily="18" charset="2"/>
              </a:rPr>
              <a:t>s</a:t>
            </a:r>
          </a:p>
          <a:p>
            <a:pPr>
              <a:spcBef>
                <a:spcPts val="0"/>
              </a:spcBef>
            </a:pPr>
            <a:r>
              <a:rPr lang="en-US" altLang="zh-CN" sz="2400" b="1" dirty="0" smtClean="0"/>
              <a:t>Further approval of the Standard Solar Model(SSM)</a:t>
            </a:r>
          </a:p>
          <a:p>
            <a:endParaRPr lang="zh-CN" altLang="en-US" sz="240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652120" y="6436575"/>
            <a:ext cx="251831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 smtClean="0"/>
              <a:t>Nature 512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2014</a:t>
            </a:r>
            <a:r>
              <a:rPr lang="zh-CN" altLang="en-US" dirty="0" smtClean="0"/>
              <a:t>）</a:t>
            </a:r>
            <a:r>
              <a:rPr lang="en-US" altLang="zh-CN" dirty="0" smtClean="0"/>
              <a:t>383</a:t>
            </a:r>
            <a:endParaRPr lang="zh-CN" altLang="en-US" dirty="0"/>
          </a:p>
        </p:txBody>
      </p:sp>
      <p:grpSp>
        <p:nvGrpSpPr>
          <p:cNvPr id="11" name="Group 2"/>
          <p:cNvGrpSpPr/>
          <p:nvPr/>
        </p:nvGrpSpPr>
        <p:grpSpPr>
          <a:xfrm>
            <a:off x="2051720" y="5586323"/>
            <a:ext cx="4966589" cy="864096"/>
            <a:chOff x="3048000" y="5157617"/>
            <a:chExt cx="5638800" cy="1114661"/>
          </a:xfrm>
        </p:grpSpPr>
        <p:graphicFrame>
          <p:nvGraphicFramePr>
            <p:cNvPr id="1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6413967"/>
                </p:ext>
              </p:extLst>
            </p:nvPr>
          </p:nvGraphicFramePr>
          <p:xfrm>
            <a:off x="3048000" y="5157617"/>
            <a:ext cx="5638800" cy="1114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788" name="Equation" r:id="rId3" imgW="3213000" imgH="685800" progId="Equation.3">
                    <p:embed/>
                  </p:oleObj>
                </mc:Choice>
                <mc:Fallback>
                  <p:oleObj name="Equation" r:id="rId3" imgW="3213000" imgH="685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048000" y="5157617"/>
                          <a:ext cx="5638800" cy="111466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5080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eft Brace 10"/>
            <p:cNvSpPr/>
            <p:nvPr/>
          </p:nvSpPr>
          <p:spPr>
            <a:xfrm>
              <a:off x="3578646" y="5254270"/>
              <a:ext cx="198657" cy="1000150"/>
            </a:xfrm>
            <a:prstGeom prst="leftBrace">
              <a:avLst/>
            </a:prstGeom>
            <a:ln w="25400">
              <a:solidFill>
                <a:srgbClr val="1F0C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317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29" y="1091201"/>
            <a:ext cx="4808389" cy="441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180020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Confirmation of the Solar </a:t>
            </a:r>
            <a:r>
              <a:rPr lang="en-US" altLang="zh-CN" sz="4000" b="1" dirty="0">
                <a:solidFill>
                  <a:srgbClr val="FF0000"/>
                </a:solidFill>
              </a:rPr>
              <a:t>M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odel and the Neutrino </a:t>
            </a:r>
            <a:r>
              <a:rPr lang="en-US" altLang="zh-CN" sz="4000" b="1" dirty="0">
                <a:solidFill>
                  <a:srgbClr val="FF0000"/>
                </a:solidFill>
              </a:rPr>
              <a:t>O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scillation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23970" y="2204864"/>
            <a:ext cx="2940517" cy="3705275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Accomplished:</a:t>
            </a:r>
            <a:endParaRPr lang="zh-CN" altLang="en-US" sz="2400" dirty="0"/>
          </a:p>
          <a:p>
            <a:pPr lvl="1"/>
            <a:r>
              <a:rPr lang="en-US" altLang="zh-CN" sz="2000" baseline="30000" dirty="0" smtClean="0"/>
              <a:t>7</a:t>
            </a:r>
            <a:r>
              <a:rPr lang="en-US" altLang="zh-CN" sz="2000" dirty="0" smtClean="0"/>
              <a:t>Be flux</a:t>
            </a:r>
          </a:p>
          <a:p>
            <a:pPr lvl="1"/>
            <a:r>
              <a:rPr lang="en-US" altLang="zh-CN" sz="2000" baseline="30000" dirty="0" smtClean="0"/>
              <a:t>8</a:t>
            </a:r>
            <a:r>
              <a:rPr lang="en-US" altLang="zh-CN" sz="2000" dirty="0" smtClean="0"/>
              <a:t>B flux down to 3 MeV</a:t>
            </a:r>
          </a:p>
          <a:p>
            <a:pPr lvl="1"/>
            <a:r>
              <a:rPr lang="en-US" altLang="zh-CN" sz="2000" dirty="0"/>
              <a:t>p</a:t>
            </a:r>
            <a:r>
              <a:rPr lang="en-US" altLang="zh-CN" sz="2000" dirty="0" smtClean="0"/>
              <a:t>ep flux &amp; limit on CNO</a:t>
            </a:r>
          </a:p>
          <a:p>
            <a:pPr lvl="1"/>
            <a:r>
              <a:rPr lang="en-US" altLang="zh-CN" sz="2000" dirty="0">
                <a:solidFill>
                  <a:srgbClr val="FF0000"/>
                </a:solidFill>
              </a:rPr>
              <a:t>pp </a:t>
            </a:r>
            <a:r>
              <a:rPr lang="en-US" altLang="zh-CN" sz="2000" dirty="0" smtClean="0">
                <a:solidFill>
                  <a:srgbClr val="FF0000"/>
                </a:solidFill>
              </a:rPr>
              <a:t>neutrinos</a:t>
            </a:r>
          </a:p>
          <a:p>
            <a:r>
              <a:rPr lang="en-US" altLang="zh-CN" sz="2400" dirty="0" smtClean="0"/>
              <a:t>Future: </a:t>
            </a:r>
          </a:p>
          <a:p>
            <a:pPr lvl="1"/>
            <a:r>
              <a:rPr lang="en-US" altLang="zh-CN" sz="2000" dirty="0" smtClean="0"/>
              <a:t>CNO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43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47664" y="6309320"/>
            <a:ext cx="251831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 smtClean="0"/>
              <a:t>Nature 512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2014</a:t>
            </a:r>
            <a:r>
              <a:rPr lang="zh-CN" altLang="en-US" dirty="0" smtClean="0"/>
              <a:t>）</a:t>
            </a:r>
            <a:r>
              <a:rPr lang="en-US" altLang="zh-CN" dirty="0" smtClean="0"/>
              <a:t>383</a:t>
            </a:r>
            <a:endParaRPr lang="zh-CN" altLang="en-US" dirty="0"/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59055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Future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5616624" cy="53285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dirty="0" smtClean="0"/>
              <a:t>Better oscillation measurements</a:t>
            </a:r>
          </a:p>
          <a:p>
            <a:pPr lvl="1">
              <a:spcBef>
                <a:spcPts val="0"/>
              </a:spcBef>
            </a:pPr>
            <a:r>
              <a:rPr lang="en-US" altLang="zh-CN" dirty="0" smtClean="0"/>
              <a:t>Seasonal variations</a:t>
            </a:r>
          </a:p>
          <a:p>
            <a:pPr lvl="1">
              <a:spcBef>
                <a:spcPts val="0"/>
              </a:spcBef>
            </a:pPr>
            <a:r>
              <a:rPr lang="en-US" altLang="zh-CN" dirty="0" smtClean="0"/>
              <a:t>Spectrum distortion</a:t>
            </a:r>
          </a:p>
          <a:p>
            <a:pPr lvl="1">
              <a:spcBef>
                <a:spcPts val="0"/>
              </a:spcBef>
            </a:pPr>
            <a:r>
              <a:rPr lang="en-US" altLang="zh-CN" dirty="0" smtClean="0"/>
              <a:t>Day-night effect</a:t>
            </a:r>
            <a:endParaRPr lang="en-US" altLang="zh-CN" sz="2800" dirty="0" smtClean="0"/>
          </a:p>
          <a:p>
            <a:pPr>
              <a:spcBef>
                <a:spcPts val="0"/>
              </a:spcBef>
            </a:pPr>
            <a:r>
              <a:rPr lang="en-US" altLang="zh-CN" dirty="0" smtClean="0"/>
              <a:t>Non-standard interactions</a:t>
            </a:r>
          </a:p>
          <a:p>
            <a:pPr lvl="1">
              <a:spcBef>
                <a:spcPts val="0"/>
              </a:spcBef>
            </a:pPr>
            <a:r>
              <a:rPr lang="en-US" altLang="zh-CN" dirty="0" smtClean="0"/>
              <a:t>Flavor changing NC</a:t>
            </a:r>
          </a:p>
          <a:p>
            <a:pPr lvl="1">
              <a:spcBef>
                <a:spcPts val="0"/>
              </a:spcBef>
            </a:pPr>
            <a:r>
              <a:rPr lang="en-US" altLang="zh-CN" dirty="0" smtClean="0"/>
              <a:t>Sterile neutrinos</a:t>
            </a:r>
          </a:p>
          <a:p>
            <a:pPr lvl="1">
              <a:spcBef>
                <a:spcPts val="0"/>
              </a:spcBef>
            </a:pPr>
            <a:r>
              <a:rPr lang="en-US" altLang="zh-CN" dirty="0" smtClean="0"/>
              <a:t>Mass varying neutrinos </a:t>
            </a:r>
          </a:p>
          <a:p>
            <a:pPr>
              <a:spcBef>
                <a:spcPts val="0"/>
              </a:spcBef>
            </a:pPr>
            <a:r>
              <a:rPr lang="en-US" altLang="zh-CN" dirty="0" smtClean="0"/>
              <a:t>Solar physics:</a:t>
            </a:r>
          </a:p>
          <a:p>
            <a:pPr lvl="1">
              <a:spcBef>
                <a:spcPts val="0"/>
              </a:spcBef>
            </a:pPr>
            <a:r>
              <a:rPr lang="en-US" altLang="zh-CN" dirty="0" smtClean="0"/>
              <a:t>Understand the stellar formation by measuring the </a:t>
            </a:r>
            <a:r>
              <a:rPr lang="en-US" altLang="zh-CN" dirty="0" err="1" smtClean="0"/>
              <a:t>metallicity</a:t>
            </a:r>
            <a:r>
              <a:rPr lang="en-US" altLang="zh-CN" dirty="0" smtClean="0"/>
              <a:t> of the Sun’s core</a:t>
            </a:r>
          </a:p>
          <a:p>
            <a:pPr lvl="2">
              <a:spcBef>
                <a:spcPts val="0"/>
              </a:spcBef>
            </a:pPr>
            <a:r>
              <a:rPr lang="en-US" altLang="zh-CN" dirty="0" smtClean="0"/>
              <a:t>Precision 8B flux</a:t>
            </a:r>
          </a:p>
          <a:p>
            <a:pPr lvl="2">
              <a:spcBef>
                <a:spcPts val="0"/>
              </a:spcBef>
            </a:pPr>
            <a:r>
              <a:rPr lang="en-US" altLang="zh-CN" dirty="0" smtClean="0"/>
              <a:t>CNO flux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>
          <a:xfrm>
            <a:off x="6300192" y="1340768"/>
            <a:ext cx="2386608" cy="45259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dirty="0" err="1" smtClean="0">
                <a:solidFill>
                  <a:srgbClr val="002060"/>
                </a:solidFill>
              </a:rPr>
              <a:t>SuperK</a:t>
            </a:r>
            <a:endParaRPr lang="en-US" altLang="zh-CN" dirty="0">
              <a:solidFill>
                <a:srgbClr val="002060"/>
              </a:solidFill>
            </a:endParaRPr>
          </a:p>
          <a:p>
            <a:r>
              <a:rPr lang="en-US" altLang="zh-CN" dirty="0" err="1" smtClean="0">
                <a:solidFill>
                  <a:srgbClr val="002060"/>
                </a:solidFill>
              </a:rPr>
              <a:t>Borexino</a:t>
            </a:r>
            <a:endParaRPr lang="en-US" altLang="zh-CN" dirty="0" smtClean="0">
              <a:solidFill>
                <a:srgbClr val="002060"/>
              </a:solidFill>
            </a:endParaRPr>
          </a:p>
          <a:p>
            <a:r>
              <a:rPr lang="en-US" altLang="zh-CN" dirty="0" smtClean="0">
                <a:solidFill>
                  <a:srgbClr val="002060"/>
                </a:solidFill>
              </a:rPr>
              <a:t>SNO+</a:t>
            </a:r>
          </a:p>
          <a:p>
            <a:r>
              <a:rPr lang="en-US" altLang="zh-CN" dirty="0" smtClean="0">
                <a:solidFill>
                  <a:srgbClr val="C00000"/>
                </a:solidFill>
              </a:rPr>
              <a:t>XMASS</a:t>
            </a:r>
          </a:p>
          <a:p>
            <a:r>
              <a:rPr lang="en-US" altLang="zh-CN" dirty="0" smtClean="0">
                <a:solidFill>
                  <a:srgbClr val="C00000"/>
                </a:solidFill>
              </a:rPr>
              <a:t>JUNO</a:t>
            </a:r>
          </a:p>
          <a:p>
            <a:r>
              <a:rPr lang="en-US" altLang="zh-CN" dirty="0" err="1" smtClean="0"/>
              <a:t>HyperK</a:t>
            </a:r>
            <a:endParaRPr lang="en-US" altLang="zh-CN" dirty="0" smtClean="0"/>
          </a:p>
          <a:p>
            <a:r>
              <a:rPr lang="en-US" altLang="zh-CN" dirty="0" smtClean="0"/>
              <a:t>LENA</a:t>
            </a:r>
          </a:p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1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760640" cy="706090"/>
          </a:xfrm>
        </p:spPr>
        <p:txBody>
          <a:bodyPr>
            <a:noAutofit/>
          </a:bodyPr>
          <a:lstStyle/>
          <a:p>
            <a:r>
              <a:rPr lang="en-US" altLang="zh-CN" b="1" u="sng" dirty="0" smtClean="0">
                <a:solidFill>
                  <a:srgbClr val="FF0000"/>
                </a:solidFill>
              </a:rPr>
              <a:t>SNO+</a:t>
            </a:r>
            <a:endParaRPr lang="zh-CN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124744"/>
            <a:ext cx="5040560" cy="5328592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altLang="zh-CN" sz="2800" b="1" dirty="0">
                <a:solidFill>
                  <a:srgbClr val="0000FF"/>
                </a:solidFill>
              </a:rPr>
              <a:t>C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onstruction almost finished, to be operational soon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780t liquid scintillator(LAB-based)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9500 PMTs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Water shielding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Hold down rope </a:t>
            </a:r>
            <a:r>
              <a:rPr lang="en-US" altLang="zh-CN" sz="2400" b="1" dirty="0"/>
              <a:t>net on </a:t>
            </a:r>
            <a:r>
              <a:rPr lang="en-US" altLang="zh-CN" sz="2400" b="1" dirty="0" smtClean="0"/>
              <a:t>the 12 </a:t>
            </a:r>
            <a:r>
              <a:rPr lang="en-US" altLang="zh-CN" sz="2400" b="1" dirty="0"/>
              <a:t>m diameter Acrylic </a:t>
            </a:r>
            <a:r>
              <a:rPr lang="en-US" altLang="zh-CN" sz="2400" b="1" dirty="0" smtClean="0"/>
              <a:t>vessel</a:t>
            </a:r>
          </a:p>
          <a:p>
            <a:pPr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0000FF"/>
                </a:solidFill>
              </a:rPr>
              <a:t>Physics: 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Solar neutrinos</a:t>
            </a:r>
          </a:p>
          <a:p>
            <a:pPr lvl="2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C00000"/>
                </a:solidFill>
              </a:rPr>
              <a:t>Better measurement of pep &amp; </a:t>
            </a:r>
            <a:r>
              <a:rPr lang="en-US" altLang="zh-CN" sz="2000" b="1" baseline="30000" dirty="0" smtClean="0">
                <a:solidFill>
                  <a:srgbClr val="C00000"/>
                </a:solidFill>
              </a:rPr>
              <a:t>8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B neutrinos</a:t>
            </a:r>
          </a:p>
          <a:p>
            <a:pPr lvl="2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C00000"/>
                </a:solidFill>
              </a:rPr>
              <a:t>Look for CNO neutrinos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err="1" smtClean="0"/>
              <a:t>Geoneutrinos</a:t>
            </a:r>
            <a:endParaRPr lang="en-US" altLang="zh-CN" sz="2400" b="1" dirty="0" smtClean="0"/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Supernova neutrinos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Double beta decays</a:t>
            </a:r>
            <a:endParaRPr lang="zh-CN" altLang="en-US" sz="24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50" y="0"/>
            <a:ext cx="279749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5"/>
            <a:ext cx="3460523" cy="314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166260" y="6467364"/>
            <a:ext cx="2525050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McDonald@Neutrino’12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B2D7-ED16-4233-A997-EFD978C99DF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770984" cy="864096"/>
          </a:xfrm>
        </p:spPr>
        <p:txBody>
          <a:bodyPr>
            <a:normAutofit fontScale="90000"/>
          </a:bodyPr>
          <a:lstStyle/>
          <a:p>
            <a:r>
              <a:rPr lang="en-US" altLang="zh-CN" b="1" u="sng" dirty="0" smtClean="0">
                <a:solidFill>
                  <a:srgbClr val="FF0000"/>
                </a:solidFill>
              </a:rPr>
              <a:t>Future experiment: LENA</a:t>
            </a:r>
            <a:endParaRPr lang="zh-CN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980728"/>
            <a:ext cx="5935632" cy="57606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0000FF"/>
                </a:solidFill>
              </a:rPr>
              <a:t>The detector: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50 </a:t>
            </a:r>
            <a:r>
              <a:rPr lang="en-US" altLang="zh-CN" sz="2400" b="1" dirty="0" err="1" smtClean="0"/>
              <a:t>kt</a:t>
            </a:r>
            <a:r>
              <a:rPr lang="en-US" altLang="zh-CN" sz="2400" b="1" dirty="0" smtClean="0"/>
              <a:t> liquid scintillator(LAB)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30,000 12” PMT with Winston cone, 30% coverage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Water Veto with 4000 8” PMT</a:t>
            </a:r>
          </a:p>
          <a:p>
            <a:pPr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0000FF"/>
                </a:solidFill>
              </a:rPr>
              <a:t>Physics 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/>
              <a:t>Solar </a:t>
            </a:r>
            <a:r>
              <a:rPr lang="en-US" altLang="zh-CN" sz="2400" b="1" dirty="0" smtClean="0"/>
              <a:t>neutrinos</a:t>
            </a:r>
          </a:p>
          <a:p>
            <a:pPr lvl="2">
              <a:spcBef>
                <a:spcPts val="0"/>
              </a:spcBef>
            </a:pPr>
            <a:r>
              <a:rPr lang="en-US" altLang="zh-CN" sz="2000" b="1" dirty="0" smtClean="0">
                <a:solidFill>
                  <a:srgbClr val="C00000"/>
                </a:solidFill>
              </a:rPr>
              <a:t>CNO neutrinos for solar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metallicity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endParaRPr lang="zh-CN" altLang="en-US" sz="2000" b="1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Burst Supernova neutrinos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/>
              <a:t>Diffused Supernova </a:t>
            </a:r>
            <a:r>
              <a:rPr lang="en-US" altLang="zh-CN" sz="2400" b="1" dirty="0" smtClean="0"/>
              <a:t>neutrinos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Geo-neutrinos </a:t>
            </a:r>
          </a:p>
          <a:p>
            <a:pPr lvl="1">
              <a:spcBef>
                <a:spcPts val="0"/>
              </a:spcBef>
            </a:pPr>
            <a:r>
              <a:rPr lang="en-US" altLang="zh-CN" sz="2400" b="1" dirty="0" smtClean="0"/>
              <a:t>Short baseline neutrino oscillation experiment using radioactive sources:   sterile neutrinos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60" y="836712"/>
            <a:ext cx="27503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020272" y="397937"/>
            <a:ext cx="198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i="1" dirty="0" smtClean="0">
                <a:solidFill>
                  <a:prstClr val="black"/>
                </a:solidFill>
              </a:rPr>
              <a:t>arXiv:1104.5620 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7E43-13CF-4705-B395-D150573D19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JUNO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165304"/>
            <a:ext cx="8229600" cy="50405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See more in the Reactor neutrino section</a:t>
            </a:r>
            <a:endParaRPr lang="zh-CN" alt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" y="1066800"/>
            <a:ext cx="4979988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51894" y="2347913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黑体" pitchFamily="49" charset="-122"/>
              </a:rPr>
              <a:t>20 kt LS</a:t>
            </a:r>
            <a:endParaRPr lang="de-DE" altLang="zh-CN" sz="2000">
              <a:solidFill>
                <a:srgbClr val="000066"/>
              </a:solidFill>
              <a:latin typeface="Arial Narrow" pitchFamily="34" charset="0"/>
              <a:ea typeface="黑体" pitchFamily="49" charset="-122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115219" y="3530600"/>
            <a:ext cx="32654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r"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Acrylic tank</a:t>
            </a:r>
            <a:r>
              <a:rPr lang="zh-CN" altLang="en-US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：</a:t>
            </a:r>
            <a:r>
              <a:rPr lang="en-US" altLang="zh-CN" sz="2000">
                <a:solidFill>
                  <a:srgbClr val="000066"/>
                </a:solidFill>
                <a:latin typeface="Symbol" pitchFamily="18" charset="2"/>
                <a:ea typeface="华文仿宋" pitchFamily="2" charset="-122"/>
              </a:rPr>
              <a:t>F</a:t>
            </a: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34.5m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Stainless Steel tank </a:t>
            </a:r>
            <a:r>
              <a:rPr lang="zh-CN" altLang="en-US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：</a:t>
            </a:r>
            <a:r>
              <a:rPr lang="en-US" altLang="zh-CN" sz="2000">
                <a:solidFill>
                  <a:srgbClr val="000066"/>
                </a:solidFill>
                <a:latin typeface="Symbol" pitchFamily="18" charset="2"/>
                <a:ea typeface="华文仿宋" pitchFamily="2" charset="-122"/>
              </a:rPr>
              <a:t>F</a:t>
            </a: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37.5m</a:t>
            </a:r>
          </a:p>
        </p:txBody>
      </p:sp>
      <p:sp>
        <p:nvSpPr>
          <p:cNvPr id="7" name="Rectangle 1014"/>
          <p:cNvSpPr>
            <a:spLocks noChangeArrowheads="1"/>
          </p:cNvSpPr>
          <p:nvPr/>
        </p:nvSpPr>
        <p:spPr bwMode="auto">
          <a:xfrm>
            <a:off x="6098381" y="1403350"/>
            <a:ext cx="168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Muon detector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098381" y="2497138"/>
            <a:ext cx="128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Water seal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98381" y="4138613"/>
            <a:ext cx="19510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~15000</a:t>
            </a:r>
            <a:r>
              <a:rPr lang="zh-CN" altLang="en-US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 20</a:t>
            </a: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”</a:t>
            </a: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 PMTs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  <a:sym typeface="Symbol" pitchFamily="18" charset="2"/>
              </a:rPr>
              <a:t>coverage: </a:t>
            </a: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  <a:sym typeface="Symbol" pitchFamily="18" charset="2"/>
              </a:rPr>
              <a:t>~</a:t>
            </a: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  <a:sym typeface="Symbol" pitchFamily="18" charset="2"/>
              </a:rPr>
              <a:t>80%</a:t>
            </a:r>
            <a:endParaRPr lang="de-DE" altLang="zh-CN" sz="2000">
              <a:solidFill>
                <a:srgbClr val="000066"/>
              </a:solidFill>
              <a:latin typeface="Arial Narrow" pitchFamily="34" charset="0"/>
              <a:ea typeface="华文仿宋" pitchFamily="2" charset="-122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6098381" y="1949450"/>
            <a:ext cx="1220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Steel Tank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6098381" y="3592513"/>
            <a:ext cx="94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6kt </a:t>
            </a:r>
            <a:r>
              <a:rPr lang="zh-CN" altLang="en-US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MO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6098381" y="3044825"/>
            <a:ext cx="1214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20kt water</a:t>
            </a: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6098381" y="4994275"/>
            <a:ext cx="239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1500 </a:t>
            </a:r>
            <a:r>
              <a:rPr lang="zh-CN" altLang="en-US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20</a:t>
            </a:r>
            <a:r>
              <a:rPr lang="en-US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” </a:t>
            </a:r>
            <a:r>
              <a:rPr lang="de-DE" altLang="zh-CN" sz="2000">
                <a:solidFill>
                  <a:srgbClr val="000066"/>
                </a:solidFill>
                <a:latin typeface="Arial Narrow" pitchFamily="34" charset="0"/>
                <a:ea typeface="华文仿宋" pitchFamily="2" charset="-122"/>
              </a:rPr>
              <a:t>VETO PMTs</a:t>
            </a:r>
          </a:p>
        </p:txBody>
      </p:sp>
      <p:cxnSp>
        <p:nvCxnSpPr>
          <p:cNvPr id="14" name="直接连接符 86"/>
          <p:cNvCxnSpPr/>
          <p:nvPr/>
        </p:nvCxnSpPr>
        <p:spPr>
          <a:xfrm>
            <a:off x="4169569" y="1893888"/>
            <a:ext cx="1914525" cy="257175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86"/>
          <p:cNvCxnSpPr/>
          <p:nvPr/>
        </p:nvCxnSpPr>
        <p:spPr>
          <a:xfrm>
            <a:off x="4845844" y="2589213"/>
            <a:ext cx="1238250" cy="150812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86"/>
          <p:cNvCxnSpPr/>
          <p:nvPr/>
        </p:nvCxnSpPr>
        <p:spPr>
          <a:xfrm>
            <a:off x="4788694" y="3009900"/>
            <a:ext cx="1309687" cy="233363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86"/>
          <p:cNvCxnSpPr>
            <a:endCxn id="11" idx="1"/>
          </p:cNvCxnSpPr>
          <p:nvPr/>
        </p:nvCxnSpPr>
        <p:spPr>
          <a:xfrm>
            <a:off x="4572794" y="3529013"/>
            <a:ext cx="1525587" cy="263525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86"/>
          <p:cNvCxnSpPr/>
          <p:nvPr/>
        </p:nvCxnSpPr>
        <p:spPr>
          <a:xfrm>
            <a:off x="4485481" y="4035425"/>
            <a:ext cx="1598613" cy="457200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86"/>
          <p:cNvCxnSpPr/>
          <p:nvPr/>
        </p:nvCxnSpPr>
        <p:spPr>
          <a:xfrm>
            <a:off x="4845844" y="4827588"/>
            <a:ext cx="1382712" cy="400050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8"/>
          <p:cNvCxnSpPr>
            <a:endCxn id="7" idx="1"/>
          </p:cNvCxnSpPr>
          <p:nvPr/>
        </p:nvCxnSpPr>
        <p:spPr>
          <a:xfrm>
            <a:off x="5147469" y="1209675"/>
            <a:ext cx="950912" cy="393700"/>
          </a:xfrm>
          <a:prstGeom prst="bentConnector3">
            <a:avLst>
              <a:gd name="adj1" fmla="val 50000"/>
            </a:avLst>
          </a:prstGeom>
          <a:ln w="6350">
            <a:solidFill>
              <a:schemeClr val="tx1"/>
            </a:solidFill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日期占位符 1"/>
          <p:cNvSpPr>
            <a:spLocks noGrp="1"/>
          </p:cNvSpPr>
          <p:nvPr>
            <p:ph type="dt" sz="quarter" idx="10"/>
          </p:nvPr>
        </p:nvSpPr>
        <p:spPr>
          <a:xfrm>
            <a:off x="304006" y="5273675"/>
            <a:ext cx="2133600" cy="365125"/>
          </a:xfrm>
        </p:spPr>
        <p:txBody>
          <a:bodyPr/>
          <a:lstStyle/>
          <a:p>
            <a:pPr>
              <a:defRPr/>
            </a:pPr>
            <a:fld id="{BEC8152E-26ED-4400-8E76-DD8DE464C500}" type="datetime1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2015-8-25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sz="4900" b="1" dirty="0" smtClean="0">
                <a:solidFill>
                  <a:srgbClr val="FF0000"/>
                </a:solidFill>
              </a:rPr>
              <a:t>Summary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altLang="zh-CN" sz="2800" dirty="0" smtClean="0"/>
              <a:t>Solar neutrinos gave us the first hint of the neutrino oscillation</a:t>
            </a:r>
          </a:p>
          <a:p>
            <a:r>
              <a:rPr lang="en-US" altLang="zh-CN" sz="2800" dirty="0" smtClean="0"/>
              <a:t>Neutrino mixing parameters, </a:t>
            </a:r>
            <a:r>
              <a:rPr lang="en-US" altLang="zh-CN" sz="2800" dirty="0" smtClean="0">
                <a:latin typeface="Symbol" panose="05050102010706020507" pitchFamily="18" charset="2"/>
              </a:rPr>
              <a:t>q</a:t>
            </a:r>
            <a:r>
              <a:rPr lang="en-US" altLang="zh-CN" sz="2800" baseline="-25000" dirty="0" smtClean="0"/>
              <a:t>12</a:t>
            </a:r>
            <a:r>
              <a:rPr lang="en-US" altLang="zh-CN" sz="2800" dirty="0" smtClean="0"/>
              <a:t> and </a:t>
            </a:r>
            <a:r>
              <a:rPr lang="en-US" altLang="zh-CN" sz="2800" dirty="0" smtClean="0">
                <a:latin typeface="Symbol" panose="05050102010706020507" pitchFamily="18" charset="2"/>
              </a:rPr>
              <a:t>D</a:t>
            </a:r>
            <a:r>
              <a:rPr lang="en-US" altLang="zh-CN" sz="2800" dirty="0" smtClean="0"/>
              <a:t>M</a:t>
            </a:r>
            <a:r>
              <a:rPr lang="en-US" altLang="zh-CN" sz="2800" baseline="30000" dirty="0" smtClean="0"/>
              <a:t>2</a:t>
            </a:r>
            <a:r>
              <a:rPr lang="en-US" altLang="zh-CN" sz="2800" baseline="-25000" dirty="0" smtClean="0"/>
              <a:t>21</a:t>
            </a:r>
            <a:r>
              <a:rPr lang="en-US" altLang="zh-CN" sz="2800" dirty="0" smtClean="0"/>
              <a:t>, are determined by the </a:t>
            </a:r>
            <a:r>
              <a:rPr lang="en-US" altLang="zh-CN" sz="2800" dirty="0" err="1" smtClean="0"/>
              <a:t>SuperK</a:t>
            </a:r>
            <a:r>
              <a:rPr lang="en-US" altLang="zh-CN" sz="2800" dirty="0" smtClean="0"/>
              <a:t>, SNO and </a:t>
            </a:r>
            <a:r>
              <a:rPr lang="en-US" altLang="zh-CN" sz="2800" dirty="0" err="1" smtClean="0"/>
              <a:t>KamLAND</a:t>
            </a:r>
            <a:r>
              <a:rPr lang="en-US" altLang="zh-CN" sz="2800" dirty="0" smtClean="0"/>
              <a:t> experiments</a:t>
            </a:r>
          </a:p>
          <a:p>
            <a:r>
              <a:rPr lang="en-US" altLang="zh-CN" sz="2800" dirty="0" smtClean="0"/>
              <a:t>Approved the Standard Solar Model</a:t>
            </a:r>
          </a:p>
          <a:p>
            <a:r>
              <a:rPr lang="en-US" altLang="zh-CN" dirty="0" smtClean="0"/>
              <a:t>More to learn</a:t>
            </a:r>
          </a:p>
          <a:p>
            <a:r>
              <a:rPr lang="en-US" altLang="zh-CN" dirty="0"/>
              <a:t>M</a:t>
            </a:r>
            <a:r>
              <a:rPr lang="en-US" altLang="zh-CN" dirty="0" smtClean="0"/>
              <a:t>ore experiments in the future  </a:t>
            </a:r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3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059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Neutrino Interactions with Matter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3059" y="802605"/>
            <a:ext cx="8229600" cy="5011043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rgbClr val="7030A0"/>
                </a:solidFill>
              </a:rPr>
              <a:t>Charge current interactions</a:t>
            </a:r>
          </a:p>
          <a:p>
            <a:pPr marL="742950" lvl="2" indent="-342900"/>
            <a:r>
              <a:rPr lang="en-US" altLang="ja-JP" b="1" dirty="0">
                <a:latin typeface="Symbol" pitchFamily="18" charset="2"/>
              </a:rPr>
              <a:t>n</a:t>
            </a:r>
            <a:r>
              <a:rPr lang="en-US" altLang="ja-JP" b="1" baseline="-25000" dirty="0"/>
              <a:t>e </a:t>
            </a:r>
            <a:r>
              <a:rPr lang="en-US" altLang="ja-JP" b="1" dirty="0" smtClean="0"/>
              <a:t>+ </a:t>
            </a:r>
            <a:r>
              <a:rPr lang="en-US" altLang="ja-JP" b="1" baseline="30000" dirty="0" smtClean="0"/>
              <a:t>Z-1</a:t>
            </a:r>
            <a:r>
              <a:rPr lang="en-US" altLang="ja-JP" b="1" dirty="0" smtClean="0"/>
              <a:t>A </a:t>
            </a:r>
            <a:r>
              <a:rPr lang="en-US" altLang="ja-JP" b="1" dirty="0" smtClean="0">
                <a:sym typeface="Symbol" pitchFamily="18" charset="2"/>
              </a:rPr>
              <a:t> e</a:t>
            </a:r>
            <a:r>
              <a:rPr lang="en-US" altLang="ja-JP" b="1" baseline="30000" dirty="0" smtClean="0">
                <a:sym typeface="Symbol" pitchFamily="18" charset="2"/>
              </a:rPr>
              <a:t>-</a:t>
            </a:r>
            <a:r>
              <a:rPr lang="en-US" altLang="ja-JP" b="1" dirty="0" smtClean="0">
                <a:sym typeface="Symbol" pitchFamily="18" charset="2"/>
              </a:rPr>
              <a:t> </a:t>
            </a:r>
            <a:r>
              <a:rPr lang="en-US" altLang="ja-JP" b="1" dirty="0">
                <a:sym typeface="Symbol" pitchFamily="18" charset="2"/>
              </a:rPr>
              <a:t>+ </a:t>
            </a:r>
            <a:r>
              <a:rPr lang="en-US" altLang="ja-JP" b="1" baseline="30000" dirty="0" smtClean="0">
                <a:solidFill>
                  <a:srgbClr val="C00000"/>
                </a:solidFill>
                <a:sym typeface="Symbol" pitchFamily="18" charset="2"/>
              </a:rPr>
              <a:t>Z</a:t>
            </a:r>
            <a:r>
              <a:rPr lang="en-US" altLang="ja-JP" b="1" dirty="0" smtClean="0">
                <a:solidFill>
                  <a:srgbClr val="C00000"/>
                </a:solidFill>
                <a:sym typeface="Symbol" pitchFamily="18" charset="2"/>
              </a:rPr>
              <a:t>A</a:t>
            </a:r>
            <a:endParaRPr lang="en-US" altLang="ja-JP" b="1" dirty="0">
              <a:solidFill>
                <a:srgbClr val="C00000"/>
              </a:solidFill>
              <a:sym typeface="Symbol" pitchFamily="18" charset="2"/>
            </a:endParaRPr>
          </a:p>
          <a:p>
            <a:pPr marL="742950" lvl="2" indent="-342900"/>
            <a:r>
              <a:rPr lang="en-US" altLang="ja-JP" b="1" dirty="0">
                <a:latin typeface="Symbol" pitchFamily="18" charset="2"/>
              </a:rPr>
              <a:t>n</a:t>
            </a:r>
            <a:r>
              <a:rPr lang="en-US" altLang="ja-JP" b="1" baseline="-25000" dirty="0"/>
              <a:t>e </a:t>
            </a:r>
            <a:r>
              <a:rPr lang="en-US" altLang="ja-JP" b="1" dirty="0" smtClean="0"/>
              <a:t>+ </a:t>
            </a:r>
            <a:r>
              <a:rPr lang="en-US" altLang="zh-CN" b="1" dirty="0" smtClean="0"/>
              <a:t>p </a:t>
            </a:r>
            <a:r>
              <a:rPr lang="en-US" altLang="ja-JP" b="1" dirty="0" smtClean="0">
                <a:sym typeface="Symbol" pitchFamily="18" charset="2"/>
              </a:rPr>
              <a:t> </a:t>
            </a:r>
            <a:r>
              <a:rPr lang="en-US" altLang="ja-JP" b="1" dirty="0" smtClean="0">
                <a:solidFill>
                  <a:srgbClr val="C00000"/>
                </a:solidFill>
                <a:sym typeface="Symbol" pitchFamily="18" charset="2"/>
              </a:rPr>
              <a:t>e</a:t>
            </a:r>
            <a:r>
              <a:rPr lang="en-US" altLang="zh-CN" b="1" baseline="30000" dirty="0" smtClean="0">
                <a:solidFill>
                  <a:srgbClr val="C00000"/>
                </a:solidFill>
                <a:sym typeface="Symbol" pitchFamily="18" charset="2"/>
              </a:rPr>
              <a:t>+</a:t>
            </a:r>
            <a:r>
              <a:rPr lang="en-US" altLang="ja-JP" b="1" dirty="0" smtClean="0">
                <a:sym typeface="Symbol" pitchFamily="18" charset="2"/>
              </a:rPr>
              <a:t> + </a:t>
            </a:r>
            <a:r>
              <a:rPr lang="en-US" altLang="zh-CN" b="1" dirty="0" smtClean="0">
                <a:solidFill>
                  <a:srgbClr val="C00000"/>
                </a:solidFill>
                <a:sym typeface="Symbol" pitchFamily="18" charset="2"/>
              </a:rPr>
              <a:t>n</a:t>
            </a:r>
          </a:p>
          <a:p>
            <a:pPr marL="742950" lvl="2" indent="-342900"/>
            <a:r>
              <a:rPr lang="en-US" altLang="ja-JP" b="1" dirty="0" smtClean="0">
                <a:latin typeface="Symbol" pitchFamily="18" charset="2"/>
              </a:rPr>
              <a:t>n</a:t>
            </a:r>
            <a:r>
              <a:rPr lang="en-US" altLang="ja-JP" b="1" baseline="-25000" dirty="0" smtClean="0"/>
              <a:t>e </a:t>
            </a:r>
            <a:r>
              <a:rPr lang="en-US" altLang="ja-JP" b="1" dirty="0"/>
              <a:t>+ </a:t>
            </a:r>
            <a:r>
              <a:rPr lang="en-US" altLang="zh-CN" b="1" dirty="0" smtClean="0"/>
              <a:t>N </a:t>
            </a:r>
            <a:r>
              <a:rPr lang="en-US" altLang="ja-JP" b="1" dirty="0">
                <a:sym typeface="Symbol" pitchFamily="18" charset="2"/>
              </a:rPr>
              <a:t> </a:t>
            </a:r>
            <a:r>
              <a:rPr lang="en-US" altLang="zh-CN" b="1" dirty="0" smtClean="0">
                <a:sym typeface="Symbol" pitchFamily="18" charset="2"/>
              </a:rPr>
              <a:t>N’</a:t>
            </a:r>
            <a:r>
              <a:rPr lang="en-US" altLang="ja-JP" b="1" dirty="0" smtClean="0">
                <a:sym typeface="Symbol" pitchFamily="18" charset="2"/>
              </a:rPr>
              <a:t> + </a:t>
            </a:r>
            <a:r>
              <a:rPr lang="en-US" altLang="ja-JP" b="1" dirty="0" smtClean="0">
                <a:solidFill>
                  <a:srgbClr val="C00000"/>
                </a:solidFill>
                <a:sym typeface="Symbol" pitchFamily="18" charset="2"/>
              </a:rPr>
              <a:t>e</a:t>
            </a:r>
            <a:r>
              <a:rPr lang="en-US" altLang="ja-JP" b="1" baseline="30000" dirty="0" smtClean="0">
                <a:solidFill>
                  <a:srgbClr val="C00000"/>
                </a:solidFill>
                <a:sym typeface="Symbol" pitchFamily="18" charset="2"/>
              </a:rPr>
              <a:t>-</a:t>
            </a:r>
            <a:endParaRPr lang="en-US" altLang="ja-JP" b="1" baseline="30000" dirty="0" smtClean="0">
              <a:solidFill>
                <a:srgbClr val="C00000"/>
              </a:solidFill>
              <a:latin typeface="Symbol" panose="05050102010706020507" pitchFamily="18" charset="2"/>
              <a:sym typeface="Symbol" pitchFamily="18" charset="2"/>
            </a:endParaRPr>
          </a:p>
          <a:p>
            <a:pPr marL="742950" lvl="2" indent="-342900"/>
            <a:r>
              <a:rPr lang="en-US" altLang="ja-JP" b="1" dirty="0">
                <a:latin typeface="Symbol" pitchFamily="18" charset="2"/>
              </a:rPr>
              <a:t>n</a:t>
            </a:r>
            <a:r>
              <a:rPr lang="en-US" altLang="ja-JP" b="1" baseline="-25000" dirty="0">
                <a:latin typeface="Symbol" panose="05050102010706020507" pitchFamily="18" charset="2"/>
              </a:rPr>
              <a:t>m</a:t>
            </a:r>
            <a:r>
              <a:rPr lang="en-US" altLang="ja-JP" b="1" baseline="-25000" dirty="0"/>
              <a:t> </a:t>
            </a:r>
            <a:r>
              <a:rPr lang="en-US" altLang="ja-JP" b="1" dirty="0"/>
              <a:t>+ </a:t>
            </a:r>
            <a:r>
              <a:rPr lang="en-US" altLang="zh-CN" b="1" dirty="0"/>
              <a:t>N </a:t>
            </a:r>
            <a:r>
              <a:rPr lang="en-US" altLang="ja-JP" b="1" dirty="0">
                <a:sym typeface="Symbol" pitchFamily="18" charset="2"/>
              </a:rPr>
              <a:t> </a:t>
            </a:r>
            <a:r>
              <a:rPr lang="en-US" altLang="zh-CN" b="1" dirty="0">
                <a:sym typeface="Symbol" pitchFamily="18" charset="2"/>
              </a:rPr>
              <a:t>N’</a:t>
            </a:r>
            <a:r>
              <a:rPr lang="en-US" altLang="ja-JP" b="1" dirty="0">
                <a:sym typeface="Symbol" pitchFamily="18" charset="2"/>
              </a:rPr>
              <a:t> + </a:t>
            </a:r>
            <a:r>
              <a:rPr lang="en-US" altLang="ja-JP" b="1" dirty="0" smtClean="0">
                <a:solidFill>
                  <a:srgbClr val="C00000"/>
                </a:solidFill>
                <a:latin typeface="Symbol" panose="05050102010706020507" pitchFamily="18" charset="2"/>
                <a:sym typeface="Symbol" pitchFamily="18" charset="2"/>
              </a:rPr>
              <a:t>m</a:t>
            </a:r>
            <a:r>
              <a:rPr lang="en-US" altLang="ja-JP" b="1" baseline="30000" dirty="0" smtClean="0">
                <a:solidFill>
                  <a:srgbClr val="C00000"/>
                </a:solidFill>
                <a:sym typeface="Symbol" pitchFamily="18" charset="2"/>
              </a:rPr>
              <a:t>-</a:t>
            </a:r>
            <a:endParaRPr lang="en-US" altLang="zh-CN" dirty="0" smtClean="0">
              <a:solidFill>
                <a:srgbClr val="C00000"/>
              </a:solidFill>
              <a:latin typeface="Symbol" panose="05050102010706020507" pitchFamily="18" charset="2"/>
            </a:endParaRPr>
          </a:p>
          <a:p>
            <a:r>
              <a:rPr lang="en-US" altLang="zh-CN" sz="2800" dirty="0" smtClean="0">
                <a:solidFill>
                  <a:srgbClr val="7030A0"/>
                </a:solidFill>
              </a:rPr>
              <a:t>Neutral current interactions(mostly backgrounds)</a:t>
            </a:r>
          </a:p>
          <a:p>
            <a:pPr lvl="1"/>
            <a:r>
              <a:rPr lang="en-US" altLang="ja-JP" sz="2400" b="1" dirty="0" smtClean="0">
                <a:latin typeface="Symbol" pitchFamily="18" charset="2"/>
              </a:rPr>
              <a:t>n</a:t>
            </a:r>
            <a:r>
              <a:rPr lang="en-US" altLang="ja-JP" sz="2400" b="1" baseline="-25000" dirty="0" smtClean="0">
                <a:latin typeface="Symbol" pitchFamily="18" charset="2"/>
              </a:rPr>
              <a:t>m</a:t>
            </a:r>
            <a:r>
              <a:rPr lang="en-US" altLang="ja-JP" sz="2400" b="1" dirty="0">
                <a:latin typeface="Symbol" pitchFamily="18" charset="2"/>
              </a:rPr>
              <a:t>+ </a:t>
            </a:r>
            <a:r>
              <a:rPr lang="en-US" altLang="ja-JP" sz="2400" b="1" dirty="0"/>
              <a:t>N </a:t>
            </a:r>
            <a:r>
              <a:rPr lang="en-US" altLang="ja-JP" sz="2400" b="1" dirty="0">
                <a:latin typeface="Symbol" pitchFamily="18" charset="2"/>
                <a:sym typeface="Wingdings" pitchFamily="2" charset="2"/>
              </a:rPr>
              <a:t> </a:t>
            </a:r>
            <a:r>
              <a:rPr lang="en-US" altLang="ja-JP" sz="2400" b="1" dirty="0">
                <a:latin typeface="Symbol" pitchFamily="18" charset="2"/>
              </a:rPr>
              <a:t>n</a:t>
            </a:r>
            <a:r>
              <a:rPr lang="en-US" altLang="ja-JP" sz="2400" b="1" baseline="-25000" dirty="0">
                <a:latin typeface="Symbol" pitchFamily="18" charset="2"/>
              </a:rPr>
              <a:t>m </a:t>
            </a:r>
            <a:r>
              <a:rPr lang="en-US" altLang="ja-JP" sz="2400" b="1" dirty="0">
                <a:latin typeface="Symbol" pitchFamily="18" charset="2"/>
                <a:sym typeface="Wingdings" pitchFamily="2" charset="2"/>
              </a:rPr>
              <a:t>+ </a:t>
            </a:r>
            <a:r>
              <a:rPr lang="en-US" altLang="ja-JP" sz="2400" b="1" dirty="0">
                <a:sym typeface="Wingdings" pitchFamily="2" charset="2"/>
              </a:rPr>
              <a:t>N’ + </a:t>
            </a:r>
            <a:r>
              <a:rPr lang="en-US" altLang="ja-JP" sz="2400" b="1" dirty="0" smtClean="0">
                <a:sym typeface="Wingdings" pitchFamily="2" charset="2"/>
              </a:rPr>
              <a:t>x</a:t>
            </a:r>
          </a:p>
          <a:p>
            <a:pPr lvl="1"/>
            <a:r>
              <a:rPr lang="en-US" altLang="ja-JP" sz="2400" b="1" dirty="0" smtClean="0">
                <a:latin typeface="Symbol" pitchFamily="18" charset="2"/>
              </a:rPr>
              <a:t>n</a:t>
            </a:r>
            <a:r>
              <a:rPr lang="en-US" altLang="ja-JP" sz="2400" b="1" baseline="-25000" dirty="0" smtClean="0"/>
              <a:t>e</a:t>
            </a:r>
            <a:r>
              <a:rPr lang="en-US" altLang="ja-JP" sz="2400" b="1" dirty="0">
                <a:latin typeface="Symbol" pitchFamily="18" charset="2"/>
              </a:rPr>
              <a:t>+ </a:t>
            </a:r>
            <a:r>
              <a:rPr lang="en-US" altLang="ja-JP" sz="2400" b="1" dirty="0"/>
              <a:t>N </a:t>
            </a:r>
            <a:r>
              <a:rPr lang="en-US" altLang="ja-JP" sz="2400" b="1" dirty="0">
                <a:latin typeface="Symbol" pitchFamily="18" charset="2"/>
                <a:sym typeface="Wingdings" pitchFamily="2" charset="2"/>
              </a:rPr>
              <a:t> </a:t>
            </a:r>
            <a:r>
              <a:rPr lang="en-US" altLang="ja-JP" sz="2400" b="1" dirty="0">
                <a:latin typeface="Symbol" pitchFamily="18" charset="2"/>
              </a:rPr>
              <a:t>n</a:t>
            </a:r>
            <a:r>
              <a:rPr lang="en-US" altLang="ja-JP" sz="2400" b="1" baseline="-25000" dirty="0"/>
              <a:t>e</a:t>
            </a:r>
            <a:r>
              <a:rPr lang="en-US" altLang="ja-JP" sz="2400" b="1" dirty="0">
                <a:latin typeface="Symbol" pitchFamily="18" charset="2"/>
                <a:sym typeface="Wingdings" pitchFamily="2" charset="2"/>
              </a:rPr>
              <a:t> + </a:t>
            </a:r>
            <a:r>
              <a:rPr lang="en-US" altLang="ja-JP" sz="2400" b="1" dirty="0">
                <a:sym typeface="Wingdings" pitchFamily="2" charset="2"/>
              </a:rPr>
              <a:t>N’ + </a:t>
            </a:r>
            <a:r>
              <a:rPr lang="en-US" altLang="ja-JP" sz="2400" b="1" dirty="0" smtClean="0">
                <a:sym typeface="Wingdings" pitchFamily="2" charset="2"/>
              </a:rPr>
              <a:t>x</a:t>
            </a:r>
            <a:endParaRPr lang="en-US" altLang="zh-CN" sz="2400" dirty="0" smtClean="0"/>
          </a:p>
          <a:p>
            <a:r>
              <a:rPr lang="en-US" altLang="zh-CN" sz="2800" dirty="0" smtClean="0">
                <a:solidFill>
                  <a:srgbClr val="7030A0"/>
                </a:solidFill>
              </a:rPr>
              <a:t>Both</a:t>
            </a:r>
          </a:p>
          <a:p>
            <a:pPr lvl="1"/>
            <a:r>
              <a:rPr lang="en-US" altLang="ja-JP" sz="2400" dirty="0">
                <a:latin typeface="Symbol" pitchFamily="18" charset="2"/>
              </a:rPr>
              <a:t>n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+ </a:t>
            </a:r>
            <a:r>
              <a:rPr lang="en-US" altLang="ja-JP" sz="2400" dirty="0" smtClean="0">
                <a:solidFill>
                  <a:srgbClr val="C00000"/>
                </a:solidFill>
                <a:sym typeface="Symbol" pitchFamily="18" charset="2"/>
              </a:rPr>
              <a:t>e</a:t>
            </a:r>
            <a:r>
              <a:rPr lang="en-US" altLang="ja-JP" sz="2400" dirty="0" smtClean="0">
                <a:sym typeface="Symbol" pitchFamily="18" charset="2"/>
              </a:rPr>
              <a:t> scattering</a:t>
            </a:r>
            <a:endParaRPr lang="en-US" altLang="ja-JP" sz="2400" dirty="0">
              <a:sym typeface="Symbol" pitchFamily="18" charset="2"/>
            </a:endParaRPr>
          </a:p>
        </p:txBody>
      </p:sp>
      <p:sp>
        <p:nvSpPr>
          <p:cNvPr id="6" name="右大括号 5"/>
          <p:cNvSpPr/>
          <p:nvPr/>
        </p:nvSpPr>
        <p:spPr>
          <a:xfrm>
            <a:off x="3925728" y="1580598"/>
            <a:ext cx="288032" cy="43204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29784" y="1580598"/>
            <a:ext cx="2377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</a:rPr>
              <a:t>Low energy ( ~ MeV)</a:t>
            </a:r>
            <a:endParaRPr lang="zh-CN" alt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右大括号 7"/>
          <p:cNvSpPr/>
          <p:nvPr/>
        </p:nvSpPr>
        <p:spPr>
          <a:xfrm>
            <a:off x="3925728" y="2492896"/>
            <a:ext cx="288032" cy="43204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29784" y="2492896"/>
            <a:ext cx="2363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</a:rPr>
              <a:t>High energy ( ~ </a:t>
            </a:r>
            <a:r>
              <a:rPr lang="en-US" altLang="zh-CN" sz="2000" b="1" dirty="0" err="1" smtClean="0">
                <a:solidFill>
                  <a:prstClr val="black"/>
                </a:solidFill>
              </a:rPr>
              <a:t>GeV</a:t>
            </a:r>
            <a:r>
              <a:rPr lang="en-US" altLang="zh-CN" sz="2000" b="1" dirty="0" smtClean="0">
                <a:solidFill>
                  <a:prstClr val="black"/>
                </a:solidFill>
              </a:rPr>
              <a:t>)</a:t>
            </a:r>
            <a:endParaRPr lang="zh-CN" altLang="en-US" sz="2000" b="1" dirty="0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37221" y="5457130"/>
            <a:ext cx="7407275" cy="1143000"/>
            <a:chOff x="-92075" y="685800"/>
            <a:chExt cx="7407275" cy="1143000"/>
          </a:xfrm>
        </p:grpSpPr>
        <p:sp>
          <p:nvSpPr>
            <p:cNvPr id="11" name="Line 3"/>
            <p:cNvSpPr>
              <a:spLocks noChangeShapeType="1"/>
            </p:cNvSpPr>
            <p:nvPr/>
          </p:nvSpPr>
          <p:spPr bwMode="auto">
            <a:xfrm>
              <a:off x="609600" y="11430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 flipV="1">
              <a:off x="609600" y="16002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H="1">
              <a:off x="1930400" y="11430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H="1" flipV="1">
              <a:off x="1930400" y="16002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1930400" y="1257300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09600" y="6858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Symbol" pitchFamily="18" charset="2"/>
                </a:rPr>
                <a:t>n</a:t>
              </a:r>
              <a:r>
                <a:rPr lang="en-US" altLang="ja-JP" b="1" baseline="-25000">
                  <a:solidFill>
                    <a:srgbClr val="FF0000"/>
                  </a:solidFill>
                  <a:latin typeface="Helvetica" pitchFamily="34" charset="0"/>
                </a:rPr>
                <a:t>e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2844800" y="13716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Symbol" pitchFamily="18" charset="2"/>
                </a:rPr>
                <a:t>n</a:t>
              </a:r>
              <a:r>
                <a:rPr lang="en-US" altLang="ja-JP" b="1" baseline="-25000">
                  <a:solidFill>
                    <a:srgbClr val="FF0000"/>
                  </a:solidFill>
                  <a:latin typeface="Helvetica" pitchFamily="34" charset="0"/>
                </a:rPr>
                <a:t>e</a:t>
              </a: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609600" y="1371600"/>
              <a:ext cx="6096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Helvetica" pitchFamily="34" charset="0"/>
                </a:rPr>
                <a:t>e</a:t>
              </a:r>
              <a:r>
                <a:rPr lang="en-US" altLang="ja-JP" b="1" baseline="30000">
                  <a:solidFill>
                    <a:prstClr val="black"/>
                  </a:solidFill>
                  <a:latin typeface="Helvetica" pitchFamily="34" charset="0"/>
                </a:rPr>
                <a:t>-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2667000" y="8382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Helvetica" pitchFamily="34" charset="0"/>
                </a:rPr>
                <a:t>e</a:t>
              </a:r>
              <a:r>
                <a:rPr lang="en-US" altLang="ja-JP" b="1" baseline="30000">
                  <a:solidFill>
                    <a:prstClr val="black"/>
                  </a:solidFill>
                  <a:latin typeface="Helvetica" pitchFamily="34" charset="0"/>
                </a:rPr>
                <a:t>-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1905000" y="11430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 dirty="0">
                  <a:solidFill>
                    <a:prstClr val="black"/>
                  </a:solidFill>
                  <a:latin typeface="Helvetica" pitchFamily="34" charset="0"/>
                </a:rPr>
                <a:t>W</a:t>
              </a:r>
              <a:endParaRPr lang="en-US" altLang="ja-JP" b="1" baseline="3000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4470400" y="11430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4470400" y="16002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H="1">
              <a:off x="5791200" y="11430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H="1" flipV="1">
              <a:off x="5791200" y="1600200"/>
              <a:ext cx="13208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5791200" y="1257300"/>
              <a:ext cx="0" cy="342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4572000" y="7620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Symbol" pitchFamily="18" charset="2"/>
                </a:rPr>
                <a:t>n</a:t>
              </a:r>
              <a:r>
                <a:rPr lang="en-US" altLang="ja-JP" b="1" baseline="-250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6400800" y="7620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Symbol" pitchFamily="18" charset="2"/>
                </a:rPr>
                <a:t>n</a:t>
              </a:r>
              <a:r>
                <a:rPr lang="en-US" altLang="ja-JP" b="1" baseline="-250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4470400" y="1371600"/>
              <a:ext cx="6096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Helvetica" pitchFamily="34" charset="0"/>
                </a:rPr>
                <a:t>e</a:t>
              </a:r>
              <a:r>
                <a:rPr lang="en-US" altLang="ja-JP" b="1" baseline="30000">
                  <a:solidFill>
                    <a:prstClr val="black"/>
                  </a:solidFill>
                  <a:latin typeface="Helvetica" pitchFamily="34" charset="0"/>
                </a:rPr>
                <a:t>-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6705600" y="12954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Helvetica" pitchFamily="34" charset="0"/>
                </a:rPr>
                <a:t>e</a:t>
              </a:r>
              <a:r>
                <a:rPr lang="en-US" altLang="ja-JP" b="1" baseline="30000">
                  <a:solidFill>
                    <a:prstClr val="black"/>
                  </a:solidFill>
                  <a:latin typeface="Helvetica" pitchFamily="34" charset="0"/>
                </a:rPr>
                <a:t>-</a:t>
              </a:r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5791200" y="1219200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ja-JP" b="1">
                  <a:solidFill>
                    <a:prstClr val="black"/>
                  </a:solidFill>
                  <a:latin typeface="Helvetica" pitchFamily="34" charset="0"/>
                </a:rPr>
                <a:t>Z</a:t>
              </a:r>
              <a:endParaRPr lang="en-US" altLang="ja-JP" b="1" baseline="3000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-92075" y="1108075"/>
              <a:ext cx="590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prstClr val="black"/>
                  </a:solidFill>
                </a:rPr>
                <a:t>CC</a:t>
              </a: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3717925" y="1108075"/>
              <a:ext cx="608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prstClr val="black"/>
                  </a:solidFill>
                </a:rPr>
                <a:t>NC</a:t>
              </a: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F46C-8374-43E4-88DF-9505FD5181B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2015-8-25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灯片编号占位符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1287960" y="1835025"/>
            <a:ext cx="2160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9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70609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Characteristics of Neutrino Experiments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altLang="zh-CN" sz="2600" b="1" dirty="0"/>
              <a:t>Very strong neutrino sources  </a:t>
            </a:r>
          </a:p>
          <a:p>
            <a:pPr>
              <a:spcBef>
                <a:spcPts val="300"/>
              </a:spcBef>
              <a:defRPr/>
            </a:pPr>
            <a:r>
              <a:rPr lang="en-US" altLang="zh-CN" sz="2600" b="1" dirty="0"/>
              <a:t>Very large target mass</a:t>
            </a:r>
          </a:p>
          <a:p>
            <a:pPr>
              <a:spcBef>
                <a:spcPts val="300"/>
              </a:spcBef>
              <a:defRPr/>
            </a:pPr>
            <a:r>
              <a:rPr lang="en-US" altLang="zh-CN" sz="2600" b="1" dirty="0"/>
              <a:t>Very low radioactive backgrounds </a:t>
            </a:r>
          </a:p>
          <a:p>
            <a:pPr lvl="1">
              <a:spcBef>
                <a:spcPts val="300"/>
              </a:spcBef>
              <a:defRPr/>
            </a:pPr>
            <a:r>
              <a:rPr lang="en-US" altLang="zh-CN" sz="2400" b="1" dirty="0"/>
              <a:t>Sources: cosmic-rays, detector materials, environment</a:t>
            </a:r>
          </a:p>
          <a:p>
            <a:pPr lvl="1">
              <a:spcBef>
                <a:spcPts val="300"/>
              </a:spcBef>
              <a:defRPr/>
            </a:pPr>
            <a:r>
              <a:rPr lang="en-US" altLang="zh-CN" sz="2400" b="1" dirty="0"/>
              <a:t>Method: underground, active &amp; passive shielding, special </a:t>
            </a:r>
            <a:r>
              <a:rPr lang="en-US" altLang="zh-CN" sz="2400" b="1" dirty="0" smtClean="0"/>
              <a:t>materials selection and/or purification</a:t>
            </a:r>
            <a:endParaRPr lang="en-US" altLang="zh-CN" sz="2400" b="1" dirty="0"/>
          </a:p>
          <a:p>
            <a:pPr>
              <a:spcBef>
                <a:spcPts val="300"/>
              </a:spcBef>
              <a:defRPr/>
            </a:pPr>
            <a:r>
              <a:rPr lang="en-US" altLang="zh-CN" sz="2600" b="1" dirty="0"/>
              <a:t>Usual difficulties</a:t>
            </a:r>
            <a:r>
              <a:rPr lang="zh-CN" altLang="en-US" sz="2600" b="1" dirty="0"/>
              <a:t>：</a:t>
            </a:r>
            <a:endParaRPr lang="en-US" altLang="zh-CN" sz="2600" b="1" dirty="0"/>
          </a:p>
          <a:p>
            <a:pPr lvl="1">
              <a:spcBef>
                <a:spcPts val="300"/>
              </a:spcBef>
              <a:defRPr/>
            </a:pPr>
            <a:r>
              <a:rPr lang="en-US" altLang="zh-CN" sz="2400" b="1" dirty="0"/>
              <a:t>Large detector VS underground &amp; low background</a:t>
            </a:r>
          </a:p>
          <a:p>
            <a:pPr lvl="1">
              <a:spcBef>
                <a:spcPts val="300"/>
              </a:spcBef>
              <a:defRPr/>
            </a:pPr>
            <a:r>
              <a:rPr lang="en-US" altLang="zh-CN" sz="2400" b="1" dirty="0"/>
              <a:t>High resolution VS low background</a:t>
            </a:r>
          </a:p>
          <a:p>
            <a:pPr lvl="1">
              <a:spcBef>
                <a:spcPts val="300"/>
              </a:spcBef>
              <a:defRPr/>
            </a:pPr>
            <a:r>
              <a:rPr lang="en-US" altLang="zh-CN" sz="2400" b="1" dirty="0"/>
              <a:t>Ultra low backgrounds</a:t>
            </a:r>
            <a:r>
              <a:rPr lang="zh-CN" altLang="en-US" sz="2400" b="1" dirty="0"/>
              <a:t>：</a:t>
            </a:r>
            <a:endParaRPr lang="en-US" altLang="zh-CN" sz="2400" b="1" dirty="0"/>
          </a:p>
          <a:p>
            <a:pPr lvl="2">
              <a:spcBef>
                <a:spcPts val="300"/>
              </a:spcBef>
              <a:defRPr/>
            </a:pPr>
            <a:r>
              <a:rPr lang="en-US" altLang="zh-CN" sz="2000" b="1" dirty="0"/>
              <a:t>Environmental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dust, air, water, shielding materials</a:t>
            </a:r>
          </a:p>
          <a:p>
            <a:pPr lvl="2">
              <a:spcBef>
                <a:spcPts val="300"/>
              </a:spcBef>
              <a:defRPr/>
            </a:pPr>
            <a:r>
              <a:rPr lang="en-US" altLang="zh-CN" sz="2000" b="1" dirty="0"/>
              <a:t>Internal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Ge</a:t>
            </a:r>
            <a:r>
              <a:rPr lang="zh-CN" altLang="en-US" sz="2000" b="1" dirty="0"/>
              <a:t>、</a:t>
            </a:r>
            <a:r>
              <a:rPr lang="en-US" altLang="zh-CN" sz="2000" b="1" dirty="0" err="1"/>
              <a:t>CsI</a:t>
            </a:r>
            <a:r>
              <a:rPr lang="zh-CN" altLang="en-US" sz="2000" b="1" dirty="0"/>
              <a:t>、</a:t>
            </a:r>
            <a:r>
              <a:rPr lang="en-US" altLang="zh-CN" sz="2000" b="1" dirty="0" smtClean="0"/>
              <a:t>LS…</a:t>
            </a:r>
            <a:endParaRPr lang="en-US" altLang="zh-CN" sz="2000" b="1" dirty="0"/>
          </a:p>
          <a:p>
            <a:pPr lvl="2">
              <a:spcBef>
                <a:spcPts val="300"/>
              </a:spcBef>
              <a:defRPr/>
            </a:pPr>
            <a:r>
              <a:rPr lang="en-US" altLang="zh-CN" sz="2000" b="1" dirty="0"/>
              <a:t>Activation by </a:t>
            </a:r>
            <a:r>
              <a:rPr lang="en-US" altLang="zh-CN" sz="2000" b="1" dirty="0" smtClean="0"/>
              <a:t>cosmic-rays</a:t>
            </a:r>
            <a:endParaRPr lang="en-US" altLang="zh-CN" sz="3200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Solar neutrinos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0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32E10-7B46-47BC-A87B-E86B016EB636}" type="slidenum">
              <a:rPr lang="en-US" altLang="ja-JP">
                <a:solidFill>
                  <a:srgbClr val="000000"/>
                </a:solidFill>
              </a:rPr>
              <a:pPr/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276600" y="30353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zh-CN" sz="1200" smtClean="0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641350" y="116632"/>
            <a:ext cx="7969250" cy="864096"/>
          </a:xfrm>
        </p:spPr>
        <p:txBody>
          <a:bodyPr/>
          <a:lstStyle/>
          <a:p>
            <a:r>
              <a:rPr lang="en-US" altLang="ja-JP" sz="4000" dirty="0" smtClean="0">
                <a:solidFill>
                  <a:srgbClr val="FF0000"/>
                </a:solidFill>
              </a:rPr>
              <a:t>Basic Facts of the Sun</a:t>
            </a:r>
            <a:endParaRPr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57200" y="1124744"/>
            <a:ext cx="4649788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  <a:buFontTx/>
              <a:buChar char="•"/>
            </a:pPr>
            <a:r>
              <a:rPr kumimoji="1" lang="en-US" altLang="ja-JP" sz="2400" b="1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Mass    	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1.99 x 10</a:t>
            </a:r>
            <a:r>
              <a:rPr kumimoji="1" lang="en-US" altLang="ja-JP" sz="2400" baseline="30000" dirty="0" smtClean="0">
                <a:solidFill>
                  <a:srgbClr val="C00000"/>
                </a:solidFill>
              </a:rPr>
              <a:t>30 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kg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kumimoji="1" lang="en-US" altLang="ja-JP" sz="2400" dirty="0" smtClean="0">
                <a:solidFill>
                  <a:srgbClr val="000000"/>
                </a:solidFill>
              </a:rPr>
              <a:t> Luminosity 	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3.842 x10</a:t>
            </a:r>
            <a:r>
              <a:rPr kumimoji="1" lang="en-US" altLang="ja-JP" sz="2400" baseline="30000" dirty="0" smtClean="0">
                <a:solidFill>
                  <a:srgbClr val="C00000"/>
                </a:solidFill>
              </a:rPr>
              <a:t>33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 erg/sec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kumimoji="1" lang="en-US" altLang="ja-JP" sz="2400" dirty="0" smtClean="0">
                <a:solidFill>
                  <a:srgbClr val="000000"/>
                </a:solidFill>
              </a:rPr>
              <a:t> Radius	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6.9598 x 10</a:t>
            </a:r>
            <a:r>
              <a:rPr kumimoji="1" lang="en-US" altLang="ja-JP" sz="2400" baseline="30000" dirty="0" smtClean="0">
                <a:solidFill>
                  <a:srgbClr val="C00000"/>
                </a:solidFill>
              </a:rPr>
              <a:t>8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 m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kumimoji="1" lang="en-US" altLang="ja-JP" sz="2400" dirty="0" smtClean="0">
                <a:solidFill>
                  <a:srgbClr val="000000"/>
                </a:solidFill>
              </a:rPr>
              <a:t> Age		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4.57 x 10</a:t>
            </a:r>
            <a:r>
              <a:rPr kumimoji="1" lang="en-US" altLang="ja-JP" sz="2400" baseline="30000" dirty="0" smtClean="0">
                <a:solidFill>
                  <a:srgbClr val="C00000"/>
                </a:solidFill>
              </a:rPr>
              <a:t>9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 years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kumimoji="1" lang="en-US" altLang="ja-JP" sz="2400" dirty="0">
                <a:solidFill>
                  <a:srgbClr val="00000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metals/hydrogen </a:t>
            </a:r>
            <a:r>
              <a:rPr kumimoji="1" lang="en-US" altLang="ja-JP" sz="2400" dirty="0">
                <a:solidFill>
                  <a:srgbClr val="000000"/>
                </a:solidFill>
              </a:rPr>
              <a:t>r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atio: 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0.0229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kumimoji="1" lang="en-US" altLang="ja-JP" sz="2400" b="1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/>
              <a:t>Temperature</a:t>
            </a:r>
            <a:r>
              <a:rPr lang="ja-JP" altLang="en-US" sz="2400" dirty="0" smtClean="0"/>
              <a:t>：</a:t>
            </a:r>
            <a:endParaRPr lang="en-US" altLang="ja-JP" sz="2400" dirty="0" smtClean="0">
              <a:solidFill>
                <a:srgbClr val="FF0066"/>
              </a:solidFill>
            </a:endParaRPr>
          </a:p>
          <a:p>
            <a:pPr lvl="1" fontAlgn="base"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srgbClr val="FF0066"/>
                </a:solidFill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</a:rPr>
              <a:t>Central</a:t>
            </a:r>
            <a:r>
              <a:rPr lang="en-US" altLang="ja-JP" sz="2000" dirty="0">
                <a:solidFill>
                  <a:srgbClr val="C00000"/>
                </a:solidFill>
              </a:rPr>
              <a:t>: 15</a:t>
            </a:r>
            <a:r>
              <a:rPr lang="en-US" altLang="ja-JP" sz="2000" dirty="0">
                <a:solidFill>
                  <a:srgbClr val="C00000"/>
                </a:solidFill>
                <a:sym typeface="Symbol"/>
              </a:rPr>
              <a:t></a:t>
            </a:r>
            <a:r>
              <a:rPr lang="en-US" altLang="ja-JP" sz="2000" dirty="0">
                <a:solidFill>
                  <a:srgbClr val="C00000"/>
                </a:solidFill>
              </a:rPr>
              <a:t>10</a:t>
            </a:r>
            <a:r>
              <a:rPr lang="en-US" altLang="ja-JP" sz="2000" baseline="30000" dirty="0">
                <a:solidFill>
                  <a:srgbClr val="C00000"/>
                </a:solidFill>
              </a:rPr>
              <a:t>6</a:t>
            </a:r>
            <a:r>
              <a:rPr lang="en-US" altLang="ja-JP" sz="2000" dirty="0">
                <a:solidFill>
                  <a:srgbClr val="C00000"/>
                </a:solidFill>
              </a:rPr>
              <a:t> K(~ </a:t>
            </a:r>
            <a:r>
              <a:rPr lang="en-US" altLang="ja-JP" sz="2000" dirty="0" err="1" smtClean="0">
                <a:solidFill>
                  <a:srgbClr val="C00000"/>
                </a:solidFill>
              </a:rPr>
              <a:t>keV</a:t>
            </a:r>
            <a:r>
              <a:rPr lang="en-US" altLang="ja-JP" sz="2000" dirty="0" smtClean="0">
                <a:solidFill>
                  <a:srgbClr val="C00000"/>
                </a:solidFill>
              </a:rPr>
              <a:t>)</a:t>
            </a:r>
          </a:p>
          <a:p>
            <a:pPr lvl="1" fontAlgn="base">
              <a:spcAft>
                <a:spcPct val="0"/>
              </a:spcAft>
              <a:buFontTx/>
              <a:buChar char="•"/>
            </a:pPr>
            <a:r>
              <a:rPr lang="en-US" altLang="ja-JP" sz="2000" dirty="0">
                <a:solidFill>
                  <a:srgbClr val="C00000"/>
                </a:solidFill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</a:rPr>
              <a:t>At </a:t>
            </a:r>
            <a:r>
              <a:rPr lang="en-US" altLang="ja-JP" sz="2000" dirty="0">
                <a:solidFill>
                  <a:srgbClr val="C00000"/>
                </a:solidFill>
              </a:rPr>
              <a:t>surface: 6000 </a:t>
            </a:r>
            <a:r>
              <a:rPr lang="en-US" altLang="ja-JP" sz="2000" dirty="0" smtClean="0">
                <a:solidFill>
                  <a:srgbClr val="C00000"/>
                </a:solidFill>
              </a:rPr>
              <a:t>K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altLang="ja-JP" sz="2000" dirty="0">
                <a:solidFill>
                  <a:srgbClr val="C00000"/>
                </a:solidFill>
              </a:rPr>
              <a:t> </a:t>
            </a:r>
            <a:r>
              <a:rPr lang="en-US" altLang="ja-JP" sz="2400" dirty="0" smtClean="0"/>
              <a:t>Density </a:t>
            </a:r>
            <a:r>
              <a:rPr lang="en-US" altLang="ja-JP" sz="2400" dirty="0"/>
              <a:t>at the </a:t>
            </a:r>
            <a:r>
              <a:rPr lang="en-US" altLang="ja-JP" sz="2400" dirty="0" smtClean="0"/>
              <a:t>center: </a:t>
            </a:r>
            <a:r>
              <a:rPr lang="en-US" altLang="ja-JP" sz="2400" dirty="0" smtClean="0">
                <a:solidFill>
                  <a:srgbClr val="C00000"/>
                </a:solidFill>
              </a:rPr>
              <a:t>150gr/cc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srgbClr val="C00000"/>
                </a:solidFill>
              </a:rPr>
              <a:t> </a:t>
            </a:r>
            <a:r>
              <a:rPr lang="en-US" altLang="ja-JP" sz="2400" dirty="0" smtClean="0"/>
              <a:t>Central </a:t>
            </a:r>
            <a:r>
              <a:rPr lang="en-US" altLang="ja-JP" sz="2400" dirty="0"/>
              <a:t>H abundance: 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C00000"/>
                </a:solidFill>
              </a:rPr>
              <a:t>0.34</a:t>
            </a:r>
            <a:endParaRPr lang="en-US" altLang="ja-JP" sz="2400" dirty="0">
              <a:solidFill>
                <a:srgbClr val="C00000"/>
              </a:solidFill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57200" y="63801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zh-CN" sz="2400" smtClean="0">
              <a:solidFill>
                <a:srgbClr val="000000"/>
              </a:solidFill>
            </a:endParaRPr>
          </a:p>
        </p:txBody>
      </p:sp>
      <p:pic>
        <p:nvPicPr>
          <p:cNvPr id="72712" name="Picture 8" descr="D:\aokigroup\fujimoto\pwpoint\A1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688" r="3125" b="6250"/>
          <a:stretch>
            <a:fillRect/>
          </a:stretch>
        </p:blipFill>
        <p:spPr bwMode="auto">
          <a:xfrm>
            <a:off x="5436096" y="1124744"/>
            <a:ext cx="325930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9873" y="5567086"/>
            <a:ext cx="876697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Where the energy comes from and how long it will last ? 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035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4400">
                <a:solidFill>
                  <a:schemeClr val="tx2"/>
                </a:solidFill>
              </a:rPr>
              <a:t> </a:t>
            </a:r>
            <a:endParaRPr lang="en-GB" sz="4400">
              <a:solidFill>
                <a:schemeClr val="tx2"/>
              </a:solidFill>
            </a:endParaRP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6858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GB" sz="4400">
              <a:solidFill>
                <a:schemeClr val="tx2"/>
              </a:solidFill>
            </a:endParaRP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533400"/>
          </a:xfrm>
          <a:noFill/>
          <a:ln/>
        </p:spPr>
        <p:txBody>
          <a:bodyPr lIns="92075" tIns="46038" rIns="92075" bIns="46038">
            <a:no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Energy Production in Stars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219200"/>
            <a:ext cx="9144000" cy="5138738"/>
            <a:chOff x="0" y="720"/>
            <a:chExt cx="5760" cy="352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720"/>
              <a:ext cx="2976" cy="3525"/>
              <a:chOff x="192" y="480"/>
              <a:chExt cx="2880" cy="3936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192" y="480"/>
                <a:ext cx="2880" cy="3936"/>
                <a:chOff x="1200" y="2592"/>
                <a:chExt cx="576" cy="576"/>
              </a:xfrm>
            </p:grpSpPr>
            <p:sp>
              <p:nvSpPr>
                <p:cNvPr id="167944" name="Rectangle 8"/>
                <p:cNvSpPr>
                  <a:spLocks noChangeArrowheads="1"/>
                </p:cNvSpPr>
                <p:nvPr/>
              </p:nvSpPr>
              <p:spPr bwMode="auto">
                <a:xfrm>
                  <a:off x="1200" y="2592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7945" name="Rectangle 9"/>
                <p:cNvSpPr>
                  <a:spLocks noChangeArrowheads="1"/>
                </p:cNvSpPr>
                <p:nvPr/>
              </p:nvSpPr>
              <p:spPr bwMode="auto">
                <a:xfrm>
                  <a:off x="1248" y="2640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7946" name="Line 10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67947" name="Line 11"/>
                <p:cNvSpPr>
                  <a:spLocks noChangeShapeType="1"/>
                </p:cNvSpPr>
                <p:nvPr/>
              </p:nvSpPr>
              <p:spPr bwMode="auto">
                <a:xfrm>
                  <a:off x="1200" y="3168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67948" name="Rectangle 12"/>
                <p:cNvSpPr>
                  <a:spLocks noChangeArrowheads="1"/>
                </p:cNvSpPr>
                <p:nvPr/>
              </p:nvSpPr>
              <p:spPr bwMode="auto">
                <a:xfrm>
                  <a:off x="1200" y="2592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rgbClr val="80808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7949" name="Line 13"/>
                <p:cNvSpPr>
                  <a:spLocks noChangeShapeType="1"/>
                </p:cNvSpPr>
                <p:nvPr/>
              </p:nvSpPr>
              <p:spPr bwMode="auto">
                <a:xfrm>
                  <a:off x="1200" y="3168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67950" name="Line 14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  <p:graphicFrame>
            <p:nvGraphicFramePr>
              <p:cNvPr id="167951" name="Object 15"/>
              <p:cNvGraphicFramePr>
                <a:graphicFrameLocks noChangeAspect="1"/>
              </p:cNvGraphicFramePr>
              <p:nvPr/>
            </p:nvGraphicFramePr>
            <p:xfrm>
              <a:off x="192" y="480"/>
              <a:ext cx="2880" cy="39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0" name="CorelPhotoPaint.Image.10" r:id="rId3" imgW="3047748" imgH="4114808" progId="">
                      <p:embed/>
                    </p:oleObj>
                  </mc:Choice>
                  <mc:Fallback>
                    <p:oleObj name="CorelPhotoPaint.Image.10" r:id="rId3" imgW="3047748" imgH="4114808" progId="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" y="480"/>
                            <a:ext cx="2880" cy="39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88" y="2064"/>
              <a:ext cx="4272" cy="2160"/>
              <a:chOff x="1632" y="2016"/>
              <a:chExt cx="4320" cy="2400"/>
            </a:xfrm>
          </p:grpSpPr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3120" y="2016"/>
                <a:ext cx="2832" cy="2400"/>
                <a:chOff x="1200" y="2592"/>
                <a:chExt cx="576" cy="576"/>
              </a:xfrm>
            </p:grpSpPr>
            <p:sp>
              <p:nvSpPr>
                <p:cNvPr id="167954" name="Rectangle 18"/>
                <p:cNvSpPr>
                  <a:spLocks noChangeArrowheads="1"/>
                </p:cNvSpPr>
                <p:nvPr/>
              </p:nvSpPr>
              <p:spPr bwMode="auto">
                <a:xfrm>
                  <a:off x="1200" y="2592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7955" name="Rectangle 19"/>
                <p:cNvSpPr>
                  <a:spLocks noChangeArrowheads="1"/>
                </p:cNvSpPr>
                <p:nvPr/>
              </p:nvSpPr>
              <p:spPr bwMode="auto">
                <a:xfrm>
                  <a:off x="1248" y="2640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7956" name="Line 20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67957" name="Line 21"/>
                <p:cNvSpPr>
                  <a:spLocks noChangeShapeType="1"/>
                </p:cNvSpPr>
                <p:nvPr/>
              </p:nvSpPr>
              <p:spPr bwMode="auto">
                <a:xfrm>
                  <a:off x="1200" y="3168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67958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592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rgbClr val="80808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7959" name="Line 23"/>
                <p:cNvSpPr>
                  <a:spLocks noChangeShapeType="1"/>
                </p:cNvSpPr>
                <p:nvPr/>
              </p:nvSpPr>
              <p:spPr bwMode="auto">
                <a:xfrm>
                  <a:off x="1200" y="3168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67960" name="Line 24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</p:grpSp>
          <p:graphicFrame>
            <p:nvGraphicFramePr>
              <p:cNvPr id="167961" name="Object 25"/>
              <p:cNvGraphicFramePr>
                <a:graphicFrameLocks noChangeAspect="1"/>
              </p:cNvGraphicFramePr>
              <p:nvPr/>
            </p:nvGraphicFramePr>
            <p:xfrm>
              <a:off x="3120" y="2016"/>
              <a:ext cx="2832" cy="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71" name="CorelPhotoPaint.Image.10" r:id="rId5" imgW="1523874" imgH="1295293" progId="">
                      <p:embed/>
                    </p:oleObj>
                  </mc:Choice>
                  <mc:Fallback>
                    <p:oleObj name="CorelPhotoPaint.Image.10" r:id="rId5" imgW="1523874" imgH="1295293" progId="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20" y="2016"/>
                            <a:ext cx="2832" cy="2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7962" name="Rectangle 26"/>
              <p:cNvSpPr>
                <a:spLocks noChangeArrowheads="1"/>
              </p:cNvSpPr>
              <p:nvPr/>
            </p:nvSpPr>
            <p:spPr bwMode="auto">
              <a:xfrm>
                <a:off x="1632" y="2697"/>
                <a:ext cx="1344" cy="1191"/>
              </a:xfrm>
              <a:prstGeom prst="rect">
                <a:avLst/>
              </a:prstGeom>
              <a:noFill/>
              <a:ln w="38100">
                <a:solidFill>
                  <a:srgbClr val="C4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7963" name="Line 27"/>
              <p:cNvSpPr>
                <a:spLocks noChangeShapeType="1"/>
              </p:cNvSpPr>
              <p:nvPr/>
            </p:nvSpPr>
            <p:spPr bwMode="auto">
              <a:xfrm flipV="1">
                <a:off x="2973" y="2016"/>
                <a:ext cx="147" cy="681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67964" name="Line 28"/>
              <p:cNvSpPr>
                <a:spLocks noChangeShapeType="1"/>
              </p:cNvSpPr>
              <p:nvPr/>
            </p:nvSpPr>
            <p:spPr bwMode="auto">
              <a:xfrm>
                <a:off x="2976" y="3888"/>
                <a:ext cx="144" cy="528"/>
              </a:xfrm>
              <a:prstGeom prst="line">
                <a:avLst/>
              </a:prstGeom>
              <a:noFill/>
              <a:ln w="38100">
                <a:solidFill>
                  <a:srgbClr val="C4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67965" name="Text Box 29"/>
            <p:cNvSpPr txBox="1">
              <a:spLocks noChangeArrowheads="1"/>
            </p:cNvSpPr>
            <p:nvPr/>
          </p:nvSpPr>
          <p:spPr bwMode="auto">
            <a:xfrm>
              <a:off x="3264" y="960"/>
              <a:ext cx="1430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0" lang="zh-CN" altLang="en-US" sz="3200" dirty="0">
                  <a:solidFill>
                    <a:schemeClr val="hlink"/>
                  </a:solidFill>
                  <a:latin typeface="Bell MT" pitchFamily="18" charset="0"/>
                </a:rPr>
                <a:t> </a:t>
              </a:r>
              <a:r>
                <a:rPr kumimoji="0" lang="en-US" altLang="zh-CN" sz="3200" dirty="0">
                  <a:solidFill>
                    <a:schemeClr val="hlink"/>
                  </a:solidFill>
                  <a:latin typeface="Bell MT" pitchFamily="18" charset="0"/>
                </a:rPr>
                <a:t>pp chain</a:t>
              </a:r>
            </a:p>
            <a:p>
              <a:pPr eaLnBrk="0" hangingPunct="0">
                <a:spcBef>
                  <a:spcPct val="50000"/>
                </a:spcBef>
              </a:pPr>
              <a:r>
                <a:rPr kumimoji="0" lang="en-US" altLang="zh-CN" sz="3200" dirty="0">
                  <a:solidFill>
                    <a:schemeClr val="hlink"/>
                  </a:solidFill>
                  <a:latin typeface="Bell MT" pitchFamily="18" charset="0"/>
                </a:rPr>
                <a:t> CNO cycle</a:t>
              </a:r>
              <a:endParaRPr kumimoji="0" lang="en-US" altLang="zh-CN" sz="3200" dirty="0">
                <a:solidFill>
                  <a:schemeClr val="hlink"/>
                </a:solidFill>
                <a:latin typeface="Times"/>
              </a:endParaRPr>
            </a:p>
          </p:txBody>
        </p:sp>
      </p:grpSp>
      <p:sp>
        <p:nvSpPr>
          <p:cNvPr id="167966" name="Rectangle 30"/>
          <p:cNvSpPr>
            <a:spLocks noChangeArrowheads="1"/>
          </p:cNvSpPr>
          <p:nvPr/>
        </p:nvSpPr>
        <p:spPr bwMode="auto">
          <a:xfrm>
            <a:off x="6553200" y="9906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spcBef>
                <a:spcPct val="20000"/>
              </a:spcBef>
            </a:pPr>
            <a:r>
              <a:rPr lang="en-US" altLang="zh-CN" sz="2000">
                <a:solidFill>
                  <a:srgbClr val="009900"/>
                </a:solidFill>
              </a:rPr>
              <a:t>Bethe 1939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06320" y="1772816"/>
            <a:ext cx="1895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hlink"/>
                </a:solidFill>
                <a:latin typeface="Bell MT" pitchFamily="18" charset="0"/>
              </a:rPr>
              <a:t>Almost true</a:t>
            </a:r>
          </a:p>
          <a:p>
            <a:r>
              <a:rPr lang="en-US" altLang="zh-CN" dirty="0" smtClean="0">
                <a:solidFill>
                  <a:schemeClr val="hlink"/>
                </a:solidFill>
                <a:latin typeface="Bell MT" pitchFamily="18" charset="0"/>
              </a:rPr>
              <a:t>But </a:t>
            </a:r>
            <a:r>
              <a:rPr lang="en-US" altLang="zh-CN" dirty="0">
                <a:solidFill>
                  <a:schemeClr val="hlink"/>
                </a:solidFill>
                <a:latin typeface="Bell MT" pitchFamily="18" charset="0"/>
              </a:rPr>
              <a:t>n</a:t>
            </a:r>
            <a:r>
              <a:rPr lang="en-US" altLang="zh-CN" dirty="0" smtClean="0">
                <a:solidFill>
                  <a:schemeClr val="hlink"/>
                </a:solidFill>
                <a:latin typeface="Bell MT" pitchFamily="18" charset="0"/>
              </a:rPr>
              <a:t>o </a:t>
            </a:r>
            <a:r>
              <a:rPr lang="en-US" altLang="zh-CN" dirty="0" smtClean="0">
                <a:solidFill>
                  <a:schemeClr val="hlink"/>
                </a:solidFill>
                <a:latin typeface="Bell MT" pitchFamily="18" charset="0"/>
              </a:rPr>
              <a:t>neutrinos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1652</Words>
  <Application>Microsoft Office PowerPoint</Application>
  <PresentationFormat>全屏显示(4:3)</PresentationFormat>
  <Paragraphs>428</Paragraphs>
  <Slides>48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10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48</vt:i4>
      </vt:variant>
    </vt:vector>
  </HeadingPairs>
  <TitlesOfParts>
    <vt:vector size="62" baseType="lpstr">
      <vt:lpstr>Office 主题</vt:lpstr>
      <vt:lpstr>1_Office 主题</vt:lpstr>
      <vt:lpstr>2_Office 主题</vt:lpstr>
      <vt:lpstr>3_Office 主题</vt:lpstr>
      <vt:lpstr>4_Office 主题</vt:lpstr>
      <vt:lpstr>5_Office 主题</vt:lpstr>
      <vt:lpstr>標準デザイン</vt:lpstr>
      <vt:lpstr>1_標準デザイン</vt:lpstr>
      <vt:lpstr>6_Office 主题</vt:lpstr>
      <vt:lpstr>7_Office 主题</vt:lpstr>
      <vt:lpstr>CorelPhotoPaint.Image.10</vt:lpstr>
      <vt:lpstr>Photo Editor Photo</vt:lpstr>
      <vt:lpstr>数式</vt:lpstr>
      <vt:lpstr>Equation</vt:lpstr>
      <vt:lpstr>1. Solar Neutrino Experiments</vt:lpstr>
      <vt:lpstr>Neutrino Industry</vt:lpstr>
      <vt:lpstr>Neutrino Spectrum</vt:lpstr>
      <vt:lpstr>Neutrino Physics：Problems and Methods</vt:lpstr>
      <vt:lpstr>Neutrino Interactions with Matter</vt:lpstr>
      <vt:lpstr>Characteristics of Neutrino Experiments</vt:lpstr>
      <vt:lpstr>Solar neutrinos</vt:lpstr>
      <vt:lpstr>Basic Facts of the Sun</vt:lpstr>
      <vt:lpstr>Energy Production in Stars</vt:lpstr>
      <vt:lpstr>Detection of Solar Neutrinos</vt:lpstr>
      <vt:lpstr>PP-chain</vt:lpstr>
      <vt:lpstr>CNO cycle</vt:lpstr>
      <vt:lpstr>Solar Neutrino：PP-chain and CNO cycle</vt:lpstr>
      <vt:lpstr>Solar Neutrino Experiments</vt:lpstr>
      <vt:lpstr>History of Solar Neutrinos</vt:lpstr>
      <vt:lpstr>Homestake Experiment </vt:lpstr>
      <vt:lpstr>Confirmation by GALLEX &amp; SAGE</vt:lpstr>
      <vt:lpstr>Confirmation by Kamiokande &amp; IMB</vt:lpstr>
      <vt:lpstr>Problems:</vt:lpstr>
      <vt:lpstr>Success of the Standard Solar Model</vt:lpstr>
      <vt:lpstr>SuperKamiokande Experiment</vt:lpstr>
      <vt:lpstr>Solar Neutrino detection at SuperK</vt:lpstr>
      <vt:lpstr>Signal: Electrons Scattered by Neutrinos</vt:lpstr>
      <vt:lpstr>What SuperK can do ?</vt:lpstr>
      <vt:lpstr>SuperK Results(SK-I)</vt:lpstr>
      <vt:lpstr>SuperK results</vt:lpstr>
      <vt:lpstr>PowerPoint 演示文稿</vt:lpstr>
      <vt:lpstr>SNO Experiment</vt:lpstr>
      <vt:lpstr>l</vt:lpstr>
      <vt:lpstr>Neutrino Detection in SNO</vt:lpstr>
      <vt:lpstr>Shape Constrained Signal Extraction Results</vt:lpstr>
      <vt:lpstr>SNO observation: nmt  Flux</vt:lpstr>
      <vt:lpstr>Three neutron detection methods</vt:lpstr>
      <vt:lpstr>PowerPoint 演示文稿</vt:lpstr>
      <vt:lpstr>KamLAND</vt:lpstr>
      <vt:lpstr>Oscillation signal</vt:lpstr>
      <vt:lpstr>KamLAND Results </vt:lpstr>
      <vt:lpstr>Final Results </vt:lpstr>
      <vt:lpstr>New：Day-Night Effect &amp; Spectrum Distortion</vt:lpstr>
      <vt:lpstr>Borexino</vt:lpstr>
      <vt:lpstr>The Cleanest Neutrino Experiment </vt:lpstr>
      <vt:lpstr>PP Neutrinos</vt:lpstr>
      <vt:lpstr>Confirmation of the Solar Model and the Neutrino Oscillation</vt:lpstr>
      <vt:lpstr>Future </vt:lpstr>
      <vt:lpstr>SNO+</vt:lpstr>
      <vt:lpstr>Future experiment: LENA</vt:lpstr>
      <vt:lpstr>JUNO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</dc:creator>
  <cp:lastModifiedBy>王贻芳</cp:lastModifiedBy>
  <cp:revision>101</cp:revision>
  <dcterms:created xsi:type="dcterms:W3CDTF">2010-04-18T01:17:11Z</dcterms:created>
  <dcterms:modified xsi:type="dcterms:W3CDTF">2015-08-25T13:13:13Z</dcterms:modified>
</cp:coreProperties>
</file>