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0"/>
  </p:notesMasterIdLst>
  <p:sldIdLst>
    <p:sldId id="312" r:id="rId2"/>
    <p:sldId id="373" r:id="rId3"/>
    <p:sldId id="463" r:id="rId4"/>
    <p:sldId id="464" r:id="rId5"/>
    <p:sldId id="465" r:id="rId6"/>
    <p:sldId id="466" r:id="rId7"/>
    <p:sldId id="467" r:id="rId8"/>
    <p:sldId id="501" r:id="rId9"/>
    <p:sldId id="468" r:id="rId10"/>
    <p:sldId id="469" r:id="rId11"/>
    <p:sldId id="470" r:id="rId12"/>
    <p:sldId id="471" r:id="rId13"/>
    <p:sldId id="472" r:id="rId14"/>
    <p:sldId id="475" r:id="rId15"/>
    <p:sldId id="476" r:id="rId16"/>
    <p:sldId id="477" r:id="rId17"/>
    <p:sldId id="502" r:id="rId18"/>
    <p:sldId id="510" r:id="rId19"/>
    <p:sldId id="584" r:id="rId20"/>
    <p:sldId id="585" r:id="rId21"/>
    <p:sldId id="586" r:id="rId22"/>
    <p:sldId id="587" r:id="rId23"/>
    <p:sldId id="588" r:id="rId24"/>
    <p:sldId id="589" r:id="rId25"/>
    <p:sldId id="590" r:id="rId26"/>
    <p:sldId id="591" r:id="rId27"/>
    <p:sldId id="592" r:id="rId28"/>
    <p:sldId id="593" r:id="rId29"/>
    <p:sldId id="594" r:id="rId30"/>
    <p:sldId id="595" r:id="rId31"/>
    <p:sldId id="596" r:id="rId32"/>
    <p:sldId id="597" r:id="rId33"/>
    <p:sldId id="598" r:id="rId34"/>
    <p:sldId id="599" r:id="rId35"/>
    <p:sldId id="600" r:id="rId36"/>
    <p:sldId id="601" r:id="rId37"/>
    <p:sldId id="379" r:id="rId38"/>
    <p:sldId id="381" r:id="rId39"/>
    <p:sldId id="582" r:id="rId40"/>
    <p:sldId id="583" r:id="rId41"/>
    <p:sldId id="505" r:id="rId42"/>
    <p:sldId id="382" r:id="rId43"/>
    <p:sldId id="506" r:id="rId44"/>
    <p:sldId id="503" r:id="rId45"/>
    <p:sldId id="507" r:id="rId46"/>
    <p:sldId id="509" r:id="rId47"/>
    <p:sldId id="508" r:id="rId48"/>
    <p:sldId id="384" r:id="rId49"/>
    <p:sldId id="513" r:id="rId50"/>
    <p:sldId id="518" r:id="rId51"/>
    <p:sldId id="520" r:id="rId52"/>
    <p:sldId id="512" r:id="rId53"/>
    <p:sldId id="516" r:id="rId54"/>
    <p:sldId id="519" r:id="rId55"/>
    <p:sldId id="517" r:id="rId56"/>
    <p:sldId id="515" r:id="rId57"/>
    <p:sldId id="522" r:id="rId58"/>
    <p:sldId id="521" r:id="rId59"/>
    <p:sldId id="523" r:id="rId60"/>
    <p:sldId id="524" r:id="rId61"/>
    <p:sldId id="525" r:id="rId62"/>
    <p:sldId id="527" r:id="rId63"/>
    <p:sldId id="547" r:id="rId64"/>
    <p:sldId id="528" r:id="rId65"/>
    <p:sldId id="529" r:id="rId66"/>
    <p:sldId id="578" r:id="rId67"/>
    <p:sldId id="386" r:id="rId68"/>
    <p:sldId id="385" r:id="rId69"/>
    <p:sldId id="388" r:id="rId70"/>
    <p:sldId id="389" r:id="rId71"/>
    <p:sldId id="536" r:id="rId72"/>
    <p:sldId id="537" r:id="rId73"/>
    <p:sldId id="531" r:id="rId74"/>
    <p:sldId id="390" r:id="rId75"/>
    <p:sldId id="391" r:id="rId76"/>
    <p:sldId id="538" r:id="rId77"/>
    <p:sldId id="392" r:id="rId78"/>
    <p:sldId id="532" r:id="rId79"/>
    <p:sldId id="533" r:id="rId80"/>
    <p:sldId id="534" r:id="rId81"/>
    <p:sldId id="530" r:id="rId82"/>
    <p:sldId id="539" r:id="rId83"/>
    <p:sldId id="540" r:id="rId84"/>
    <p:sldId id="579" r:id="rId85"/>
    <p:sldId id="580" r:id="rId86"/>
    <p:sldId id="543" r:id="rId87"/>
    <p:sldId id="544" r:id="rId88"/>
    <p:sldId id="545" r:id="rId89"/>
    <p:sldId id="554" r:id="rId90"/>
    <p:sldId id="546" r:id="rId91"/>
    <p:sldId id="548" r:id="rId92"/>
    <p:sldId id="549" r:id="rId93"/>
    <p:sldId id="567" r:id="rId94"/>
    <p:sldId id="561" r:id="rId95"/>
    <p:sldId id="562" r:id="rId96"/>
    <p:sldId id="565" r:id="rId97"/>
    <p:sldId id="569" r:id="rId98"/>
    <p:sldId id="570" r:id="rId99"/>
    <p:sldId id="571" r:id="rId100"/>
    <p:sldId id="572" r:id="rId101"/>
    <p:sldId id="573" r:id="rId102"/>
    <p:sldId id="574" r:id="rId103"/>
    <p:sldId id="566" r:id="rId104"/>
    <p:sldId id="563" r:id="rId105"/>
    <p:sldId id="564" r:id="rId106"/>
    <p:sldId id="581" r:id="rId107"/>
    <p:sldId id="541" r:id="rId108"/>
    <p:sldId id="542" r:id="rId109"/>
    <p:sldId id="550" r:id="rId110"/>
    <p:sldId id="555" r:id="rId111"/>
    <p:sldId id="552" r:id="rId112"/>
    <p:sldId id="553" r:id="rId113"/>
    <p:sldId id="560" r:id="rId114"/>
    <p:sldId id="556" r:id="rId115"/>
    <p:sldId id="557" r:id="rId116"/>
    <p:sldId id="558" r:id="rId117"/>
    <p:sldId id="559" r:id="rId118"/>
    <p:sldId id="504" r:id="rId11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90" d="100"/>
          <a:sy n="90" d="100"/>
        </p:scale>
        <p:origin x="-126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</a:p>
        </p:txBody>
      </p:sp>
      <p:sp>
        <p:nvSpPr>
          <p:cNvPr id="41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187C6BD-9AE5-4DFC-97A1-7D2EBFDB28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95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CBCEFA-1DC3-4C33-8CF8-6646BA2920C4}" type="slidenum">
              <a:rPr lang="en-US" sz="1200"/>
              <a:pPr>
                <a:spcBef>
                  <a:spcPct val="0"/>
                </a:spcBef>
              </a:pPr>
              <a:t>1</a:t>
            </a:fld>
            <a:endParaRPr 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61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A679AFD-54BF-4A8C-B862-C8D9CF42CB61}" type="slidenum">
              <a:rPr lang="pt-BR" sz="1200"/>
              <a:pPr>
                <a:spcBef>
                  <a:spcPct val="0"/>
                </a:spcBef>
              </a:pPr>
              <a:t>12</a:t>
            </a:fld>
            <a:endParaRPr lang="pt-BR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3AB19207-FC8A-49F5-9F08-182A0AE9B0DD}" type="slidenum">
              <a:rPr lang="en-US" sz="1200"/>
              <a:pPr algn="r">
                <a:spcBef>
                  <a:spcPct val="0"/>
                </a:spcBef>
              </a:pPr>
              <a:t>13</a:t>
            </a:fld>
            <a:endParaRPr lang="en-US" sz="1200"/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37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4A39C8-637F-4285-A591-DB6B70B80480}" type="slidenum">
              <a:rPr lang="pt-BR" sz="1200"/>
              <a:pPr>
                <a:spcBef>
                  <a:spcPct val="0"/>
                </a:spcBef>
              </a:pPr>
              <a:t>14</a:t>
            </a:fld>
            <a:endParaRPr lang="pt-BR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01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2041EC-7A3D-4B84-AE88-F52F05EDC3FC}" type="slidenum">
              <a:rPr lang="pt-BR" sz="1200"/>
              <a:pPr>
                <a:spcBef>
                  <a:spcPct val="0"/>
                </a:spcBef>
              </a:pPr>
              <a:t>15</a:t>
            </a:fld>
            <a:endParaRPr lang="pt-BR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93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054660-C2AC-4485-BF28-30D91E0FC6DF}" type="slidenum">
              <a:rPr lang="pt-BR" sz="1200"/>
              <a:pPr>
                <a:spcBef>
                  <a:spcPct val="0"/>
                </a:spcBef>
              </a:pPr>
              <a:t>16</a:t>
            </a:fld>
            <a:endParaRPr lang="pt-BR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1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03C42-5ADD-4E80-BBB9-5AF450B82FD0}" type="slidenum">
              <a:rPr lang="pt-BR"/>
              <a:pPr/>
              <a:t>17</a:t>
            </a:fld>
            <a:endParaRPr lang="pt-B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4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D098E6E-58D2-4352-B2ED-A91C5CC56493}" type="slidenum">
              <a:rPr lang="pt-BR" sz="1200"/>
              <a:pPr>
                <a:spcBef>
                  <a:spcPct val="0"/>
                </a:spcBef>
              </a:pPr>
              <a:t>18</a:t>
            </a:fld>
            <a:endParaRPr lang="pt-BR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94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2E2C09-D34D-4C8F-AFF2-9EC22FA7C475}" type="slidenum">
              <a:rPr lang="pt-BR" sz="1200"/>
              <a:pPr>
                <a:spcBef>
                  <a:spcPct val="0"/>
                </a:spcBef>
              </a:pPr>
              <a:t>20</a:t>
            </a:fld>
            <a:endParaRPr lang="pt-BR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88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3A586A-9D45-474C-8C9F-AA0EF89CACC6}" type="slidenum">
              <a:rPr lang="pt-BR" sz="1200"/>
              <a:pPr>
                <a:spcBef>
                  <a:spcPct val="0"/>
                </a:spcBef>
              </a:pPr>
              <a:t>21</a:t>
            </a:fld>
            <a:endParaRPr lang="pt-BR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49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106928-D98F-49A3-8E01-C0C3FD08F988}" type="slidenum">
              <a:rPr lang="pt-BR" sz="1200"/>
              <a:pPr>
                <a:spcBef>
                  <a:spcPct val="0"/>
                </a:spcBef>
              </a:pPr>
              <a:t>22</a:t>
            </a:fld>
            <a:endParaRPr lang="pt-BR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2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41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BE778C-7B49-4B8B-8E6E-80EFF4F30C21}" type="slidenum">
              <a:rPr lang="pt-BR" sz="1200"/>
              <a:pPr>
                <a:spcBef>
                  <a:spcPct val="0"/>
                </a:spcBef>
              </a:pPr>
              <a:t>23</a:t>
            </a:fld>
            <a:endParaRPr lang="pt-BR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Vídeo Place Cells</a:t>
            </a:r>
          </a:p>
        </p:txBody>
      </p:sp>
    </p:spTree>
    <p:extLst>
      <p:ext uri="{BB962C8B-B14F-4D97-AF65-F5344CB8AC3E}">
        <p14:creationId xmlns:p14="http://schemas.microsoft.com/office/powerpoint/2010/main" val="1629846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5423BA-6CDB-475A-8E80-C92CD0CCC14F}" type="slidenum">
              <a:rPr lang="pt-BR" sz="1200"/>
              <a:pPr>
                <a:spcBef>
                  <a:spcPct val="0"/>
                </a:spcBef>
              </a:pPr>
              <a:t>24</a:t>
            </a:fld>
            <a:endParaRPr lang="pt-BR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92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967687-1B3C-4FBF-9491-EB82BA7CF550}" type="slidenum">
              <a:rPr lang="pt-BR" sz="1200"/>
              <a:pPr>
                <a:spcBef>
                  <a:spcPct val="0"/>
                </a:spcBef>
              </a:pPr>
              <a:t>25</a:t>
            </a:fld>
            <a:endParaRPr lang="pt-BR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43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6B8DC9-2CBF-4083-99C8-767FE69B0E7C}" type="slidenum">
              <a:rPr lang="pt-BR" sz="1200"/>
              <a:pPr>
                <a:spcBef>
                  <a:spcPct val="0"/>
                </a:spcBef>
              </a:pPr>
              <a:t>26</a:t>
            </a:fld>
            <a:endParaRPr lang="pt-BR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016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30013-DB28-4EC8-8C09-49B4412A20F7}" type="slidenum">
              <a:rPr lang="pt-BR" sz="1200"/>
              <a:pPr>
                <a:spcBef>
                  <a:spcPct val="0"/>
                </a:spcBef>
              </a:pPr>
              <a:t>27</a:t>
            </a:fld>
            <a:endParaRPr lang="pt-BR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Vídeo Buzsaki</a:t>
            </a:r>
          </a:p>
        </p:txBody>
      </p:sp>
    </p:spTree>
    <p:extLst>
      <p:ext uri="{BB962C8B-B14F-4D97-AF65-F5344CB8AC3E}">
        <p14:creationId xmlns:p14="http://schemas.microsoft.com/office/powerpoint/2010/main" val="3590418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D755E2-0B6A-4A34-8D21-5FEA48DF84F5}" type="slidenum">
              <a:rPr lang="pt-BR" sz="1200"/>
              <a:pPr>
                <a:spcBef>
                  <a:spcPct val="0"/>
                </a:spcBef>
              </a:pPr>
              <a:t>29</a:t>
            </a:fld>
            <a:endParaRPr lang="pt-BR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Video Simpson cell</a:t>
            </a:r>
          </a:p>
        </p:txBody>
      </p:sp>
    </p:spTree>
    <p:extLst>
      <p:ext uri="{BB962C8B-B14F-4D97-AF65-F5344CB8AC3E}">
        <p14:creationId xmlns:p14="http://schemas.microsoft.com/office/powerpoint/2010/main" val="262509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ECCE10-0F1E-48FD-B9E2-80F797834464}" type="slidenum">
              <a:rPr lang="pt-BR" sz="1200"/>
              <a:pPr>
                <a:spcBef>
                  <a:spcPct val="0"/>
                </a:spcBef>
              </a:pPr>
              <a:t>30</a:t>
            </a:fld>
            <a:endParaRPr lang="pt-BR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33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5EBEE7-7E27-472B-B887-04E75A98FAFD}" type="slidenum">
              <a:rPr lang="pt-BR" sz="1200"/>
              <a:pPr>
                <a:spcBef>
                  <a:spcPct val="0"/>
                </a:spcBef>
              </a:pPr>
              <a:t>31</a:t>
            </a:fld>
            <a:endParaRPr lang="pt-B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14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91A234-0694-4DF9-9AC0-AE72EC45AEFC}" type="slidenum">
              <a:rPr lang="pt-BR" sz="1200"/>
              <a:pPr>
                <a:spcBef>
                  <a:spcPct val="0"/>
                </a:spcBef>
              </a:pPr>
              <a:t>32</a:t>
            </a:fld>
            <a:endParaRPr lang="pt-BR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8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DCE52F-EC08-40AF-A422-E8D9F8C38FF3}" type="slidenum">
              <a:rPr lang="pt-BR" sz="1200"/>
              <a:pPr>
                <a:spcBef>
                  <a:spcPct val="0"/>
                </a:spcBef>
              </a:pPr>
              <a:t>33</a:t>
            </a:fld>
            <a:endParaRPr lang="pt-BR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2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2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E66EB7-8DC2-41CF-9CF7-0D25FC0FB690}" type="slidenum">
              <a:rPr lang="pt-BR" sz="1200"/>
              <a:pPr>
                <a:spcBef>
                  <a:spcPct val="0"/>
                </a:spcBef>
              </a:pPr>
              <a:t>34</a:t>
            </a:fld>
            <a:endParaRPr lang="pt-BR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53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678DC5-1478-4D25-A4C4-F89DF214BDC9}" type="slidenum">
              <a:rPr lang="pt-BR" sz="1200"/>
              <a:pPr>
                <a:spcBef>
                  <a:spcPct val="0"/>
                </a:spcBef>
              </a:pPr>
              <a:t>35</a:t>
            </a:fld>
            <a:endParaRPr lang="pt-BR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76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E5FB0A-6898-4F5B-882D-44520C57CCCB}" type="slidenum">
              <a:rPr lang="pt-BR" sz="1200"/>
              <a:pPr>
                <a:spcBef>
                  <a:spcPct val="0"/>
                </a:spcBef>
              </a:pPr>
              <a:t>36</a:t>
            </a:fld>
            <a:endParaRPr lang="pt-BR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Vídeo Nicolelis</a:t>
            </a:r>
          </a:p>
        </p:txBody>
      </p:sp>
    </p:spTree>
    <p:extLst>
      <p:ext uri="{BB962C8B-B14F-4D97-AF65-F5344CB8AC3E}">
        <p14:creationId xmlns:p14="http://schemas.microsoft.com/office/powerpoint/2010/main" val="17212907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54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38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0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27BAD4-4B9A-4DCD-BC9B-2FD7C66FC55F}" type="slidenum">
              <a:rPr lang="pt-BR" sz="1200"/>
              <a:pPr>
                <a:spcBef>
                  <a:spcPct val="0"/>
                </a:spcBef>
              </a:pPr>
              <a:t>44</a:t>
            </a:fld>
            <a:endParaRPr lang="pt-BR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04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87C6BD-9AE5-4DFC-97A1-7D2EBFDB28E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16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82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05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3229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49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3455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90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485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543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656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424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189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2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842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17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531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793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3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C0185-14FE-409F-A380-D37E9DE7D5E2}" type="slidenum">
              <a:rPr lang="pt-BR"/>
              <a:pPr/>
              <a:t>8</a:t>
            </a:fld>
            <a:endParaRPr lang="pt-BR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248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D569F5-0591-4C24-A323-C12AC58FAA9A}" type="slidenum">
              <a:rPr lang="pt-BR" sz="1200"/>
              <a:pPr>
                <a:spcBef>
                  <a:spcPct val="0"/>
                </a:spcBef>
              </a:pPr>
              <a:t>9</a:t>
            </a:fld>
            <a:endParaRPr lang="pt-BR" sz="1200"/>
          </a:p>
        </p:txBody>
      </p:sp>
      <p:sp>
        <p:nvSpPr>
          <p:cNvPr id="163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7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F95A11-A617-4458-AA3B-785F55081B37}" type="slidenum">
              <a:rPr lang="pt-BR" sz="1200"/>
              <a:pPr>
                <a:spcBef>
                  <a:spcPct val="0"/>
                </a:spcBef>
              </a:pPr>
              <a:t>10</a:t>
            </a:fld>
            <a:endParaRPr lang="pt-BR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73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0F06E81-507C-466A-8076-DA7388626492}" type="slidenum">
              <a:rPr lang="en-US" sz="1200"/>
              <a:pPr algn="r"/>
              <a:t>11</a:t>
            </a:fld>
            <a:endParaRPr lang="en-US" sz="1200"/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9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2930B-AB56-41DB-B17B-04AE1E23C07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97F96-6F35-4404-B119-718986F9AE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81FD0-B5B7-421B-B1C6-730D58D65D1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05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B9B58-9F78-4AB9-AB17-AAC0FF932B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05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345EB-087A-4F6D-B1DE-01992F99DC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2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9D17D-283E-4D43-9838-5BA438F985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963BC-3A31-435C-AE60-8E3C17E919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9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9073-0032-4C3B-A539-8D5ACDBC5D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7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545C6-1D43-4F52-8B24-BC11885F231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8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B7E72-BDDB-4CA7-8456-42CC2AFED5F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1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E4242-12E3-4521-AD86-F0034E7E9B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4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5C057-7104-4E04-818E-2709A94F6EB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5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5863B-7CB6-4F24-8D98-CAE85DD45D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7ACD15A-0497-466F-8F65-C5E5FF99749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MS PGothic" panose="020B0600070205080204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tmp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mp"/><Relationship Id="rId2" Type="http://schemas.openxmlformats.org/officeDocument/2006/relationships/image" Target="../media/image14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tm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mp"/><Relationship Id="rId2" Type="http://schemas.openxmlformats.org/officeDocument/2006/relationships/image" Target="../media/image15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mp"/><Relationship Id="rId2" Type="http://schemas.openxmlformats.org/officeDocument/2006/relationships/image" Target="../media/image155.tmp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tmp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tm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gif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tm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tmp"/><Relationship Id="rId5" Type="http://schemas.openxmlformats.org/officeDocument/2006/relationships/image" Target="../media/image104.pn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mp"/><Relationship Id="rId2" Type="http://schemas.openxmlformats.org/officeDocument/2006/relationships/image" Target="../media/image12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m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mp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mp"/><Relationship Id="rId2" Type="http://schemas.openxmlformats.org/officeDocument/2006/relationships/image" Target="../media/image132.tmp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mp"/><Relationship Id="rId2" Type="http://schemas.openxmlformats.org/officeDocument/2006/relationships/image" Target="../media/image13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tm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827584" y="2420888"/>
            <a:ext cx="746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838200" indent="-8382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40000"/>
              </a:lnSpc>
            </a:pPr>
            <a:r>
              <a:rPr lang="en-US" sz="40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lnSpc>
                <a:spcPct val="40000"/>
              </a:lnSpc>
            </a:pPr>
            <a:r>
              <a:rPr lang="en-US" sz="40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Detecting and tracking cell 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assemblies</a:t>
            </a:r>
          </a:p>
          <a:p>
            <a:pPr algn="ctr">
              <a:lnSpc>
                <a:spcPct val="40000"/>
              </a:lnSpc>
            </a:pPr>
            <a:endParaRPr lang="en-US" sz="4000" b="1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</a:rPr>
              <a:t>Adriano Tort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Brain Institute,  Federal University of Rio Grande do Norte (UFRN)</a:t>
            </a:r>
            <a:br>
              <a:rPr lang="en-US" sz="1800" dirty="0"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en-US" sz="2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/>
            <a:r>
              <a:rPr lang="en-US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School on Complex Networks and Neuroscience </a:t>
            </a:r>
          </a:p>
          <a:p>
            <a:pPr algn="ctr"/>
            <a:r>
              <a:rPr lang="en-US" sz="18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Unesp</a:t>
            </a:r>
            <a:r>
              <a:rPr lang="en-US" sz="18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, São </a:t>
            </a:r>
            <a:r>
              <a:rPr lang="en-US" sz="1800" dirty="0">
                <a:latin typeface="Times New Roman" panose="02020603050405020304" pitchFamily="18" charset="0"/>
                <a:ea typeface="MS Mincho" panose="02020609040205080304" pitchFamily="49" charset="-128"/>
              </a:rPr>
              <a:t>Paulo, October 2015</a:t>
            </a:r>
          </a:p>
        </p:txBody>
      </p:sp>
      <p:pic>
        <p:nvPicPr>
          <p:cNvPr id="3075" name="Picture 5" descr="UFRN1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46353"/>
            <a:ext cx="1877144" cy="77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Ce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55304"/>
            <a:ext cx="1230309" cy="14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83" y="428569"/>
            <a:ext cx="3434201" cy="1086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atureBuzsa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925"/>
            <a:ext cx="7239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75320" cy="508090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692696" y="188640"/>
            <a:ext cx="1180931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800" kern="0" dirty="0" smtClean="0"/>
              <a:t>Some bla bla bla (actually very important info):</a:t>
            </a:r>
            <a:endParaRPr lang="pt-BR" sz="2800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6974265" y="638132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I love Wikipedia...</a:t>
            </a:r>
            <a:endParaRPr lang="pt-BR" sz="160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331640" y="2132856"/>
            <a:ext cx="3240360" cy="0"/>
          </a:xfrm>
          <a:prstGeom prst="lin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>
            <a:off x="2951820" y="2492896"/>
            <a:ext cx="4022445" cy="0"/>
          </a:xfrm>
          <a:prstGeom prst="lin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627784" y="3284984"/>
            <a:ext cx="4896544" cy="288032"/>
            <a:chOff x="2627784" y="3284984"/>
            <a:chExt cx="4896544" cy="28803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2627784" y="3573016"/>
              <a:ext cx="1975973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>
              <a:off x="4788024" y="3284984"/>
              <a:ext cx="2736304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331640" y="4869160"/>
            <a:ext cx="6552728" cy="576064"/>
            <a:chOff x="1331640" y="4869160"/>
            <a:chExt cx="6552728" cy="576064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3851920" y="4869160"/>
              <a:ext cx="3816424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1943708" y="5157192"/>
              <a:ext cx="5940660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>
              <a:off x="1331640" y="5445224"/>
              <a:ext cx="612068" cy="0"/>
            </a:xfrm>
            <a:prstGeom prst="line">
              <a:avLst/>
            </a:prstGeom>
            <a:ln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 bwMode="auto">
          <a:xfrm>
            <a:off x="5868144" y="1507322"/>
            <a:ext cx="1106121" cy="265494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187624" y="2636912"/>
            <a:ext cx="1440160" cy="278903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186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7098"/>
            <a:ext cx="7691422" cy="25997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3528" y="3356992"/>
            <a:ext cx="8008906" cy="2016224"/>
            <a:chOff x="691069" y="3645024"/>
            <a:chExt cx="7641365" cy="1872208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69" y="3645024"/>
              <a:ext cx="7641365" cy="15592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483768" y="4941168"/>
              <a:ext cx="5848666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16298"/>
            <a:ext cx="8742400" cy="7876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4265" y="638132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Wikipedia again...</a:t>
            </a:r>
            <a:endParaRPr lang="pt-BR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558186" y="112148"/>
            <a:ext cx="1180931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800" kern="0" dirty="0" smtClean="0"/>
              <a:t>More bla bla bla:</a:t>
            </a:r>
            <a:endParaRPr lang="pt-BR" sz="2800" kern="0" dirty="0"/>
          </a:p>
        </p:txBody>
      </p:sp>
      <p:sp>
        <p:nvSpPr>
          <p:cNvPr id="3" name="Oval 2"/>
          <p:cNvSpPr/>
          <p:nvPr/>
        </p:nvSpPr>
        <p:spPr bwMode="auto">
          <a:xfrm>
            <a:off x="359976" y="2276872"/>
            <a:ext cx="3960000" cy="936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79512" y="4005064"/>
            <a:ext cx="7848872" cy="10311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519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research.ics.aalto.fi/ica/icademo/dem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2484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96753"/>
            <a:ext cx="6248400" cy="300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80" y="1224177"/>
            <a:ext cx="6248400" cy="300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160" y="1251601"/>
            <a:ext cx="6248400" cy="300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040" y="1237889"/>
            <a:ext cx="6248400" cy="300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912" y="1303785"/>
            <a:ext cx="6248400" cy="3009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5445224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http://research.ics.aalto.fi/ica/icademo/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764704" y="178954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800" kern="0" dirty="0" smtClean="0"/>
              <a:t>ICA algorithm in action:</a:t>
            </a:r>
            <a:endParaRPr lang="pt-BR" sz="2800" kern="0" dirty="0"/>
          </a:p>
        </p:txBody>
      </p:sp>
    </p:spTree>
    <p:extLst>
      <p:ext uri="{BB962C8B-B14F-4D97-AF65-F5344CB8AC3E}">
        <p14:creationId xmlns:p14="http://schemas.microsoft.com/office/powerpoint/2010/main" val="27942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ndreas.welcomes-you.com/research/phd/images/ica-method-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1" y="1628800"/>
            <a:ext cx="8774968" cy="31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56035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800" kern="0" dirty="0" smtClean="0"/>
              <a:t>Impressive results (actually, very typical):</a:t>
            </a:r>
            <a:endParaRPr lang="pt-BR" sz="280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08521" y="5445224"/>
            <a:ext cx="9079959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800" kern="0" dirty="0" smtClean="0"/>
              <a:t>Tons of applications... (denoising for example)</a:t>
            </a:r>
            <a:endParaRPr lang="pt-BR" sz="2800" kern="0" dirty="0"/>
          </a:p>
        </p:txBody>
      </p:sp>
    </p:spTree>
    <p:extLst>
      <p:ext uri="{BB962C8B-B14F-4D97-AF65-F5344CB8AC3E}">
        <p14:creationId xmlns:p14="http://schemas.microsoft.com/office/powerpoint/2010/main" val="270397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620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188640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PCA vs ICA: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40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7772400" cy="1143000"/>
          </a:xfrm>
        </p:spPr>
        <p:txBody>
          <a:bodyPr/>
          <a:lstStyle/>
          <a:p>
            <a:r>
              <a:rPr lang="pt-BR" dirty="0" smtClean="0"/>
              <a:t>Back to neurons...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1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37" y="116632"/>
            <a:ext cx="7772400" cy="1143000"/>
          </a:xfrm>
        </p:spPr>
        <p:txBody>
          <a:bodyPr/>
          <a:lstStyle/>
          <a:p>
            <a:r>
              <a:rPr lang="pt-BR" dirty="0" smtClean="0"/>
              <a:t>To detect cell assemblies: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88" y="1668780"/>
            <a:ext cx="8208912" cy="4114800"/>
          </a:xfrm>
        </p:spPr>
        <p:txBody>
          <a:bodyPr/>
          <a:lstStyle/>
          <a:p>
            <a:r>
              <a:rPr lang="pt-BR" sz="2400" dirty="0"/>
              <a:t>ICA is </a:t>
            </a:r>
            <a:r>
              <a:rPr lang="pt-BR" sz="2400" dirty="0" smtClean="0"/>
              <a:t>applied </a:t>
            </a:r>
            <a:r>
              <a:rPr lang="pt-BR" sz="2400" dirty="0"/>
              <a:t>after dimensionality reduction by </a:t>
            </a:r>
            <a:r>
              <a:rPr lang="pt-BR" sz="2400" dirty="0" smtClean="0"/>
              <a:t>PCA.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 smtClean="0"/>
          </a:p>
          <a:p>
            <a:r>
              <a:rPr lang="pt-BR" sz="2400" dirty="0" smtClean="0"/>
              <a:t>Only </a:t>
            </a:r>
            <a:r>
              <a:rPr lang="pt-BR" sz="2400" dirty="0"/>
              <a:t>the significant PCs (that is, PCs with variance statistically above chance) are used to project the Spike Matrix into a new basis.</a:t>
            </a:r>
            <a:br>
              <a:rPr lang="pt-BR" sz="2400" dirty="0"/>
            </a:br>
            <a:endParaRPr lang="pt-BR" sz="2400" dirty="0" smtClean="0"/>
          </a:p>
          <a:p>
            <a:r>
              <a:rPr lang="pt-BR" sz="2400" dirty="0" smtClean="0"/>
              <a:t>The </a:t>
            </a:r>
            <a:r>
              <a:rPr lang="pt-BR" sz="2400" dirty="0"/>
              <a:t>number of ICs correspond to the number of cell </a:t>
            </a:r>
            <a:r>
              <a:rPr lang="pt-BR" sz="2400" dirty="0" smtClean="0"/>
              <a:t>assemblies (number of significant PCs).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 smtClean="0"/>
          </a:p>
          <a:p>
            <a:r>
              <a:rPr lang="pt-BR" sz="2400" dirty="0" smtClean="0"/>
              <a:t>So </a:t>
            </a:r>
            <a:r>
              <a:rPr lang="pt-BR" sz="2400" dirty="0"/>
              <a:t>the method is not purely ICA-based, but PCA </a:t>
            </a:r>
            <a:r>
              <a:rPr lang="pt-BR" sz="2400" dirty="0">
                <a:sym typeface="Wingdings" panose="05000000000000000000" pitchFamily="2" charset="2"/>
              </a:rPr>
              <a:t> ICA.</a:t>
            </a:r>
            <a:endParaRPr lang="pt-BR" sz="2400" dirty="0"/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372200" y="6309320"/>
            <a:ext cx="25026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dirty="0" smtClean="0"/>
              <a:t>See also </a:t>
            </a:r>
            <a:r>
              <a:rPr lang="en-US" sz="1400" dirty="0" err="1" smtClean="0"/>
              <a:t>Laubach</a:t>
            </a:r>
            <a:r>
              <a:rPr lang="en-US" sz="1400" dirty="0" smtClean="0"/>
              <a:t> et al 1999.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3095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247"/>
          <a:stretch/>
        </p:blipFill>
        <p:spPr>
          <a:xfrm>
            <a:off x="2440007" y="188640"/>
            <a:ext cx="6692553" cy="3411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188640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PCA vs ICA:</a:t>
            </a:r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3954"/>
          <a:stretch/>
        </p:blipFill>
        <p:spPr>
          <a:xfrm>
            <a:off x="2520105" y="3528257"/>
            <a:ext cx="6692553" cy="3157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796136" y="188640"/>
            <a:ext cx="3336424" cy="34116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43808" y="3528257"/>
            <a:ext cx="2952328" cy="33297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84168" y="3445946"/>
            <a:ext cx="2880320" cy="32397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12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11301" cy="53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88640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Comparing PCA- vs AV- vs ICA-based methods:</a:t>
            </a:r>
            <a:endParaRPr lang="pt-BR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8208912" cy="510058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3" y="1242683"/>
            <a:ext cx="8594845" cy="51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026"/>
          <p:cNvSpPr txBox="1">
            <a:spLocks noChangeArrowheads="1"/>
          </p:cNvSpPr>
          <p:nvPr/>
        </p:nvSpPr>
        <p:spPr bwMode="auto">
          <a:xfrm>
            <a:off x="533400" y="3810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2400"/>
              <a:t>The brain: dynamic, complex, plastic...</a:t>
            </a:r>
            <a:endParaRPr lang="en-US" sz="2400"/>
          </a:p>
        </p:txBody>
      </p:sp>
      <p:sp>
        <p:nvSpPr>
          <p:cNvPr id="19459" name="Text Box 1027"/>
          <p:cNvSpPr txBox="1">
            <a:spLocks noChangeArrowheads="1"/>
          </p:cNvSpPr>
          <p:nvPr/>
        </p:nvSpPr>
        <p:spPr bwMode="auto">
          <a:xfrm>
            <a:off x="533400" y="1524000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 err="1" smtClean="0"/>
              <a:t>ephys</a:t>
            </a:r>
            <a:r>
              <a:rPr lang="en-US" sz="2400" dirty="0" smtClean="0"/>
              <a:t>: excellent </a:t>
            </a:r>
            <a:r>
              <a:rPr lang="en-US" sz="2400" dirty="0"/>
              <a:t>tool to study brain activity in vivo; presents a high temporal resolution as well as a good spatial resolution</a:t>
            </a:r>
          </a:p>
        </p:txBody>
      </p:sp>
      <p:pic>
        <p:nvPicPr>
          <p:cNvPr id="19460" name="Picture 1028" descr="ecogtr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78359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8864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Comparing PCA- vs AV- vs ICA-based methods (a more complicated case):</a:t>
            </a:r>
            <a:endParaRPr lang="pt-BR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1" y="1484784"/>
            <a:ext cx="7867649" cy="481631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" y="1260422"/>
            <a:ext cx="8465950" cy="52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135800" cy="4140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512" y="404664"/>
            <a:ext cx="7812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Increasing time-course resolution and playing around with LFPs: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61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" y="908720"/>
            <a:ext cx="8964276" cy="5034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980728" y="33722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000" kern="0" dirty="0" smtClean="0"/>
              <a:t>Cool results coming out...</a:t>
            </a:r>
            <a:endParaRPr lang="pt-BR" sz="2000" kern="0" dirty="0"/>
          </a:p>
        </p:txBody>
      </p:sp>
    </p:spTree>
    <p:extLst>
      <p:ext uri="{BB962C8B-B14F-4D97-AF65-F5344CB8AC3E}">
        <p14:creationId xmlns:p14="http://schemas.microsoft.com/office/powerpoint/2010/main" val="6371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411" y="304800"/>
            <a:ext cx="2403179" cy="4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2" y="304800"/>
            <a:ext cx="7746956" cy="51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2" y="304800"/>
            <a:ext cx="7918476" cy="519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2" y="304800"/>
            <a:ext cx="79184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96" y="304800"/>
            <a:ext cx="7923809" cy="50462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44610" y="4365104"/>
            <a:ext cx="3419526" cy="2333873"/>
            <a:chOff x="5744610" y="4365104"/>
            <a:chExt cx="3419526" cy="2333873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4365104"/>
              <a:ext cx="1369617" cy="176093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44610" y="6237312"/>
              <a:ext cx="34195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smtClean="0"/>
                <a:t>Vítor Lopes-dos-Santos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32893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37" y="0"/>
            <a:ext cx="8213661" cy="1143000"/>
          </a:xfrm>
        </p:spPr>
        <p:txBody>
          <a:bodyPr/>
          <a:lstStyle/>
          <a:p>
            <a:r>
              <a:rPr lang="pt-BR" sz="3600" dirty="0" smtClean="0"/>
              <a:t>Possible next steps:</a:t>
            </a:r>
            <a:r>
              <a:rPr lang="pt-BR" sz="3600" dirty="0"/>
              <a:t> </a:t>
            </a:r>
            <a:r>
              <a:rPr lang="pt-BR" sz="3600" dirty="0" smtClean="0"/>
              <a:t>phase sequences</a:t>
            </a:r>
            <a:endParaRPr lang="pt-BR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5" y="1484784"/>
            <a:ext cx="83200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5" y="1425531"/>
            <a:ext cx="8458201" cy="427030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3" y="4633652"/>
            <a:ext cx="6630325" cy="21243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24328" y="6326486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The end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041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_fossei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5900"/>
            <a:ext cx="70866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/>
          <p:cNvSpPr txBox="1">
            <a:spLocks noChangeArrowheads="1"/>
          </p:cNvSpPr>
          <p:nvPr/>
        </p:nvSpPr>
        <p:spPr bwMode="auto">
          <a:xfrm>
            <a:off x="228600" y="533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/>
              <a:t>Raw signal</a:t>
            </a:r>
          </a:p>
        </p:txBody>
      </p:sp>
      <p:pic>
        <p:nvPicPr>
          <p:cNvPr id="23555" name="Picture 1027" descr="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2971800" y="1752600"/>
            <a:ext cx="5553075" cy="4035425"/>
            <a:chOff x="1872" y="1104"/>
            <a:chExt cx="3498" cy="2542"/>
          </a:xfrm>
        </p:grpSpPr>
        <p:sp>
          <p:nvSpPr>
            <p:cNvPr id="23576" name="Text Box 1032"/>
            <p:cNvSpPr txBox="1">
              <a:spLocks noChangeArrowheads="1"/>
            </p:cNvSpPr>
            <p:nvPr/>
          </p:nvSpPr>
          <p:spPr bwMode="auto">
            <a:xfrm>
              <a:off x="2544" y="2923"/>
              <a:ext cx="1776" cy="63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 Filter (</a:t>
              </a:r>
              <a:r>
                <a:rPr lang="en-US" i="1"/>
                <a:t>Band Pass</a:t>
              </a:r>
              <a:r>
                <a:rPr lang="en-US"/>
                <a:t>)</a:t>
              </a:r>
            </a:p>
            <a:p>
              <a:r>
                <a:rPr lang="en-US"/>
                <a:t>Frequency Bands</a:t>
              </a:r>
            </a:p>
          </p:txBody>
        </p:sp>
        <p:sp>
          <p:nvSpPr>
            <p:cNvPr id="23577" name="Line 1033"/>
            <p:cNvSpPr>
              <a:spLocks noChangeShapeType="1"/>
            </p:cNvSpPr>
            <p:nvPr/>
          </p:nvSpPr>
          <p:spPr bwMode="auto">
            <a:xfrm>
              <a:off x="1872" y="3264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78" name="Freeform 1034"/>
            <p:cNvSpPr>
              <a:spLocks/>
            </p:cNvSpPr>
            <p:nvPr/>
          </p:nvSpPr>
          <p:spPr bwMode="auto">
            <a:xfrm>
              <a:off x="2688" y="1824"/>
              <a:ext cx="144" cy="1008"/>
            </a:xfrm>
            <a:custGeom>
              <a:avLst/>
              <a:gdLst>
                <a:gd name="T0" fmla="*/ 0 w 144"/>
                <a:gd name="T1" fmla="*/ 474 h 1296"/>
                <a:gd name="T2" fmla="*/ 0 w 144"/>
                <a:gd name="T3" fmla="*/ 0 h 1296"/>
                <a:gd name="T4" fmla="*/ 144 w 144"/>
                <a:gd name="T5" fmla="*/ 0 h 1296"/>
                <a:gd name="T6" fmla="*/ 0 60000 65536"/>
                <a:gd name="T7" fmla="*/ 0 60000 65536"/>
                <a:gd name="T8" fmla="*/ 0 60000 65536"/>
                <a:gd name="T9" fmla="*/ 0 w 144"/>
                <a:gd name="T10" fmla="*/ 0 h 1296"/>
                <a:gd name="T11" fmla="*/ 144 w 144"/>
                <a:gd name="T12" fmla="*/ 1296 h 1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296">
                  <a:moveTo>
                    <a:pt x="0" y="1296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79" name="Text Box 1035"/>
            <p:cNvSpPr txBox="1">
              <a:spLocks noChangeArrowheads="1"/>
            </p:cNvSpPr>
            <p:nvPr/>
          </p:nvSpPr>
          <p:spPr bwMode="auto">
            <a:xfrm>
              <a:off x="2880" y="1488"/>
              <a:ext cx="1488" cy="74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Brain Rhythms of different frequencies</a:t>
              </a:r>
              <a:endParaRPr lang="en-US" sz="2000" i="1"/>
            </a:p>
          </p:txBody>
        </p:sp>
        <p:sp>
          <p:nvSpPr>
            <p:cNvPr id="23580" name="Text Box 1036"/>
            <p:cNvSpPr txBox="1">
              <a:spLocks noChangeArrowheads="1"/>
            </p:cNvSpPr>
            <p:nvPr/>
          </p:nvSpPr>
          <p:spPr bwMode="auto">
            <a:xfrm>
              <a:off x="4704" y="1104"/>
              <a:ext cx="624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delta </a:t>
              </a:r>
              <a:endParaRPr lang="pt-BR" sz="2000" i="1"/>
            </a:p>
          </p:txBody>
        </p:sp>
        <p:sp>
          <p:nvSpPr>
            <p:cNvPr id="23581" name="Text Box 1037"/>
            <p:cNvSpPr txBox="1">
              <a:spLocks noChangeArrowheads="1"/>
            </p:cNvSpPr>
            <p:nvPr/>
          </p:nvSpPr>
          <p:spPr bwMode="auto">
            <a:xfrm>
              <a:off x="4704" y="1440"/>
              <a:ext cx="624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theta </a:t>
              </a:r>
              <a:endParaRPr lang="pt-BR" sz="2000" i="1"/>
            </a:p>
          </p:txBody>
        </p:sp>
        <p:sp>
          <p:nvSpPr>
            <p:cNvPr id="23582" name="Text Box 1038"/>
            <p:cNvSpPr txBox="1">
              <a:spLocks noChangeArrowheads="1"/>
            </p:cNvSpPr>
            <p:nvPr/>
          </p:nvSpPr>
          <p:spPr bwMode="auto">
            <a:xfrm>
              <a:off x="4704" y="1776"/>
              <a:ext cx="624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alpha </a:t>
              </a:r>
              <a:endParaRPr lang="pt-BR" sz="2000" i="1"/>
            </a:p>
          </p:txBody>
        </p:sp>
        <p:sp>
          <p:nvSpPr>
            <p:cNvPr id="23583" name="Text Box 1039"/>
            <p:cNvSpPr txBox="1">
              <a:spLocks noChangeArrowheads="1"/>
            </p:cNvSpPr>
            <p:nvPr/>
          </p:nvSpPr>
          <p:spPr bwMode="auto">
            <a:xfrm>
              <a:off x="4704" y="2112"/>
              <a:ext cx="624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beta </a:t>
              </a:r>
              <a:endParaRPr lang="pt-BR" sz="2000" i="1"/>
            </a:p>
          </p:txBody>
        </p:sp>
        <p:sp>
          <p:nvSpPr>
            <p:cNvPr id="23584" name="Text Box 1040"/>
            <p:cNvSpPr txBox="1">
              <a:spLocks noChangeArrowheads="1"/>
            </p:cNvSpPr>
            <p:nvPr/>
          </p:nvSpPr>
          <p:spPr bwMode="auto">
            <a:xfrm>
              <a:off x="4560" y="2448"/>
              <a:ext cx="810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gamma </a:t>
              </a:r>
              <a:endParaRPr lang="pt-BR" i="1"/>
            </a:p>
          </p:txBody>
        </p:sp>
        <p:pic>
          <p:nvPicPr>
            <p:cNvPr id="23585" name="Picture 1041" descr="wa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976"/>
              <a:ext cx="844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42"/>
          <p:cNvGrpSpPr>
            <a:grpSpLocks/>
          </p:cNvGrpSpPr>
          <p:nvPr/>
        </p:nvGrpSpPr>
        <p:grpSpPr bwMode="auto">
          <a:xfrm>
            <a:off x="228600" y="990600"/>
            <a:ext cx="3124200" cy="4800600"/>
            <a:chOff x="144" y="624"/>
            <a:chExt cx="1968" cy="3024"/>
          </a:xfrm>
        </p:grpSpPr>
        <p:sp>
          <p:nvSpPr>
            <p:cNvPr id="23570" name="Text Box 1043"/>
            <p:cNvSpPr txBox="1">
              <a:spLocks noChangeArrowheads="1"/>
            </p:cNvSpPr>
            <p:nvPr/>
          </p:nvSpPr>
          <p:spPr bwMode="auto">
            <a:xfrm>
              <a:off x="144" y="2785"/>
              <a:ext cx="1680" cy="86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Local Field Potential</a:t>
              </a:r>
            </a:p>
            <a:p>
              <a:r>
                <a:rPr lang="en-US"/>
                <a:t>(LFP)</a:t>
              </a:r>
              <a:endParaRPr lang="en-US" sz="2000" i="1"/>
            </a:p>
          </p:txBody>
        </p:sp>
        <p:sp>
          <p:nvSpPr>
            <p:cNvPr id="23571" name="Text Box 1044"/>
            <p:cNvSpPr txBox="1">
              <a:spLocks noChangeArrowheads="1"/>
            </p:cNvSpPr>
            <p:nvPr/>
          </p:nvSpPr>
          <p:spPr bwMode="auto">
            <a:xfrm>
              <a:off x="144" y="1329"/>
              <a:ext cx="1968" cy="63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 Filter (</a:t>
              </a:r>
              <a:r>
                <a:rPr lang="en-US" i="1"/>
                <a:t>Low Pass</a:t>
              </a:r>
              <a:r>
                <a:rPr lang="en-US"/>
                <a:t>)</a:t>
              </a:r>
            </a:p>
            <a:p>
              <a:r>
                <a:rPr lang="en-US"/>
                <a:t> Low Frequencies</a:t>
              </a:r>
            </a:p>
          </p:txBody>
        </p:sp>
        <p:sp>
          <p:nvSpPr>
            <p:cNvPr id="23572" name="Line 1045"/>
            <p:cNvSpPr>
              <a:spLocks noChangeShapeType="1"/>
            </p:cNvSpPr>
            <p:nvPr/>
          </p:nvSpPr>
          <p:spPr bwMode="auto">
            <a:xfrm rot="5400000">
              <a:off x="480" y="93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73" name="Line 1046"/>
            <p:cNvSpPr>
              <a:spLocks noChangeShapeType="1"/>
            </p:cNvSpPr>
            <p:nvPr/>
          </p:nvSpPr>
          <p:spPr bwMode="auto">
            <a:xfrm rot="5400000">
              <a:off x="504" y="237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74" name="Text Box 1047"/>
            <p:cNvSpPr txBox="1">
              <a:spLocks noChangeArrowheads="1"/>
            </p:cNvSpPr>
            <p:nvPr/>
          </p:nvSpPr>
          <p:spPr bwMode="auto">
            <a:xfrm>
              <a:off x="864" y="816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&lt; 500 Hz</a:t>
              </a:r>
            </a:p>
          </p:txBody>
        </p:sp>
        <p:pic>
          <p:nvPicPr>
            <p:cNvPr id="23575" name="Picture 1048" descr="LF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112"/>
              <a:ext cx="11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49"/>
          <p:cNvGrpSpPr>
            <a:grpSpLocks/>
          </p:cNvGrpSpPr>
          <p:nvPr/>
        </p:nvGrpSpPr>
        <p:grpSpPr bwMode="auto">
          <a:xfrm>
            <a:off x="1752600" y="152400"/>
            <a:ext cx="7162800" cy="1778000"/>
            <a:chOff x="1104" y="96"/>
            <a:chExt cx="4512" cy="1120"/>
          </a:xfrm>
        </p:grpSpPr>
        <p:sp>
          <p:nvSpPr>
            <p:cNvPr id="23564" name="Line 1050"/>
            <p:cNvSpPr>
              <a:spLocks noChangeShapeType="1"/>
            </p:cNvSpPr>
            <p:nvPr/>
          </p:nvSpPr>
          <p:spPr bwMode="auto">
            <a:xfrm>
              <a:off x="1296" y="480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65" name="Text Box 1051"/>
            <p:cNvSpPr txBox="1">
              <a:spLocks noChangeArrowheads="1"/>
            </p:cNvSpPr>
            <p:nvPr/>
          </p:nvSpPr>
          <p:spPr bwMode="auto">
            <a:xfrm>
              <a:off x="1968" y="192"/>
              <a:ext cx="1728" cy="63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 Filter (</a:t>
              </a:r>
              <a:r>
                <a:rPr lang="en-US" i="1"/>
                <a:t>High Pass</a:t>
              </a:r>
              <a:r>
                <a:rPr lang="en-US"/>
                <a:t>)</a:t>
              </a:r>
              <a:endParaRPr lang="en-US" i="1"/>
            </a:p>
            <a:p>
              <a:r>
                <a:rPr lang="en-US"/>
                <a:t> High Frequencies</a:t>
              </a:r>
            </a:p>
          </p:txBody>
        </p:sp>
        <p:sp>
          <p:nvSpPr>
            <p:cNvPr id="23566" name="Text Box 1052"/>
            <p:cNvSpPr txBox="1">
              <a:spLocks noChangeArrowheads="1"/>
            </p:cNvSpPr>
            <p:nvPr/>
          </p:nvSpPr>
          <p:spPr bwMode="auto">
            <a:xfrm>
              <a:off x="4416" y="96"/>
              <a:ext cx="1200" cy="8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Neuronal Units</a:t>
              </a:r>
            </a:p>
            <a:p>
              <a:r>
                <a:rPr lang="pt-BR" sz="2000" i="1"/>
                <a:t>(spike times)</a:t>
              </a:r>
              <a:endParaRPr lang="pt-BR"/>
            </a:p>
          </p:txBody>
        </p:sp>
        <p:sp>
          <p:nvSpPr>
            <p:cNvPr id="23567" name="Line 1053"/>
            <p:cNvSpPr>
              <a:spLocks noChangeShapeType="1"/>
            </p:cNvSpPr>
            <p:nvPr/>
          </p:nvSpPr>
          <p:spPr bwMode="auto">
            <a:xfrm>
              <a:off x="3744" y="480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568" name="Text Box 1054"/>
            <p:cNvSpPr txBox="1">
              <a:spLocks noChangeArrowheads="1"/>
            </p:cNvSpPr>
            <p:nvPr/>
          </p:nvSpPr>
          <p:spPr bwMode="auto">
            <a:xfrm>
              <a:off x="1104" y="144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/>
                <a:t>&gt;500 Hz</a:t>
              </a:r>
            </a:p>
          </p:txBody>
        </p:sp>
        <p:pic>
          <p:nvPicPr>
            <p:cNvPr id="23569" name="Picture 1055" descr="unit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912"/>
              <a:ext cx="86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51584" name="AutoShape 1056"/>
          <p:cNvCxnSpPr>
            <a:cxnSpLocks noChangeShapeType="1"/>
          </p:cNvCxnSpPr>
          <p:nvPr/>
        </p:nvCxnSpPr>
        <p:spPr bwMode="auto">
          <a:xfrm rot="-5400000">
            <a:off x="6000750" y="1238250"/>
            <a:ext cx="838200" cy="952500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1057"/>
          <p:cNvGrpSpPr>
            <a:grpSpLocks/>
          </p:cNvGrpSpPr>
          <p:nvPr/>
        </p:nvGrpSpPr>
        <p:grpSpPr bwMode="auto">
          <a:xfrm>
            <a:off x="8532813" y="1905000"/>
            <a:ext cx="1587" cy="2133600"/>
            <a:chOff x="5328" y="1248"/>
            <a:chExt cx="1" cy="1344"/>
          </a:xfrm>
        </p:grpSpPr>
        <p:cxnSp>
          <p:nvCxnSpPr>
            <p:cNvPr id="23562" name="AutoShape 1058"/>
            <p:cNvCxnSpPr>
              <a:cxnSpLocks noChangeShapeType="1"/>
            </p:cNvCxnSpPr>
            <p:nvPr/>
          </p:nvCxnSpPr>
          <p:spPr bwMode="auto">
            <a:xfrm>
              <a:off x="5328" y="1248"/>
              <a:ext cx="1" cy="1008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AutoShape 1059"/>
            <p:cNvCxnSpPr>
              <a:cxnSpLocks noChangeShapeType="1"/>
            </p:cNvCxnSpPr>
            <p:nvPr/>
          </p:nvCxnSpPr>
          <p:spPr bwMode="auto">
            <a:xfrm flipV="1">
              <a:off x="5328" y="1584"/>
              <a:ext cx="1" cy="1008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6781800" y="76200"/>
            <a:ext cx="1828800" cy="990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51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GB" sz="2800" smtClean="0"/>
              <a:t>Obtaining spike times</a:t>
            </a:r>
            <a:endParaRPr lang="en-GB" smtClean="0"/>
          </a:p>
        </p:txBody>
      </p:sp>
      <p:pic>
        <p:nvPicPr>
          <p:cNvPr id="25603" name="Picture 1027" descr="800px-QQ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7596188" y="6362700"/>
            <a:ext cx="1279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/>
              <a:t>Quiroga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00px-QQ_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2400"/>
            <a:ext cx="33543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presen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6670" r="6976" b="11070"/>
          <a:stretch>
            <a:fillRect/>
          </a:stretch>
        </p:blipFill>
        <p:spPr bwMode="auto">
          <a:xfrm>
            <a:off x="4419600" y="0"/>
            <a:ext cx="3657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luste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4605338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droppedIm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33216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pikingsor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2400"/>
            <a:ext cx="4938713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7596188" y="6362700"/>
            <a:ext cx="1279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/>
              <a:t>Quiroga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332656" y="1241692"/>
            <a:ext cx="7772400" cy="1143000"/>
          </a:xfrm>
        </p:spPr>
        <p:txBody>
          <a:bodyPr/>
          <a:lstStyle/>
          <a:p>
            <a:r>
              <a:rPr lang="pt-BR" sz="3200" dirty="0" smtClean="0"/>
              <a:t>The spike rastergram:</a:t>
            </a:r>
            <a:endParaRPr lang="pt-BR" sz="32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98" y="-495788"/>
            <a:ext cx="7772400" cy="2204864"/>
          </a:xfrm>
        </p:spPr>
        <p:txBody>
          <a:bodyPr/>
          <a:lstStyle/>
          <a:p>
            <a:pPr marL="0" indent="0">
              <a:buNone/>
            </a:pPr>
            <a:endParaRPr lang="pt-BR" altLang="ja-JP" dirty="0"/>
          </a:p>
          <a:p>
            <a:pPr>
              <a:buFontTx/>
              <a:buNone/>
            </a:pPr>
            <a:r>
              <a:rPr lang="pt-BR" altLang="ja-JP" i="1" dirty="0"/>
              <a:t>Spike train</a:t>
            </a:r>
            <a:r>
              <a:rPr lang="pt-BR" altLang="ja-JP" dirty="0"/>
              <a:t> = (</a:t>
            </a:r>
            <a:r>
              <a:rPr lang="pt-BR" altLang="ja-JP" i="1" dirty="0"/>
              <a:t>t</a:t>
            </a:r>
            <a:r>
              <a:rPr lang="pt-BR" altLang="ja-JP" i="1" baseline="-25000" dirty="0"/>
              <a:t>1</a:t>
            </a:r>
            <a:r>
              <a:rPr lang="pt-BR" altLang="ja-JP" i="1" dirty="0"/>
              <a:t>,t</a:t>
            </a:r>
            <a:r>
              <a:rPr lang="pt-BR" altLang="ja-JP" i="1" baseline="-25000" dirty="0"/>
              <a:t>2</a:t>
            </a:r>
            <a:r>
              <a:rPr lang="pt-BR" altLang="ja-JP" i="1" dirty="0"/>
              <a:t>,t</a:t>
            </a:r>
            <a:r>
              <a:rPr lang="pt-BR" altLang="ja-JP" i="1" baseline="-25000" dirty="0"/>
              <a:t>3</a:t>
            </a:r>
            <a:r>
              <a:rPr lang="pt-BR" altLang="ja-JP" i="1" dirty="0"/>
              <a:t>,…,t</a:t>
            </a:r>
            <a:r>
              <a:rPr lang="pt-BR" altLang="ja-JP" i="1" baseline="-25000" dirty="0"/>
              <a:t>N</a:t>
            </a:r>
            <a:r>
              <a:rPr lang="pt-BR" altLang="ja-JP" dirty="0"/>
              <a:t>)</a:t>
            </a:r>
          </a:p>
          <a:p>
            <a:pPr>
              <a:buFontTx/>
              <a:buNone/>
            </a:pPr>
            <a:r>
              <a:rPr lang="pt-BR" altLang="ja-JP" dirty="0" smtClean="0"/>
              <a:t>[or (</a:t>
            </a:r>
            <a:r>
              <a:rPr lang="pt-BR" altLang="ja-JP" i="1" dirty="0"/>
              <a:t>t</a:t>
            </a:r>
            <a:r>
              <a:rPr lang="pt-BR" altLang="ja-JP" i="1" baseline="-25000" dirty="0"/>
              <a:t>x,1</a:t>
            </a:r>
            <a:r>
              <a:rPr lang="pt-BR" altLang="ja-JP" i="1" dirty="0"/>
              <a:t>,t</a:t>
            </a:r>
            <a:r>
              <a:rPr lang="pt-BR" altLang="ja-JP" i="1" baseline="-25000" dirty="0"/>
              <a:t>x,2</a:t>
            </a:r>
            <a:r>
              <a:rPr lang="pt-BR" altLang="ja-JP" i="1" dirty="0"/>
              <a:t>,t</a:t>
            </a:r>
            <a:r>
              <a:rPr lang="pt-BR" altLang="ja-JP" i="1" baseline="-25000" dirty="0"/>
              <a:t>x,3</a:t>
            </a:r>
            <a:r>
              <a:rPr lang="pt-BR" altLang="ja-JP" i="1" dirty="0"/>
              <a:t>,…,t</a:t>
            </a:r>
            <a:r>
              <a:rPr lang="pt-BR" altLang="ja-JP" i="1" baseline="-25000" dirty="0"/>
              <a:t>x,N(x)</a:t>
            </a:r>
            <a:r>
              <a:rPr lang="pt-BR" altLang="ja-JP" dirty="0"/>
              <a:t>), </a:t>
            </a:r>
            <a:r>
              <a:rPr lang="pt-BR" altLang="ja-JP" i="1" dirty="0"/>
              <a:t>x=1…K cells]</a:t>
            </a:r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48880"/>
            <a:ext cx="7936532" cy="430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pt-BR" altLang="ja-JP" b="1" smtClean="0"/>
              <a:t>The Neural Code</a:t>
            </a:r>
            <a:endParaRPr lang="pt-BR" smtClean="0"/>
          </a:p>
        </p:txBody>
      </p:sp>
      <p:pic>
        <p:nvPicPr>
          <p:cNvPr id="36867" name="Picture 3" descr="ra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01750"/>
            <a:ext cx="60198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295400" y="62484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/>
              <a:t>The Holy Grail of Neuroscience</a:t>
            </a:r>
          </a:p>
        </p:txBody>
      </p:sp>
    </p:spTree>
    <p:extLst>
      <p:ext uri="{BB962C8B-B14F-4D97-AF65-F5344CB8AC3E}">
        <p14:creationId xmlns:p14="http://schemas.microsoft.com/office/powerpoint/2010/main" val="4261838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1905000" y="2590800"/>
            <a:ext cx="662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4000"/>
              <a:t>Examples of Results</a:t>
            </a:r>
          </a:p>
        </p:txBody>
      </p:sp>
    </p:spTree>
    <p:extLst>
      <p:ext uri="{BB962C8B-B14F-4D97-AF65-F5344CB8AC3E}">
        <p14:creationId xmlns:p14="http://schemas.microsoft.com/office/powerpoint/2010/main" val="2495725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Overview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978496"/>
            <a:ext cx="8534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/>
              <a:t>General </a:t>
            </a:r>
            <a:r>
              <a:rPr lang="en-US" sz="2800" b="1" dirty="0"/>
              <a:t>i</a:t>
            </a:r>
            <a:r>
              <a:rPr lang="en-US" sz="2800" b="1" dirty="0" smtClean="0"/>
              <a:t>ntroduction to </a:t>
            </a:r>
            <a:r>
              <a:rPr lang="en-US" sz="2800" b="1" i="1" dirty="0" smtClean="0"/>
              <a:t>in vivo </a:t>
            </a:r>
            <a:r>
              <a:rPr lang="en-US" sz="2800" b="1" dirty="0" smtClean="0"/>
              <a:t>electrophysiology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/>
              <a:t>Detecting cell assemblies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b="1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Cell Assemblies by PCA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Cell Assemblies by ICA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Hands-on programming!</a:t>
            </a:r>
          </a:p>
        </p:txBody>
      </p:sp>
      <p:sp>
        <p:nvSpPr>
          <p:cNvPr id="3" name="Curved Up Arrow 2"/>
          <p:cNvSpPr/>
          <p:nvPr/>
        </p:nvSpPr>
        <p:spPr bwMode="auto">
          <a:xfrm rot="15713759">
            <a:off x="4549773" y="3936897"/>
            <a:ext cx="1022363" cy="936104"/>
          </a:xfrm>
          <a:prstGeom prst="curvedUpArrow">
            <a:avLst>
              <a:gd name="adj1" fmla="val 6591"/>
              <a:gd name="adj2" fmla="val 23433"/>
              <a:gd name="adj3" fmla="val 25000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urved Up Arrow 5"/>
          <p:cNvSpPr/>
          <p:nvPr/>
        </p:nvSpPr>
        <p:spPr bwMode="auto">
          <a:xfrm rot="15713759">
            <a:off x="4750032" y="4109244"/>
            <a:ext cx="662612" cy="946153"/>
          </a:xfrm>
          <a:prstGeom prst="curvedUpArrow">
            <a:avLst>
              <a:gd name="adj1" fmla="val 6591"/>
              <a:gd name="adj2" fmla="val 27353"/>
              <a:gd name="adj3" fmla="val 42114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1143000"/>
          </a:xfrm>
        </p:spPr>
        <p:txBody>
          <a:bodyPr/>
          <a:lstStyle/>
          <a:p>
            <a:r>
              <a:rPr lang="en-US" sz="2800" smtClean="0"/>
              <a:t>A classical result</a:t>
            </a:r>
            <a:endParaRPr lang="en-US" smtClean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/>
              <a:t>Open Field:</a:t>
            </a:r>
          </a:p>
        </p:txBody>
      </p:sp>
      <p:pic>
        <p:nvPicPr>
          <p:cNvPr id="38916" name="Picture 4" descr="open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34022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place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2481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 descr="Okee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18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5791200" y="11430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ja-JP" altLang="pt-BR"/>
              <a:t>“</a:t>
            </a:r>
            <a:r>
              <a:rPr lang="pt-BR" altLang="ja-JP"/>
              <a:t>Place Cells</a:t>
            </a:r>
            <a:r>
              <a:rPr lang="ja-JP" altLang="pt-BR"/>
              <a:t>”</a:t>
            </a:r>
            <a:endParaRPr lang="pt-BR"/>
          </a:p>
        </p:txBody>
      </p:sp>
      <p:pic>
        <p:nvPicPr>
          <p:cNvPr id="76808" name="Picture 8" descr="rastergram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"/>
          <a:stretch>
            <a:fillRect/>
          </a:stretch>
        </p:blipFill>
        <p:spPr bwMode="auto">
          <a:xfrm>
            <a:off x="4724400" y="1676400"/>
            <a:ext cx="4267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Oval 9"/>
          <p:cNvSpPr>
            <a:spLocks noChangeArrowheads="1"/>
          </p:cNvSpPr>
          <p:nvPr/>
        </p:nvSpPr>
        <p:spPr bwMode="auto">
          <a:xfrm>
            <a:off x="152400" y="6248400"/>
            <a:ext cx="533400" cy="381000"/>
          </a:xfrm>
          <a:prstGeom prst="ellipse">
            <a:avLst/>
          </a:prstGeom>
          <a:noFill/>
          <a:ln w="22225">
            <a:solidFill>
              <a:srgbClr val="A11D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pic>
        <p:nvPicPr>
          <p:cNvPr id="76810" name="Picture 10" descr="rastergram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>
            <a:fillRect/>
          </a:stretch>
        </p:blipFill>
        <p:spPr bwMode="auto">
          <a:xfrm>
            <a:off x="4724400" y="4003675"/>
            <a:ext cx="42672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341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/>
      <p:bldP spid="768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524000" y="5334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/>
              <a:t>Place Fields</a:t>
            </a:r>
          </a:p>
        </p:txBody>
      </p:sp>
      <p:pic>
        <p:nvPicPr>
          <p:cNvPr id="40963" name="Picture 7" descr="fi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104900"/>
            <a:ext cx="5118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8" descr="fore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98550"/>
            <a:ext cx="51816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9" descr="l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092200"/>
            <a:ext cx="5346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108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lacecel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689100"/>
            <a:ext cx="35941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246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pt-BR" smtClean="0"/>
              <a:t>Place cells</a:t>
            </a:r>
          </a:p>
        </p:txBody>
      </p:sp>
      <p:pic>
        <p:nvPicPr>
          <p:cNvPr id="72707" name="Picture 3" descr="place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079500"/>
            <a:ext cx="4352925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438400" y="1676400"/>
            <a:ext cx="3886200" cy="3276600"/>
            <a:chOff x="1536" y="1056"/>
            <a:chExt cx="2448" cy="2064"/>
          </a:xfrm>
        </p:grpSpPr>
        <p:grpSp>
          <p:nvGrpSpPr>
            <p:cNvPr id="47109" name="Group 6"/>
            <p:cNvGrpSpPr>
              <a:grpSpLocks/>
            </p:cNvGrpSpPr>
            <p:nvPr/>
          </p:nvGrpSpPr>
          <p:grpSpPr bwMode="auto">
            <a:xfrm rot="343987">
              <a:off x="1536" y="1056"/>
              <a:ext cx="2448" cy="2064"/>
              <a:chOff x="1632" y="1008"/>
              <a:chExt cx="2448" cy="2064"/>
            </a:xfrm>
          </p:grpSpPr>
          <p:sp>
            <p:nvSpPr>
              <p:cNvPr id="47111" name="AutoShape 4"/>
              <p:cNvSpPr>
                <a:spLocks noChangeArrowheads="1"/>
              </p:cNvSpPr>
              <p:nvPr/>
            </p:nvSpPr>
            <p:spPr bwMode="auto">
              <a:xfrm flipV="1">
                <a:off x="1632" y="1008"/>
                <a:ext cx="2448" cy="2064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112" name="AutoShape 5"/>
              <p:cNvSpPr>
                <a:spLocks noChangeArrowheads="1"/>
              </p:cNvSpPr>
              <p:nvPr/>
            </p:nvSpPr>
            <p:spPr bwMode="auto">
              <a:xfrm flipV="1">
                <a:off x="2112" y="1296"/>
                <a:ext cx="1440" cy="12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5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47110" name="Picture 7" descr="r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36801">
              <a:off x="2976" y="2112"/>
              <a:ext cx="20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7445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laceton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54"/>
          <a:stretch>
            <a:fillRect/>
          </a:stretch>
        </p:blipFill>
        <p:spPr bwMode="auto">
          <a:xfrm>
            <a:off x="-76200" y="1631950"/>
            <a:ext cx="92964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49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oxtonega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33528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placeton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"/>
            <a:ext cx="59563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791200" y="243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5943600" y="25146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/>
              <a:t>How does the brain work</a:t>
            </a:r>
            <a:r>
              <a:rPr lang="en-US" altLang="ja-JP"/>
              <a:t>?</a:t>
            </a:r>
            <a:r>
              <a:rPr lang="en-US"/>
              <a:t> 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791200" y="3657600"/>
            <a:ext cx="3200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/>
              <a:t>We don’t know, but it seems that the hippocampus has to do with spatial navigation</a:t>
            </a:r>
          </a:p>
        </p:txBody>
      </p:sp>
    </p:spTree>
    <p:extLst>
      <p:ext uri="{BB962C8B-B14F-4D97-AF65-F5344CB8AC3E}">
        <p14:creationId xmlns:p14="http://schemas.microsoft.com/office/powerpoint/2010/main" val="1847722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88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id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54102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Gridcellsr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1816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/>
              <a:t>Grid Cells:</a:t>
            </a:r>
          </a:p>
        </p:txBody>
      </p:sp>
      <p:pic>
        <p:nvPicPr>
          <p:cNvPr id="80901" name="Picture 5" descr="Gridtopl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31623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Sca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"/>
            <a:ext cx="30686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200px-Autocorrelationpl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moserref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10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Oval 9"/>
          <p:cNvSpPr>
            <a:spLocks noChangeArrowheads="1"/>
          </p:cNvSpPr>
          <p:nvPr/>
        </p:nvSpPr>
        <p:spPr bwMode="auto">
          <a:xfrm>
            <a:off x="1600200" y="685800"/>
            <a:ext cx="457200" cy="304800"/>
          </a:xfrm>
          <a:prstGeom prst="ellipse">
            <a:avLst/>
          </a:prstGeom>
          <a:noFill/>
          <a:ln w="22225">
            <a:solidFill>
              <a:srgbClr val="A11D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54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buzsak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 descr="buzsa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928528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i="1"/>
              <a:t>Time cells:</a:t>
            </a:r>
          </a:p>
        </p:txBody>
      </p:sp>
      <p:pic>
        <p:nvPicPr>
          <p:cNvPr id="55301" name="Picture 4" descr="buzsak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52328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buzsaki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836295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042988" y="2492375"/>
            <a:ext cx="7850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4000"/>
              <a:t>Meanwhile, in humans…</a:t>
            </a:r>
          </a:p>
        </p:txBody>
      </p:sp>
    </p:spTree>
    <p:extLst>
      <p:ext uri="{BB962C8B-B14F-4D97-AF65-F5344CB8AC3E}">
        <p14:creationId xmlns:p14="http://schemas.microsoft.com/office/powerpoint/2010/main" val="3697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7" name="Picture 11" descr="simpsonce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74938"/>
            <a:ext cx="8845550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simpson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00"/>
            <a:ext cx="81153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828800"/>
            <a:ext cx="9296400" cy="4487863"/>
            <a:chOff x="0" y="1152"/>
            <a:chExt cx="5856" cy="2827"/>
          </a:xfrm>
        </p:grpSpPr>
        <p:pic>
          <p:nvPicPr>
            <p:cNvPr id="58373" name="Picture 4" descr="simpsoncell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584"/>
              <a:ext cx="5096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5" descr="simpson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253" r="38071"/>
            <a:stretch>
              <a:fillRect/>
            </a:stretch>
          </p:blipFill>
          <p:spPr bwMode="auto">
            <a:xfrm>
              <a:off x="0" y="1152"/>
              <a:ext cx="5856" cy="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5" name="Line 7"/>
            <p:cNvSpPr>
              <a:spLocks noChangeShapeType="1"/>
            </p:cNvSpPr>
            <p:nvPr/>
          </p:nvSpPr>
          <p:spPr bwMode="auto">
            <a:xfrm flipV="1">
              <a:off x="2592" y="2832"/>
              <a:ext cx="62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376" name="Text Box 8"/>
            <p:cNvSpPr txBox="1">
              <a:spLocks noChangeArrowheads="1"/>
            </p:cNvSpPr>
            <p:nvPr/>
          </p:nvSpPr>
          <p:spPr bwMode="auto">
            <a:xfrm>
              <a:off x="1440" y="3456"/>
              <a:ext cx="345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Continuous</a:t>
              </a:r>
              <a:r>
                <a:rPr lang="pt-BR"/>
                <a:t> PSTH </a:t>
              </a:r>
              <a:r>
                <a:rPr lang="pt-BR" altLang="ja-JP"/>
                <a:t>		</a:t>
              </a:r>
              <a:r>
                <a:rPr lang="pt-BR" altLang="ja-JP" i="1"/>
                <a:t>spike train</a:t>
              </a:r>
              <a:r>
                <a:rPr lang="pt-BR" altLang="ja-JP"/>
                <a:t>	</a:t>
              </a:r>
              <a:endParaRPr lang="pt-BR"/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 flipV="1">
              <a:off x="4416" y="33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18438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55650" y="2420938"/>
            <a:ext cx="7772400" cy="1143000"/>
          </a:xfrm>
        </p:spPr>
        <p:txBody>
          <a:bodyPr/>
          <a:lstStyle/>
          <a:p>
            <a:r>
              <a:rPr lang="en-US" dirty="0" smtClean="0"/>
              <a:t>A role for computational math in neuroscience?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pt-BR" altLang="ja-JP" b="1" smtClean="0"/>
              <a:t>The Neural Code</a:t>
            </a:r>
            <a:endParaRPr lang="pt-BR" smtClean="0"/>
          </a:p>
        </p:txBody>
      </p:sp>
      <p:pic>
        <p:nvPicPr>
          <p:cNvPr id="60419" name="Picture 3" descr="ra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01750"/>
            <a:ext cx="60198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372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V1neur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9502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606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unning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6421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04800" y="5257800"/>
            <a:ext cx="769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ja-JP"/>
              <a:t>A </a:t>
            </a:r>
            <a:r>
              <a:rPr lang="pt-BR" altLang="ja-JP" i="1"/>
              <a:t>population code (population vectors</a:t>
            </a:r>
            <a:r>
              <a:rPr lang="pt-BR" altLang="ja-JP"/>
              <a:t>) is likely used by the brain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2997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ge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6106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ja-JP"/>
              <a:t>A classical result: </a:t>
            </a:r>
            <a:r>
              <a:rPr lang="pt-BR"/>
              <a:t>Georgopoulos 1986</a:t>
            </a: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7756525" y="4848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pic>
        <p:nvPicPr>
          <p:cNvPr id="66565" name="Picture 7" descr="geor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86400"/>
            <a:ext cx="6731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8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eor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8895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38200" y="3810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/>
              <a:t>Population Vector</a:t>
            </a:r>
          </a:p>
        </p:txBody>
      </p:sp>
    </p:spTree>
    <p:extLst>
      <p:ext uri="{BB962C8B-B14F-4D97-AF65-F5344CB8AC3E}">
        <p14:creationId xmlns:p14="http://schemas.microsoft.com/office/powerpoint/2010/main" val="3075305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geor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373380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539750" y="495300"/>
            <a:ext cx="8763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pt-BR" i="1"/>
          </a:p>
          <a:p>
            <a:r>
              <a:rPr lang="pt-BR" i="1"/>
              <a:t>Population Vector</a:t>
            </a:r>
            <a:r>
              <a:rPr lang="pt-BR"/>
              <a:t>    VS    </a:t>
            </a:r>
            <a:r>
              <a:rPr lang="pt-BR" i="1"/>
              <a:t>Grandmother Cells</a:t>
            </a:r>
          </a:p>
          <a:p>
            <a:endParaRPr lang="pt-BR" i="1"/>
          </a:p>
          <a:p>
            <a:endParaRPr lang="pt-BR" i="1"/>
          </a:p>
          <a:p>
            <a:r>
              <a:rPr lang="pt-BR" i="1"/>
              <a:t>		</a:t>
            </a:r>
          </a:p>
          <a:p>
            <a:endParaRPr lang="pt-BR" i="1"/>
          </a:p>
          <a:p>
            <a:endParaRPr lang="pt-BR" i="1"/>
          </a:p>
          <a:p>
            <a:endParaRPr lang="pt-BR" i="1"/>
          </a:p>
          <a:p>
            <a:endParaRPr lang="pt-BR" i="1"/>
          </a:p>
          <a:p>
            <a:r>
              <a:rPr lang="en-US" i="1"/>
              <a:t>Is the neural code centralized or distributed?</a:t>
            </a:r>
            <a:endParaRPr lang="en-US"/>
          </a:p>
        </p:txBody>
      </p:sp>
      <p:pic>
        <p:nvPicPr>
          <p:cNvPr id="70660" name="Picture 4" descr="simpsoncel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773363"/>
            <a:ext cx="464185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simpson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53" r="38071"/>
          <a:stretch>
            <a:fillRect/>
          </a:stretch>
        </p:blipFill>
        <p:spPr bwMode="auto">
          <a:xfrm>
            <a:off x="3733800" y="1600200"/>
            <a:ext cx="52578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18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onkeyNi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1295400"/>
            <a:ext cx="3036887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28600" y="228600"/>
            <a:ext cx="891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2200">
                <a:solidFill>
                  <a:srgbClr val="000000"/>
                </a:solidFill>
                <a:latin typeface="Times" panose="02020603050405020304" pitchFamily="18" charset="0"/>
              </a:rPr>
              <a:t>Monkeys Consciously Control a Robot Arm Using Only Brain Signals; Appear to "Assimilate" Arm As If it Were Their Own</a:t>
            </a:r>
          </a:p>
        </p:txBody>
      </p:sp>
      <p:pic>
        <p:nvPicPr>
          <p:cNvPr id="72708" name="Picture 4" descr="NicolelisCit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6477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Nicolelisrob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3625"/>
            <a:ext cx="52197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20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Cell Assemblies</a:t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42084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76" y="1049685"/>
            <a:ext cx="2132012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3" y="1129060"/>
            <a:ext cx="19526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Box 15"/>
          <p:cNvSpPr txBox="1">
            <a:spLocks noChangeArrowheads="1"/>
          </p:cNvSpPr>
          <p:nvPr/>
        </p:nvSpPr>
        <p:spPr bwMode="auto">
          <a:xfrm>
            <a:off x="7194451" y="4521547"/>
            <a:ext cx="1366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/>
              <a:t>Hebb, 1949</a:t>
            </a:r>
            <a:endParaRPr lang="en-CA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niverse-review.ca/I10-88-assemb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128792" cy="56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2280" y="6381328"/>
            <a:ext cx="1768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Quiroga, Adapted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058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95400" y="1981200"/>
            <a:ext cx="53340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/>
              <a:t>Experimental Research:</a:t>
            </a:r>
            <a:r>
              <a:rPr lang="en-US" altLang="ja-JP" sz="2000" dirty="0"/>
              <a:t> </a:t>
            </a:r>
            <a:endParaRPr lang="en-US" altLang="ja-JP" sz="2000" dirty="0" smtClean="0"/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ja-JP" sz="2000" dirty="0" smtClean="0"/>
              <a:t>EEG and unit analysis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ja-JP" sz="1400" dirty="0" smtClean="0"/>
              <a:t>(</a:t>
            </a:r>
            <a:r>
              <a:rPr lang="en-US" altLang="ja-JP" sz="1400" dirty="0"/>
              <a:t>through computational tools as MATLAB)</a:t>
            </a:r>
            <a:endParaRPr lang="pt-BR" sz="1400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71600" y="3886200"/>
            <a:ext cx="533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/>
              <a:t>Theoretical/Computational Research:</a:t>
            </a:r>
            <a:endParaRPr lang="en-US" sz="2000"/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2000"/>
              <a:t>Models of Neurons and Brain Rhythms</a:t>
            </a:r>
            <a:endParaRPr lang="pt-BR" sz="2000"/>
          </a:p>
        </p:txBody>
      </p:sp>
      <p:cxnSp>
        <p:nvCxnSpPr>
          <p:cNvPr id="130052" name="AutoShape 4"/>
          <p:cNvCxnSpPr>
            <a:cxnSpLocks noChangeShapeType="1"/>
            <a:stCxn id="8195" idx="3"/>
            <a:endCxn id="8194" idx="3"/>
          </p:cNvCxnSpPr>
          <p:nvPr/>
        </p:nvCxnSpPr>
        <p:spPr bwMode="auto">
          <a:xfrm flipH="1" flipV="1">
            <a:off x="6629400" y="2568575"/>
            <a:ext cx="76200" cy="1744663"/>
          </a:xfrm>
          <a:prstGeom prst="curvedConnector3">
            <a:avLst>
              <a:gd name="adj1" fmla="val -831250"/>
            </a:avLst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053" name="AutoShape 5"/>
          <p:cNvCxnSpPr>
            <a:cxnSpLocks noChangeShapeType="1"/>
            <a:stCxn id="8195" idx="1"/>
            <a:endCxn id="8194" idx="1"/>
          </p:cNvCxnSpPr>
          <p:nvPr/>
        </p:nvCxnSpPr>
        <p:spPr bwMode="auto">
          <a:xfrm rot="10800000">
            <a:off x="1295400" y="2568575"/>
            <a:ext cx="76200" cy="1744663"/>
          </a:xfrm>
          <a:prstGeom prst="curvedConnector3">
            <a:avLst>
              <a:gd name="adj1" fmla="val 918745"/>
            </a:avLst>
          </a:prstGeom>
          <a:noFill/>
          <a:ln w="412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" y="838200"/>
            <a:ext cx="3581400" cy="1066800"/>
            <a:chOff x="192" y="240"/>
            <a:chExt cx="2256" cy="672"/>
          </a:xfrm>
        </p:grpSpPr>
        <p:sp>
          <p:nvSpPr>
            <p:cNvPr id="8205" name="Text Box 7"/>
            <p:cNvSpPr txBox="1">
              <a:spLocks noChangeArrowheads="1"/>
            </p:cNvSpPr>
            <p:nvPr/>
          </p:nvSpPr>
          <p:spPr bwMode="auto">
            <a:xfrm>
              <a:off x="192" y="240"/>
              <a:ext cx="1824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400"/>
                <a:t>Elaboration of new mathematical tools for the analysis of EEG and neuronal activity</a:t>
              </a:r>
            </a:p>
          </p:txBody>
        </p:sp>
        <p:cxnSp>
          <p:nvCxnSpPr>
            <p:cNvPr id="8206" name="AutoShape 8"/>
            <p:cNvCxnSpPr>
              <a:cxnSpLocks noChangeShapeType="1"/>
              <a:stCxn id="8205" idx="3"/>
            </p:cNvCxnSpPr>
            <p:nvPr/>
          </p:nvCxnSpPr>
          <p:spPr bwMode="auto">
            <a:xfrm>
              <a:off x="2016" y="403"/>
              <a:ext cx="432" cy="509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07" name="AutoShape 9"/>
            <p:cNvCxnSpPr>
              <a:cxnSpLocks noChangeShapeType="1"/>
              <a:endCxn id="8205" idx="2"/>
            </p:cNvCxnSpPr>
            <p:nvPr/>
          </p:nvCxnSpPr>
          <p:spPr bwMode="auto">
            <a:xfrm rot="10800000">
              <a:off x="1104" y="566"/>
              <a:ext cx="480" cy="346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5486400" y="5715000"/>
            <a:ext cx="251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/>
              <a:t>How does the brain work</a:t>
            </a:r>
            <a:r>
              <a:rPr lang="en-US" altLang="ja-JP" sz="2400"/>
              <a:t>?</a:t>
            </a:r>
            <a:endParaRPr lang="en-US" sz="2400"/>
          </a:p>
        </p:txBody>
      </p:sp>
      <p:sp>
        <p:nvSpPr>
          <p:cNvPr id="130059" name="Freeform 11"/>
          <p:cNvSpPr>
            <a:spLocks/>
          </p:cNvSpPr>
          <p:nvPr/>
        </p:nvSpPr>
        <p:spPr bwMode="auto">
          <a:xfrm>
            <a:off x="7162800" y="3352800"/>
            <a:ext cx="1143000" cy="2286000"/>
          </a:xfrm>
          <a:custGeom>
            <a:avLst/>
            <a:gdLst>
              <a:gd name="T0" fmla="*/ 2147483646 w 720"/>
              <a:gd name="T1" fmla="*/ 0 h 1440"/>
              <a:gd name="T2" fmla="*/ 2147483646 w 720"/>
              <a:gd name="T3" fmla="*/ 0 h 1440"/>
              <a:gd name="T4" fmla="*/ 0 w 720"/>
              <a:gd name="T5" fmla="*/ 2147483646 h 1440"/>
              <a:gd name="T6" fmla="*/ 0 60000 65536"/>
              <a:gd name="T7" fmla="*/ 0 60000 65536"/>
              <a:gd name="T8" fmla="*/ 0 60000 65536"/>
              <a:gd name="T9" fmla="*/ 0 w 720"/>
              <a:gd name="T10" fmla="*/ 0 h 1440"/>
              <a:gd name="T11" fmla="*/ 720 w 720"/>
              <a:gd name="T12" fmla="*/ 1440 h 1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1440">
                <a:moveTo>
                  <a:pt x="288" y="0"/>
                </a:moveTo>
                <a:lnTo>
                  <a:pt x="720" y="0"/>
                </a:lnTo>
                <a:lnTo>
                  <a:pt x="0" y="144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30060" name="Picture 12" descr="mecham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11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1026"/>
          <p:cNvSpPr txBox="1">
            <a:spLocks noChangeArrowheads="1"/>
          </p:cNvSpPr>
          <p:nvPr/>
        </p:nvSpPr>
        <p:spPr bwMode="auto">
          <a:xfrm>
            <a:off x="1676400" y="2286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/>
              <a:t>Research Field Overview and Framework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908175" y="1773238"/>
            <a:ext cx="4103688" cy="16557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07950" y="620713"/>
            <a:ext cx="3095625" cy="11525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/>
      <p:bldP spid="130059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620688"/>
            <a:ext cx="7863673" cy="33429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5536" y="4311539"/>
            <a:ext cx="8320087" cy="2413779"/>
            <a:chOff x="311344" y="4125134"/>
            <a:chExt cx="8320087" cy="2413779"/>
          </a:xfrm>
        </p:grpSpPr>
        <p:sp>
          <p:nvSpPr>
            <p:cNvPr id="3" name="TextBox 9"/>
            <p:cNvSpPr txBox="1">
              <a:spLocks noChangeArrowheads="1"/>
            </p:cNvSpPr>
            <p:nvPr/>
          </p:nvSpPr>
          <p:spPr bwMode="auto">
            <a:xfrm>
              <a:off x="7010400" y="6172200"/>
              <a:ext cx="1428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 dirty="0"/>
                <a:t>Harris, 2005</a:t>
              </a:r>
              <a:endParaRPr lang="en-CA" sz="1800" dirty="0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44" y="4125134"/>
              <a:ext cx="8320087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311344" y="291884"/>
            <a:ext cx="2658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Pattern Completion</a:t>
            </a:r>
            <a:endParaRPr lang="pt-BR" sz="2000" dirty="0"/>
          </a:p>
        </p:txBody>
      </p:sp>
      <p:sp>
        <p:nvSpPr>
          <p:cNvPr id="7" name="Rectangle 6"/>
          <p:cNvSpPr/>
          <p:nvPr/>
        </p:nvSpPr>
        <p:spPr>
          <a:xfrm>
            <a:off x="395536" y="3963590"/>
            <a:ext cx="2411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Phase Sequences</a:t>
            </a:r>
            <a:endParaRPr lang="pt-BR" sz="2000" dirty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563673" y="3832716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/>
              <a:t>Gerstner et al, 2012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8971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Donald O. Hebb&#10;Cell Assemblies and Phase Sequences&#10; Cell Assembly: According to Hebb, a system of&#10;interrelated neurons t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67283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6876256" y="6309320"/>
            <a:ext cx="19159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/>
              <a:t>From </a:t>
            </a:r>
            <a:r>
              <a:rPr lang="en-US" sz="1800" dirty="0" err="1" smtClean="0"/>
              <a:t>SlideShare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3988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VE_VisHierar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467995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1"/>
          <p:cNvSpPr>
            <a:spLocks noChangeArrowheads="1"/>
          </p:cNvSpPr>
          <p:nvPr/>
        </p:nvSpPr>
        <p:spPr bwMode="auto">
          <a:xfrm>
            <a:off x="5715000" y="6096000"/>
            <a:ext cx="3233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180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Felleman &amp; Van Essen (1991)</a:t>
            </a:r>
            <a:endParaRPr lang="en-CA" sz="1800"/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95438"/>
            <a:ext cx="37338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4"/>
          <p:cNvSpPr>
            <a:spLocks noChangeArrowheads="1"/>
          </p:cNvSpPr>
          <p:nvPr/>
        </p:nvSpPr>
        <p:spPr bwMode="auto">
          <a:xfrm>
            <a:off x="1143000" y="4648200"/>
            <a:ext cx="2179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1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Canolty et al (2010)</a:t>
            </a:r>
            <a:endParaRPr lang="en-CA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://www.frontiersin.org/files/Articles/69753/fnhum-08-00222-HTML/image_m/fnhum-08-00222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34923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76256" y="4365104"/>
            <a:ext cx="1568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1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Brogliato et al (2014)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7243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pt-BR" altLang="ja-JP" sz="3200" dirty="0" smtClean="0"/>
              <a:t>How to identify cell assemblies?</a:t>
            </a:r>
            <a:endParaRPr lang="pt-BR" sz="3200" dirty="0" smtClean="0"/>
          </a:p>
        </p:txBody>
      </p:sp>
      <p:pic>
        <p:nvPicPr>
          <p:cNvPr id="74755" name="Picture 3" descr="ra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582886"/>
            <a:ext cx="60198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698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59468"/>
            <a:ext cx="6601746" cy="4706007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84168" y="6084004"/>
            <a:ext cx="2196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1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Wilson &amp; McNaughton (1994)</a:t>
            </a:r>
            <a:endParaRPr lang="en-CA" sz="18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48680" y="116468"/>
            <a:ext cx="7772400" cy="1143000"/>
          </a:xfrm>
        </p:spPr>
        <p:txBody>
          <a:bodyPr/>
          <a:lstStyle/>
          <a:p>
            <a:r>
              <a:rPr lang="pt-BR" altLang="ja-JP" sz="3200" dirty="0" smtClean="0"/>
              <a:t>Pairwise correlations:</a:t>
            </a: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105640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60648"/>
            <a:ext cx="3888420" cy="583238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08104" y="4797152"/>
            <a:ext cx="1388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sz="1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Harris et al (2003)</a:t>
            </a:r>
            <a:endParaRPr lang="en-CA" sz="1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03848" y="1988840"/>
            <a:ext cx="1872196" cy="41041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0"/>
            <a:ext cx="7772400" cy="1143000"/>
          </a:xfrm>
        </p:spPr>
        <p:txBody>
          <a:bodyPr/>
          <a:lstStyle/>
          <a:p>
            <a:r>
              <a:rPr lang="pt-BR" altLang="ja-JP" sz="3200" dirty="0" smtClean="0"/>
              <a:t>Population analyses</a:t>
            </a: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31119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Detecting Cell Assemblies</a:t>
            </a:r>
            <a:br>
              <a:rPr lang="en-US" sz="4000" b="1" dirty="0" smtClean="0"/>
            </a:br>
            <a:r>
              <a:rPr lang="en-US" sz="4000" b="1" dirty="0" smtClean="0"/>
              <a:t>by</a:t>
            </a:r>
            <a:br>
              <a:rPr lang="en-US" sz="4000" b="1" dirty="0" smtClean="0"/>
            </a:br>
            <a:r>
              <a:rPr lang="en-US" sz="4000" b="1" dirty="0" smtClean="0"/>
              <a:t>Principal Component Analysis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pt-PT" b="1" dirty="0" smtClean="0"/>
          </a:p>
        </p:txBody>
      </p:sp>
      <p:pic>
        <p:nvPicPr>
          <p:cNvPr id="3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67" y="4725144"/>
            <a:ext cx="678973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l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47" b="72276"/>
          <a:stretch>
            <a:fillRect/>
          </a:stretch>
        </p:blipFill>
        <p:spPr>
          <a:xfrm>
            <a:off x="228600" y="1066800"/>
            <a:ext cx="7772400" cy="1295400"/>
          </a:xfrm>
        </p:spPr>
      </p:pic>
      <p:pic>
        <p:nvPicPr>
          <p:cNvPr id="6" name="Content Placeholder 3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9" b="-10147"/>
          <a:stretch>
            <a:fillRect/>
          </a:stretch>
        </p:blipFill>
        <p:spPr bwMode="auto">
          <a:xfrm>
            <a:off x="228600" y="213360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itle 1"/>
          <p:cNvSpPr>
            <a:spLocks noGrp="1"/>
          </p:cNvSpPr>
          <p:nvPr>
            <p:ph type="title"/>
          </p:nvPr>
        </p:nvSpPr>
        <p:spPr>
          <a:xfrm>
            <a:off x="685800" y="125760"/>
            <a:ext cx="7772400" cy="1143000"/>
          </a:xfrm>
        </p:spPr>
        <p:txBody>
          <a:bodyPr/>
          <a:lstStyle/>
          <a:p>
            <a:r>
              <a:rPr lang="en-GB" sz="2000" dirty="0" smtClean="0"/>
              <a:t>A Remark:</a:t>
            </a:r>
            <a:br>
              <a:rPr lang="en-GB" sz="2000" dirty="0" smtClean="0"/>
            </a:br>
            <a:r>
              <a:rPr lang="en-GB" sz="2000" dirty="0" smtClean="0"/>
              <a:t>This framework is an extension of the following work:</a:t>
            </a:r>
          </a:p>
        </p:txBody>
      </p:sp>
      <p:pic>
        <p:nvPicPr>
          <p:cNvPr id="5" name="Picture 4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3505200"/>
            <a:ext cx="4330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e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343650"/>
            <a:ext cx="271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9" name="Line 9"/>
          <p:cNvSpPr>
            <a:spLocks noChangeShapeType="1"/>
          </p:cNvSpPr>
          <p:nvPr/>
        </p:nvSpPr>
        <p:spPr bwMode="auto">
          <a:xfrm>
            <a:off x="2209800" y="4267200"/>
            <a:ext cx="1600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>
            <a:off x="4495800" y="1447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9" grpId="0" animBg="1"/>
      <p:bldP spid="1382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772400" cy="1143000"/>
          </a:xfrm>
        </p:spPr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 to PCA</a:t>
            </a:r>
            <a:br>
              <a:rPr lang="pt-BR" dirty="0" smtClean="0"/>
            </a:br>
            <a:r>
              <a:rPr lang="pt-BR" dirty="0"/>
              <a:t>(</a:t>
            </a:r>
            <a:r>
              <a:rPr lang="pt-BR" dirty="0" smtClean="0"/>
              <a:t>principal component analysis)</a:t>
            </a:r>
            <a:endParaRPr lang="pt-BR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55576" y="2227311"/>
            <a:ext cx="7920880" cy="314590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pt-BR" sz="2800" kern="0" dirty="0" smtClean="0"/>
              <a:t>What we need to know:</a:t>
            </a:r>
          </a:p>
          <a:p>
            <a:pPr marL="0" indent="0">
              <a:buNone/>
            </a:pPr>
            <a:endParaRPr lang="pt-BR" sz="2800" kern="0" dirty="0" smtClean="0"/>
          </a:p>
          <a:p>
            <a:r>
              <a:rPr lang="pt-BR" sz="2800" kern="0" dirty="0" smtClean="0"/>
              <a:t>PCA finds orthogonal directions of maximal variance in multidimenstional data</a:t>
            </a:r>
          </a:p>
          <a:p>
            <a:r>
              <a:rPr lang="pt-BR" sz="2800" kern="0" dirty="0" smtClean="0"/>
              <a:t>PCA is used for dimensionality reduction</a:t>
            </a:r>
          </a:p>
          <a:p>
            <a:r>
              <a:rPr lang="pt-BR" sz="2800" kern="0" dirty="0" smtClean="0"/>
              <a:t>In the end, PCA helps interpreting multidimensional data (such as the activity of multiple neurons in time)</a:t>
            </a:r>
            <a:endParaRPr lang="pt-BR" sz="2800" kern="0" dirty="0"/>
          </a:p>
        </p:txBody>
      </p:sp>
    </p:spTree>
    <p:extLst>
      <p:ext uri="{BB962C8B-B14F-4D97-AF65-F5344CB8AC3E}">
        <p14:creationId xmlns:p14="http://schemas.microsoft.com/office/powerpoint/2010/main" val="37399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98663"/>
            <a:ext cx="7772400" cy="1143000"/>
          </a:xfrm>
        </p:spPr>
        <p:txBody>
          <a:bodyPr/>
          <a:lstStyle/>
          <a:p>
            <a:r>
              <a:rPr lang="en-US" smtClean="0"/>
              <a:t>Computational analyses of electrophysiological signals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7776864" cy="1752600"/>
          </a:xfrm>
        </p:spPr>
        <p:txBody>
          <a:bodyPr/>
          <a:lstStyle/>
          <a:p>
            <a:r>
              <a:rPr lang="pt-BR" dirty="0" smtClean="0"/>
              <a:t>Finding the direction of maximal variance</a:t>
            </a:r>
            <a:endParaRPr lang="pt-BR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84784"/>
            <a:ext cx="4812760" cy="452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s.jccc.edu/rgrondahl/files/2012/02/parallelprojec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39" y="3153172"/>
            <a:ext cx="3528392" cy="2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3"/>
          <p:cNvSpPr txBox="1">
            <a:spLocks/>
          </p:cNvSpPr>
          <p:nvPr/>
        </p:nvSpPr>
        <p:spPr>
          <a:xfrm>
            <a:off x="258707" y="2496538"/>
            <a:ext cx="329163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pt-BR" kern="0" dirty="0" smtClean="0"/>
              <a:t>Vector projection</a:t>
            </a:r>
            <a:endParaRPr lang="pt-BR" kern="0" dirty="0"/>
          </a:p>
        </p:txBody>
      </p:sp>
      <p:grpSp>
        <p:nvGrpSpPr>
          <p:cNvPr id="4" name="Group 3"/>
          <p:cNvGrpSpPr/>
          <p:nvPr/>
        </p:nvGrpSpPr>
        <p:grpSpPr>
          <a:xfrm>
            <a:off x="3779912" y="778792"/>
            <a:ext cx="5126568" cy="5802653"/>
            <a:chOff x="3779912" y="778792"/>
            <a:chExt cx="5126568" cy="5802653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916832"/>
              <a:ext cx="5126568" cy="4664613"/>
            </a:xfrm>
            <a:prstGeom prst="rect">
              <a:avLst/>
            </a:prstGeom>
          </p:spPr>
        </p:pic>
        <p:sp>
          <p:nvSpPr>
            <p:cNvPr id="6" name="Subtitle 3"/>
            <p:cNvSpPr txBox="1">
              <a:spLocks/>
            </p:cNvSpPr>
            <p:nvPr/>
          </p:nvSpPr>
          <p:spPr>
            <a:xfrm>
              <a:off x="4441984" y="778792"/>
              <a:ext cx="4464496" cy="17526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pt-BR" kern="0" dirty="0" smtClean="0"/>
                <a:t>Compute Variance of Projected Data</a:t>
              </a:r>
              <a:endParaRPr lang="pt-BR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096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43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://weigend.com/files/teaching/stanford/2008/stanford2008.wikispaces.com/file/view/pca_examp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32403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9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512" y="332656"/>
            <a:ext cx="8394689" cy="6408712"/>
            <a:chOff x="179512" y="332656"/>
            <a:chExt cx="8394689" cy="6408712"/>
          </a:xfrm>
        </p:grpSpPr>
        <p:pic>
          <p:nvPicPr>
            <p:cNvPr id="2" name="Picture 2" descr="https://onlinecourses.science.psu.edu/stat857/sites/onlinecourses.science.psu.edu.stat857/files/lesson05/PCA_plot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2656"/>
              <a:ext cx="8178665" cy="597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79512" y="4005064"/>
              <a:ext cx="5760640" cy="2736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9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://cdn2.hubspot.net/hub/309685/file-523389601-png/blog-files/2-11-2013-10-44-42-am.png?t=1426906964192&amp;width=543&amp;height=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8994"/>
            <a:ext cx="6968896" cy="332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4" name="Picture 4" descr="http://cdn2.hubspot.net/hub/309685/file-523389616-png/blog-files/2-11-2013-10-46-47-am.png?t=1426906964192&amp;width=617&amp;height=2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5" y="3322511"/>
            <a:ext cx="7918615" cy="34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46714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7772400" cy="1143000"/>
          </a:xfrm>
        </p:spPr>
        <p:txBody>
          <a:bodyPr/>
          <a:lstStyle/>
          <a:p>
            <a:r>
              <a:rPr lang="pt-BR" dirty="0" smtClean="0"/>
              <a:t>How to compute the </a:t>
            </a:r>
            <a:br>
              <a:rPr lang="pt-BR" dirty="0" smtClean="0"/>
            </a:br>
            <a:r>
              <a:rPr lang="pt-BR" dirty="0" smtClean="0"/>
              <a:t>principal components?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26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18&#10;Steps for PCA 1. Standardize the data&#10;2. Calculate the covariance matrix&#10;3. Find the eigenvalues and&#10;eingenvectors of 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67283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6660232" y="6221742"/>
            <a:ext cx="19159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/>
              <a:t>From </a:t>
            </a:r>
            <a:r>
              <a:rPr lang="en-US" sz="1800" dirty="0" err="1" smtClean="0"/>
              <a:t>SlideShare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513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0.tqn.com/d/statistics/1/0/9/-/-/-/zsco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1988"/>
            <a:ext cx="2639194" cy="19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323528" y="332656"/>
            <a:ext cx="2505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/>
              <a:t>Standardize your data:</a:t>
            </a:r>
            <a:endParaRPr lang="en-CA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27956" y="354400"/>
            <a:ext cx="4557444" cy="1634440"/>
            <a:chOff x="3927956" y="354400"/>
            <a:chExt cx="4557444" cy="1634440"/>
          </a:xfrm>
        </p:grpSpPr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4511342" y="354400"/>
              <a:ext cx="30700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 dirty="0" smtClean="0"/>
                <a:t>Calculate Covariance Matrix</a:t>
              </a:r>
              <a:endParaRPr lang="en-CA" sz="1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48763"/>
            <a:stretch/>
          </p:blipFill>
          <p:spPr>
            <a:xfrm>
              <a:off x="3927956" y="921999"/>
              <a:ext cx="4557444" cy="10668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262836" y="878226"/>
            <a:ext cx="5567082" cy="4306202"/>
            <a:chOff x="3544870" y="964682"/>
            <a:chExt cx="5567082" cy="43062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5552" y="3248930"/>
              <a:ext cx="5179040" cy="2021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b="47757"/>
            <a:stretch/>
          </p:blipFill>
          <p:spPr>
            <a:xfrm>
              <a:off x="3544870" y="964682"/>
              <a:ext cx="5567082" cy="172819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710813" y="3542777"/>
            <a:ext cx="4237057" cy="1652307"/>
            <a:chOff x="315576" y="4378690"/>
            <a:chExt cx="4237057" cy="1652307"/>
          </a:xfrm>
        </p:grpSpPr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15576" y="4378690"/>
              <a:ext cx="4237057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 dirty="0" smtClean="0"/>
                <a:t>Compute Eigenvector and Eigenvalues </a:t>
              </a:r>
            </a:p>
            <a:p>
              <a:r>
                <a:rPr lang="en-US" sz="1800" dirty="0" smtClean="0"/>
                <a:t>of the Covariance Matrix</a:t>
              </a:r>
              <a:endParaRPr lang="en-CA" sz="1800" dirty="0"/>
            </a:p>
          </p:txBody>
        </p:sp>
        <p:pic>
          <p:nvPicPr>
            <p:cNvPr id="1028" name="Picture 4" descr="https://latex.codecogs.com/gif.latex?%5Cinline%20%5Cdpi%7B300%7D%20%5Chuge%20%5Cboldsymbol%7B%5CSigma%7D%5Cmathbf%7Bv%7D%3D%5Clambda%20%5Cmathbf%7Bv%7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21" y="5449971"/>
              <a:ext cx="3095625" cy="581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908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305800" cy="53340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/>
              <a:t>Neurons produce electrical activity</a:t>
            </a:r>
          </a:p>
          <a:p>
            <a:pPr>
              <a:buFontTx/>
              <a:buNone/>
            </a:pPr>
            <a:endParaRPr lang="pt-BR" sz="2800" smtClean="0"/>
          </a:p>
          <a:p>
            <a:pPr>
              <a:buFontTx/>
              <a:buNone/>
            </a:pPr>
            <a:endParaRPr lang="pt-BR" sz="2800" smtClean="0"/>
          </a:p>
          <a:p>
            <a:pPr>
              <a:buFontTx/>
              <a:buNone/>
            </a:pPr>
            <a:endParaRPr lang="pt-BR" sz="2800" smtClean="0"/>
          </a:p>
          <a:p>
            <a:pPr>
              <a:buFontTx/>
              <a:buNone/>
            </a:pPr>
            <a:endParaRPr lang="pt-BR" sz="2800" smtClean="0"/>
          </a:p>
          <a:p>
            <a:pPr>
              <a:buFontTx/>
              <a:buNone/>
            </a:pPr>
            <a:endParaRPr lang="pt-BR" sz="2800" smtClean="0"/>
          </a:p>
          <a:p>
            <a:pPr>
              <a:buFontTx/>
              <a:buNone/>
            </a:pPr>
            <a:endParaRPr lang="pt-BR" sz="1800" smtClean="0"/>
          </a:p>
          <a:p>
            <a:pPr>
              <a:buFontTx/>
              <a:buNone/>
            </a:pPr>
            <a:r>
              <a:rPr lang="en-US" sz="1800" smtClean="0"/>
              <a:t>Main sources of electrical activity in the brain</a:t>
            </a:r>
            <a:endParaRPr lang="en-US" altLang="ja-JP" sz="1800" smtClean="0"/>
          </a:p>
          <a:p>
            <a:pPr>
              <a:buFontTx/>
              <a:buNone/>
            </a:pPr>
            <a:r>
              <a:rPr lang="en-US" altLang="ja-JP" sz="1800" b="1" smtClean="0"/>
              <a:t>Synaptic Potentials</a:t>
            </a:r>
            <a:r>
              <a:rPr lang="en-US" altLang="ja-JP" sz="1800" smtClean="0"/>
              <a:t> and </a:t>
            </a:r>
            <a:r>
              <a:rPr lang="en-US" sz="1800" smtClean="0"/>
              <a:t>Action Potentials</a:t>
            </a:r>
            <a:r>
              <a:rPr lang="en-US" altLang="ja-JP" sz="2800" smtClean="0"/>
              <a:t> </a:t>
            </a:r>
            <a:endParaRPr lang="pt-BR" sz="2800" smtClean="0"/>
          </a:p>
          <a:p>
            <a:pPr>
              <a:buFontTx/>
              <a:buNone/>
            </a:pPr>
            <a:endParaRPr lang="pt-BR" sz="2800" smtClean="0"/>
          </a:p>
        </p:txBody>
      </p:sp>
      <p:pic>
        <p:nvPicPr>
          <p:cNvPr id="12291" name="Picture 3" descr="neuron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4805363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fig21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21238"/>
            <a:ext cx="36576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L4-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35413"/>
            <a:ext cx="2824163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1-20-ps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34067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1-19-synct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0"/>
            <a:ext cx="22606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7772400" cy="1143000"/>
          </a:xfrm>
        </p:spPr>
        <p:txBody>
          <a:bodyPr/>
          <a:lstStyle/>
          <a:p>
            <a:r>
              <a:rPr lang="pt-BR" sz="3600" dirty="0"/>
              <a:t>P</a:t>
            </a:r>
            <a:r>
              <a:rPr lang="pt-BR" sz="3600" dirty="0" smtClean="0"/>
              <a:t>rincipal components = eigenvectors of the covariance matrix</a:t>
            </a:r>
            <a:br>
              <a:rPr lang="pt-BR" sz="3600" dirty="0" smtClean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/>
              <a:t>T</a:t>
            </a:r>
            <a:r>
              <a:rPr lang="pt-BR" sz="3600" dirty="0" smtClean="0"/>
              <a:t>he eigenvalues give the </a:t>
            </a:r>
            <a:br>
              <a:rPr lang="pt-BR" sz="3600" dirty="0" smtClean="0"/>
            </a:br>
            <a:r>
              <a:rPr lang="pt-BR" sz="3600" dirty="0" smtClean="0"/>
              <a:t>variance at the respective direction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783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stics.ats.ucla.edu/stat/spss/output/spss_output_pca_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6" y="1268760"/>
            <a:ext cx="48245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3792"/>
            <a:ext cx="7772400" cy="1143000"/>
          </a:xfrm>
        </p:spPr>
        <p:txBody>
          <a:bodyPr/>
          <a:lstStyle/>
          <a:p>
            <a:r>
              <a:rPr lang="pt-BR" sz="3600" dirty="0" smtClean="0"/>
              <a:t>Dimensionality Reduction:</a:t>
            </a:r>
            <a:br>
              <a:rPr lang="pt-BR" sz="3600" dirty="0" smtClean="0"/>
            </a:br>
            <a:r>
              <a:rPr lang="pt-BR" sz="3600" dirty="0" smtClean="0"/>
              <a:t>Discard PCs with low variance</a:t>
            </a:r>
            <a:endParaRPr lang="pt-BR" sz="3600" dirty="0"/>
          </a:p>
        </p:txBody>
      </p:sp>
      <p:pic>
        <p:nvPicPr>
          <p:cNvPr id="4" name="Picture 4" descr="http://cdn2.hubspot.net/hub/309685/file-523389616-png/blog-files/2-11-2013-10-46-47-am.png?t=1426906964192&amp;width=617&amp;height=2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85" y="2498533"/>
            <a:ext cx="7918615" cy="34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2" y="2623785"/>
            <a:ext cx="7620434" cy="32403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38752" y="5715000"/>
            <a:ext cx="25202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3600" kern="0" smtClean="0"/>
              <a:t>Matlab?</a:t>
            </a:r>
            <a:endParaRPr lang="pt-BR" sz="3600" kern="0" dirty="0"/>
          </a:p>
        </p:txBody>
      </p:sp>
    </p:spTree>
    <p:extLst>
      <p:ext uri="{BB962C8B-B14F-4D97-AF65-F5344CB8AC3E}">
        <p14:creationId xmlns:p14="http://schemas.microsoft.com/office/powerpoint/2010/main" val="15413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7772400" cy="1143000"/>
          </a:xfrm>
        </p:spPr>
        <p:txBody>
          <a:bodyPr/>
          <a:lstStyle/>
          <a:p>
            <a:r>
              <a:rPr lang="pt-BR" dirty="0" smtClean="0"/>
              <a:t>Back to neurons...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77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7936532" cy="4300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331515"/>
            <a:ext cx="2459746" cy="12857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1618" y="-90264"/>
            <a:ext cx="7772400" cy="1143000"/>
          </a:xfrm>
        </p:spPr>
        <p:txBody>
          <a:bodyPr/>
          <a:lstStyle/>
          <a:p>
            <a:r>
              <a:rPr lang="pt-BR" sz="3600" dirty="0" smtClean="0"/>
              <a:t>Where are the cell assemblies?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8370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87" y="1628800"/>
            <a:ext cx="8671426" cy="37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87" y="1588952"/>
            <a:ext cx="8671426" cy="3745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53" y="1285475"/>
            <a:ext cx="2291601" cy="3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81000" y="43934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/>
              <a:t>General Framework</a:t>
            </a:r>
            <a:endParaRPr lang="en-CA" sz="18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54" y="980733"/>
            <a:ext cx="4410691" cy="48965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195736" y="3284984"/>
            <a:ext cx="4581609" cy="27363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3"/>
          <a:stretch/>
        </p:blipFill>
        <p:spPr>
          <a:xfrm>
            <a:off x="2261865" y="3284984"/>
            <a:ext cx="4620270" cy="29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1" t="29974" b="38631"/>
          <a:stretch>
            <a:fillRect/>
          </a:stretch>
        </p:blipFill>
        <p:spPr bwMode="auto">
          <a:xfrm>
            <a:off x="4419600" y="-381000"/>
            <a:ext cx="4610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3" r="55899"/>
          <a:stretch>
            <a:fillRect/>
          </a:stretch>
        </p:blipFill>
        <p:spPr bwMode="auto">
          <a:xfrm>
            <a:off x="457200" y="5029200"/>
            <a:ext cx="3200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1" t="64688"/>
          <a:stretch>
            <a:fillRect/>
          </a:stretch>
        </p:blipFill>
        <p:spPr bwMode="auto">
          <a:xfrm>
            <a:off x="4173538" y="3429000"/>
            <a:ext cx="43608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6" r="49377" b="21188"/>
          <a:stretch>
            <a:fillRect/>
          </a:stretch>
        </p:blipFill>
        <p:spPr bwMode="auto">
          <a:xfrm>
            <a:off x="-152400" y="228600"/>
            <a:ext cx="464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 b="64444"/>
          <a:stretch>
            <a:fillRect/>
          </a:stretch>
        </p:blipFill>
        <p:spPr bwMode="auto">
          <a:xfrm>
            <a:off x="0" y="609600"/>
            <a:ext cx="43434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b="64444"/>
          <a:stretch>
            <a:fillRect/>
          </a:stretch>
        </p:blipFill>
        <p:spPr bwMode="auto">
          <a:xfrm>
            <a:off x="4267200" y="609600"/>
            <a:ext cx="45926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81000" y="43934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/>
              <a:t>General Framework</a:t>
            </a:r>
            <a:endParaRPr lang="en-CA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271" y="6554523"/>
            <a:ext cx="2971429" cy="303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76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47498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5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374808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6" descr="de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2413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ic.edu/classes/bios/bios100/lectures/action_potent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37972" cy="49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8" y="949325"/>
            <a:ext cx="3200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Content Placeholder 3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47" b="72276"/>
          <a:stretch>
            <a:fillRect/>
          </a:stretch>
        </p:blipFill>
        <p:spPr bwMode="auto">
          <a:xfrm>
            <a:off x="3733800" y="263525"/>
            <a:ext cx="464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Content Placeholder 3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9" b="-10147"/>
          <a:stretch>
            <a:fillRect/>
          </a:stretch>
        </p:blipFill>
        <p:spPr bwMode="auto">
          <a:xfrm>
            <a:off x="3733800" y="949325"/>
            <a:ext cx="4648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e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3"/>
          <a:stretch>
            <a:fillRect/>
          </a:stretch>
        </p:blipFill>
        <p:spPr bwMode="auto">
          <a:xfrm>
            <a:off x="3581400" y="2971800"/>
            <a:ext cx="54102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60918" y="624867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000" kern="0" dirty="0" smtClean="0"/>
              <a:t>Cool results coming out of the PCA-based framework...</a:t>
            </a:r>
            <a:endParaRPr lang="pt-BR" sz="2000" kern="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57367"/>
            <a:ext cx="9144000" cy="1996136"/>
            <a:chOff x="30480" y="3257813"/>
            <a:chExt cx="9144000" cy="1996136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960"/>
            <a:stretch/>
          </p:blipFill>
          <p:spPr>
            <a:xfrm>
              <a:off x="30480" y="3257813"/>
              <a:ext cx="9144000" cy="619987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00"/>
            <a:stretch/>
          </p:blipFill>
          <p:spPr>
            <a:xfrm>
              <a:off x="30480" y="3717032"/>
              <a:ext cx="9144000" cy="15369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11560" y="260648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3600" kern="0" dirty="0" smtClean="0"/>
              <a:t>Assembly Patterns </a:t>
            </a:r>
          </a:p>
          <a:p>
            <a:r>
              <a:rPr lang="pt-BR" sz="3600" kern="0" dirty="0" smtClean="0"/>
              <a:t>(or Projectors)</a:t>
            </a:r>
            <a:endParaRPr lang="pt-BR" sz="36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985" t="39641" b="13937"/>
          <a:stretch/>
        </p:blipFill>
        <p:spPr>
          <a:xfrm>
            <a:off x="1475656" y="1826832"/>
            <a:ext cx="6338744" cy="3339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83" t="86540" r="27559"/>
          <a:stretch/>
        </p:blipFill>
        <p:spPr>
          <a:xfrm>
            <a:off x="1879765" y="5445224"/>
            <a:ext cx="5235989" cy="1084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439" y="191683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PC </a:t>
            </a:r>
            <a:r>
              <a:rPr lang="pt-BR" dirty="0" smtClean="0">
                <a:sym typeface="Wingdings" panose="05000000000000000000" pitchFamily="2" charset="2"/>
              </a:rPr>
              <a:t>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3265611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PCxPC </a:t>
            </a:r>
            <a:r>
              <a:rPr lang="pt-BR" dirty="0" smtClean="0">
                <a:sym typeface="Wingdings" panose="05000000000000000000" pitchFamily="2" charset="2"/>
              </a:rPr>
              <a:t></a:t>
            </a:r>
            <a:endParaRPr lang="pt-BR" dirty="0" smtClean="0"/>
          </a:p>
          <a:p>
            <a:r>
              <a:rPr lang="pt-BR" sz="1800" dirty="0" smtClean="0"/>
              <a:t>(outer product)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2846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95536" y="476672"/>
            <a:ext cx="3570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/>
              <a:t>Often </a:t>
            </a:r>
            <a:r>
              <a:rPr lang="en-US" sz="1800" dirty="0"/>
              <a:t>s</a:t>
            </a:r>
            <a:r>
              <a:rPr lang="en-US" sz="1800" dirty="0" smtClean="0"/>
              <a:t>quared </a:t>
            </a:r>
            <a:r>
              <a:rPr lang="en-US" sz="1800" dirty="0"/>
              <a:t>p</a:t>
            </a:r>
            <a:r>
              <a:rPr lang="en-US" sz="1800" dirty="0" smtClean="0"/>
              <a:t>rojection is used:</a:t>
            </a:r>
            <a:endParaRPr lang="en-CA" sz="1800" dirty="0"/>
          </a:p>
        </p:txBody>
      </p:sp>
      <p:pic>
        <p:nvPicPr>
          <p:cNvPr id="2052" name="Picture 4" descr="https://latex.codecogs.com/gif.latex?%5Cinline%20%5Cdpi%7B300%7D%20%5Clarge%20%7C%7CPC_%7B1%7D%5ETX%7C%7C%5E2%3D%20%28PC_%7B1%7D%5ETX%29%5ET%28PC_%7B1%7D%5ETX%29%3D%20%5Cnewline%20%3D%20X%5ETPC_1PC_1%5ETX%20%3DX%5ET%28PC_1PC_1%5ET%29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76962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2199" y="3140968"/>
            <a:ext cx="6263315" cy="1581283"/>
            <a:chOff x="395536" y="2627626"/>
            <a:chExt cx="6263315" cy="1581283"/>
          </a:xfrm>
        </p:grpSpPr>
        <p:sp>
          <p:nvSpPr>
            <p:cNvPr id="5" name="TextBox 9"/>
            <p:cNvSpPr txBox="1">
              <a:spLocks noChangeArrowheads="1"/>
            </p:cNvSpPr>
            <p:nvPr/>
          </p:nvSpPr>
          <p:spPr bwMode="auto">
            <a:xfrm>
              <a:off x="395536" y="2627626"/>
              <a:ext cx="20697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 dirty="0" smtClean="0"/>
                <a:t>The outer product:</a:t>
              </a:r>
              <a:endParaRPr lang="en-CA" sz="1800" dirty="0"/>
            </a:p>
          </p:txBody>
        </p:sp>
        <p:pic>
          <p:nvPicPr>
            <p:cNvPr id="2054" name="Picture 6" descr="http://i.stack.imgur.com/ukPs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996952"/>
              <a:ext cx="6047291" cy="1211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983" t="86540" r="27559"/>
          <a:stretch/>
        </p:blipFill>
        <p:spPr>
          <a:xfrm>
            <a:off x="783873" y="5417044"/>
            <a:ext cx="5235989" cy="1084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8483" t="39641" b="13937"/>
          <a:stretch/>
        </p:blipFill>
        <p:spPr>
          <a:xfrm>
            <a:off x="6516216" y="2621801"/>
            <a:ext cx="2817404" cy="2967439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86841" y="6317224"/>
            <a:ext cx="3935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dirty="0" smtClean="0">
                <a:sym typeface="Wingdings" panose="05000000000000000000" pitchFamily="2" charset="2"/>
              </a:rPr>
              <a:t></a:t>
            </a:r>
            <a:r>
              <a:rPr lang="en-US" sz="1800" dirty="0" smtClean="0"/>
              <a:t> One can then delete the diagonal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7249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46040"/>
            <a:ext cx="7772400" cy="1143000"/>
          </a:xfrm>
        </p:spPr>
        <p:txBody>
          <a:bodyPr/>
          <a:lstStyle/>
          <a:p>
            <a:r>
              <a:rPr lang="pt-BR" sz="3600" dirty="0" smtClean="0"/>
              <a:t>How do we now which assemblies are meaningfull?</a:t>
            </a:r>
            <a:br>
              <a:rPr lang="pt-BR" sz="3600" dirty="0" smtClean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 smtClean="0"/>
              <a:t>That is, how many principal components should we take into account? 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621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57200"/>
            <a:ext cx="5872162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2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0" t="55490" r="46890"/>
          <a:stretch>
            <a:fillRect/>
          </a:stretch>
        </p:blipFill>
        <p:spPr bwMode="auto">
          <a:xfrm>
            <a:off x="381000" y="3429000"/>
            <a:ext cx="129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3" b="64688"/>
          <a:stretch>
            <a:fillRect/>
          </a:stretch>
        </p:blipFill>
        <p:spPr bwMode="auto">
          <a:xfrm>
            <a:off x="228600" y="2743200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4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30267" b="49554"/>
          <a:stretch>
            <a:fillRect/>
          </a:stretch>
        </p:blipFill>
        <p:spPr bwMode="auto">
          <a:xfrm>
            <a:off x="1905000" y="3581400"/>
            <a:ext cx="97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590800" y="5845175"/>
            <a:ext cx="3581400" cy="779463"/>
            <a:chOff x="2057400" y="4625370"/>
            <a:chExt cx="3581400" cy="780064"/>
          </a:xfrm>
        </p:grpSpPr>
        <p:sp>
          <p:nvSpPr>
            <p:cNvPr id="95241" name="TextBox 5"/>
            <p:cNvSpPr txBox="1">
              <a:spLocks noChangeArrowheads="1"/>
            </p:cNvSpPr>
            <p:nvPr/>
          </p:nvSpPr>
          <p:spPr bwMode="auto">
            <a:xfrm>
              <a:off x="2057400" y="4625370"/>
              <a:ext cx="3581400" cy="78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5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pt-PT" sz="1800"/>
                <a:t>Number of Neurons</a:t>
              </a:r>
            </a:p>
            <a:p>
              <a:pPr algn="ctr"/>
              <a:r>
                <a:rPr lang="pt-PT" sz="1800"/>
                <a:t>Number of Time Bins</a:t>
              </a:r>
            </a:p>
          </p:txBody>
        </p:sp>
        <p:cxnSp>
          <p:nvCxnSpPr>
            <p:cNvPr id="95242" name="Straight Connector 7"/>
            <p:cNvCxnSpPr>
              <a:cxnSpLocks noChangeShapeType="1"/>
            </p:cNvCxnSpPr>
            <p:nvPr/>
          </p:nvCxnSpPr>
          <p:spPr bwMode="auto">
            <a:xfrm>
              <a:off x="2590800" y="5029200"/>
              <a:ext cx="2476194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5239" name="TextBox 8"/>
          <p:cNvSpPr txBox="1">
            <a:spLocks noChangeArrowheads="1"/>
          </p:cNvSpPr>
          <p:nvPr/>
        </p:nvSpPr>
        <p:spPr bwMode="auto">
          <a:xfrm>
            <a:off x="-152400" y="762000"/>
            <a:ext cx="3581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PT" sz="1800"/>
              <a:t>Random Matrix Theory:</a:t>
            </a:r>
          </a:p>
          <a:p>
            <a:pPr algn="ctr"/>
            <a:r>
              <a:rPr lang="pt-PT" sz="1800"/>
              <a:t>The Marcenko-Pastur Distribution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6096000"/>
            <a:ext cx="2971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PT" sz="1600"/>
              <a:t>Chance Distribution Width α</a:t>
            </a:r>
          </a:p>
          <a:p>
            <a:endParaRPr lang="pt-PT"/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444208" y="6384230"/>
            <a:ext cx="24588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dirty="0" smtClean="0"/>
              <a:t>Lopes-dos-Santos et al 2011</a:t>
            </a:r>
            <a:endParaRPr lang="en-CA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91440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6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30267" b="49554"/>
          <a:stretch>
            <a:fillRect/>
          </a:stretch>
        </p:blipFill>
        <p:spPr bwMode="auto">
          <a:xfrm>
            <a:off x="2895600" y="3733800"/>
            <a:ext cx="3886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444208" y="6384230"/>
            <a:ext cx="24588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dirty="0" smtClean="0"/>
              <a:t>Lopes-dos-Santos et al 2011</a:t>
            </a:r>
            <a:endParaRPr lang="en-CA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548680"/>
            <a:ext cx="7895238" cy="5224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 flipV="1">
            <a:off x="5220072" y="3284984"/>
            <a:ext cx="2268000" cy="10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95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69" b="49908"/>
          <a:stretch>
            <a:fillRect/>
          </a:stretch>
        </p:blipFill>
        <p:spPr bwMode="auto">
          <a:xfrm>
            <a:off x="381000" y="1295400"/>
            <a:ext cx="4267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2"/>
          <a:stretch>
            <a:fillRect/>
          </a:stretch>
        </p:blipFill>
        <p:spPr bwMode="auto">
          <a:xfrm>
            <a:off x="381000" y="3505200"/>
            <a:ext cx="80772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itle 5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pt-PT" sz="2400" smtClean="0"/>
              <a:t>Number of eigenvalues above chance distribution mark the number of cell assemblies</a:t>
            </a:r>
          </a:p>
        </p:txBody>
      </p:sp>
      <p:pic>
        <p:nvPicPr>
          <p:cNvPr id="7" name="Picture 6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1" r="21698" b="49908"/>
          <a:stretch>
            <a:fillRect/>
          </a:stretch>
        </p:blipFill>
        <p:spPr bwMode="auto">
          <a:xfrm>
            <a:off x="4648200" y="1295400"/>
            <a:ext cx="2057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2" b="49908"/>
          <a:stretch>
            <a:fillRect/>
          </a:stretch>
        </p:blipFill>
        <p:spPr bwMode="auto">
          <a:xfrm>
            <a:off x="6705600" y="1295400"/>
            <a:ext cx="1752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55360"/>
            <a:ext cx="8680842" cy="620761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54928" y="-171400"/>
            <a:ext cx="9544938" cy="1143000"/>
          </a:xfrm>
        </p:spPr>
        <p:txBody>
          <a:bodyPr/>
          <a:lstStyle/>
          <a:p>
            <a:r>
              <a:rPr lang="pt-BR" sz="2400" dirty="0" smtClean="0"/>
              <a:t>Using a statistical threshold for the number of assemblies:</a:t>
            </a:r>
            <a:endParaRPr lang="pt-BR" sz="24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156176" y="655360"/>
            <a:ext cx="2704178" cy="24856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79512" y="2996952"/>
            <a:ext cx="2736304" cy="30243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91880" y="3140968"/>
            <a:ext cx="5256584" cy="2880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95736" y="6021288"/>
            <a:ext cx="4536504" cy="8416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491880" y="3789040"/>
            <a:ext cx="5368474" cy="2727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3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8386"/>
            <a:ext cx="8600000" cy="338274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5320" y="4950296"/>
            <a:ext cx="7772400" cy="1143000"/>
          </a:xfrm>
        </p:spPr>
        <p:txBody>
          <a:bodyPr/>
          <a:lstStyle/>
          <a:p>
            <a:r>
              <a:rPr lang="pt-BR" dirty="0" smtClean="0"/>
              <a:t>Matlab?</a:t>
            </a:r>
            <a:endParaRPr lang="pt-B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252536" y="55386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400" kern="0" dirty="0" smtClean="0"/>
              <a:t>Projecting the activity of detected cell assemblies:</a:t>
            </a:r>
            <a:endParaRPr lang="pt-BR" sz="2400" kern="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251520" y="3212976"/>
            <a:ext cx="8600000" cy="1440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80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Getting data:</a:t>
            </a:r>
            <a:endParaRPr lang="pt-BR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Units (= neurons</a:t>
            </a:r>
            <a:r>
              <a:rPr lang="pt-BR" altLang="ja-JP" dirty="0" smtClean="0"/>
              <a:t>)</a:t>
            </a:r>
            <a:endParaRPr lang="pt-BR" dirty="0"/>
          </a:p>
          <a:p>
            <a:r>
              <a:rPr lang="pt-BR" dirty="0"/>
              <a:t>LFP (= EEG)</a:t>
            </a:r>
          </a:p>
        </p:txBody>
      </p:sp>
    </p:spTree>
    <p:extLst>
      <p:ext uri="{BB962C8B-B14F-4D97-AF65-F5344CB8AC3E}">
        <p14:creationId xmlns:p14="http://schemas.microsoft.com/office/powerpoint/2010/main" val="41747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12776"/>
            <a:ext cx="8278688" cy="1143000"/>
          </a:xfrm>
        </p:spPr>
        <p:txBody>
          <a:bodyPr/>
          <a:lstStyle/>
          <a:p>
            <a:r>
              <a:rPr lang="pt-BR" sz="3200" dirty="0" smtClean="0"/>
              <a:t>So far so good, we can now detect (by Marcenko-Pastur) and track (via Projectors) cell assembly activity...</a:t>
            </a:r>
            <a:endParaRPr lang="pt-BR" sz="3200" dirty="0"/>
          </a:p>
        </p:txBody>
      </p:sp>
      <p:sp>
        <p:nvSpPr>
          <p:cNvPr id="3" name="Rectangle 2"/>
          <p:cNvSpPr/>
          <p:nvPr/>
        </p:nvSpPr>
        <p:spPr>
          <a:xfrm>
            <a:off x="395536" y="3717032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... except </a:t>
            </a:r>
            <a:r>
              <a:rPr lang="pt-BR" sz="3200" dirty="0"/>
              <a:t>that the PCA-based framework has important limitations</a:t>
            </a:r>
            <a:r>
              <a:rPr lang="pt-BR" sz="3200" dirty="0" smtClean="0"/>
              <a:t>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3466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8"/>
          <a:stretch>
            <a:fillRect/>
          </a:stretch>
        </p:blipFill>
        <p:spPr bwMode="auto">
          <a:xfrm>
            <a:off x="533400" y="1812925"/>
            <a:ext cx="4114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2"/>
          <a:stretch>
            <a:fillRect/>
          </a:stretch>
        </p:blipFill>
        <p:spPr bwMode="auto">
          <a:xfrm>
            <a:off x="4800600" y="1797050"/>
            <a:ext cx="391001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itle 5"/>
          <p:cNvSpPr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>
                <a:solidFill>
                  <a:schemeClr val="tx2"/>
                </a:solidFill>
              </a:rPr>
              <a:t>Original PCA approach fails to track individual assembly activity if there are common neurons among assemblies</a:t>
            </a:r>
          </a:p>
        </p:txBody>
      </p:sp>
    </p:spTree>
    <p:extLst>
      <p:ext uri="{BB962C8B-B14F-4D97-AF65-F5344CB8AC3E}">
        <p14:creationId xmlns:p14="http://schemas.microsoft.com/office/powerpoint/2010/main" val="37259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5536" y="153887"/>
            <a:ext cx="8569902" cy="6669833"/>
            <a:chOff x="395536" y="153887"/>
            <a:chExt cx="8569902" cy="66698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153887"/>
              <a:ext cx="8569902" cy="666983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499992" y="2852936"/>
              <a:ext cx="4248472" cy="38164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04048" y="3501008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ym typeface="Wingdings" panose="05000000000000000000" pitchFamily="2" charset="2"/>
              </a:rPr>
              <a:t></a:t>
            </a:r>
            <a:r>
              <a:rPr lang="pt-BR" dirty="0" smtClean="0"/>
              <a:t>Assemblies having the same weight are not well separated by PCs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7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69269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 Lopes-dos-Santos et al (2011) we solved some of these issues by means of “Assembly Vectors”...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530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87" y="908720"/>
            <a:ext cx="8784976" cy="522312"/>
          </a:xfrm>
        </p:spPr>
        <p:txBody>
          <a:bodyPr/>
          <a:lstStyle/>
          <a:p>
            <a:r>
              <a:rPr lang="pt-BR" sz="3600" dirty="0" smtClean="0"/>
              <a:t>The mean idea came from also counting the number of directions with lower variance than chance</a:t>
            </a:r>
            <a:endParaRPr lang="pt-BR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" y="2284594"/>
            <a:ext cx="8671426" cy="3745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981117"/>
            <a:ext cx="2291601" cy="3034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843808" y="5085184"/>
            <a:ext cx="720080" cy="43204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39852" y="5601448"/>
            <a:ext cx="5076564" cy="1076623"/>
            <a:chOff x="3239852" y="5601448"/>
            <a:chExt cx="5076564" cy="1076623"/>
          </a:xfrm>
        </p:grpSpPr>
        <p:sp>
          <p:nvSpPr>
            <p:cNvPr id="9" name="TextBox 8"/>
            <p:cNvSpPr txBox="1"/>
            <p:nvPr/>
          </p:nvSpPr>
          <p:spPr>
            <a:xfrm>
              <a:off x="3563888" y="6093296"/>
              <a:ext cx="4752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/>
                <a:t>In addition to one dimension with increased variance, another dimension has reduced variance</a:t>
              </a:r>
              <a:endParaRPr lang="pt-BR" sz="160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3239852" y="5601448"/>
              <a:ext cx="360040" cy="488355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735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>
            <a:fillRect/>
          </a:stretch>
        </p:blipFill>
        <p:spPr bwMode="auto">
          <a:xfrm>
            <a:off x="152400" y="1447800"/>
            <a:ext cx="6096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itle 5"/>
          <p:cNvSpPr>
            <a:spLocks/>
          </p:cNvSpPr>
          <p:nvPr/>
        </p:nvSpPr>
        <p:spPr bwMode="auto">
          <a:xfrm>
            <a:off x="381000" y="15240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sz="2400">
                <a:solidFill>
                  <a:schemeClr val="tx2"/>
                </a:solidFill>
              </a:rPr>
              <a:t>Number of eigenvalues above and below chance distribution mark the total number of cell assembly neurons</a:t>
            </a:r>
          </a:p>
        </p:txBody>
      </p:sp>
      <p:pic>
        <p:nvPicPr>
          <p:cNvPr id="148484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/>
          <a:stretch>
            <a:fillRect/>
          </a:stretch>
        </p:blipFill>
        <p:spPr bwMode="auto">
          <a:xfrm>
            <a:off x="6096000" y="1447800"/>
            <a:ext cx="3048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1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6065838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7" name="Picture 1" descr="de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47800"/>
            <a:ext cx="60579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0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9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3" t="44037"/>
          <a:stretch>
            <a:fillRect/>
          </a:stretch>
        </p:blipFill>
        <p:spPr bwMode="auto">
          <a:xfrm>
            <a:off x="6400800" y="3200400"/>
            <a:ext cx="2667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4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3" b="55963"/>
          <a:stretch>
            <a:fillRect/>
          </a:stretch>
        </p:blipFill>
        <p:spPr bwMode="auto">
          <a:xfrm>
            <a:off x="0" y="83820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7" r="64999"/>
          <a:stretch>
            <a:fillRect/>
          </a:stretch>
        </p:blipFill>
        <p:spPr bwMode="auto">
          <a:xfrm>
            <a:off x="76200" y="3200400"/>
            <a:ext cx="32004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r="31667" b="55963"/>
          <a:stretch>
            <a:fillRect/>
          </a:stretch>
        </p:blipFill>
        <p:spPr bwMode="auto">
          <a:xfrm>
            <a:off x="3733800" y="838200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 b="55963"/>
          <a:stretch>
            <a:fillRect/>
          </a:stretch>
        </p:blipFill>
        <p:spPr bwMode="auto">
          <a:xfrm>
            <a:off x="6248400" y="838200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44037" r="29167"/>
          <a:stretch>
            <a:fillRect/>
          </a:stretch>
        </p:blipFill>
        <p:spPr bwMode="auto">
          <a:xfrm>
            <a:off x="3429000" y="3276600"/>
            <a:ext cx="3048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251520" y="224135"/>
            <a:ext cx="85674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Assembly Vectors to project assembly activity instead of PCs: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444208" y="6384230"/>
            <a:ext cx="24588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dirty="0" smtClean="0"/>
              <a:t>Lopes-dos-Santos et al 2011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64177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b="52974"/>
          <a:stretch>
            <a:fillRect/>
          </a:stretch>
        </p:blipFill>
        <p:spPr bwMode="auto">
          <a:xfrm>
            <a:off x="4038600" y="1679575"/>
            <a:ext cx="49530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8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00" b="69160"/>
          <a:stretch>
            <a:fillRect/>
          </a:stretch>
        </p:blipFill>
        <p:spPr bwMode="auto">
          <a:xfrm>
            <a:off x="76200" y="1679575"/>
            <a:ext cx="38862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1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3" t="57248"/>
          <a:stretch>
            <a:fillRect/>
          </a:stretch>
        </p:blipFill>
        <p:spPr bwMode="auto">
          <a:xfrm>
            <a:off x="2971800" y="0"/>
            <a:ext cx="20574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Line 4"/>
          <p:cNvSpPr>
            <a:spLocks noChangeShapeType="1"/>
          </p:cNvSpPr>
          <p:nvPr/>
        </p:nvSpPr>
        <p:spPr bwMode="auto">
          <a:xfrm flipH="1">
            <a:off x="2590800" y="1524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52582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8" r="70833" b="10300"/>
          <a:stretch>
            <a:fillRect/>
          </a:stretch>
        </p:blipFill>
        <p:spPr bwMode="auto">
          <a:xfrm>
            <a:off x="76200" y="312420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44083" r="45833"/>
          <a:stretch>
            <a:fillRect/>
          </a:stretch>
        </p:blipFill>
        <p:spPr bwMode="auto">
          <a:xfrm>
            <a:off x="2514600" y="38100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7026"/>
          <a:stretch>
            <a:fillRect/>
          </a:stretch>
        </p:blipFill>
        <p:spPr bwMode="auto">
          <a:xfrm>
            <a:off x="4876800" y="4038600"/>
            <a:ext cx="4191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95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3" r="50281" b="31111"/>
          <a:stretch>
            <a:fillRect/>
          </a:stretch>
        </p:blipFill>
        <p:spPr bwMode="auto">
          <a:xfrm>
            <a:off x="152400" y="4876800"/>
            <a:ext cx="4495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1" descr="de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6" t="54179" b="12141"/>
          <a:stretch>
            <a:fillRect/>
          </a:stretch>
        </p:blipFill>
        <p:spPr bwMode="auto">
          <a:xfrm>
            <a:off x="609600" y="3057525"/>
            <a:ext cx="40386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1" b="57777"/>
          <a:stretch>
            <a:fillRect/>
          </a:stretch>
        </p:blipFill>
        <p:spPr bwMode="auto">
          <a:xfrm>
            <a:off x="152400" y="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3" b="57777"/>
          <a:stretch>
            <a:fillRect/>
          </a:stretch>
        </p:blipFill>
        <p:spPr bwMode="auto">
          <a:xfrm>
            <a:off x="4724400" y="0"/>
            <a:ext cx="441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3" t="64444"/>
          <a:stretch>
            <a:fillRect/>
          </a:stretch>
        </p:blipFill>
        <p:spPr bwMode="auto">
          <a:xfrm>
            <a:off x="4724400" y="2895600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Picture 1" descr="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3" t="42223" b="35556"/>
          <a:stretch>
            <a:fillRect/>
          </a:stretch>
        </p:blipFill>
        <p:spPr bwMode="auto">
          <a:xfrm>
            <a:off x="4724400" y="5257800"/>
            <a:ext cx="441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38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9" y="548680"/>
            <a:ext cx="8183117" cy="445832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9" y="2499525"/>
            <a:ext cx="8364117" cy="4267796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48842" y="21497"/>
            <a:ext cx="51305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Assembly Vectors method overview: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7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tetrode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096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boxtetr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35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tetro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25146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MouseBC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"/>
            <a:ext cx="20701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69269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 Lopes-dos-Santos et al (2011) we solved some of the PCA issues by means of “Assembly Vectors”...</a:t>
            </a:r>
            <a:endParaRPr lang="pt-BR" dirty="0"/>
          </a:p>
        </p:txBody>
      </p:sp>
      <p:sp>
        <p:nvSpPr>
          <p:cNvPr id="3" name="Rectangle 2"/>
          <p:cNvSpPr/>
          <p:nvPr/>
        </p:nvSpPr>
        <p:spPr>
          <a:xfrm>
            <a:off x="683568" y="227687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... </a:t>
            </a:r>
            <a:r>
              <a:rPr lang="pt-BR" dirty="0"/>
              <a:t>b</a:t>
            </a:r>
            <a:r>
              <a:rPr lang="pt-BR" dirty="0" smtClean="0"/>
              <a:t>ut later on we foud a much simpler way of achieving similar and even better results (Lopes-dos-Santos et al 2013),</a:t>
            </a:r>
            <a:endParaRPr lang="pt-BR" dirty="0"/>
          </a:p>
        </p:txBody>
      </p:sp>
      <p:sp>
        <p:nvSpPr>
          <p:cNvPr id="4" name="Rectangle 3"/>
          <p:cNvSpPr/>
          <p:nvPr/>
        </p:nvSpPr>
        <p:spPr>
          <a:xfrm>
            <a:off x="683568" y="3814881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by </a:t>
            </a:r>
            <a:r>
              <a:rPr lang="pt-BR" dirty="0"/>
              <a:t>means  of Independent Component Analysis </a:t>
            </a:r>
          </a:p>
        </p:txBody>
      </p:sp>
    </p:spTree>
    <p:extLst>
      <p:ext uri="{BB962C8B-B14F-4D97-AF65-F5344CB8AC3E}">
        <p14:creationId xmlns:p14="http://schemas.microsoft.com/office/powerpoint/2010/main" val="3806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3488" y="620688"/>
            <a:ext cx="8816984" cy="11430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Detecting Cell Assemblies</a:t>
            </a:r>
            <a:br>
              <a:rPr lang="en-US" sz="4000" b="1" dirty="0" smtClean="0"/>
            </a:br>
            <a:r>
              <a:rPr lang="en-US" sz="4000" b="1" dirty="0" smtClean="0"/>
              <a:t>by</a:t>
            </a:r>
            <a:br>
              <a:rPr lang="en-US" sz="4000" b="1" dirty="0" smtClean="0"/>
            </a:br>
            <a:r>
              <a:rPr lang="en-US" sz="4000" b="1" dirty="0" smtClean="0"/>
              <a:t>Independent Component Analysis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pt-PT" b="1" dirty="0" smtClean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9"/>
          <a:stretch/>
        </p:blipFill>
        <p:spPr>
          <a:xfrm>
            <a:off x="261944" y="4653136"/>
            <a:ext cx="8300072" cy="11423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61944" y="2204864"/>
            <a:ext cx="88169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kern="0" dirty="0" smtClean="0"/>
              <a:t/>
            </a:r>
            <a:br>
              <a:rPr lang="en-US" b="1" kern="0" dirty="0" smtClean="0"/>
            </a:br>
            <a:r>
              <a:rPr lang="en-US" b="1" kern="0" dirty="0" smtClean="0"/>
              <a:t/>
            </a:r>
            <a:br>
              <a:rPr lang="en-US" b="1" kern="0" dirty="0" smtClean="0"/>
            </a:br>
            <a:r>
              <a:rPr lang="en-US" sz="2800" b="1" kern="0" dirty="0" smtClean="0"/>
              <a:t/>
            </a:r>
            <a:br>
              <a:rPr lang="en-US" sz="2800" b="1" kern="0" dirty="0" smtClean="0"/>
            </a:br>
            <a:endParaRPr lang="pt-PT" b="1" kern="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384436" y="33735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kern="0" dirty="0"/>
              <a:t>(actually PCA is still used)</a:t>
            </a:r>
            <a:br>
              <a:rPr lang="en-US" b="1" kern="0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61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8820472" cy="1143000"/>
          </a:xfrm>
        </p:spPr>
        <p:txBody>
          <a:bodyPr/>
          <a:lstStyle/>
          <a:p>
            <a:r>
              <a:rPr lang="pt-BR" dirty="0"/>
              <a:t>I</a:t>
            </a:r>
            <a:r>
              <a:rPr lang="pt-BR" dirty="0" smtClean="0"/>
              <a:t>ntro to ICA</a:t>
            </a:r>
            <a:br>
              <a:rPr lang="pt-BR" dirty="0" smtClean="0"/>
            </a:br>
            <a:r>
              <a:rPr lang="pt-BR" dirty="0" smtClean="0"/>
              <a:t>(independent component analysis)</a:t>
            </a:r>
            <a:endParaRPr lang="pt-BR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55576" y="2227311"/>
            <a:ext cx="7920880" cy="314590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pt-BR" sz="2800" kern="0" dirty="0" smtClean="0"/>
              <a:t>What we need to know:</a:t>
            </a:r>
          </a:p>
          <a:p>
            <a:pPr marL="0" indent="0">
              <a:buNone/>
            </a:pPr>
            <a:endParaRPr lang="pt-BR" sz="2800" kern="0" dirty="0" smtClean="0"/>
          </a:p>
          <a:p>
            <a:r>
              <a:rPr lang="pt-BR" sz="2800" kern="0" dirty="0" smtClean="0"/>
              <a:t>A type of blind source separation</a:t>
            </a:r>
          </a:p>
          <a:p>
            <a:endParaRPr lang="pt-BR" sz="2800" kern="0" dirty="0" smtClean="0"/>
          </a:p>
          <a:p>
            <a:r>
              <a:rPr lang="pt-BR" sz="2800" kern="0" dirty="0" smtClean="0"/>
              <a:t>ICA finds directions in multidimenstional data that are most statistically independent</a:t>
            </a:r>
          </a:p>
          <a:p>
            <a:pPr marL="0" indent="0">
              <a:buNone/>
            </a:pPr>
            <a:endParaRPr lang="pt-BR" sz="2800" kern="0" dirty="0" smtClean="0"/>
          </a:p>
          <a:p>
            <a:pPr marL="0" indent="0">
              <a:buNone/>
            </a:pPr>
            <a:endParaRPr lang="pt-BR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39060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1143000"/>
          </a:xfrm>
        </p:spPr>
        <p:txBody>
          <a:bodyPr/>
          <a:lstStyle/>
          <a:p>
            <a:r>
              <a:rPr lang="pt-BR" sz="3600" dirty="0" smtClean="0"/>
              <a:t>Correlation vs Independence</a:t>
            </a:r>
            <a:endParaRPr lang="pt-BR" sz="3600" dirty="0"/>
          </a:p>
        </p:txBody>
      </p:sp>
      <p:pic>
        <p:nvPicPr>
          <p:cNvPr id="5122" name="Picture 2" descr="https://upload.wikimedia.org/wikipedia/commons/thumb/d/d4/Correlation_examples2.svg/400px-Correlation_examples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65669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548680" y="5078942"/>
            <a:ext cx="10314134" cy="1374394"/>
            <a:chOff x="-1548680" y="4869160"/>
            <a:chExt cx="10314134" cy="1374394"/>
          </a:xfrm>
        </p:grpSpPr>
        <p:pic>
          <p:nvPicPr>
            <p:cNvPr id="5126" name="Picture 6" descr="\mathrm{P}(A \cap B) = \mathrm{P}(A)\mathrm{P}(B) \Leftrightarrow \mathrm{P}(B) = \mathrm{P}(B\mid A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5780765"/>
              <a:ext cx="8153894" cy="462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-1548680" y="4869160"/>
              <a:ext cx="7772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MS PGothic" panose="020B0600070205080204" pitchFamily="34" charset="-128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MS PGothic" panose="020B0600070205080204" pitchFamily="34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MS PGothic" panose="020B0600070205080204" pitchFamily="34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MS PGothic" panose="020B0600070205080204" pitchFamily="34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MS PGothic" panose="020B0600070205080204" pitchFamily="34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pt-BR" sz="2800" kern="0" dirty="0" smtClean="0"/>
                <a:t>Statistical Independence:</a:t>
              </a:r>
              <a:endParaRPr lang="pt-BR" sz="2800" kern="0" dirty="0"/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179512" y="2492896"/>
            <a:ext cx="8964488" cy="2736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3789040"/>
            <a:ext cx="9324528" cy="14401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932040" y="5805264"/>
            <a:ext cx="4104456" cy="7920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8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hysicsworld.com/blog/cocktail_party_19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255225" cy="48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3.slideserve.com/6601960/independent-component-analysis-ica-the-cocktail-party-problem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285685" cy="54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7692339" cy="3498405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7236296" y="5877272"/>
            <a:ext cx="1577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400" dirty="0" smtClean="0"/>
              <a:t>From Slide Share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4855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6900634" cy="62515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971600" y="4797152"/>
            <a:ext cx="7776864" cy="72008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0" y="5805264"/>
            <a:ext cx="8892480" cy="7200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971600" y="6237312"/>
            <a:ext cx="324036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971600" y="5517232"/>
            <a:ext cx="4968552" cy="288032"/>
            <a:chOff x="971600" y="5517232"/>
            <a:chExt cx="4968552" cy="288032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971600" y="5517232"/>
              <a:ext cx="496855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auto">
            <a:xfrm>
              <a:off x="971600" y="5805264"/>
              <a:ext cx="324036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63"/>
          <a:stretch/>
        </p:blipFill>
        <p:spPr>
          <a:xfrm>
            <a:off x="6302952" y="4093908"/>
            <a:ext cx="2445512" cy="6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582694" cy="291505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0592" y="3428999"/>
            <a:ext cx="6419760" cy="250762"/>
            <a:chOff x="1320592" y="3428999"/>
            <a:chExt cx="6419760" cy="250762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320592" y="3428999"/>
              <a:ext cx="641976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1320592" y="3679760"/>
              <a:ext cx="512361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-75794" y="4162385"/>
            <a:ext cx="8689217" cy="2323441"/>
            <a:chOff x="-75794" y="4162385"/>
            <a:chExt cx="8689217" cy="2323441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750" y="4889609"/>
              <a:ext cx="3093584" cy="1454447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76" y="4162385"/>
              <a:ext cx="2483747" cy="1454447"/>
            </a:xfrm>
            <a:prstGeom prst="rect">
              <a:avLst/>
            </a:prstGeom>
          </p:spPr>
        </p:pic>
        <p:pic>
          <p:nvPicPr>
            <p:cNvPr id="12290" name="Picture 2" descr="http://andrewback.com/webpapers/ica_finance/figures/diag_ic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794" y="4293096"/>
              <a:ext cx="4896544" cy="219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76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0" y="1052736"/>
            <a:ext cx="7259063" cy="3772426"/>
          </a:xfrm>
          <a:prstGeom prst="rect">
            <a:avLst/>
          </a:prstGeom>
        </p:spPr>
      </p:pic>
      <p:pic>
        <p:nvPicPr>
          <p:cNvPr id="11266" name="Picture 2" descr="http://value-at-risk.net/wp-content/uploads/2012/02/exhibit_3_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425992" cy="28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404664" y="260648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MS PGothic" panose="020B0600070205080204" pitchFamily="34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pt-BR" sz="2800" kern="0" dirty="0" smtClean="0"/>
              <a:t>Principle behind ICA:</a:t>
            </a:r>
            <a:endParaRPr lang="pt-BR" sz="2800" kern="0" dirty="0"/>
          </a:p>
        </p:txBody>
      </p:sp>
      <p:sp>
        <p:nvSpPr>
          <p:cNvPr id="3" name="Rectangle 2"/>
          <p:cNvSpPr/>
          <p:nvPr/>
        </p:nvSpPr>
        <p:spPr>
          <a:xfrm>
            <a:off x="251520" y="5474630"/>
            <a:ext cx="9217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kern="0" dirty="0" smtClean="0"/>
              <a:t>In essence what you do is to search for an umixing matrix </a:t>
            </a:r>
            <a:r>
              <a:rPr lang="pt-BR" b="1" kern="0" dirty="0" smtClean="0"/>
              <a:t>W</a:t>
            </a:r>
            <a:r>
              <a:rPr lang="pt-BR" kern="0" dirty="0" smtClean="0"/>
              <a:t> </a:t>
            </a:r>
          </a:p>
          <a:p>
            <a:r>
              <a:rPr lang="pt-BR" kern="0" dirty="0" smtClean="0"/>
              <a:t>such that </a:t>
            </a:r>
            <a:r>
              <a:rPr lang="pt-BR" b="1" kern="0" dirty="0" smtClean="0"/>
              <a:t>y=Wx</a:t>
            </a:r>
            <a:r>
              <a:rPr lang="pt-BR" kern="0" dirty="0" smtClean="0"/>
              <a:t> produces the most independent </a:t>
            </a:r>
            <a:r>
              <a:rPr lang="pt-BR" b="1" kern="0" dirty="0" smtClean="0"/>
              <a:t>y</a:t>
            </a:r>
            <a:r>
              <a:rPr lang="pt-BR" kern="0" dirty="0" smtClean="0"/>
              <a:t> (i.e., source estimates) </a:t>
            </a:r>
          </a:p>
        </p:txBody>
      </p:sp>
    </p:spTree>
    <p:extLst>
      <p:ext uri="{BB962C8B-B14F-4D97-AF65-F5344CB8AC3E}">
        <p14:creationId xmlns:p14="http://schemas.microsoft.com/office/powerpoint/2010/main" val="16211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9637</TotalTime>
  <Words>1070</Words>
  <Application>Microsoft Office PowerPoint</Application>
  <PresentationFormat>Apresentação na tela (4:3)</PresentationFormat>
  <Paragraphs>242</Paragraphs>
  <Slides>118</Slides>
  <Notes>53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118</vt:i4>
      </vt:variant>
    </vt:vector>
  </HeadingPairs>
  <TitlesOfParts>
    <vt:vector size="119" baseType="lpstr">
      <vt:lpstr>Blank Presentation</vt:lpstr>
      <vt:lpstr>Apresentação do PowerPoint</vt:lpstr>
      <vt:lpstr>Overview</vt:lpstr>
      <vt:lpstr>A role for computational math in neuroscience?</vt:lpstr>
      <vt:lpstr>Apresentação do PowerPoint</vt:lpstr>
      <vt:lpstr>Computational analyses of electrophysiological signals</vt:lpstr>
      <vt:lpstr>Apresentação do PowerPoint</vt:lpstr>
      <vt:lpstr>Apresentação do PowerPoint</vt:lpstr>
      <vt:lpstr>Getting data: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Obtaining spike times</vt:lpstr>
      <vt:lpstr>Apresentação do PowerPoint</vt:lpstr>
      <vt:lpstr>Apresentação do PowerPoint</vt:lpstr>
      <vt:lpstr>The spike rastergram:</vt:lpstr>
      <vt:lpstr>The Neural Code</vt:lpstr>
      <vt:lpstr>Apresentação do PowerPoint</vt:lpstr>
      <vt:lpstr>A classical result</vt:lpstr>
      <vt:lpstr>Apresentação do PowerPoint</vt:lpstr>
      <vt:lpstr>Apresentação do PowerPoint</vt:lpstr>
      <vt:lpstr>Place cells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The Neural Code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Cell Assemblies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How to identify cell assemblies?</vt:lpstr>
      <vt:lpstr>Pairwise correlations:</vt:lpstr>
      <vt:lpstr>Population analyses</vt:lpstr>
      <vt:lpstr>    Detecting Cell Assemblies by Principal Component Analysis  </vt:lpstr>
      <vt:lpstr>A Remark: This framework is an extension of the following work:</vt:lpstr>
      <vt:lpstr>Intro to PCA (principal component analysis)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How to compute the  principal components?</vt:lpstr>
      <vt:lpstr>Apresentação do PowerPoint</vt:lpstr>
      <vt:lpstr>Apresentação do PowerPoint</vt:lpstr>
      <vt:lpstr>Principal components = eigenvectors of the covariance matrix  The eigenvalues give the  variance at the respective direction</vt:lpstr>
      <vt:lpstr>Dimensionality Reduction: Discard PCs with low variance</vt:lpstr>
      <vt:lpstr>Back to neurons...</vt:lpstr>
      <vt:lpstr>Where are the cell assemblies?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How do we now which assemblies are meaningfull?  That is, how many principal components should we take into account? </vt:lpstr>
      <vt:lpstr>Apresentação do PowerPoint</vt:lpstr>
      <vt:lpstr>Apresentação do PowerPoint</vt:lpstr>
      <vt:lpstr>Apresentação do PowerPoint</vt:lpstr>
      <vt:lpstr>Number of eigenvalues above chance distribution mark the number of cell assemblies</vt:lpstr>
      <vt:lpstr>Using a statistical threshold for the number of assemblies:</vt:lpstr>
      <vt:lpstr>Matlab?</vt:lpstr>
      <vt:lpstr>So far so good, we can now detect (by Marcenko-Pastur) and track (via Projectors) cell assembly activity...</vt:lpstr>
      <vt:lpstr>Apresentação do PowerPoint</vt:lpstr>
      <vt:lpstr>Apresentação do PowerPoint</vt:lpstr>
      <vt:lpstr>Apresentação do PowerPoint</vt:lpstr>
      <vt:lpstr>The mean idea came from also counting the number of directions with lower variance than chance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Detecting Cell Assemblies by Independent Component Analysis  </vt:lpstr>
      <vt:lpstr>Intro to ICA (independent component analysis)</vt:lpstr>
      <vt:lpstr>Correlation vs Independence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Back to neurons...</vt:lpstr>
      <vt:lpstr>To detect cell assemblies: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Possible next steps: phase sequences</vt:lpstr>
    </vt:vector>
  </TitlesOfParts>
  <Company>adr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cross-frequency couplings in rat striatum and hippocampus during performance of a T-maze task</dc:title>
  <dc:creator>adr</dc:creator>
  <cp:lastModifiedBy>nadia</cp:lastModifiedBy>
  <cp:revision>454</cp:revision>
  <dcterms:created xsi:type="dcterms:W3CDTF">2011-03-10T18:58:57Z</dcterms:created>
  <dcterms:modified xsi:type="dcterms:W3CDTF">2015-10-09T18:08:06Z</dcterms:modified>
</cp:coreProperties>
</file>