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77" r:id="rId2"/>
    <p:sldId id="276" r:id="rId3"/>
    <p:sldId id="257" r:id="rId4"/>
    <p:sldId id="280" r:id="rId5"/>
    <p:sldId id="258" r:id="rId6"/>
    <p:sldId id="279" r:id="rId7"/>
    <p:sldId id="266" r:id="rId8"/>
    <p:sldId id="259" r:id="rId9"/>
    <p:sldId id="260" r:id="rId10"/>
    <p:sldId id="272" r:id="rId11"/>
    <p:sldId id="261" r:id="rId12"/>
    <p:sldId id="278" r:id="rId13"/>
    <p:sldId id="262" r:id="rId14"/>
    <p:sldId id="281" r:id="rId15"/>
    <p:sldId id="282" r:id="rId16"/>
    <p:sldId id="264" r:id="rId17"/>
    <p:sldId id="268" r:id="rId18"/>
    <p:sldId id="283" r:id="rId19"/>
    <p:sldId id="284" r:id="rId20"/>
    <p:sldId id="269" r:id="rId21"/>
    <p:sldId id="270" r:id="rId22"/>
    <p:sldId id="286" r:id="rId23"/>
    <p:sldId id="287" r:id="rId24"/>
    <p:sldId id="288" r:id="rId25"/>
    <p:sldId id="289" r:id="rId26"/>
    <p:sldId id="285" r:id="rId27"/>
    <p:sldId id="275" r:id="rId28"/>
    <p:sldId id="273" r:id="rId29"/>
    <p:sldId id="27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73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11DC1-EE97-471C-B121-8D2CD17D0C74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01C91E-D05E-4AD9-B382-A6F1F7BE8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15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1C91E-D05E-4AD9-B382-A6F1F7BE8C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58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6E52-00BA-49FC-90E9-921D20036B11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19AB-743A-45CB-94AA-6813B3D70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573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6E52-00BA-49FC-90E9-921D20036B11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19AB-743A-45CB-94AA-6813B3D70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37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6E52-00BA-49FC-90E9-921D20036B11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19AB-743A-45CB-94AA-6813B3D70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04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6E52-00BA-49FC-90E9-921D20036B11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19AB-743A-45CB-94AA-6813B3D70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910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6E52-00BA-49FC-90E9-921D20036B11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19AB-743A-45CB-94AA-6813B3D70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96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6E52-00BA-49FC-90E9-921D20036B11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19AB-743A-45CB-94AA-6813B3D70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70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6E52-00BA-49FC-90E9-921D20036B11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19AB-743A-45CB-94AA-6813B3D70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5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6E52-00BA-49FC-90E9-921D20036B11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19AB-743A-45CB-94AA-6813B3D70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79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6E52-00BA-49FC-90E9-921D20036B11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19AB-743A-45CB-94AA-6813B3D70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690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6E52-00BA-49FC-90E9-921D20036B11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19AB-743A-45CB-94AA-6813B3D70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235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6E52-00BA-49FC-90E9-921D20036B11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19AB-743A-45CB-94AA-6813B3D70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48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16E52-00BA-49FC-90E9-921D20036B11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119AB-743A-45CB-94AA-6813B3D70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644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150.png"/><Relationship Id="rId7" Type="http://schemas.openxmlformats.org/officeDocument/2006/relationships/image" Target="../media/image5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170.png"/><Relationship Id="rId10" Type="http://schemas.openxmlformats.org/officeDocument/2006/relationships/image" Target="../media/image56.png"/><Relationship Id="rId4" Type="http://schemas.openxmlformats.org/officeDocument/2006/relationships/image" Target="../media/image160.png"/><Relationship Id="rId9" Type="http://schemas.openxmlformats.org/officeDocument/2006/relationships/image" Target="../media/image2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png"/><Relationship Id="rId3" Type="http://schemas.openxmlformats.org/officeDocument/2006/relationships/image" Target="../media/image73.pn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76.emf"/><Relationship Id="rId7" Type="http://schemas.openxmlformats.org/officeDocument/2006/relationships/image" Target="../media/image91.png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emf"/><Relationship Id="rId5" Type="http://schemas.openxmlformats.org/officeDocument/2006/relationships/image" Target="../media/image89.emf"/><Relationship Id="rId4" Type="http://schemas.openxmlformats.org/officeDocument/2006/relationships/image" Target="../media/image8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3.png"/><Relationship Id="rId3" Type="http://schemas.openxmlformats.org/officeDocument/2006/relationships/image" Target="../media/image100.png"/><Relationship Id="rId7" Type="http://schemas.openxmlformats.org/officeDocument/2006/relationships/image" Target="../media/image105.png"/><Relationship Id="rId2" Type="http://schemas.openxmlformats.org/officeDocument/2006/relationships/image" Target="../media/image3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emf"/><Relationship Id="rId5" Type="http://schemas.openxmlformats.org/officeDocument/2006/relationships/image" Target="../media/image90.emf"/><Relationship Id="rId4" Type="http://schemas.openxmlformats.org/officeDocument/2006/relationships/image" Target="../media/image40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10" Type="http://schemas.openxmlformats.org/officeDocument/2006/relationships/image" Target="../media/image119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0.png"/><Relationship Id="rId13" Type="http://schemas.openxmlformats.org/officeDocument/2006/relationships/image" Target="../media/image361.png"/><Relationship Id="rId18" Type="http://schemas.openxmlformats.org/officeDocument/2006/relationships/image" Target="../media/image240.png"/><Relationship Id="rId3" Type="http://schemas.openxmlformats.org/officeDocument/2006/relationships/image" Target="../media/image114.png"/><Relationship Id="rId7" Type="http://schemas.openxmlformats.org/officeDocument/2006/relationships/image" Target="../media/image122.png"/><Relationship Id="rId17" Type="http://schemas.openxmlformats.org/officeDocument/2006/relationships/image" Target="../media/image210.png"/><Relationship Id="rId2" Type="http://schemas.openxmlformats.org/officeDocument/2006/relationships/image" Target="../media/image104.png"/><Relationship Id="rId16" Type="http://schemas.openxmlformats.org/officeDocument/2006/relationships/image" Target="../media/image390.png"/><Relationship Id="rId20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15" Type="http://schemas.openxmlformats.org/officeDocument/2006/relationships/image" Target="../media/image380.png"/><Relationship Id="rId23" Type="http://schemas.openxmlformats.org/officeDocument/2006/relationships/image" Target="../media/image280.png"/><Relationship Id="rId19" Type="http://schemas.openxmlformats.org/officeDocument/2006/relationships/image" Target="../media/image250.png"/><Relationship Id="rId4" Type="http://schemas.openxmlformats.org/officeDocument/2006/relationships/image" Target="../media/image115.png"/><Relationship Id="rId9" Type="http://schemas.openxmlformats.org/officeDocument/2006/relationships/image" Target="../media/image581.png"/><Relationship Id="rId14" Type="http://schemas.openxmlformats.org/officeDocument/2006/relationships/image" Target="../media/image37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png"/><Relationship Id="rId13" Type="http://schemas.openxmlformats.org/officeDocument/2006/relationships/image" Target="../media/image521.png"/><Relationship Id="rId3" Type="http://schemas.openxmlformats.org/officeDocument/2006/relationships/image" Target="../media/image124.png"/><Relationship Id="rId7" Type="http://schemas.openxmlformats.org/officeDocument/2006/relationships/image" Target="../media/image460.png"/><Relationship Id="rId12" Type="http://schemas.openxmlformats.org/officeDocument/2006/relationships/image" Target="../media/image510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0.png"/><Relationship Id="rId11" Type="http://schemas.openxmlformats.org/officeDocument/2006/relationships/image" Target="../media/image61.png"/><Relationship Id="rId5" Type="http://schemas.openxmlformats.org/officeDocument/2006/relationships/image" Target="../media/image440.png"/><Relationship Id="rId10" Type="http://schemas.openxmlformats.org/officeDocument/2006/relationships/image" Target="../media/image490.png"/><Relationship Id="rId4" Type="http://schemas.openxmlformats.org/officeDocument/2006/relationships/image" Target="../media/image125.png"/><Relationship Id="rId9" Type="http://schemas.openxmlformats.org/officeDocument/2006/relationships/image" Target="../media/image480.png"/><Relationship Id="rId14" Type="http://schemas.openxmlformats.org/officeDocument/2006/relationships/image" Target="../media/image12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2.png"/><Relationship Id="rId13" Type="http://schemas.openxmlformats.org/officeDocument/2006/relationships/image" Target="../media/image801.png"/><Relationship Id="rId3" Type="http://schemas.openxmlformats.org/officeDocument/2006/relationships/image" Target="../media/image701.png"/><Relationship Id="rId12" Type="http://schemas.openxmlformats.org/officeDocument/2006/relationships/image" Target="../media/image792.png"/><Relationship Id="rId2" Type="http://schemas.openxmlformats.org/officeDocument/2006/relationships/image" Target="../media/image6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emf"/><Relationship Id="rId11" Type="http://schemas.openxmlformats.org/officeDocument/2006/relationships/image" Target="../media/image770.png"/><Relationship Id="rId5" Type="http://schemas.openxmlformats.org/officeDocument/2006/relationships/image" Target="../media/image720.png"/><Relationship Id="rId15" Type="http://schemas.openxmlformats.org/officeDocument/2006/relationships/image" Target="../media/image820.png"/><Relationship Id="rId10" Type="http://schemas.openxmlformats.org/officeDocument/2006/relationships/image" Target="../media/image760.png"/><Relationship Id="rId4" Type="http://schemas.openxmlformats.org/officeDocument/2006/relationships/image" Target="../media/image710.png"/><Relationship Id="rId9" Type="http://schemas.openxmlformats.org/officeDocument/2006/relationships/image" Target="../media/image751.png"/><Relationship Id="rId14" Type="http://schemas.openxmlformats.org/officeDocument/2006/relationships/image" Target="../media/image81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29.png"/><Relationship Id="rId7" Type="http://schemas.openxmlformats.org/officeDocument/2006/relationships/image" Target="../media/image133.png"/><Relationship Id="rId12" Type="http://schemas.openxmlformats.org/officeDocument/2006/relationships/image" Target="../media/image138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11" Type="http://schemas.openxmlformats.org/officeDocument/2006/relationships/image" Target="../media/image137.png"/><Relationship Id="rId5" Type="http://schemas.openxmlformats.org/officeDocument/2006/relationships/image" Target="../media/image131.png"/><Relationship Id="rId10" Type="http://schemas.openxmlformats.org/officeDocument/2006/relationships/image" Target="../media/image136.png"/><Relationship Id="rId4" Type="http://schemas.openxmlformats.org/officeDocument/2006/relationships/image" Target="../media/image130.emf"/><Relationship Id="rId9" Type="http://schemas.openxmlformats.org/officeDocument/2006/relationships/image" Target="../media/image1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0.png"/><Relationship Id="rId7" Type="http://schemas.openxmlformats.org/officeDocument/2006/relationships/image" Target="../media/image139.png"/><Relationship Id="rId2" Type="http://schemas.openxmlformats.org/officeDocument/2006/relationships/image" Target="../media/image10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0.png"/><Relationship Id="rId5" Type="http://schemas.openxmlformats.org/officeDocument/2006/relationships/image" Target="../media/image1200.png"/><Relationship Id="rId4" Type="http://schemas.openxmlformats.org/officeDocument/2006/relationships/image" Target="../media/image115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0.png"/><Relationship Id="rId7" Type="http://schemas.openxmlformats.org/officeDocument/2006/relationships/image" Target="../media/image3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181.pn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6.png"/><Relationship Id="rId5" Type="http://schemas.openxmlformats.org/officeDocument/2006/relationships/image" Target="../media/image41.png"/><Relationship Id="rId10" Type="http://schemas.openxmlformats.org/officeDocument/2006/relationships/image" Target="../media/image45.png"/><Relationship Id="rId4" Type="http://schemas.openxmlformats.org/officeDocument/2006/relationships/image" Target="../media/image40.png"/><Relationship Id="rId9" Type="http://schemas.openxmlformats.org/officeDocument/2006/relationships/image" Target="../media/image44.png"/><Relationship Id="rId1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image" Target="../media/image47.png"/><Relationship Id="rId7" Type="http://schemas.openxmlformats.org/officeDocument/2006/relationships/image" Target="../media/image52.emf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0390" y="1431882"/>
            <a:ext cx="85034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Statistical Aspects of Topological Phase Transitions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300401" y="2177752"/>
            <a:ext cx="89796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Wei Chen (PUC-Rio)</a:t>
            </a:r>
            <a:r>
              <a:rPr lang="en-US" sz="2400" dirty="0" smtClean="0"/>
              <a:t>, Manfred Sigrist, Markus </a:t>
            </a:r>
            <a:r>
              <a:rPr lang="en-US" sz="2400" dirty="0" err="1" smtClean="0"/>
              <a:t>Legner</a:t>
            </a:r>
            <a:r>
              <a:rPr lang="en-US" sz="2400" dirty="0" smtClean="0"/>
              <a:t>, Andreas </a:t>
            </a:r>
            <a:r>
              <a:rPr lang="en-US" sz="2400" dirty="0" err="1" smtClean="0"/>
              <a:t>Ruegg</a:t>
            </a:r>
            <a:r>
              <a:rPr lang="en-US" sz="2400" dirty="0"/>
              <a:t>, </a:t>
            </a:r>
            <a:endParaRPr lang="en-US" sz="2400" dirty="0" smtClean="0"/>
          </a:p>
          <a:p>
            <a:r>
              <a:rPr lang="en-US" sz="2400" dirty="0" smtClean="0"/>
              <a:t>Paolo </a:t>
            </a:r>
            <a:r>
              <a:rPr lang="en-US" sz="2400" dirty="0" err="1"/>
              <a:t>Molignini</a:t>
            </a:r>
            <a:r>
              <a:rPr lang="en-US" sz="2400" dirty="0"/>
              <a:t>, </a:t>
            </a:r>
            <a:r>
              <a:rPr lang="en-US" sz="2400" dirty="0" smtClean="0"/>
              <a:t>Rama </a:t>
            </a:r>
            <a:r>
              <a:rPr lang="en-US" sz="2400" dirty="0" err="1" smtClean="0"/>
              <a:t>Chitra</a:t>
            </a:r>
            <a:r>
              <a:rPr lang="en-US" sz="2400" dirty="0" smtClean="0"/>
              <a:t> (ETH), </a:t>
            </a:r>
            <a:r>
              <a:rPr lang="en-US" sz="2400" dirty="0" err="1" smtClean="0"/>
              <a:t>Stefanos</a:t>
            </a:r>
            <a:r>
              <a:rPr lang="en-US" sz="2400" dirty="0" smtClean="0"/>
              <a:t> </a:t>
            </a:r>
            <a:r>
              <a:rPr lang="en-US" sz="2400" dirty="0" err="1" smtClean="0"/>
              <a:t>Kourtis</a:t>
            </a:r>
            <a:r>
              <a:rPr lang="en-US" sz="2400" dirty="0" smtClean="0"/>
              <a:t> (BU), </a:t>
            </a:r>
          </a:p>
          <a:p>
            <a:r>
              <a:rPr lang="en-US" sz="2400" dirty="0" smtClean="0"/>
              <a:t>Titus </a:t>
            </a:r>
            <a:r>
              <a:rPr lang="en-US" sz="2400" dirty="0" err="1" smtClean="0"/>
              <a:t>Neupert</a:t>
            </a:r>
            <a:r>
              <a:rPr lang="en-US" sz="2400" dirty="0" smtClean="0"/>
              <a:t> (UZH), Christopher </a:t>
            </a:r>
            <a:r>
              <a:rPr lang="en-US" sz="2400" dirty="0" err="1" smtClean="0"/>
              <a:t>Mudry</a:t>
            </a:r>
            <a:r>
              <a:rPr lang="en-US" sz="2400" dirty="0" smtClean="0"/>
              <a:t> (</a:t>
            </a:r>
            <a:r>
              <a:rPr lang="en-US" sz="2400" dirty="0"/>
              <a:t>PSI), Andreas </a:t>
            </a:r>
            <a:r>
              <a:rPr lang="en-US" sz="2400" dirty="0" smtClean="0"/>
              <a:t>Schnyder (MPI)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455502"/>
            <a:ext cx="1880616" cy="382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640512" y="249717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033058" y="4386106"/>
            <a:ext cx="26432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</a:t>
            </a:r>
            <a:r>
              <a:rPr lang="en-US" sz="1400" dirty="0" smtClean="0"/>
              <a:t>. Chen, JPCM 28, 055601 (2016)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7033058" y="4686985"/>
            <a:ext cx="4493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</a:t>
            </a:r>
            <a:r>
              <a:rPr lang="en-US" sz="1400" dirty="0" smtClean="0"/>
              <a:t>. Chen, M. Sigrist, A. P. Schnyder,</a:t>
            </a:r>
            <a:r>
              <a:rPr lang="en-US" sz="1400" dirty="0"/>
              <a:t> </a:t>
            </a:r>
            <a:r>
              <a:rPr lang="en-US" sz="1400" dirty="0" smtClean="0"/>
              <a:t>JPCM </a:t>
            </a:r>
            <a:r>
              <a:rPr lang="en-US" sz="1400" dirty="0"/>
              <a:t>28, </a:t>
            </a:r>
            <a:r>
              <a:rPr lang="en-US" sz="1400" dirty="0" smtClean="0"/>
              <a:t>365501 </a:t>
            </a:r>
            <a:r>
              <a:rPr lang="en-US" sz="1400" dirty="0"/>
              <a:t>(2016)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033058" y="4981894"/>
            <a:ext cx="51487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</a:t>
            </a:r>
            <a:r>
              <a:rPr lang="en-US" sz="1400" dirty="0" smtClean="0"/>
              <a:t>. Chen, M. </a:t>
            </a:r>
            <a:r>
              <a:rPr lang="en-US" sz="1400" dirty="0" err="1" smtClean="0"/>
              <a:t>Legner</a:t>
            </a:r>
            <a:r>
              <a:rPr lang="en-US" sz="1400" dirty="0" smtClean="0"/>
              <a:t>, A. </a:t>
            </a:r>
            <a:r>
              <a:rPr lang="en-US" sz="1400" dirty="0" err="1" smtClean="0"/>
              <a:t>Ruegg</a:t>
            </a:r>
            <a:r>
              <a:rPr lang="en-US" sz="1400" dirty="0" smtClean="0"/>
              <a:t>, and M. Sigrist, PRB 95, 075116 (2017) </a:t>
            </a:r>
            <a:endParaRPr lang="en-US" sz="1400" dirty="0"/>
          </a:p>
        </p:txBody>
      </p:sp>
      <p:sp>
        <p:nvSpPr>
          <p:cNvPr id="3" name="AutoShape 2" descr="Image result for PUC ri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 for PUC ri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688" y="93338"/>
            <a:ext cx="908624" cy="1592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712" y="93338"/>
            <a:ext cx="2623812" cy="11439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524" y="258271"/>
            <a:ext cx="2433912" cy="7289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625" y="313233"/>
            <a:ext cx="1887220" cy="6740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532" y="2016657"/>
            <a:ext cx="1594680" cy="129434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033058" y="5287974"/>
            <a:ext cx="3053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S. </a:t>
            </a:r>
            <a:r>
              <a:rPr lang="en-US" sz="1400" dirty="0" err="1" smtClean="0"/>
              <a:t>Kourtis</a:t>
            </a:r>
            <a:r>
              <a:rPr lang="en-US" sz="1400" dirty="0" smtClean="0"/>
              <a:t>, et al, PRB 95, 075116 (2017) 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7060467" y="5908370"/>
            <a:ext cx="4190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P. </a:t>
            </a:r>
            <a:r>
              <a:rPr lang="en-US" sz="1400" dirty="0" err="1" smtClean="0"/>
              <a:t>Molignini</a:t>
            </a:r>
            <a:r>
              <a:rPr lang="en-US" sz="1400" dirty="0" smtClean="0"/>
              <a:t>, W. Chen, and R. </a:t>
            </a:r>
            <a:r>
              <a:rPr lang="en-US" sz="1400" dirty="0" err="1" smtClean="0"/>
              <a:t>Chitra</a:t>
            </a:r>
            <a:r>
              <a:rPr lang="en-US" sz="1400" dirty="0" smtClean="0"/>
              <a:t>, arXiv:1805.09698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33058" y="5593055"/>
            <a:ext cx="25310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W. Chen</a:t>
            </a:r>
            <a:r>
              <a:rPr lang="en-US" sz="1400" smtClean="0"/>
              <a:t>, PRB 97, 115130 (2018)</a:t>
            </a:r>
            <a:endParaRPr lang="en-US" sz="1400" dirty="0" smtClean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8361" y="3917365"/>
            <a:ext cx="2073606" cy="212764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4125" y="3872692"/>
            <a:ext cx="2353558" cy="231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6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  <p:bldP spid="35" grpId="0"/>
      <p:bldP spid="19" grpId="0"/>
      <p:bldP spid="20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567" y="168164"/>
            <a:ext cx="10515600" cy="60812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Dirac Hamiltonian in solids</a:t>
            </a:r>
            <a:endParaRPr lang="en-US" sz="3600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20567" y="865465"/>
            <a:ext cx="101822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8329" y="3926384"/>
            <a:ext cx="3514725" cy="222885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792414" y="5064458"/>
            <a:ext cx="384048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6772398" y="3737526"/>
            <a:ext cx="0" cy="26538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595055" y="6152863"/>
                <a:ext cx="4377096" cy="4723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b="1" dirty="0" smtClean="0">
                    <a:solidFill>
                      <a:schemeClr val="accent2"/>
                    </a:solidFill>
                  </a:rPr>
                  <a:t>Valance band   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2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en-US" sz="22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2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2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2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sz="22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5055" y="6152863"/>
                <a:ext cx="4377096" cy="472373"/>
              </a:xfrm>
              <a:prstGeom prst="rect">
                <a:avLst/>
              </a:prstGeom>
              <a:blipFill rotWithShape="0">
                <a:blip r:embed="rId3"/>
                <a:stretch>
                  <a:fillRect l="-1811" b="-25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450315" y="3437082"/>
                <a:ext cx="4597862" cy="4723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b="1" dirty="0" smtClean="0">
                    <a:solidFill>
                      <a:schemeClr val="accent5"/>
                    </a:solidFill>
                  </a:rPr>
                  <a:t>Conduction band   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2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en-US" sz="22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2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2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2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sz="22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200" b="1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0315" y="3437082"/>
                <a:ext cx="4597862" cy="472373"/>
              </a:xfrm>
              <a:prstGeom prst="rect">
                <a:avLst/>
              </a:prstGeom>
              <a:blipFill rotWithShape="0">
                <a:blip r:embed="rId4"/>
                <a:stretch>
                  <a:fillRect l="-1724" b="-25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6956331" y="5860197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213833" y="5760352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450315" y="5628976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676286" y="5497598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933790" y="5366220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180784" y="5276882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438287" y="5271628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701043" y="5355711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979567" y="5487091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9226562" y="5639491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9494572" y="5770871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9783603" y="5881229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0536006" y="4802847"/>
                <a:ext cx="4411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6006" y="4802847"/>
                <a:ext cx="441146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 flipH="1" flipV="1">
            <a:off x="10056883" y="4898508"/>
            <a:ext cx="0" cy="182880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314443" y="5035572"/>
                <a:ext cx="4379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4443" y="5035572"/>
                <a:ext cx="437940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726647" y="5094303"/>
                <a:ext cx="6495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6647" y="5094303"/>
                <a:ext cx="649537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ontent Placeholder 2"/>
          <p:cNvSpPr txBox="1">
            <a:spLocks/>
          </p:cNvSpPr>
          <p:nvPr/>
        </p:nvSpPr>
        <p:spPr>
          <a:xfrm>
            <a:off x="194502" y="1099663"/>
            <a:ext cx="10028551" cy="6174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Dirac or Weyl model as a low energy effective theory of topological insulators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39708" y="1572429"/>
                <a:ext cx="7004803" cy="9195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𝐴𝑘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𝐴𝑘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𝐵𝑘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08" y="1572429"/>
                <a:ext cx="7004803" cy="91954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Left Brace 2"/>
          <p:cNvSpPr/>
          <p:nvPr/>
        </p:nvSpPr>
        <p:spPr>
          <a:xfrm rot="16200000">
            <a:off x="4874073" y="1499512"/>
            <a:ext cx="389083" cy="2664372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Left Brace 29"/>
          <p:cNvSpPr/>
          <p:nvPr/>
        </p:nvSpPr>
        <p:spPr>
          <a:xfrm rot="10800000">
            <a:off x="7379808" y="1651380"/>
            <a:ext cx="471531" cy="761643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8152553" y="1610976"/>
            <a:ext cx="2480341" cy="1039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chemeClr val="accent5"/>
                </a:solidFill>
              </a:rPr>
              <a:t>Two </a:t>
            </a:r>
            <a:r>
              <a:rPr lang="en-US" sz="2400" dirty="0" err="1" smtClean="0">
                <a:solidFill>
                  <a:schemeClr val="accent5"/>
                </a:solidFill>
              </a:rPr>
              <a:t>sublattices</a:t>
            </a:r>
            <a:r>
              <a:rPr lang="en-US" sz="2400" dirty="0" smtClean="0">
                <a:solidFill>
                  <a:schemeClr val="accent5"/>
                </a:solidFill>
              </a:rPr>
              <a:t>,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5"/>
                </a:solidFill>
              </a:rPr>
              <a:t>two orbitals, </a:t>
            </a:r>
            <a:r>
              <a:rPr lang="en-US" sz="2400" dirty="0" err="1" smtClean="0">
                <a:solidFill>
                  <a:schemeClr val="accent5"/>
                </a:solidFill>
              </a:rPr>
              <a:t>etc</a:t>
            </a:r>
            <a:endParaRPr lang="en-US" sz="2400" dirty="0" smtClean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820262" y="3212628"/>
                <a:ext cx="4136069" cy="398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b="0" dirty="0" smtClean="0">
                    <a:solidFill>
                      <a:schemeClr val="accent5"/>
                    </a:solidFill>
                  </a:rPr>
                  <a:t>Weyl model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0262" y="3212628"/>
                <a:ext cx="4136069" cy="398507"/>
              </a:xfrm>
              <a:prstGeom prst="rect">
                <a:avLst/>
              </a:prstGeom>
              <a:blipFill rotWithShape="0">
                <a:blip r:embed="rId9"/>
                <a:stretch>
                  <a:fillRect l="-4572" t="-21538" r="-147" b="-4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34376" y="4989948"/>
                <a:ext cx="4819460" cy="866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76" y="4989948"/>
                <a:ext cx="4819460" cy="86632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Content Placeholder 2"/>
          <p:cNvSpPr txBox="1">
            <a:spLocks/>
          </p:cNvSpPr>
          <p:nvPr/>
        </p:nvSpPr>
        <p:spPr>
          <a:xfrm>
            <a:off x="320000" y="4220119"/>
            <a:ext cx="4205612" cy="582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Periodic part of Bloch state</a:t>
            </a:r>
          </a:p>
        </p:txBody>
      </p:sp>
    </p:spTree>
    <p:extLst>
      <p:ext uri="{BB962C8B-B14F-4D97-AF65-F5344CB8AC3E}">
        <p14:creationId xmlns:p14="http://schemas.microsoft.com/office/powerpoint/2010/main" val="7278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5" grpId="0"/>
      <p:bldP spid="26" grpId="0"/>
      <p:bldP spid="3" grpId="0" animBg="1"/>
      <p:bldP spid="30" grpId="0" animBg="1"/>
      <p:bldP spid="31" grpId="0"/>
      <p:bldP spid="32" grpId="0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9009"/>
            <a:ext cx="10515600" cy="66488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Topological phase transitions in daily life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312" y="1321129"/>
            <a:ext cx="8734425" cy="470535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320567" y="865465"/>
            <a:ext cx="101822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45333" y="3150584"/>
            <a:ext cx="730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TPT</a:t>
            </a:r>
            <a:endParaRPr lang="en-US" sz="2800" b="1" dirty="0">
              <a:solidFill>
                <a:srgbClr val="0070C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4771697" y="2511972"/>
            <a:ext cx="138768" cy="638613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364436" y="4809847"/>
            <a:ext cx="730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TPT</a:t>
            </a:r>
            <a:endParaRPr lang="en-US" sz="2800" b="1" dirty="0">
              <a:solidFill>
                <a:srgbClr val="0070C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860331" y="5333067"/>
            <a:ext cx="869238" cy="39665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318547" y="5071457"/>
            <a:ext cx="730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TPT</a:t>
            </a:r>
            <a:endParaRPr lang="en-US" sz="2800" b="1" dirty="0">
              <a:solidFill>
                <a:srgbClr val="0070C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7649005" y="5134739"/>
            <a:ext cx="669542" cy="19832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57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820" y="133582"/>
            <a:ext cx="10515600" cy="83305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Topological phase transitions in solids </a:t>
            </a:r>
            <a:endParaRPr lang="en-US" sz="3600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783022" y="918015"/>
            <a:ext cx="101822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Left Brace 4"/>
          <p:cNvSpPr/>
          <p:nvPr/>
        </p:nvSpPr>
        <p:spPr>
          <a:xfrm rot="16200000">
            <a:off x="3537986" y="1961165"/>
            <a:ext cx="300146" cy="869169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61345" y="2607103"/>
            <a:ext cx="23607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“Curvature function”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055" y="3185744"/>
            <a:ext cx="10436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Generally, the curvature function develops a singularity at HSP as approaching TPT</a:t>
            </a:r>
            <a:endParaRPr lang="en-US" sz="24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751577" y="2530483"/>
            <a:ext cx="4114800" cy="0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158356" y="2530483"/>
            <a:ext cx="1828800" cy="0"/>
          </a:xfrm>
          <a:prstGeom prst="straightConnector1">
            <a:avLst/>
          </a:prstGeom>
          <a:ln w="63500">
            <a:solidFill>
              <a:schemeClr val="accent2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987156" y="2016721"/>
            <a:ext cx="1828800" cy="0"/>
          </a:xfrm>
          <a:prstGeom prst="straightConnector1">
            <a:avLst/>
          </a:prstGeom>
          <a:ln w="63500">
            <a:solidFill>
              <a:schemeClr val="accent2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987156" y="1989273"/>
            <a:ext cx="3051" cy="567887"/>
          </a:xfrm>
          <a:prstGeom prst="straightConnector1">
            <a:avLst/>
          </a:prstGeom>
          <a:ln w="63500">
            <a:solidFill>
              <a:schemeClr val="accent2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866377" y="2299650"/>
                <a:ext cx="5341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en-US" sz="2400" b="1" i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6377" y="2299650"/>
                <a:ext cx="534121" cy="46166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312346" y="1493575"/>
                <a:ext cx="10304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2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400" b="1" i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2346" y="1493575"/>
                <a:ext cx="1030475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422023" y="2036698"/>
                <a:ext cx="10304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2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400" b="1" i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023" y="2036698"/>
                <a:ext cx="1030475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728944" y="2583208"/>
                <a:ext cx="6574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8944" y="2583208"/>
                <a:ext cx="657488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675317" y="1586349"/>
                <a:ext cx="2654893" cy="968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p>
                          </m:sSup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317" y="1586349"/>
                <a:ext cx="2654893" cy="96872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8908" y="3604628"/>
            <a:ext cx="6198149" cy="19729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22055" y="1094101"/>
                <a:ext cx="113586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The discrete jump of topological order caused by tuning some parameter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 smtClean="0"/>
                  <a:t> defines a TPT </a:t>
                </a:r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55" y="1094101"/>
                <a:ext cx="11358687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805" t="-10526" r="-322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8798986" y="4160462"/>
            <a:ext cx="2487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5"/>
                </a:solidFill>
              </a:rPr>
              <a:t>Ornstein-Zernike form</a:t>
            </a:r>
            <a:endParaRPr lang="en-US" sz="1400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8079463" y="4593215"/>
                <a:ext cx="3926459" cy="8792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9463" y="4593215"/>
                <a:ext cx="3926459" cy="87928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6988" y="5674305"/>
            <a:ext cx="6465510" cy="1098781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 flipH="1">
            <a:off x="2040556" y="5245768"/>
            <a:ext cx="420789" cy="428537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3623532" y="5224981"/>
            <a:ext cx="420789" cy="428537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696728" y="5224980"/>
            <a:ext cx="375786" cy="449325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129037" y="5214586"/>
            <a:ext cx="375786" cy="449325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65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11" y="70837"/>
            <a:ext cx="10515600" cy="896116"/>
          </a:xfrm>
        </p:spPr>
        <p:txBody>
          <a:bodyPr>
            <a:normAutofit/>
          </a:bodyPr>
          <a:lstStyle/>
          <a:p>
            <a:r>
              <a:rPr lang="en-US" sz="3600" dirty="0"/>
              <a:t>S</a:t>
            </a:r>
            <a:r>
              <a:rPr lang="en-US" sz="3600" dirty="0" smtClean="0"/>
              <a:t>tatistical mechanics of phase transitions</a:t>
            </a:r>
            <a:endParaRPr lang="en-US" sz="3600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68017" y="823422"/>
            <a:ext cx="101822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/>
          <p:cNvSpPr txBox="1">
            <a:spLocks/>
          </p:cNvSpPr>
          <p:nvPr/>
        </p:nvSpPr>
        <p:spPr>
          <a:xfrm>
            <a:off x="336333" y="1135117"/>
            <a:ext cx="5567855" cy="624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Ehrenfest</a:t>
            </a:r>
            <a:r>
              <a:rPr lang="en-US" dirty="0" smtClean="0"/>
              <a:t> classification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28450" y="2762016"/>
            <a:ext cx="4905703" cy="601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Second-order phase transition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25823" y="4334436"/>
            <a:ext cx="4069800" cy="5854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Local Order parameter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25823" y="5982907"/>
            <a:ext cx="4569373" cy="556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Correlation function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5623" y="933240"/>
            <a:ext cx="4849091" cy="11142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4152" y="2604365"/>
            <a:ext cx="2716423" cy="9026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5095" y="5935067"/>
            <a:ext cx="5448300" cy="5619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5623" y="4179463"/>
            <a:ext cx="2781300" cy="8953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1385" y="3652256"/>
            <a:ext cx="4361896" cy="204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5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11" y="70837"/>
            <a:ext cx="10515600" cy="896116"/>
          </a:xfrm>
        </p:spPr>
        <p:txBody>
          <a:bodyPr>
            <a:normAutofit/>
          </a:bodyPr>
          <a:lstStyle/>
          <a:p>
            <a:r>
              <a:rPr lang="en-US" sz="3600" dirty="0"/>
              <a:t>S</a:t>
            </a:r>
            <a:r>
              <a:rPr lang="en-US" sz="3600" dirty="0" smtClean="0"/>
              <a:t>tatistical mechanics of phase transitions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017" y="4406883"/>
            <a:ext cx="4227456" cy="588690"/>
          </a:xfrm>
        </p:spPr>
        <p:txBody>
          <a:bodyPr/>
          <a:lstStyle/>
          <a:p>
            <a:r>
              <a:rPr lang="en-US" dirty="0" smtClean="0"/>
              <a:t>Scaling laws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68017" y="823422"/>
            <a:ext cx="101822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268017" y="993121"/>
            <a:ext cx="4227456" cy="556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Critical exponents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8350" y="1014462"/>
            <a:ext cx="6657975" cy="3124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8122" y="4406883"/>
            <a:ext cx="5457825" cy="2057400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268017" y="4223524"/>
            <a:ext cx="101822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144" y="2105074"/>
            <a:ext cx="1762125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45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193" y="175939"/>
            <a:ext cx="11564007" cy="70693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Do we have the same things for topological phase transitions? </a:t>
            </a:r>
            <a:endParaRPr lang="en-US" sz="3600" dirty="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323193" y="882869"/>
            <a:ext cx="101822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241738" y="3006001"/>
                <a:ext cx="11550867" cy="72521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Given that topological phase transition is a quantum phase transition 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38" y="3006001"/>
                <a:ext cx="11550867" cy="725214"/>
              </a:xfrm>
              <a:prstGeom prst="rect">
                <a:avLst/>
              </a:prstGeom>
              <a:blipFill rotWithShape="0">
                <a:blip r:embed="rId2"/>
                <a:stretch>
                  <a:fillRect l="-1109" t="-13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49621" y="3630270"/>
            <a:ext cx="5567855" cy="624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Ehrenfest</a:t>
            </a:r>
            <a:r>
              <a:rPr lang="en-US" dirty="0" smtClean="0"/>
              <a:t> classification: </a:t>
            </a:r>
            <a:r>
              <a:rPr lang="en-US" dirty="0" smtClean="0">
                <a:solidFill>
                  <a:srgbClr val="0070C0"/>
                </a:solidFill>
              </a:rPr>
              <a:t>Not sure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49621" y="4277527"/>
            <a:ext cx="11238186" cy="6359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Second-order phase transition: </a:t>
            </a:r>
            <a:r>
              <a:rPr lang="en-US" dirty="0" smtClean="0">
                <a:solidFill>
                  <a:schemeClr val="accent5"/>
                </a:solidFill>
              </a:rPr>
              <a:t>By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wave function or entanglement  entropy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49620" y="4917392"/>
            <a:ext cx="5184227" cy="747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Local Order parameter: </a:t>
            </a:r>
            <a:r>
              <a:rPr lang="en-US" dirty="0" smtClean="0">
                <a:solidFill>
                  <a:srgbClr val="0070C0"/>
                </a:solidFill>
              </a:rPr>
              <a:t>Nope</a:t>
            </a:r>
          </a:p>
        </p:txBody>
      </p:sp>
      <p:sp>
        <p:nvSpPr>
          <p:cNvPr id="8" name="Left Brace 7"/>
          <p:cNvSpPr/>
          <p:nvPr/>
        </p:nvSpPr>
        <p:spPr>
          <a:xfrm rot="16200000">
            <a:off x="3309383" y="1557639"/>
            <a:ext cx="300146" cy="869169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2742" y="2203577"/>
            <a:ext cx="23607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“Curvature function”</a:t>
            </a:r>
            <a:endParaRPr lang="en-US" sz="2000" dirty="0">
              <a:solidFill>
                <a:schemeClr val="accent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522974" y="2126957"/>
            <a:ext cx="4114800" cy="0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929753" y="2126957"/>
            <a:ext cx="1828800" cy="0"/>
          </a:xfrm>
          <a:prstGeom prst="straightConnector1">
            <a:avLst/>
          </a:prstGeom>
          <a:ln w="63500">
            <a:solidFill>
              <a:schemeClr val="accent2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758553" y="1613195"/>
            <a:ext cx="1828800" cy="0"/>
          </a:xfrm>
          <a:prstGeom prst="straightConnector1">
            <a:avLst/>
          </a:prstGeom>
          <a:ln w="63500">
            <a:solidFill>
              <a:schemeClr val="accent2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758553" y="1585747"/>
            <a:ext cx="3051" cy="567887"/>
          </a:xfrm>
          <a:prstGeom prst="straightConnector1">
            <a:avLst/>
          </a:prstGeom>
          <a:ln w="63500">
            <a:solidFill>
              <a:schemeClr val="accent2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637774" y="1896124"/>
                <a:ext cx="5341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en-US" sz="2400" b="1" i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7774" y="1896124"/>
                <a:ext cx="534121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083743" y="1090049"/>
                <a:ext cx="10304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2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400" b="1" i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3743" y="1090049"/>
                <a:ext cx="1030475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193420" y="1633172"/>
                <a:ext cx="10304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2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400" b="1" i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420" y="1633172"/>
                <a:ext cx="1030475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500341" y="2179682"/>
                <a:ext cx="6574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341" y="2179682"/>
                <a:ext cx="657488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446714" y="1182823"/>
                <a:ext cx="2654893" cy="968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p>
                          </m:sSup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714" y="1182823"/>
                <a:ext cx="2654893" cy="96872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ontent Placeholder 2"/>
          <p:cNvSpPr txBox="1">
            <a:spLocks/>
          </p:cNvSpPr>
          <p:nvPr/>
        </p:nvSpPr>
        <p:spPr>
          <a:xfrm>
            <a:off x="249620" y="5576328"/>
            <a:ext cx="4569373" cy="556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Correlation function: </a:t>
            </a:r>
            <a:r>
              <a:rPr lang="en-US" dirty="0" smtClean="0">
                <a:solidFill>
                  <a:srgbClr val="FF0000"/>
                </a:solidFill>
              </a:rPr>
              <a:t>Yes!</a:t>
            </a:r>
          </a:p>
        </p:txBody>
      </p:sp>
    </p:spTree>
    <p:extLst>
      <p:ext uri="{BB962C8B-B14F-4D97-AF65-F5344CB8AC3E}">
        <p14:creationId xmlns:p14="http://schemas.microsoft.com/office/powerpoint/2010/main" val="89003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193" y="175939"/>
            <a:ext cx="6939455" cy="70693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Wannier</a:t>
            </a:r>
            <a:r>
              <a:rPr lang="en-US" sz="3600" dirty="0" smtClean="0"/>
              <a:t> state correlation function</a:t>
            </a:r>
            <a:endParaRPr lang="en-US" sz="3600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23193" y="882869"/>
            <a:ext cx="101822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4"/>
          <p:cNvSpPr/>
          <p:nvPr/>
        </p:nvSpPr>
        <p:spPr>
          <a:xfrm>
            <a:off x="2119682" y="3217128"/>
            <a:ext cx="1728990" cy="533229"/>
          </a:xfrm>
          <a:custGeom>
            <a:avLst/>
            <a:gdLst>
              <a:gd name="connsiteX0" fmla="*/ 0 w 657546"/>
              <a:gd name="connsiteY0" fmla="*/ 527362 h 527362"/>
              <a:gd name="connsiteX1" fmla="*/ 71919 w 657546"/>
              <a:gd name="connsiteY1" fmla="*/ 208863 h 527362"/>
              <a:gd name="connsiteX2" fmla="*/ 236306 w 657546"/>
              <a:gd name="connsiteY2" fmla="*/ 3380 h 527362"/>
              <a:gd name="connsiteX3" fmla="*/ 390418 w 657546"/>
              <a:gd name="connsiteY3" fmla="*/ 373250 h 527362"/>
              <a:gd name="connsiteX4" fmla="*/ 657546 w 657546"/>
              <a:gd name="connsiteY4" fmla="*/ 506814 h 52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546" h="527362">
                <a:moveTo>
                  <a:pt x="0" y="527362"/>
                </a:moveTo>
                <a:cubicBezTo>
                  <a:pt x="16267" y="411777"/>
                  <a:pt x="32535" y="296193"/>
                  <a:pt x="71919" y="208863"/>
                </a:cubicBezTo>
                <a:cubicBezTo>
                  <a:pt x="111303" y="121533"/>
                  <a:pt x="183223" y="-24018"/>
                  <a:pt x="236306" y="3380"/>
                </a:cubicBezTo>
                <a:cubicBezTo>
                  <a:pt x="289389" y="30778"/>
                  <a:pt x="320211" y="289344"/>
                  <a:pt x="390418" y="373250"/>
                </a:cubicBezTo>
                <a:cubicBezTo>
                  <a:pt x="460625" y="457156"/>
                  <a:pt x="559085" y="481985"/>
                  <a:pt x="657546" y="506814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635619" y="3196580"/>
            <a:ext cx="1728990" cy="533229"/>
          </a:xfrm>
          <a:custGeom>
            <a:avLst/>
            <a:gdLst>
              <a:gd name="connsiteX0" fmla="*/ 0 w 657546"/>
              <a:gd name="connsiteY0" fmla="*/ 527362 h 527362"/>
              <a:gd name="connsiteX1" fmla="*/ 71919 w 657546"/>
              <a:gd name="connsiteY1" fmla="*/ 208863 h 527362"/>
              <a:gd name="connsiteX2" fmla="*/ 236306 w 657546"/>
              <a:gd name="connsiteY2" fmla="*/ 3380 h 527362"/>
              <a:gd name="connsiteX3" fmla="*/ 390418 w 657546"/>
              <a:gd name="connsiteY3" fmla="*/ 373250 h 527362"/>
              <a:gd name="connsiteX4" fmla="*/ 657546 w 657546"/>
              <a:gd name="connsiteY4" fmla="*/ 506814 h 52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546" h="527362">
                <a:moveTo>
                  <a:pt x="0" y="527362"/>
                </a:moveTo>
                <a:cubicBezTo>
                  <a:pt x="16267" y="411777"/>
                  <a:pt x="32535" y="296193"/>
                  <a:pt x="71919" y="208863"/>
                </a:cubicBezTo>
                <a:cubicBezTo>
                  <a:pt x="111303" y="121533"/>
                  <a:pt x="183223" y="-24018"/>
                  <a:pt x="236306" y="3380"/>
                </a:cubicBezTo>
                <a:cubicBezTo>
                  <a:pt x="289389" y="30778"/>
                  <a:pt x="320211" y="289344"/>
                  <a:pt x="390418" y="373250"/>
                </a:cubicBezTo>
                <a:cubicBezTo>
                  <a:pt x="460625" y="457156"/>
                  <a:pt x="559085" y="481985"/>
                  <a:pt x="657546" y="506814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1426" y="1128134"/>
            <a:ext cx="10006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Statement: Fourier transform of curvature function gives a correlation function</a:t>
            </a:r>
            <a:endParaRPr 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-129173" y="1738467"/>
                <a:ext cx="11676888" cy="10610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𝑑𝑘</m:t>
                          </m:r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𝑖𝑘𝑅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𝑑𝑘</m:t>
                          </m:r>
                        </m:e>
                      </m:nary>
                      <m:d>
                        <m:dPr>
                          <m:begChr m:val="⟨"/>
                          <m:endChr m:val="⟩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𝑖𝑘𝑅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e>
                      </m:nary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9173" y="1738467"/>
                <a:ext cx="11676888" cy="106106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 Brace 8"/>
          <p:cNvSpPr/>
          <p:nvPr/>
        </p:nvSpPr>
        <p:spPr>
          <a:xfrm rot="16200000">
            <a:off x="9678965" y="1354979"/>
            <a:ext cx="299355" cy="2980944"/>
          </a:xfrm>
          <a:prstGeom prst="leftBrac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019570" y="3203691"/>
                <a:ext cx="373852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B0F0"/>
                    </a:solidFill>
                  </a:rPr>
                  <a:t>It measures the overlap of </a:t>
                </a:r>
              </a:p>
              <a:p>
                <a:r>
                  <a:rPr lang="en-US" sz="2400" dirty="0" err="1" smtClean="0">
                    <a:solidFill>
                      <a:srgbClr val="00B0F0"/>
                    </a:solidFill>
                  </a:rPr>
                  <a:t>Wannier</a:t>
                </a:r>
                <a:r>
                  <a:rPr lang="en-US" sz="2400" dirty="0" smtClean="0">
                    <a:solidFill>
                      <a:srgbClr val="00B0F0"/>
                    </a:solidFill>
                  </a:rPr>
                  <a:t> states at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 smtClean="0">
                    <a:solidFill>
                      <a:srgbClr val="00B0F0"/>
                    </a:solidFill>
                  </a:rPr>
                  <a:t> and at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9570" y="3203691"/>
                <a:ext cx="3738524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2610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/>
          <p:cNvSpPr/>
          <p:nvPr/>
        </p:nvSpPr>
        <p:spPr>
          <a:xfrm>
            <a:off x="1047889" y="3674648"/>
            <a:ext cx="180975" cy="1809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796189" y="3672938"/>
            <a:ext cx="180975" cy="1809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534216" y="3671228"/>
            <a:ext cx="180975" cy="1809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248525" y="3667780"/>
            <a:ext cx="180975" cy="1809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006281" y="3666312"/>
            <a:ext cx="180975" cy="1809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946156" y="3756160"/>
            <a:ext cx="51206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773087" y="3677854"/>
            <a:ext cx="180975" cy="1809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487396" y="3674406"/>
            <a:ext cx="180975" cy="1809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855002" y="3855381"/>
                <a:ext cx="45820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5002" y="3855381"/>
                <a:ext cx="458202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399375" y="3834467"/>
                <a:ext cx="4235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9375" y="3834467"/>
                <a:ext cx="423514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204032" y="2708467"/>
                <a:ext cx="96648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4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4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032" y="2708467"/>
                <a:ext cx="966483" cy="461665"/>
              </a:xfrm>
              <a:prstGeom prst="rect">
                <a:avLst/>
              </a:prstGeom>
              <a:blipFill rotWithShape="0">
                <a:blip r:embed="rId6"/>
                <a:stretch>
                  <a:fillRect r="-1266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3485928" y="2718333"/>
                <a:ext cx="15371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4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928" y="2718333"/>
                <a:ext cx="1537152" cy="461665"/>
              </a:xfrm>
              <a:prstGeom prst="rect">
                <a:avLst/>
              </a:prstGeom>
              <a:blipFill rotWithShape="0">
                <a:blip r:embed="rId7"/>
                <a:stretch>
                  <a:fillRect r="-397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988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 animBg="1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/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419" y="155029"/>
            <a:ext cx="10515600" cy="84892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Correlation length</a:t>
            </a:r>
            <a:endParaRPr lang="en-US" sz="3600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066800" y="981075"/>
            <a:ext cx="101822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216205" y="3262875"/>
                <a:ext cx="3033459" cy="4822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205" y="3262875"/>
                <a:ext cx="3033459" cy="48224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>
          <a:xfrm rot="5400000">
            <a:off x="3375691" y="2488576"/>
            <a:ext cx="575972" cy="740533"/>
          </a:xfrm>
          <a:prstGeom prst="rightArrow">
            <a:avLst>
              <a:gd name="adj1" fmla="val 50000"/>
              <a:gd name="adj2" fmla="val 5907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1673" y="1069636"/>
            <a:ext cx="4034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5"/>
                </a:solidFill>
              </a:rPr>
              <a:t>The Ornstein-Zernike form in k-space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2898" y="2748131"/>
            <a:ext cx="25094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5"/>
                </a:solidFill>
              </a:rPr>
              <a:t>Exponentially decayed</a:t>
            </a:r>
          </a:p>
          <a:p>
            <a:r>
              <a:rPr lang="en-US" sz="2000" dirty="0" smtClean="0">
                <a:solidFill>
                  <a:schemeClr val="accent5"/>
                </a:solidFill>
              </a:rPr>
              <a:t>Correlation function </a:t>
            </a:r>
          </a:p>
          <a:p>
            <a:r>
              <a:rPr lang="en-US" sz="2000" dirty="0" smtClean="0">
                <a:solidFill>
                  <a:schemeClr val="accent5"/>
                </a:solidFill>
              </a:rPr>
              <a:t>in real space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3375" y="1040744"/>
            <a:ext cx="4368558" cy="2942319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9141272" y="1951944"/>
            <a:ext cx="611795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762211" y="1721111"/>
                <a:ext cx="7473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𝝃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2211" y="1721111"/>
                <a:ext cx="747320" cy="461665"/>
              </a:xfrm>
              <a:prstGeom prst="rect">
                <a:avLst/>
              </a:prstGeom>
              <a:blipFill rotWithShape="0">
                <a:blip r:embed="rId4"/>
                <a:stretch>
                  <a:fillRect r="-2439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192908" y="1503693"/>
                <a:ext cx="3926459" cy="8792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908" y="1503693"/>
                <a:ext cx="3926459" cy="87928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6618" y="3975091"/>
            <a:ext cx="4024730" cy="258785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7757479" y="5222448"/>
            <a:ext cx="82296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962813" y="5258742"/>
                <a:ext cx="4122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𝝃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2813" y="5258742"/>
                <a:ext cx="412292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2941" r="-4412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262566" y="6388363"/>
                <a:ext cx="4683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2566" y="6388363"/>
                <a:ext cx="468397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235740" y="3471481"/>
                <a:ext cx="441146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5740" y="3471481"/>
                <a:ext cx="441146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768208" y="4977403"/>
                <a:ext cx="66390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8208" y="4977403"/>
                <a:ext cx="663900" cy="461665"/>
              </a:xfrm>
              <a:prstGeom prst="rect">
                <a:avLst/>
              </a:prstGeom>
              <a:blipFill rotWithShape="0">
                <a:blip r:embed="rId10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157912" y="2080495"/>
                <a:ext cx="1288109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7912" y="2080495"/>
                <a:ext cx="1288109" cy="46166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ight Arrow 19"/>
          <p:cNvSpPr/>
          <p:nvPr/>
        </p:nvSpPr>
        <p:spPr>
          <a:xfrm rot="5400000">
            <a:off x="3375691" y="3798277"/>
            <a:ext cx="575972" cy="740533"/>
          </a:xfrm>
          <a:prstGeom prst="rightArrow">
            <a:avLst>
              <a:gd name="adj1" fmla="val 50000"/>
              <a:gd name="adj2" fmla="val 5907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70615" y="4758134"/>
                <a:ext cx="64221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ea typeface="Cambria Math" panose="02040503050406030204" pitchFamily="18" charset="0"/>
                  </a:rPr>
                  <a:t>Close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 smtClean="0">
                    <a:ea typeface="Cambria Math" panose="02040503050406030204" pitchFamily="18" charset="0"/>
                  </a:rPr>
                  <a:t> large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 smtClean="0"/>
                  <a:t> Extended Wannier state</a:t>
                </a:r>
                <a:endParaRPr lang="en-US" sz="24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15" y="4758134"/>
                <a:ext cx="6422143" cy="461665"/>
              </a:xfrm>
              <a:prstGeom prst="rect">
                <a:avLst/>
              </a:prstGeom>
              <a:blipFill rotWithShape="0">
                <a:blip r:embed="rId12"/>
                <a:stretch>
                  <a:fillRect l="-1519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36011" y="5290570"/>
                <a:ext cx="63559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ea typeface="Cambria Math" panose="02040503050406030204" pitchFamily="18" charset="0"/>
                  </a:rPr>
                  <a:t>Far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 smtClean="0">
                    <a:ea typeface="Cambria Math" panose="02040503050406030204" pitchFamily="18" charset="0"/>
                  </a:rPr>
                  <a:t> small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 smtClean="0"/>
                  <a:t> Localized Wannier state</a:t>
                </a:r>
                <a:endParaRPr lang="en-US" sz="24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11" y="5290570"/>
                <a:ext cx="6355907" cy="461665"/>
              </a:xfrm>
              <a:prstGeom prst="rect">
                <a:avLst/>
              </a:prstGeom>
              <a:blipFill rotWithShape="0">
                <a:blip r:embed="rId13"/>
                <a:stretch>
                  <a:fillRect l="-1438" t="-10526" r="-479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279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  <p:bldP spid="15" grpId="0"/>
      <p:bldP spid="16" grpId="0"/>
      <p:bldP spid="18" grpId="0"/>
      <p:bldP spid="20" grpId="0" animBg="1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698419" y="905062"/>
            <a:ext cx="101822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5787" y="2232288"/>
            <a:ext cx="2920050" cy="2041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636" y="1842030"/>
            <a:ext cx="1969875" cy="1795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9511" y="3729763"/>
            <a:ext cx="1622529" cy="1372546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4859674" y="3482939"/>
            <a:ext cx="493160" cy="8938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80970" y="983292"/>
            <a:ext cx="36696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Engineering topological models </a:t>
            </a:r>
          </a:p>
          <a:p>
            <a:r>
              <a:rPr lang="en-US" sz="2000" dirty="0"/>
              <a:t>b</a:t>
            </a:r>
            <a:r>
              <a:rPr lang="en-US" sz="2000" dirty="0" smtClean="0"/>
              <a:t>y cold atoms (Haldane, SSH, </a:t>
            </a:r>
            <a:r>
              <a:rPr lang="en-US" sz="2000" dirty="0" err="1" smtClean="0"/>
              <a:t>etc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6066970" y="960014"/>
            <a:ext cx="36675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Measure Berry curvature by </a:t>
            </a:r>
          </a:p>
          <a:p>
            <a:r>
              <a:rPr lang="en-US" sz="2000" dirty="0"/>
              <a:t>m</a:t>
            </a:r>
            <a:r>
              <a:rPr lang="en-US" sz="2000" dirty="0" smtClean="0"/>
              <a:t>omentum space interferometry</a:t>
            </a:r>
          </a:p>
          <a:p>
            <a:r>
              <a:rPr lang="en-US" sz="2000" dirty="0"/>
              <a:t>o</a:t>
            </a:r>
            <a:r>
              <a:rPr lang="en-US" sz="2000" dirty="0" smtClean="0"/>
              <a:t>r anomalous velocity</a:t>
            </a:r>
            <a:endParaRPr lang="en-US" sz="2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1028" y="5122924"/>
            <a:ext cx="2092836" cy="135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07854" y="6488668"/>
            <a:ext cx="3503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Bloch (Munich), </a:t>
            </a:r>
            <a:r>
              <a:rPr lang="en-US" dirty="0" err="1" smtClean="0"/>
              <a:t>Esslinger</a:t>
            </a:r>
            <a:r>
              <a:rPr lang="en-US" dirty="0" smtClean="0"/>
              <a:t> (ETH), </a:t>
            </a:r>
            <a:r>
              <a:rPr lang="en-US" dirty="0" err="1" smtClean="0"/>
              <a:t>etc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9723" y="4530499"/>
            <a:ext cx="2216593" cy="202769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7818636" y="4530499"/>
            <a:ext cx="1315092" cy="4832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7724457" y="4772144"/>
            <a:ext cx="1409271" cy="13492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9100221" y="4032862"/>
                <a:ext cx="303127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Divergence of Berry curvature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at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HSP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divergence of 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Correlation length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0221" y="4032862"/>
                <a:ext cx="3031279" cy="923330"/>
              </a:xfrm>
              <a:prstGeom prst="rect">
                <a:avLst/>
              </a:prstGeom>
              <a:blipFill rotWithShape="0">
                <a:blip r:embed="rId7"/>
                <a:stretch>
                  <a:fillRect l="-1811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98419" y="91953"/>
            <a:ext cx="10515600" cy="84892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Measuring Berry curvature in cold atoms</a:t>
            </a:r>
            <a:endParaRPr lang="en-US" sz="3600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8627191" y="5865337"/>
            <a:ext cx="2867723" cy="554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2D: Berry curvature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144843" y="6292618"/>
                <a:ext cx="404112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𝜵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𝜵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4843" y="6292618"/>
                <a:ext cx="4041127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703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1066800" y="868061"/>
            <a:ext cx="101822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98982" y="1228153"/>
            <a:ext cx="3319050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Landau order parameter</a:t>
            </a:r>
            <a:endParaRPr lang="en-US" sz="24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86442" y="2613553"/>
                <a:ext cx="1185901" cy="5284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442" y="2613553"/>
                <a:ext cx="1185901" cy="52841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eft-Right Arrow 7"/>
          <p:cNvSpPr/>
          <p:nvPr/>
        </p:nvSpPr>
        <p:spPr>
          <a:xfrm>
            <a:off x="3031957" y="2772076"/>
            <a:ext cx="1164655" cy="341438"/>
          </a:xfrm>
          <a:prstGeom prst="leftRightArrow">
            <a:avLst>
              <a:gd name="adj1" fmla="val 50000"/>
              <a:gd name="adj2" fmla="val 7807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2335" y="1988186"/>
            <a:ext cx="2601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Spin-spin correl. fn.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5778" y="1961381"/>
            <a:ext cx="3414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Elastic neutron scattering 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143" y="3958014"/>
            <a:ext cx="2425151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Topological order</a:t>
            </a:r>
            <a:endParaRPr lang="en-US" sz="2400" dirty="0">
              <a:solidFill>
                <a:srgbClr val="00B0F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9306" y="1689818"/>
            <a:ext cx="3356860" cy="201411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50671" y="2356622"/>
            <a:ext cx="1465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Fourier Trans.</a:t>
            </a:r>
            <a:endParaRPr lang="en-US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726109" y="2580162"/>
                <a:ext cx="3668248" cy="9380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e>
                          </m:d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𝑖𝑄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109" y="2580162"/>
                <a:ext cx="3668248" cy="93801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-34650" y="4877671"/>
            <a:ext cx="3206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Wannier</a:t>
            </a:r>
            <a:r>
              <a:rPr lang="en-US" sz="2400" dirty="0" smtClean="0"/>
              <a:t> state correl. fn.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30986" y="4890620"/>
            <a:ext cx="337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Cold atom interferometry</a:t>
            </a:r>
            <a:endParaRPr lang="en-US" sz="2400" dirty="0">
              <a:solidFill>
                <a:srgbClr val="00B0F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9637" y="4967452"/>
            <a:ext cx="1434771" cy="131249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8402" y="4967452"/>
            <a:ext cx="1739330" cy="12160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790980" y="5729492"/>
                <a:ext cx="36519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980" y="5729492"/>
                <a:ext cx="3651962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669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Left-Right Arrow 23"/>
          <p:cNvSpPr/>
          <p:nvPr/>
        </p:nvSpPr>
        <p:spPr>
          <a:xfrm>
            <a:off x="3405577" y="5655755"/>
            <a:ext cx="1164655" cy="341438"/>
          </a:xfrm>
          <a:prstGeom prst="leftRightArrow">
            <a:avLst>
              <a:gd name="adj1" fmla="val 50000"/>
              <a:gd name="adj2" fmla="val 7807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324291" y="5240301"/>
            <a:ext cx="1465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Fourier Trans.</a:t>
            </a:r>
            <a:endParaRPr lang="en-US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98982" y="5729141"/>
                <a:ext cx="292990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𝑹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82" y="5729141"/>
                <a:ext cx="2929905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2292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698419" y="91953"/>
            <a:ext cx="10515600" cy="84892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 new type of “topological” </a:t>
            </a:r>
            <a:r>
              <a:rPr lang="en-US" sz="3600" dirty="0" err="1" smtClean="0"/>
              <a:t>spectrascopy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1904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  <p:bldP spid="18" grpId="0"/>
      <p:bldP spid="23" grpId="0"/>
      <p:bldP spid="24" grpId="0" animBg="1"/>
      <p:bldP spid="25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567" y="200576"/>
            <a:ext cx="9020503" cy="66488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Outline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120" y="1195004"/>
            <a:ext cx="10515600" cy="4351338"/>
          </a:xfrm>
        </p:spPr>
        <p:txBody>
          <a:bodyPr/>
          <a:lstStyle/>
          <a:p>
            <a:r>
              <a:rPr lang="en-US" dirty="0" smtClean="0"/>
              <a:t>Topology in our daily life</a:t>
            </a:r>
          </a:p>
          <a:p>
            <a:r>
              <a:rPr lang="en-US" dirty="0" smtClean="0"/>
              <a:t>Topology in solids </a:t>
            </a:r>
          </a:p>
          <a:p>
            <a:r>
              <a:rPr lang="en-US" dirty="0" smtClean="0"/>
              <a:t>Topological phase transitions in solids</a:t>
            </a:r>
          </a:p>
          <a:p>
            <a:r>
              <a:rPr lang="en-US" dirty="0" smtClean="0"/>
              <a:t>Statistical aspects of topological phase transitions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20567" y="865465"/>
            <a:ext cx="7772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97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405" y="68828"/>
            <a:ext cx="3618559" cy="79344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Critical exponents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026" y="1839271"/>
            <a:ext cx="4961825" cy="33418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6974" y="1093106"/>
            <a:ext cx="51408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Defining a length scale from curvature function </a:t>
            </a:r>
          </a:p>
          <a:p>
            <a:r>
              <a:rPr lang="en-US" sz="2000" dirty="0" smtClean="0"/>
              <a:t>near the gap-closing momentum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7557328" y="2528098"/>
            <a:ext cx="2487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5"/>
                </a:solidFill>
              </a:rPr>
              <a:t>Ornstein-Zernike form</a:t>
            </a:r>
            <a:endParaRPr lang="en-US" sz="1400" dirty="0">
              <a:solidFill>
                <a:schemeClr val="accent5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68896" y="4893330"/>
            <a:ext cx="3511271" cy="14425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374519" y="5080584"/>
                <a:ext cx="231556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4519" y="5080584"/>
                <a:ext cx="2315569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526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>
            <a:off x="3844964" y="2796191"/>
            <a:ext cx="611795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456759" y="2565358"/>
                <a:ext cx="7473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𝝃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759" y="2565358"/>
                <a:ext cx="747320" cy="461665"/>
              </a:xfrm>
              <a:prstGeom prst="rect">
                <a:avLst/>
              </a:prstGeom>
              <a:blipFill rotWithShape="0">
                <a:blip r:embed="rId4"/>
                <a:stretch>
                  <a:fillRect r="-2439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Down Arrow 10"/>
          <p:cNvSpPr/>
          <p:nvPr/>
        </p:nvSpPr>
        <p:spPr>
          <a:xfrm>
            <a:off x="8519687" y="4389120"/>
            <a:ext cx="642601" cy="301752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556077" y="3315910"/>
                <a:ext cx="14365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24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sz="24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077" y="3315910"/>
                <a:ext cx="1436547" cy="461665"/>
              </a:xfrm>
              <a:prstGeom prst="rect">
                <a:avLst/>
              </a:prstGeom>
              <a:blipFill rotWithShape="0">
                <a:blip r:embed="rId5"/>
                <a:stretch>
                  <a:fillRect r="-847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V="1">
            <a:off x="4150219" y="2211771"/>
            <a:ext cx="0" cy="1188720"/>
          </a:xfrm>
          <a:prstGeom prst="straightConnector1">
            <a:avLst/>
          </a:prstGeom>
          <a:ln w="57150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7374518" y="5607535"/>
                <a:ext cx="3305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)∝</m:t>
                      </m:r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4518" y="5607535"/>
                <a:ext cx="3305649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837805" y="2960851"/>
                <a:ext cx="3926459" cy="8792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7805" y="2960851"/>
                <a:ext cx="3926459" cy="87928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 flipV="1">
            <a:off x="383631" y="868061"/>
            <a:ext cx="101822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53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1" grpId="0" animBg="1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830" y="176502"/>
            <a:ext cx="10515600" cy="73523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Scaling laws</a:t>
            </a:r>
            <a:endParaRPr lang="en-US" sz="3600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40830" y="911739"/>
            <a:ext cx="101822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4146113" y="2215232"/>
            <a:ext cx="810952" cy="397964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6968864" y="2263310"/>
            <a:ext cx="277403" cy="523386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48378" y="5499634"/>
            <a:ext cx="40805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area under the divergence </a:t>
            </a:r>
          </a:p>
          <a:p>
            <a:r>
              <a:rPr lang="en-US" sz="2400" dirty="0" smtClean="0"/>
              <a:t>remains a constant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177223" y="6324300"/>
                <a:ext cx="310283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400" dirty="0" smtClean="0"/>
                  <a:t> constant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223" y="6324300"/>
                <a:ext cx="3102837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393" t="-10526" r="-2161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Arrow 8"/>
          <p:cNvSpPr/>
          <p:nvPr/>
        </p:nvSpPr>
        <p:spPr>
          <a:xfrm>
            <a:off x="5174994" y="5971092"/>
            <a:ext cx="647272" cy="584041"/>
          </a:xfrm>
          <a:prstGeom prst="rightArrow">
            <a:avLst>
              <a:gd name="adj1" fmla="val 50000"/>
              <a:gd name="adj2" fmla="val 605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475134" y="6369514"/>
                <a:ext cx="385413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)∝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134" y="6369514"/>
                <a:ext cx="3854132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157912" y="5538517"/>
                <a:ext cx="488909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B0F0"/>
                    </a:solidFill>
                  </a:rPr>
                  <a:t>S</a:t>
                </a:r>
                <a:r>
                  <a:rPr lang="en-US" sz="2400" dirty="0" smtClean="0">
                    <a:solidFill>
                      <a:srgbClr val="00B0F0"/>
                    </a:solidFill>
                  </a:rPr>
                  <a:t>caling law</a:t>
                </a:r>
                <a:r>
                  <a:rPr lang="en-US" sz="2400" dirty="0" smtClean="0"/>
                  <a:t>: the critical exponent of </a:t>
                </a:r>
                <a:endParaRPr lang="en-US" sz="24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sz="2400" dirty="0" smtClean="0"/>
                  <a:t> have to be the same</a:t>
                </a:r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7912" y="5538517"/>
                <a:ext cx="4889095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1870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6904" y="2625141"/>
            <a:ext cx="4370508" cy="29360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584" y="2661274"/>
            <a:ext cx="4326984" cy="2904649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4116705" y="2076559"/>
            <a:ext cx="7132320" cy="0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652570" y="2076558"/>
            <a:ext cx="3017520" cy="0"/>
          </a:xfrm>
          <a:prstGeom prst="straightConnector1">
            <a:avLst/>
          </a:prstGeom>
          <a:ln w="63500">
            <a:solidFill>
              <a:schemeClr val="accent2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428730" y="1570066"/>
            <a:ext cx="3291840" cy="0"/>
          </a:xfrm>
          <a:prstGeom prst="straightConnector1">
            <a:avLst/>
          </a:prstGeom>
          <a:ln w="63500">
            <a:solidFill>
              <a:schemeClr val="accent2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685349" y="1535349"/>
            <a:ext cx="3051" cy="567887"/>
          </a:xfrm>
          <a:prstGeom prst="straightConnector1">
            <a:avLst/>
          </a:prstGeom>
          <a:ln w="63500">
            <a:solidFill>
              <a:schemeClr val="accent2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1365114" y="1856000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𝜹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US" sz="2400" b="1" i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5114" y="1856000"/>
                <a:ext cx="561372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152689" y="1026533"/>
                <a:ext cx="25937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400" b="1" i="1" dirty="0" smtClean="0">
                    <a:solidFill>
                      <a:schemeClr val="accent2"/>
                    </a:solidFill>
                  </a:rPr>
                  <a:t>   </a:t>
                </a:r>
                <a:r>
                  <a:rPr lang="en-US" sz="2400" b="1" dirty="0" smtClean="0">
                    <a:solidFill>
                      <a:schemeClr val="accent2"/>
                    </a:solidFill>
                  </a:rPr>
                  <a:t>(nontrivial)</a:t>
                </a:r>
                <a:endParaRPr lang="en-US" sz="2400" b="1" i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2689" y="1026533"/>
                <a:ext cx="2593723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469" t="-10526" r="-3052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993836" y="1553500"/>
                <a:ext cx="21012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400" b="1" i="1" dirty="0" smtClean="0">
                    <a:solidFill>
                      <a:schemeClr val="accent2"/>
                    </a:solidFill>
                  </a:rPr>
                  <a:t>   </a:t>
                </a:r>
                <a:r>
                  <a:rPr lang="en-US" sz="2400" b="1" dirty="0" smtClean="0">
                    <a:solidFill>
                      <a:schemeClr val="accent2"/>
                    </a:solidFill>
                  </a:rPr>
                  <a:t>(trivial)</a:t>
                </a:r>
                <a:endParaRPr lang="en-US" sz="2400" b="1" i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3836" y="1553500"/>
                <a:ext cx="2101281" cy="461665"/>
              </a:xfrm>
              <a:prstGeom prst="rect">
                <a:avLst/>
              </a:prstGeom>
              <a:blipFill rotWithShape="0">
                <a:blip r:embed="rId9"/>
                <a:stretch>
                  <a:fillRect l="-580" t="-10526" r="-376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329352" y="2076558"/>
                <a:ext cx="6831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𝜹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9352" y="2076558"/>
                <a:ext cx="683136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977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8187" y="5992493"/>
            <a:ext cx="5060500" cy="3818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72" y="1526048"/>
            <a:ext cx="1719134" cy="2168161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1066800" y="846322"/>
            <a:ext cx="101822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77730" y="209550"/>
            <a:ext cx="84060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Introducing “curvature renormalization group” approach</a:t>
            </a:r>
            <a:endParaRPr lang="en-US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02" y="4246414"/>
            <a:ext cx="1635930" cy="20637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433" y="4246415"/>
            <a:ext cx="1673082" cy="19580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5231" y="4240100"/>
            <a:ext cx="1754921" cy="20637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416" y="1533503"/>
            <a:ext cx="1773719" cy="2197294"/>
          </a:xfrm>
          <a:prstGeom prst="rect">
            <a:avLst/>
          </a:prstGeom>
        </p:spPr>
      </p:pic>
      <p:sp>
        <p:nvSpPr>
          <p:cNvPr id="17" name="Left Brace 16"/>
          <p:cNvSpPr/>
          <p:nvPr/>
        </p:nvSpPr>
        <p:spPr>
          <a:xfrm rot="16200000">
            <a:off x="4943275" y="2365425"/>
            <a:ext cx="300146" cy="869169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866634" y="3011363"/>
            <a:ext cx="23607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“Curvature function”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5447" y="1098722"/>
            <a:ext cx="8943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First way: Integrating out the curvature to get the topological invariant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285748" y="3726114"/>
            <a:ext cx="7928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Second way: stretch the string until the knots become obvious</a:t>
            </a:r>
            <a:endParaRPr lang="en-US" sz="2400" dirty="0"/>
          </a:p>
        </p:txBody>
      </p:sp>
      <p:sp>
        <p:nvSpPr>
          <p:cNvPr id="22" name="Left Brace 21"/>
          <p:cNvSpPr/>
          <p:nvPr/>
        </p:nvSpPr>
        <p:spPr>
          <a:xfrm rot="16200000">
            <a:off x="9517707" y="4683855"/>
            <a:ext cx="197744" cy="1612116"/>
          </a:xfrm>
          <a:prstGeom prst="leftBrac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348188" y="5695216"/>
                <a:ext cx="57821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accent2"/>
                    </a:solidFill>
                  </a:rPr>
                  <a:t>Curvature function slightly away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accent2"/>
                    </a:solidFill>
                  </a:rPr>
                  <a:t> at the old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2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8188" y="5695216"/>
                <a:ext cx="5782168" cy="400110"/>
              </a:xfrm>
              <a:prstGeom prst="rect">
                <a:avLst/>
              </a:prstGeom>
              <a:blipFill rotWithShape="0">
                <a:blip r:embed="rId8"/>
                <a:stretch>
                  <a:fillRect l="-1054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ight Arrow 23"/>
          <p:cNvSpPr/>
          <p:nvPr/>
        </p:nvSpPr>
        <p:spPr>
          <a:xfrm>
            <a:off x="1746966" y="4866235"/>
            <a:ext cx="395674" cy="658368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3878811" y="4896240"/>
            <a:ext cx="395674" cy="658368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497947" y="4539281"/>
            <a:ext cx="9096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stretch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97960" y="4539281"/>
            <a:ext cx="9096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stretch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8" name="Left Brace 27"/>
          <p:cNvSpPr/>
          <p:nvPr/>
        </p:nvSpPr>
        <p:spPr>
          <a:xfrm rot="16200000" flipH="1">
            <a:off x="7478344" y="4307754"/>
            <a:ext cx="273532" cy="1000122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824729" y="4240100"/>
                <a:ext cx="654710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accent1"/>
                    </a:solidFill>
                  </a:rPr>
                  <a:t>Curvature function at high symmetry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accent1"/>
                    </a:solidFill>
                  </a:rPr>
                  <a:t> at the new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4729" y="4240100"/>
                <a:ext cx="6547103" cy="400110"/>
              </a:xfrm>
              <a:prstGeom prst="rect">
                <a:avLst/>
              </a:prstGeom>
              <a:blipFill rotWithShape="0">
                <a:blip r:embed="rId9"/>
                <a:stretch>
                  <a:fillRect l="-1024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>
            <a:off x="7031736" y="2578608"/>
            <a:ext cx="4114800" cy="0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438515" y="2578608"/>
            <a:ext cx="1828800" cy="0"/>
          </a:xfrm>
          <a:prstGeom prst="straightConnector1">
            <a:avLst/>
          </a:prstGeom>
          <a:ln w="63500">
            <a:solidFill>
              <a:schemeClr val="accent2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9267315" y="2064846"/>
            <a:ext cx="1828800" cy="0"/>
          </a:xfrm>
          <a:prstGeom prst="straightConnector1">
            <a:avLst/>
          </a:prstGeom>
          <a:ln w="63500">
            <a:solidFill>
              <a:schemeClr val="accent2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9267315" y="2037398"/>
            <a:ext cx="3051" cy="567887"/>
          </a:xfrm>
          <a:prstGeom prst="straightConnector1">
            <a:avLst/>
          </a:prstGeom>
          <a:ln w="63500">
            <a:solidFill>
              <a:schemeClr val="accent2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146536" y="2347775"/>
                <a:ext cx="5341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en-US" sz="2400" b="1" i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6536" y="2347775"/>
                <a:ext cx="534121" cy="4616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592505" y="1541700"/>
                <a:ext cx="10304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2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400" b="1" i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2505" y="1541700"/>
                <a:ext cx="1030475" cy="46166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702182" y="2084823"/>
                <a:ext cx="10304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2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400" b="1" i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2182" y="2084823"/>
                <a:ext cx="1030475" cy="46166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009103" y="2631333"/>
                <a:ext cx="6574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9103" y="2631333"/>
                <a:ext cx="657488" cy="46166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1370489" y="6023841"/>
                <a:ext cx="5341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en-US" sz="2400" b="1" i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0489" y="6023841"/>
                <a:ext cx="534121" cy="46166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8620225" y="6325449"/>
                <a:ext cx="6558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0225" y="6325449"/>
                <a:ext cx="655885" cy="46166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9900900" y="6312326"/>
                <a:ext cx="6398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sz="2400" b="1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𝐟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0900" y="6312326"/>
                <a:ext cx="639855" cy="461665"/>
              </a:xfrm>
              <a:prstGeom prst="rect">
                <a:avLst/>
              </a:prstGeom>
              <a:blipFill rotWithShape="0">
                <a:blip r:embed="rId19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080606" y="1990609"/>
                <a:ext cx="2599494" cy="968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606" y="1990609"/>
                <a:ext cx="2599494" cy="968727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867161" y="4957754"/>
                <a:ext cx="381168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7161" y="4957754"/>
                <a:ext cx="3811684" cy="461665"/>
              </a:xfrm>
              <a:prstGeom prst="rect">
                <a:avLst/>
              </a:prstGeom>
              <a:blipFill rotWithShape="0">
                <a:blip r:embed="rId23"/>
                <a:stretch>
                  <a:fillRect r="-160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564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  <p:bldP spid="20" grpId="0"/>
      <p:bldP spid="22" grpId="0" animBg="1"/>
      <p:bldP spid="23" grpId="0"/>
      <p:bldP spid="24" grpId="0" animBg="1"/>
      <p:bldP spid="25" grpId="0" animBg="1"/>
      <p:bldP spid="26" grpId="0"/>
      <p:bldP spid="27" grpId="0"/>
      <p:bldP spid="28" grpId="0" animBg="1"/>
      <p:bldP spid="29" grpId="0"/>
      <p:bldP spid="9" grpId="0"/>
      <p:bldP spid="10" grpId="0"/>
      <p:bldP spid="34" grpId="0"/>
      <p:bldP spid="12" grpId="0"/>
      <p:bldP spid="36" grpId="0"/>
      <p:bldP spid="37" grpId="0"/>
      <p:bldP spid="38" grpId="0"/>
      <p:bldP spid="42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90102" y="4366888"/>
            <a:ext cx="11757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topological invariant is calculated from the “</a:t>
            </a:r>
            <a:r>
              <a:rPr lang="en-US" sz="2400" dirty="0" smtClean="0">
                <a:solidFill>
                  <a:srgbClr val="00B0F0"/>
                </a:solidFill>
              </a:rPr>
              <a:t>curvature function</a:t>
            </a:r>
            <a:r>
              <a:rPr lang="en-US" sz="2400" dirty="0" smtClean="0"/>
              <a:t>” (Berry connection in 1D)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173221" y="4854935"/>
                <a:ext cx="6027740" cy="1746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𝑑𝑘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  <m:d>
                            <m:dPr>
                              <m:begChr m:val="⟨"/>
                              <m:endChr m:val="⟩"/>
                              <m:ctrlPr>
                                <a:rPr lang="en-US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𝑑𝑘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b="0" i="1" dirty="0" smtClean="0">
                  <a:latin typeface="Cambria Math" panose="02040503050406030204" pitchFamily="18" charset="0"/>
                </a:endParaRPr>
              </a:p>
              <a:p>
                <a:r>
                  <a:rPr lang="en-US" sz="2400" b="0" dirty="0" smtClean="0"/>
                  <a:t>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0     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Topologcally</m:t>
                            </m:r>
                            <m:r>
                              <a:rPr lang="en-US" sz="24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trivial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1    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Topologically</m:t>
                            </m:r>
                            <m:r>
                              <a:rPr lang="en-US" sz="2400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nontrivial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21" y="4854935"/>
                <a:ext cx="6027740" cy="174656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0726" y="5827796"/>
            <a:ext cx="4983202" cy="33630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5724" y="6291046"/>
            <a:ext cx="4833371" cy="3173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743967" y="5325694"/>
                <a:ext cx="423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967" y="5325694"/>
                <a:ext cx="423513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0399551" y="5325693"/>
                <a:ext cx="6128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9551" y="5325693"/>
                <a:ext cx="612860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944349" y="5325692"/>
                <a:ext cx="6176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4349" y="5325692"/>
                <a:ext cx="617605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 flipV="1">
            <a:off x="1066800" y="981075"/>
            <a:ext cx="101822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4518" y="209550"/>
            <a:ext cx="102064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The simplest model: 1D </a:t>
            </a:r>
            <a:r>
              <a:rPr lang="en-US" sz="3200" dirty="0" err="1" smtClean="0"/>
              <a:t>spinless</a:t>
            </a:r>
            <a:r>
              <a:rPr lang="en-US" sz="3200" dirty="0" smtClean="0"/>
              <a:t> Su-Schrieffer-</a:t>
            </a:r>
            <a:r>
              <a:rPr lang="en-US" sz="3200" dirty="0" err="1" smtClean="0"/>
              <a:t>Heeger</a:t>
            </a:r>
            <a:r>
              <a:rPr lang="en-US" sz="3200" dirty="0" smtClean="0"/>
              <a:t> model</a:t>
            </a:r>
            <a:endParaRPr lang="en-US" sz="3200" dirty="0"/>
          </a:p>
        </p:txBody>
      </p:sp>
      <p:sp>
        <p:nvSpPr>
          <p:cNvPr id="20" name="Oval 19"/>
          <p:cNvSpPr/>
          <p:nvPr/>
        </p:nvSpPr>
        <p:spPr>
          <a:xfrm>
            <a:off x="8401050" y="1504950"/>
            <a:ext cx="2847975" cy="93345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9334500" y="2305050"/>
            <a:ext cx="180975" cy="1809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0029825" y="2347912"/>
            <a:ext cx="180975" cy="1809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0639425" y="2207418"/>
            <a:ext cx="180975" cy="1809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1158537" y="1919287"/>
            <a:ext cx="180975" cy="1809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0739437" y="1570434"/>
            <a:ext cx="180975" cy="1809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0120312" y="1452562"/>
            <a:ext cx="180975" cy="1809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9479756" y="1428169"/>
            <a:ext cx="180975" cy="1809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874918" y="1528761"/>
            <a:ext cx="180975" cy="1809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8341518" y="1785936"/>
            <a:ext cx="180975" cy="1809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658225" y="2177043"/>
            <a:ext cx="180975" cy="1809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10198585" y="1579533"/>
            <a:ext cx="576880" cy="1167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30" idx="5"/>
          </p:cNvCxnSpPr>
          <p:nvPr/>
        </p:nvCxnSpPr>
        <p:spPr>
          <a:xfrm flipV="1">
            <a:off x="8981149" y="1582641"/>
            <a:ext cx="653079" cy="6356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849537" y="1201011"/>
                <a:ext cx="6556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𝜹</m:t>
                      </m:r>
                      <m:r>
                        <a:rPr lang="en-US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US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9537" y="1201011"/>
                <a:ext cx="655628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7477" r="-9346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605275" y="1133580"/>
                <a:ext cx="6556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𝜹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5275" y="1133580"/>
                <a:ext cx="655628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7477" r="-9346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530568" y="2077542"/>
            <a:ext cx="4084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Hamiltonian is off-diagonal</a:t>
            </a:r>
            <a:endParaRPr lang="en-US" sz="2400" dirty="0"/>
          </a:p>
        </p:txBody>
      </p:sp>
      <p:sp>
        <p:nvSpPr>
          <p:cNvPr id="41" name="Arc 40"/>
          <p:cNvSpPr/>
          <p:nvPr/>
        </p:nvSpPr>
        <p:spPr>
          <a:xfrm>
            <a:off x="8474346" y="1621458"/>
            <a:ext cx="1666684" cy="683001"/>
          </a:xfrm>
          <a:prstGeom prst="arc">
            <a:avLst>
              <a:gd name="adj1" fmla="val 9114597"/>
              <a:gd name="adj2" fmla="val 1113461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 41"/>
          <p:cNvSpPr/>
          <p:nvPr/>
        </p:nvSpPr>
        <p:spPr>
          <a:xfrm>
            <a:off x="8706372" y="1829982"/>
            <a:ext cx="2192953" cy="683001"/>
          </a:xfrm>
          <a:prstGeom prst="arc">
            <a:avLst>
              <a:gd name="adj1" fmla="val 2637415"/>
              <a:gd name="adj2" fmla="val 8181543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c 42"/>
          <p:cNvSpPr/>
          <p:nvPr/>
        </p:nvSpPr>
        <p:spPr>
          <a:xfrm rot="21059776">
            <a:off x="9221827" y="1710050"/>
            <a:ext cx="2003013" cy="683001"/>
          </a:xfrm>
          <a:prstGeom prst="arc">
            <a:avLst>
              <a:gd name="adj1" fmla="val 376547"/>
              <a:gd name="adj2" fmla="val 1843373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14833" y="2605707"/>
                <a:ext cx="2238497" cy="8876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3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3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3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3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3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3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23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3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3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  <m:sup>
                                    <m:r>
                                      <a:rPr lang="en-US" sz="23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†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sz="23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3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33" y="2605707"/>
                <a:ext cx="2238497" cy="88761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8830531" y="1715051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</a:t>
            </a:r>
            <a:endParaRPr lang="en-US" sz="20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9394435" y="1629926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118535" y="2778932"/>
                <a:ext cx="2332754" cy="4462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3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23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3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300" i="1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2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3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3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3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8535" y="2778932"/>
                <a:ext cx="2332754" cy="446276"/>
              </a:xfrm>
              <a:prstGeom prst="rect">
                <a:avLst/>
              </a:prstGeom>
              <a:blipFill rotWithShape="0">
                <a:blip r:embed="rId11"/>
                <a:stretch>
                  <a:fillRect t="-128767" r="-25393" b="-194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21503" y="1140248"/>
                <a:ext cx="6166496" cy="9512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3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bSup>
                            <m:sSubSupPr>
                              <m:ctrlP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  <m:t>𝐴𝑖</m:t>
                              </m:r>
                            </m:sub>
                            <m:sup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  <m:t>𝐵𝑖</m:t>
                              </m:r>
                            </m:sub>
                          </m:sSub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+(</m:t>
                          </m:r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bSup>
                            <m:sSubSupPr>
                              <m:ctrlPr>
                                <a:rPr lang="en-US" sz="23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3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300" i="1">
                                  <a:latin typeface="Cambria Math" panose="02040503050406030204" pitchFamily="18" charset="0"/>
                                </a:rPr>
                                <m:t>𝐴𝑖</m:t>
                              </m:r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sz="2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3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300" i="1">
                                  <a:latin typeface="Cambria Math" panose="02040503050406030204" pitchFamily="18" charset="0"/>
                                </a:rPr>
                                <m:t>𝐵𝑖</m:t>
                              </m:r>
                            </m:sub>
                          </m:sSub>
                        </m:e>
                      </m:nary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3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503" y="1140248"/>
                <a:ext cx="6166496" cy="95122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12737" y="3655639"/>
                <a:ext cx="5473550" cy="4577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3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3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3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p>
                        <m:sSupPr>
                          <m:ctrlPr>
                            <a:rPr lang="en-US" sz="23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𝑖𝑘</m:t>
                          </m:r>
                        </m:sup>
                      </m:sSup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=|</m:t>
                      </m:r>
                      <m:sSub>
                        <m:sSubPr>
                          <m:ctrlPr>
                            <a:rPr lang="en-US" sz="23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en-US" sz="23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3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37" y="3655639"/>
                <a:ext cx="5473550" cy="457754"/>
              </a:xfrm>
              <a:prstGeom prst="rect">
                <a:avLst/>
              </a:prstGeom>
              <a:blipFill rotWithShape="0">
                <a:blip r:embed="rId13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TextBox 114"/>
          <p:cNvSpPr txBox="1"/>
          <p:nvPr/>
        </p:nvSpPr>
        <p:spPr>
          <a:xfrm>
            <a:off x="9046064" y="2828760"/>
            <a:ext cx="1512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Polyacetylene</a:t>
            </a:r>
            <a:endParaRPr lang="en-US" b="1" dirty="0"/>
          </a:p>
        </p:txBody>
      </p:sp>
      <p:pic>
        <p:nvPicPr>
          <p:cNvPr id="116" name="Picture 1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23961" y="3191577"/>
            <a:ext cx="3050405" cy="117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20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21" grpId="0"/>
      <p:bldP spid="22" grpId="0"/>
      <p:bldP spid="23" grpId="0"/>
      <p:bldP spid="39" grpId="0"/>
      <p:bldP spid="44" grpId="0"/>
      <p:bldP spid="47" grpId="0"/>
      <p:bldP spid="4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1066800" y="981075"/>
            <a:ext cx="101822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89282" y="238926"/>
            <a:ext cx="11213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Using scaling to identify topological phase transitions in SSH model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17213" y="2496529"/>
                <a:ext cx="102707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Defining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 smtClean="0"/>
                  <a:t>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𝑑𝑙</m:t>
                    </m:r>
                  </m:oMath>
                </a14:m>
                <a:r>
                  <a:rPr lang="en-US" sz="2400" dirty="0" smtClean="0"/>
                  <a:t>, direct expansion gives the RG equation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13" y="2496529"/>
                <a:ext cx="10270760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890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Arrow 1"/>
          <p:cNvSpPr/>
          <p:nvPr/>
        </p:nvSpPr>
        <p:spPr>
          <a:xfrm>
            <a:off x="4737966" y="1669215"/>
            <a:ext cx="512064" cy="305195"/>
          </a:xfrm>
          <a:prstGeom prst="rightArrow">
            <a:avLst>
              <a:gd name="adj1" fmla="val 50000"/>
              <a:gd name="adj2" fmla="val 8894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759971" y="1575176"/>
                <a:ext cx="375820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971" y="1575176"/>
                <a:ext cx="3758208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624311" y="1541384"/>
                <a:ext cx="5016053" cy="4954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4311" y="1541384"/>
                <a:ext cx="5016053" cy="495457"/>
              </a:xfrm>
              <a:prstGeom prst="rect">
                <a:avLst/>
              </a:prstGeom>
              <a:blipFill rotWithShape="0">
                <a:blip r:embed="rId4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923091" y="3361059"/>
                <a:ext cx="4916923" cy="9296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𝑑𝑙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091" y="3361059"/>
                <a:ext cx="4916923" cy="92967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8822" y="3627833"/>
            <a:ext cx="4646445" cy="616574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7053702" y="5710506"/>
            <a:ext cx="4114800" cy="0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9027902" y="5710505"/>
            <a:ext cx="1828800" cy="0"/>
          </a:xfrm>
          <a:prstGeom prst="straightConnector1">
            <a:avLst/>
          </a:prstGeom>
          <a:ln w="63500">
            <a:solidFill>
              <a:schemeClr val="accent2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232166" y="5204013"/>
            <a:ext cx="1828800" cy="0"/>
          </a:xfrm>
          <a:prstGeom prst="straightConnector1">
            <a:avLst/>
          </a:prstGeom>
          <a:ln w="63500">
            <a:solidFill>
              <a:schemeClr val="accent2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9060681" y="5169296"/>
            <a:ext cx="3051" cy="567887"/>
          </a:xfrm>
          <a:prstGeom prst="straightConnector1">
            <a:avLst/>
          </a:prstGeom>
          <a:ln w="63500">
            <a:solidFill>
              <a:schemeClr val="accent2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1168502" y="5479673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𝜹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US" sz="2400" b="1" i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8502" y="5479673"/>
                <a:ext cx="561372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528021" y="4660480"/>
                <a:ext cx="25937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400" b="1" i="1" dirty="0" smtClean="0">
                    <a:solidFill>
                      <a:schemeClr val="accent2"/>
                    </a:solidFill>
                  </a:rPr>
                  <a:t>   </a:t>
                </a:r>
                <a:r>
                  <a:rPr lang="en-US" sz="2400" b="1" dirty="0" smtClean="0">
                    <a:solidFill>
                      <a:schemeClr val="accent2"/>
                    </a:solidFill>
                  </a:rPr>
                  <a:t>(nontrivial)</a:t>
                </a:r>
                <a:endParaRPr lang="en-US" sz="2400" b="1" i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8021" y="4660480"/>
                <a:ext cx="2593723" cy="461665"/>
              </a:xfrm>
              <a:prstGeom prst="rect">
                <a:avLst/>
              </a:prstGeom>
              <a:blipFill rotWithShape="0">
                <a:blip r:embed="rId9"/>
                <a:stretch>
                  <a:fillRect l="-706" t="-10667" r="-3059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369168" y="5187447"/>
                <a:ext cx="21012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400" b="1" i="1" dirty="0" smtClean="0">
                    <a:solidFill>
                      <a:schemeClr val="accent2"/>
                    </a:solidFill>
                  </a:rPr>
                  <a:t>   </a:t>
                </a:r>
                <a:r>
                  <a:rPr lang="en-US" sz="2400" b="1" dirty="0" smtClean="0">
                    <a:solidFill>
                      <a:schemeClr val="accent2"/>
                    </a:solidFill>
                  </a:rPr>
                  <a:t>(trivial)</a:t>
                </a:r>
                <a:endParaRPr lang="en-US" sz="2400" b="1" i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9168" y="5187447"/>
                <a:ext cx="2101281" cy="461665"/>
              </a:xfrm>
              <a:prstGeom prst="rect">
                <a:avLst/>
              </a:prstGeom>
              <a:blipFill rotWithShape="0">
                <a:blip r:embed="rId10"/>
                <a:stretch>
                  <a:fillRect l="-870" t="-10526" r="-347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428378" y="5771900"/>
                <a:ext cx="12676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𝜹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sub>
                      </m:sSub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8378" y="5771900"/>
                <a:ext cx="1267655" cy="46166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9670374" y="3394323"/>
            <a:ext cx="1243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/>
                </a:solidFill>
              </a:rPr>
              <a:t>Fixed point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280836" y="3393477"/>
            <a:ext cx="1402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Critical point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06973" y="3393477"/>
            <a:ext cx="1243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/>
                </a:solidFill>
              </a:rPr>
              <a:t>Fixed point</a:t>
            </a:r>
            <a:endParaRPr lang="en-US" b="1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1058760" y="3630281"/>
                <a:ext cx="561372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𝜹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US" sz="2400" b="1" i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8760" y="3630281"/>
                <a:ext cx="561372" cy="46166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9914870" y="3951360"/>
                <a:ext cx="383438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US" sz="2400" b="1" i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4870" y="3951360"/>
                <a:ext cx="383438" cy="4616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605987" y="3933195"/>
                <a:ext cx="612667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US" sz="2400" b="1" i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5987" y="3933195"/>
                <a:ext cx="612667" cy="46166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834076" y="3939772"/>
                <a:ext cx="437940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400" b="1" i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4076" y="3939772"/>
                <a:ext cx="437940" cy="46166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098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 animBg="1"/>
      <p:bldP spid="31" grpId="0" animBg="1"/>
      <p:bldP spid="32" grpId="0" animBg="1"/>
      <p:bldP spid="3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1811" y="3791224"/>
            <a:ext cx="1264141" cy="9574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761" y="3700767"/>
            <a:ext cx="837353" cy="1102653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1066800" y="981075"/>
            <a:ext cx="101822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47931" y="207993"/>
            <a:ext cx="8414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Why does scaling work: It’s like stretching a string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763524" y="1022172"/>
            <a:ext cx="3870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Topologically nontrivial phase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4637" y="1675780"/>
            <a:ext cx="4557409" cy="4930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08917" y="1657492"/>
            <a:ext cx="4557409" cy="4930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37" y="1403681"/>
            <a:ext cx="4855897" cy="33207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66" y="1397558"/>
            <a:ext cx="4877268" cy="33268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7647" y="5972434"/>
            <a:ext cx="1903109" cy="7218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90241" y="4978959"/>
            <a:ext cx="6829425" cy="4857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05548" y="6096101"/>
            <a:ext cx="2210416" cy="3789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22057" y="5908366"/>
            <a:ext cx="2153340" cy="2219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68715" y="3754180"/>
            <a:ext cx="1024349" cy="993771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8747721" y="5424498"/>
            <a:ext cx="146304" cy="34446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406378" y="5464734"/>
            <a:ext cx="423422" cy="455400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0110756" y="5389146"/>
            <a:ext cx="423422" cy="455400"/>
          </a:xfrm>
          <a:prstGeom prst="line">
            <a:avLst/>
          </a:prstGeom>
          <a:ln w="38100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048278" y="4806729"/>
            <a:ext cx="146304" cy="34446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078389" y="4789359"/>
            <a:ext cx="423422" cy="455400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022000" y="4766239"/>
            <a:ext cx="674514" cy="455607"/>
          </a:xfrm>
          <a:prstGeom prst="line">
            <a:avLst/>
          </a:prstGeom>
          <a:ln w="38100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045" y="1439884"/>
            <a:ext cx="4878633" cy="326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70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337336" y="728347"/>
            <a:ext cx="69494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5296" y="808016"/>
                <a:ext cx="5360891" cy="5193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en-US" sz="2400" dirty="0" smtClean="0"/>
                  <a:t>Topological invariant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p>
                        </m:sSup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𝐤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𝐤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96" y="808016"/>
                <a:ext cx="5360891" cy="519309"/>
              </a:xfrm>
              <a:prstGeom prst="rect">
                <a:avLst/>
              </a:prstGeom>
              <a:blipFill rotWithShape="0">
                <a:blip r:embed="rId2"/>
                <a:stretch>
                  <a:fillRect l="-1477" t="-142353" b="-20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95296" y="2001081"/>
                <a:ext cx="7109254" cy="5407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en-US" sz="2400" b="0" dirty="0" smtClean="0"/>
                  <a:t>Correlation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p>
                        </m:sSup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𝐤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𝐤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𝑹</m:t>
                        </m:r>
                      </m:sup>
                    </m:sSup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96" y="2001081"/>
                <a:ext cx="7109254" cy="540789"/>
              </a:xfrm>
              <a:prstGeom prst="rect">
                <a:avLst/>
              </a:prstGeom>
              <a:blipFill rotWithShape="0">
                <a:blip r:embed="rId3"/>
                <a:stretch>
                  <a:fillRect l="-1114" t="-3371" b="-15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84171" y="3244990"/>
                <a:ext cx="971265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en-US" sz="2400" dirty="0" smtClean="0"/>
                  <a:t>Curvature renormalization group approach: 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𝐤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𝐤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71" y="3244990"/>
                <a:ext cx="9712659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87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84786" y="4377605"/>
            <a:ext cx="43111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These statements are true for: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764445" y="4906646"/>
            <a:ext cx="9305624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err="1" smtClean="0"/>
              <a:t>Noninteracting</a:t>
            </a:r>
            <a:r>
              <a:rPr lang="en-US" sz="2400" dirty="0" smtClean="0"/>
              <a:t> models in any dimension and any symmetry class </a:t>
            </a:r>
          </a:p>
          <a:p>
            <a:r>
              <a:rPr lang="en-US" sz="2400" dirty="0" smtClean="0"/>
              <a:t>     (</a:t>
            </a:r>
            <a:r>
              <a:rPr lang="en-US" sz="2400" dirty="0" err="1" smtClean="0"/>
              <a:t>Kitaev</a:t>
            </a:r>
            <a:r>
              <a:rPr lang="en-US" sz="2400" dirty="0" smtClean="0"/>
              <a:t>, Kane-</a:t>
            </a:r>
            <a:r>
              <a:rPr lang="en-US" sz="2400" dirty="0" err="1" smtClean="0"/>
              <a:t>Mele</a:t>
            </a:r>
            <a:r>
              <a:rPr lang="en-US" sz="2400" dirty="0" smtClean="0"/>
              <a:t>, SSH, Haldane, </a:t>
            </a:r>
            <a:r>
              <a:rPr lang="en-US" sz="2400" dirty="0" err="1" smtClean="0"/>
              <a:t>Bernevig</a:t>
            </a:r>
            <a:r>
              <a:rPr lang="en-US" sz="2400" dirty="0" smtClean="0"/>
              <a:t>-Hughes-Zhang, chiral SC…)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Interacting models solved by Green’s functions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Interacting models solved by twisted boundary condition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err="1" smtClean="0"/>
              <a:t>Floquet</a:t>
            </a:r>
            <a:r>
              <a:rPr lang="en-US" sz="2400" dirty="0" smtClean="0"/>
              <a:t> systems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84786" y="2643399"/>
                <a:ext cx="88261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en-US" sz="2400" dirty="0" smtClean="0"/>
                  <a:t>A scaling law constraints the critical exponents of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𝐤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786" y="2643399"/>
                <a:ext cx="8826134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967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284786" y="3817133"/>
            <a:ext cx="9279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The universality class is determined by orbital symmetry of the system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95296" y="1331684"/>
                <a:ext cx="6923627" cy="6778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en-US" sz="2400" dirty="0" smtClean="0"/>
                  <a:t>Generic critical behavior: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0">
                                <a:latin typeface="Cambria Math" panose="02040503050406030204" pitchFamily="18" charset="0"/>
                              </a:rPr>
                              <m:t>𝐤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sz="24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𝐤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0">
                                <a:latin typeface="Cambria Math" panose="02040503050406030204" pitchFamily="18" charset="0"/>
                              </a:rPr>
                              <m:t>𝐤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96" y="1331684"/>
                <a:ext cx="6923627" cy="677814"/>
              </a:xfrm>
              <a:prstGeom prst="rect">
                <a:avLst/>
              </a:prstGeom>
              <a:blipFill rotWithShape="0">
                <a:blip r:embed="rId6"/>
                <a:stretch>
                  <a:fillRect l="-1144" b="-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7685290" y="206530"/>
            <a:ext cx="26432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</a:t>
            </a:r>
            <a:r>
              <a:rPr lang="en-US" sz="1400" dirty="0" smtClean="0"/>
              <a:t>. Chen, JPCM 28, 055601 (2016)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7685290" y="507409"/>
            <a:ext cx="4493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</a:t>
            </a:r>
            <a:r>
              <a:rPr lang="en-US" sz="1400" dirty="0" smtClean="0"/>
              <a:t>. Chen, M. Sigrist, A. P. Schnyder,</a:t>
            </a:r>
            <a:r>
              <a:rPr lang="en-US" sz="1400" dirty="0"/>
              <a:t> </a:t>
            </a:r>
            <a:r>
              <a:rPr lang="en-US" sz="1400" dirty="0" smtClean="0"/>
              <a:t>JPCM </a:t>
            </a:r>
            <a:r>
              <a:rPr lang="en-US" sz="1400" dirty="0"/>
              <a:t>28, </a:t>
            </a:r>
            <a:r>
              <a:rPr lang="en-US" sz="1400" dirty="0" smtClean="0"/>
              <a:t>365501 </a:t>
            </a:r>
            <a:r>
              <a:rPr lang="en-US" sz="1400" dirty="0"/>
              <a:t>(2016)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85290" y="802318"/>
            <a:ext cx="2974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</a:t>
            </a:r>
            <a:r>
              <a:rPr lang="en-US" sz="1400" dirty="0" smtClean="0"/>
              <a:t>. Chen, et al, PRB 95, 075116 (2017) 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7685290" y="1108398"/>
            <a:ext cx="3053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S. </a:t>
            </a:r>
            <a:r>
              <a:rPr lang="en-US" sz="1400" dirty="0" err="1" smtClean="0"/>
              <a:t>Kourtis</a:t>
            </a:r>
            <a:r>
              <a:rPr lang="en-US" sz="1400" dirty="0" smtClean="0"/>
              <a:t>, et al, PRB 95, 075116 (2017) 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7712699" y="1728794"/>
            <a:ext cx="4105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P. </a:t>
            </a:r>
            <a:r>
              <a:rPr lang="en-US" sz="1400" dirty="0" err="1" smtClean="0"/>
              <a:t>Molignini</a:t>
            </a:r>
            <a:r>
              <a:rPr lang="en-US" sz="1400" dirty="0" smtClean="0"/>
              <a:t>, W. Chen, and R. </a:t>
            </a:r>
            <a:r>
              <a:rPr lang="en-US" sz="1400" dirty="0" err="1" smtClean="0"/>
              <a:t>Chitra</a:t>
            </a:r>
            <a:r>
              <a:rPr lang="en-US" sz="1400" dirty="0" smtClean="0"/>
              <a:t>, arXiv:1805.09698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85290" y="1413479"/>
            <a:ext cx="25310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W. Chen</a:t>
            </a:r>
            <a:r>
              <a:rPr lang="en-US" sz="1400" smtClean="0"/>
              <a:t>, PRB 97, 115130 (2018)</a:t>
            </a:r>
            <a:endParaRPr lang="en-US" sz="1400" dirty="0" smtClean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68017" y="74452"/>
            <a:ext cx="2735317" cy="69642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Summary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8955" y="3716541"/>
            <a:ext cx="2228907" cy="138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86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017" y="127002"/>
            <a:ext cx="2735317" cy="69642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Summary</a:t>
            </a:r>
            <a:endParaRPr lang="en-US" sz="3600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68017" y="823422"/>
            <a:ext cx="101822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68017" y="1005818"/>
            <a:ext cx="10515600" cy="4351338"/>
          </a:xfrm>
        </p:spPr>
        <p:txBody>
          <a:bodyPr/>
          <a:lstStyle/>
          <a:p>
            <a:r>
              <a:rPr lang="en-US" dirty="0" smtClean="0"/>
              <a:t>Correlation function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1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277" y="365125"/>
            <a:ext cx="11101552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Renormalization group approach: Landau order parameter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134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Renormalization group approach: topological order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31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892" y="1473930"/>
            <a:ext cx="2073606" cy="21276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724" y="171012"/>
            <a:ext cx="9020503" cy="66488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Topology in our daily life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71904" y="1518744"/>
                <a:ext cx="4427483" cy="972097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71904" y="1518744"/>
                <a:ext cx="4427483" cy="972097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V="1">
            <a:off x="7471773" y="2537751"/>
            <a:ext cx="861494" cy="1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706351" y="1842755"/>
                <a:ext cx="39233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6351" y="1842755"/>
                <a:ext cx="392338" cy="6463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0820" y="3463487"/>
            <a:ext cx="2119675" cy="25453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3744" y="4364748"/>
            <a:ext cx="3800475" cy="203835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320567" y="865465"/>
            <a:ext cx="7772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1274381" y="979541"/>
            <a:ext cx="4049110" cy="539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Gauss-Bonnet theorem</a:t>
            </a:r>
            <a:endParaRPr lang="en-US" dirty="0"/>
          </a:p>
        </p:txBody>
      </p:sp>
      <p:sp>
        <p:nvSpPr>
          <p:cNvPr id="5" name="Right Brace 4"/>
          <p:cNvSpPr/>
          <p:nvPr/>
        </p:nvSpPr>
        <p:spPr>
          <a:xfrm rot="5400000">
            <a:off x="2846880" y="1995432"/>
            <a:ext cx="294288" cy="69653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442238" y="2706878"/>
            <a:ext cx="11035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Gaussian 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curvature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3" name="Right Brace 12"/>
          <p:cNvSpPr/>
          <p:nvPr/>
        </p:nvSpPr>
        <p:spPr>
          <a:xfrm rot="5400000">
            <a:off x="4631486" y="2140424"/>
            <a:ext cx="345891" cy="396982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90315" y="2706877"/>
            <a:ext cx="1021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Number </a:t>
            </a:r>
          </a:p>
          <a:p>
            <a:r>
              <a:rPr lang="en-US" b="1" dirty="0">
                <a:solidFill>
                  <a:schemeClr val="accent1"/>
                </a:solidFill>
              </a:rPr>
              <a:t>o</a:t>
            </a:r>
            <a:r>
              <a:rPr lang="en-US" b="1" dirty="0" smtClean="0">
                <a:solidFill>
                  <a:schemeClr val="accent1"/>
                </a:solidFill>
              </a:rPr>
              <a:t>f holes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274381" y="3664934"/>
            <a:ext cx="4325006" cy="623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Example: a perfect sphere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/>
              <p:cNvSpPr txBox="1">
                <a:spLocks/>
              </p:cNvSpPr>
              <p:nvPr/>
            </p:nvSpPr>
            <p:spPr>
              <a:xfrm>
                <a:off x="1179784" y="4290410"/>
                <a:ext cx="4427483" cy="97209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(1−0)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784" y="4290410"/>
                <a:ext cx="4427483" cy="9720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20848" y="792555"/>
            <a:ext cx="2040156" cy="242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97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724" y="171012"/>
            <a:ext cx="9020503" cy="66488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Different objects with the same topology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80848" y="2346871"/>
                <a:ext cx="4427483" cy="972097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0848" y="2346871"/>
                <a:ext cx="4427483" cy="972097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 flipV="1">
            <a:off x="320567" y="865465"/>
            <a:ext cx="7772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583325" y="1807668"/>
            <a:ext cx="4049110" cy="539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Gauss-Bonnet theorem</a:t>
            </a:r>
            <a:endParaRPr lang="en-US" dirty="0"/>
          </a:p>
        </p:txBody>
      </p:sp>
      <p:sp>
        <p:nvSpPr>
          <p:cNvPr id="5" name="Right Brace 4"/>
          <p:cNvSpPr/>
          <p:nvPr/>
        </p:nvSpPr>
        <p:spPr>
          <a:xfrm rot="5400000">
            <a:off x="2155824" y="2823559"/>
            <a:ext cx="294288" cy="69653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51182" y="3535005"/>
            <a:ext cx="1642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Local curvature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changes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3" name="Right Brace 12"/>
          <p:cNvSpPr/>
          <p:nvPr/>
        </p:nvSpPr>
        <p:spPr>
          <a:xfrm rot="5400000">
            <a:off x="3940430" y="2968551"/>
            <a:ext cx="345891" cy="396982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599259" y="3535004"/>
            <a:ext cx="1834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Number of holes 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unchanged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0016" y="2115061"/>
            <a:ext cx="2073606" cy="21276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5780" y="2070388"/>
            <a:ext cx="2353558" cy="231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0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512" y="2020554"/>
            <a:ext cx="5002924" cy="5697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562" y="123390"/>
            <a:ext cx="10515600" cy="74897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Quantum mechanical wave functions in solids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745" y="1205514"/>
            <a:ext cx="7034048" cy="589064"/>
          </a:xfrm>
        </p:spPr>
        <p:txBody>
          <a:bodyPr/>
          <a:lstStyle/>
          <a:p>
            <a:r>
              <a:rPr lang="en-US" dirty="0" smtClean="0"/>
              <a:t>Schrodinger equation in a periodic potential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20567" y="865465"/>
            <a:ext cx="101822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/>
          <p:cNvSpPr txBox="1">
            <a:spLocks/>
          </p:cNvSpPr>
          <p:nvPr/>
        </p:nvSpPr>
        <p:spPr>
          <a:xfrm>
            <a:off x="375745" y="3650519"/>
            <a:ext cx="2645979" cy="733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Bloch theorem</a:t>
            </a:r>
          </a:p>
        </p:txBody>
      </p:sp>
      <p:sp>
        <p:nvSpPr>
          <p:cNvPr id="9" name="Oval 8"/>
          <p:cNvSpPr/>
          <p:nvPr/>
        </p:nvSpPr>
        <p:spPr>
          <a:xfrm>
            <a:off x="6821676" y="2233445"/>
            <a:ext cx="262759" cy="26275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604697" y="2233445"/>
            <a:ext cx="262759" cy="26275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413991" y="2233445"/>
            <a:ext cx="262759" cy="26275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218032" y="2233445"/>
            <a:ext cx="262759" cy="26275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028643" y="2233445"/>
            <a:ext cx="262759" cy="26275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0822174" y="2233445"/>
            <a:ext cx="262759" cy="26275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7255" y="1888681"/>
                <a:ext cx="4830746" cy="833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255" y="1888681"/>
                <a:ext cx="4830746" cy="8334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937960" y="2857439"/>
                <a:ext cx="24893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𝑹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960" y="2857439"/>
                <a:ext cx="2489336" cy="461665"/>
              </a:xfrm>
              <a:prstGeom prst="rect">
                <a:avLst/>
              </a:prstGeom>
              <a:blipFill rotWithShape="0">
                <a:blip r:embed="rId4"/>
                <a:stretch>
                  <a:fillRect r="-735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>
            <a:off x="6942545" y="2779629"/>
            <a:ext cx="2377440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867456" y="2823427"/>
                <a:ext cx="5164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7456" y="2823427"/>
                <a:ext cx="516488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13616" y="4519424"/>
                <a:ext cx="3138743" cy="4755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𝑹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616" y="4519424"/>
                <a:ext cx="3138743" cy="475579"/>
              </a:xfrm>
              <a:prstGeom prst="rect">
                <a:avLst/>
              </a:prstGeom>
              <a:blipFill rotWithShape="0"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931858" y="4519424"/>
                <a:ext cx="2783198" cy="4755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sup>
                      </m:sSup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858" y="4519424"/>
                <a:ext cx="2783198" cy="475579"/>
              </a:xfrm>
              <a:prstGeom prst="rect">
                <a:avLst/>
              </a:prstGeom>
              <a:blipFill rotWithShape="0">
                <a:blip r:embed="rId7"/>
                <a:stretch>
                  <a:fillRect r="-219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484760" y="5617231"/>
                <a:ext cx="40625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760" y="5617231"/>
                <a:ext cx="4062522" cy="461665"/>
              </a:xfrm>
              <a:prstGeom prst="rect">
                <a:avLst/>
              </a:prstGeom>
              <a:blipFill rotWithShape="0">
                <a:blip r:embed="rId8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ight Arrow 15"/>
          <p:cNvSpPr/>
          <p:nvPr/>
        </p:nvSpPr>
        <p:spPr>
          <a:xfrm>
            <a:off x="4130566" y="4519424"/>
            <a:ext cx="441434" cy="578093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741439" y="5617230"/>
            <a:ext cx="441434" cy="578093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8375208" y="5716191"/>
            <a:ext cx="2929584" cy="8741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chemeClr val="accent1"/>
                </a:solidFill>
              </a:rPr>
              <a:t>Periodic part of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1"/>
                </a:solidFill>
              </a:rPr>
              <a:t>Bloch state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382964" y="5617231"/>
                <a:ext cx="9689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2964" y="5617231"/>
                <a:ext cx="968983" cy="461665"/>
              </a:xfrm>
              <a:prstGeom prst="rect">
                <a:avLst/>
              </a:prstGeom>
              <a:blipFill rotWithShape="0">
                <a:blip r:embed="rId9"/>
                <a:stretch>
                  <a:fillRect l="-1258" t="-130263" r="-45912" b="-19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183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16" grpId="0" animBg="1"/>
      <p:bldP spid="22" grpId="0" animBg="1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9818" y="2923310"/>
            <a:ext cx="1303284" cy="600625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9955561" y="3223158"/>
            <a:ext cx="262759" cy="26275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7951" y="4262307"/>
            <a:ext cx="1303284" cy="600625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9724714" y="4562155"/>
            <a:ext cx="262759" cy="26275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562" y="123390"/>
            <a:ext cx="10515600" cy="74897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Quantum mechanical wave functions in solids</a:t>
            </a:r>
            <a:endParaRPr lang="en-US" sz="3600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20567" y="865465"/>
            <a:ext cx="101822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/>
          <p:cNvSpPr txBox="1">
            <a:spLocks/>
          </p:cNvSpPr>
          <p:nvPr/>
        </p:nvSpPr>
        <p:spPr>
          <a:xfrm>
            <a:off x="320567" y="990052"/>
            <a:ext cx="4787461" cy="6174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Tight-binding approximation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54060" y="4557936"/>
            <a:ext cx="5436837" cy="756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Atomic orbitals as </a:t>
            </a:r>
            <a:r>
              <a:rPr lang="en-US" dirty="0" err="1" smtClean="0"/>
              <a:t>Wannier</a:t>
            </a:r>
            <a:r>
              <a:rPr lang="en-US" dirty="0" smtClean="0"/>
              <a:t> states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9392" y="1512226"/>
            <a:ext cx="1303284" cy="600625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8526155" y="1812074"/>
            <a:ext cx="262759" cy="26275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0138" y="1512226"/>
            <a:ext cx="1303284" cy="600625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10806901" y="1812074"/>
            <a:ext cx="262759" cy="26275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5582" y="1495421"/>
            <a:ext cx="1303284" cy="600625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6182345" y="1795269"/>
            <a:ext cx="262759" cy="26275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9392" y="2923310"/>
            <a:ext cx="1303284" cy="600625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8526155" y="3223158"/>
            <a:ext cx="262759" cy="26275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6916" y="2906505"/>
            <a:ext cx="1303284" cy="600625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7033679" y="3206353"/>
            <a:ext cx="262759" cy="26275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2534" y="4262307"/>
            <a:ext cx="1303284" cy="600625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8539297" y="4562155"/>
            <a:ext cx="262759" cy="26275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7863" y="4256388"/>
            <a:ext cx="1303284" cy="600625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7354626" y="4556236"/>
            <a:ext cx="262759" cy="26275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8187748" y="2440568"/>
            <a:ext cx="992855" cy="326572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>
            <a:off x="8160914" y="3771163"/>
            <a:ext cx="992855" cy="326572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476843" y="1046759"/>
                <a:ext cx="16953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6843" y="1046759"/>
                <a:ext cx="1695336" cy="461665"/>
              </a:xfrm>
              <a:prstGeom prst="rect">
                <a:avLst/>
              </a:prstGeom>
              <a:blipFill rotWithShape="0">
                <a:blip r:embed="rId4"/>
                <a:stretch>
                  <a:fillRect r="-358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840056" y="1061642"/>
                <a:ext cx="17024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056" y="1061642"/>
                <a:ext cx="1702454" cy="461665"/>
              </a:xfrm>
              <a:prstGeom prst="rect">
                <a:avLst/>
              </a:prstGeom>
              <a:blipFill rotWithShape="0">
                <a:blip r:embed="rId5"/>
                <a:stretch>
                  <a:fillRect r="-717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0164935" y="1060681"/>
                <a:ext cx="17024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4935" y="1060681"/>
                <a:ext cx="1702454" cy="461665"/>
              </a:xfrm>
              <a:prstGeom prst="rect">
                <a:avLst/>
              </a:prstGeom>
              <a:blipFill rotWithShape="0">
                <a:blip r:embed="rId6"/>
                <a:stretch>
                  <a:fillRect r="-357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Content Placeholder 2"/>
          <p:cNvSpPr txBox="1">
            <a:spLocks/>
          </p:cNvSpPr>
          <p:nvPr/>
        </p:nvSpPr>
        <p:spPr>
          <a:xfrm>
            <a:off x="310057" y="2717881"/>
            <a:ext cx="6390664" cy="17409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The overlap of atomic orbitals gives </a:t>
            </a:r>
          </a:p>
          <a:p>
            <a:pPr marL="0" indent="0">
              <a:buNone/>
            </a:pPr>
            <a:r>
              <a:rPr lang="en-US" sz="2400" dirty="0"/>
              <a:t>l</a:t>
            </a:r>
            <a:r>
              <a:rPr lang="en-US" sz="2400" dirty="0" smtClean="0"/>
              <a:t>attice parameters such as kinetic energy,</a:t>
            </a:r>
          </a:p>
          <a:p>
            <a:pPr marL="0" indent="0">
              <a:buNone/>
            </a:pPr>
            <a:r>
              <a:rPr lang="en-US" sz="2400" dirty="0"/>
              <a:t>c</a:t>
            </a:r>
            <a:r>
              <a:rPr lang="en-US" sz="2400" dirty="0" smtClean="0"/>
              <a:t>hemical potential, atomic bonding, </a:t>
            </a:r>
            <a:r>
              <a:rPr lang="en-US" sz="2400" dirty="0" err="1" smtClean="0"/>
              <a:t>etc</a:t>
            </a:r>
            <a:r>
              <a:rPr lang="en-US" sz="2400" dirty="0" smtClean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99839" y="1523307"/>
                <a:ext cx="4817344" cy="986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</m:rad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𝒊𝒌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∙(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𝑹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39" y="1523307"/>
                <a:ext cx="4817344" cy="98655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54060" y="5269277"/>
                <a:ext cx="6114366" cy="9882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</m:rad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𝒊𝒌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∙(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𝑹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</m:e>
                          </m:d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060" y="5269277"/>
                <a:ext cx="6114366" cy="98828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425485" y="5458858"/>
                <a:ext cx="9241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5485" y="5458858"/>
                <a:ext cx="924163" cy="461665"/>
              </a:xfrm>
              <a:prstGeom prst="rect">
                <a:avLst/>
              </a:prstGeom>
              <a:blipFill rotWithShape="0">
                <a:blip r:embed="rId9"/>
                <a:stretch>
                  <a:fillRect l="-13158" t="-130263" r="-40132" b="-19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/>
              <p:cNvSpPr txBox="1">
                <a:spLocks/>
              </p:cNvSpPr>
              <p:nvPr/>
            </p:nvSpPr>
            <p:spPr>
              <a:xfrm>
                <a:off x="8226090" y="5479878"/>
                <a:ext cx="2632840" cy="103512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accent1"/>
                    </a:solidFill>
                  </a:rPr>
                  <a:t>Wannier state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1"/>
                    </a:solidFill>
                  </a:rPr>
                  <a:t>l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ocalized at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endParaRPr lang="en-US" sz="24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6090" y="5479878"/>
                <a:ext cx="2632840" cy="1035122"/>
              </a:xfrm>
              <a:prstGeom prst="rect">
                <a:avLst/>
              </a:prstGeom>
              <a:blipFill rotWithShape="0">
                <a:blip r:embed="rId10"/>
                <a:stretch>
                  <a:fillRect l="-3472" t="-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669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5" grpId="0" animBg="1"/>
      <p:bldP spid="6" grpId="0"/>
      <p:bldP spid="17" grpId="0" animBg="1"/>
      <p:bldP spid="21" grpId="0" animBg="1"/>
      <p:bldP spid="23" grpId="0" animBg="1"/>
      <p:bldP spid="27" grpId="0" animBg="1"/>
      <p:bldP spid="28" grpId="0" animBg="1"/>
      <p:bldP spid="30" grpId="0" animBg="1"/>
      <p:bldP spid="35" grpId="0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151" y="133898"/>
            <a:ext cx="10515600" cy="69642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Metals and insulators</a:t>
            </a:r>
            <a:endParaRPr lang="en-US" sz="3600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20567" y="865465"/>
            <a:ext cx="101822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059" y="2204211"/>
            <a:ext cx="3514725" cy="222885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1360076" y="3342285"/>
            <a:ext cx="384048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1382108" y="2015353"/>
            <a:ext cx="0" cy="26538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96421" y="4299884"/>
            <a:ext cx="1463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Valance band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68852" y="1963871"/>
            <a:ext cx="1816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/>
                </a:solidFill>
              </a:rPr>
              <a:t>Conduction band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587061" y="4138024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844563" y="4038179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081045" y="3906803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307016" y="3775425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564520" y="3644047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811514" y="3554709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069017" y="3549455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331773" y="3633538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610297" y="3764918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857292" y="3917318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125302" y="4048698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414333" y="4159056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135206" y="3080674"/>
                <a:ext cx="48603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5206" y="3080674"/>
                <a:ext cx="486030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72146" y="1539269"/>
                <a:ext cx="101983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146" y="1539269"/>
                <a:ext cx="1019831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Content Placeholder 2"/>
          <p:cNvSpPr txBox="1">
            <a:spLocks/>
          </p:cNvSpPr>
          <p:nvPr/>
        </p:nvSpPr>
        <p:spPr>
          <a:xfrm>
            <a:off x="2482276" y="1016796"/>
            <a:ext cx="1274112" cy="5949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Metals</a:t>
            </a:r>
            <a:endParaRPr lang="en-US" dirty="0"/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7886560" y="1022230"/>
            <a:ext cx="1885728" cy="5949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Insulators</a:t>
            </a:r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2811514" y="2912601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123672" y="2908796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512234" y="2817356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421376" y="2822610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657858" y="2680726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233710" y="2675473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944168" y="3289729"/>
                <a:ext cx="4379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168" y="3289729"/>
                <a:ext cx="437940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/>
          <p:cNvCxnSpPr/>
          <p:nvPr/>
        </p:nvCxnSpPr>
        <p:spPr>
          <a:xfrm flipH="1" flipV="1">
            <a:off x="4686100" y="3174807"/>
            <a:ext cx="0" cy="182880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4355864" y="3370602"/>
                <a:ext cx="6495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864" y="3370602"/>
                <a:ext cx="649537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Picture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663" y="2201641"/>
            <a:ext cx="3514725" cy="2228850"/>
          </a:xfrm>
          <a:prstGeom prst="rect">
            <a:avLst/>
          </a:prstGeom>
        </p:spPr>
      </p:pic>
      <p:cxnSp>
        <p:nvCxnSpPr>
          <p:cNvPr id="57" name="Straight Arrow Connector 56"/>
          <p:cNvCxnSpPr/>
          <p:nvPr/>
        </p:nvCxnSpPr>
        <p:spPr>
          <a:xfrm>
            <a:off x="7018680" y="3339715"/>
            <a:ext cx="384048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 flipV="1">
            <a:off x="7040712" y="2012783"/>
            <a:ext cx="0" cy="26538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8755025" y="4297314"/>
            <a:ext cx="1463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Valance band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827456" y="1961301"/>
            <a:ext cx="1816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/>
                </a:solidFill>
              </a:rPr>
              <a:t>Conduction band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7245665" y="4135454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503167" y="4035609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7739649" y="3904233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7965620" y="3772855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8223124" y="3641477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8470118" y="3552139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8727621" y="3546885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8990377" y="3630968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9268901" y="3762348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9515896" y="3914748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9783906" y="4046128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10072937" y="4156486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10793810" y="3078104"/>
                <a:ext cx="48603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3810" y="3078104"/>
                <a:ext cx="486030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6330750" y="1536699"/>
                <a:ext cx="101983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0750" y="1536699"/>
                <a:ext cx="1019831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6602772" y="3287159"/>
                <a:ext cx="4379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772" y="3287159"/>
                <a:ext cx="437940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Straight Arrow Connector 103"/>
          <p:cNvCxnSpPr/>
          <p:nvPr/>
        </p:nvCxnSpPr>
        <p:spPr>
          <a:xfrm flipH="1" flipV="1">
            <a:off x="10344704" y="3172237"/>
            <a:ext cx="0" cy="182880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10014468" y="3368032"/>
                <a:ext cx="6495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4468" y="3368032"/>
                <a:ext cx="649537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883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621" y="123388"/>
            <a:ext cx="10515600" cy="76999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Topological insulators</a:t>
            </a:r>
            <a:endParaRPr lang="en-US" sz="3600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20567" y="865465"/>
            <a:ext cx="101822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928" y="1642986"/>
            <a:ext cx="3514725" cy="222885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1163013" y="2781060"/>
            <a:ext cx="384048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1142997" y="1454128"/>
            <a:ext cx="0" cy="26538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36290" y="3738659"/>
            <a:ext cx="1463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Valance band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08721" y="1402646"/>
            <a:ext cx="1816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/>
                </a:solidFill>
              </a:rPr>
              <a:t>Conduction band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26930" y="3576799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584432" y="3476954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820914" y="3345578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046885" y="3214200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304389" y="3082822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551383" y="2993484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808886" y="2988230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071642" y="3072313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350166" y="3203693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597161" y="3356093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865171" y="3487473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154202" y="3597831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906605" y="2519449"/>
                <a:ext cx="4411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6605" y="2519449"/>
                <a:ext cx="441146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16813" y="957024"/>
                <a:ext cx="8996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813" y="957024"/>
                <a:ext cx="899605" cy="461665"/>
              </a:xfrm>
              <a:prstGeom prst="rect">
                <a:avLst/>
              </a:prstGeom>
              <a:blipFill rotWithShape="0">
                <a:blip r:embed="rId4"/>
                <a:stretch>
                  <a:fillRect r="-2041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Left Brace 24"/>
          <p:cNvSpPr/>
          <p:nvPr/>
        </p:nvSpPr>
        <p:spPr>
          <a:xfrm rot="16200000">
            <a:off x="9037123" y="2147921"/>
            <a:ext cx="300146" cy="869169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960482" y="2793859"/>
            <a:ext cx="23607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“Curvature function”</a:t>
            </a:r>
            <a:endParaRPr lang="en-US" sz="20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943226" y="1752085"/>
                <a:ext cx="2836674" cy="8608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p>
                          </m:sSup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𝐤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𝐤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3226" y="1752085"/>
                <a:ext cx="2836674" cy="86081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6213375" y="3250999"/>
            <a:ext cx="4627179" cy="46679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1D: Berry connection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6719878" y="5934460"/>
            <a:ext cx="5251904" cy="896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Tuning parameter such as magnetic field, chemical potential, </a:t>
            </a:r>
            <a:r>
              <a:rPr lang="en-US" sz="2400" dirty="0" err="1" smtClean="0"/>
              <a:t>etc</a:t>
            </a:r>
            <a:endParaRPr lang="en-US" sz="2400" dirty="0"/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4427482" y="2615110"/>
            <a:ext cx="0" cy="182880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85042" y="2752174"/>
                <a:ext cx="4379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042" y="2752174"/>
                <a:ext cx="437940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097246" y="2810905"/>
                <a:ext cx="6495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246" y="2810905"/>
                <a:ext cx="649537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6057" y="4736980"/>
            <a:ext cx="2514600" cy="1771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83253" y="4489006"/>
            <a:ext cx="2561843" cy="2114041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 rot="19177899">
            <a:off x="4448546" y="6385260"/>
            <a:ext cx="246032" cy="3834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69277" y="5660832"/>
            <a:ext cx="1909643" cy="461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8928" y="4465054"/>
            <a:ext cx="1095375" cy="31432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80770" y="6434161"/>
            <a:ext cx="409575" cy="381000"/>
          </a:xfrm>
          <a:prstGeom prst="rect">
            <a:avLst/>
          </a:prstGeom>
        </p:spPr>
      </p:pic>
      <p:sp>
        <p:nvSpPr>
          <p:cNvPr id="37" name="Content Placeholder 2"/>
          <p:cNvSpPr txBox="1">
            <a:spLocks/>
          </p:cNvSpPr>
          <p:nvPr/>
        </p:nvSpPr>
        <p:spPr>
          <a:xfrm>
            <a:off x="6213375" y="4644226"/>
            <a:ext cx="4627179" cy="554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2D: Berry curvature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793256" y="3941291"/>
                <a:ext cx="298947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3256" y="3941291"/>
                <a:ext cx="2989473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1833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793256" y="5382161"/>
                <a:ext cx="37562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𝜵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𝜵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3256" y="5382161"/>
                <a:ext cx="3756220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1297"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217385" y="5971136"/>
                <a:ext cx="58509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: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7385" y="5971136"/>
                <a:ext cx="585097" cy="369332"/>
              </a:xfrm>
              <a:prstGeom prst="rect">
                <a:avLst/>
              </a:prstGeom>
              <a:blipFill rotWithShape="0">
                <a:blip r:embed="rId14"/>
                <a:stretch>
                  <a:fillRect l="-1250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Content Placeholder 2"/>
          <p:cNvSpPr txBox="1">
            <a:spLocks/>
          </p:cNvSpPr>
          <p:nvPr/>
        </p:nvSpPr>
        <p:spPr>
          <a:xfrm>
            <a:off x="6222936" y="1004911"/>
            <a:ext cx="5296903" cy="1005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Integration of certain curvature function </a:t>
            </a:r>
          </a:p>
          <a:p>
            <a:pPr marL="0" indent="0">
              <a:buNone/>
            </a:pPr>
            <a:r>
              <a:rPr lang="en-US" sz="2400" dirty="0"/>
              <a:t>o</a:t>
            </a:r>
            <a:r>
              <a:rPr lang="en-US" sz="2400" dirty="0" smtClean="0"/>
              <a:t>ver the Brillouin zone yields an integer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8372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  <p:bldP spid="29" grpId="0"/>
      <p:bldP spid="33" grpId="0" animBg="1"/>
      <p:bldP spid="34" grpId="0" animBg="1"/>
      <p:bldP spid="37" grpId="0"/>
      <p:bldP spid="38" grpId="0"/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341" y="59334"/>
            <a:ext cx="10515600" cy="83256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Possible applications: the edge states</a:t>
            </a:r>
            <a:endParaRPr lang="en-US" sz="3600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20567" y="865465"/>
            <a:ext cx="101822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7982" y="1112962"/>
                <a:ext cx="101506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Bulk-edge correspondence: topologically nontrivial phase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2400" dirty="0" smtClean="0"/>
                  <a:t> has edge states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982" y="1112962"/>
                <a:ext cx="10150664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900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 flipH="1">
            <a:off x="4078224" y="2166745"/>
            <a:ext cx="0" cy="398716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8116824" y="2166746"/>
            <a:ext cx="0" cy="398716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879854" y="1570152"/>
            <a:ext cx="529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32868" y="1570151"/>
            <a:ext cx="529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dirty="0" smtClean="0"/>
              <a:t>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31750" y="1570151"/>
            <a:ext cx="529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  <a:r>
              <a:rPr lang="en-US" sz="2400" dirty="0" smtClean="0"/>
              <a:t>D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3878" y="2251272"/>
            <a:ext cx="2151181" cy="16654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9802" y="2251272"/>
            <a:ext cx="1678445" cy="16310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8693" y="4026210"/>
            <a:ext cx="3385355" cy="234933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470030" y="6375545"/>
            <a:ext cx="26182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Ando, JPSJ 82, 102001 (2013)</a:t>
            </a:r>
            <a:endParaRPr lang="en-US" sz="16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860" y="4026210"/>
            <a:ext cx="2915964" cy="22834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2503" y="2072063"/>
            <a:ext cx="2848145" cy="21291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1428" y="4310158"/>
            <a:ext cx="2989220" cy="215086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656339" y="6466384"/>
            <a:ext cx="31373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Konig</a:t>
            </a:r>
            <a:r>
              <a:rPr lang="en-US" sz="1600" dirty="0" smtClean="0"/>
              <a:t> et al, Science 318, 766 (2007)</a:t>
            </a:r>
            <a:endParaRPr lang="en-US" sz="1600" dirty="0"/>
          </a:p>
        </p:txBody>
      </p:sp>
      <p:sp>
        <p:nvSpPr>
          <p:cNvPr id="19" name="Cube 18"/>
          <p:cNvSpPr/>
          <p:nvPr/>
        </p:nvSpPr>
        <p:spPr>
          <a:xfrm>
            <a:off x="651372" y="2870769"/>
            <a:ext cx="2815106" cy="857931"/>
          </a:xfrm>
          <a:prstGeom prst="cube">
            <a:avLst>
              <a:gd name="adj" fmla="val 6203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an 19"/>
          <p:cNvSpPr/>
          <p:nvPr/>
        </p:nvSpPr>
        <p:spPr>
          <a:xfrm rot="5400000">
            <a:off x="1861726" y="1912898"/>
            <a:ext cx="254794" cy="2349470"/>
          </a:xfrm>
          <a:prstGeom prst="can">
            <a:avLst>
              <a:gd name="adj" fmla="val 541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35108" y="3384441"/>
            <a:ext cx="15445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Superconductor</a:t>
            </a:r>
            <a:endParaRPr lang="en-US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025480" y="2914764"/>
            <a:ext cx="1891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Semiconductor wire</a:t>
            </a:r>
            <a:endParaRPr lang="en-US" sz="1600" b="1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489082" y="2088299"/>
            <a:ext cx="18288" cy="658943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860662" y="2076677"/>
            <a:ext cx="18288" cy="658943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202552" y="2075181"/>
            <a:ext cx="18288" cy="658943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544442" y="2063071"/>
            <a:ext cx="18288" cy="658943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596636" y="2109616"/>
            <a:ext cx="724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B field</a:t>
            </a:r>
            <a:endParaRPr lang="en-US" sz="1600" b="1" dirty="0"/>
          </a:p>
        </p:txBody>
      </p:sp>
      <p:sp>
        <p:nvSpPr>
          <p:cNvPr id="28" name="Freeform 27"/>
          <p:cNvSpPr/>
          <p:nvPr/>
        </p:nvSpPr>
        <p:spPr>
          <a:xfrm>
            <a:off x="755359" y="2595744"/>
            <a:ext cx="484632" cy="395499"/>
          </a:xfrm>
          <a:custGeom>
            <a:avLst/>
            <a:gdLst>
              <a:gd name="connsiteX0" fmla="*/ 0 w 484632"/>
              <a:gd name="connsiteY0" fmla="*/ 395499 h 395499"/>
              <a:gd name="connsiteX1" fmla="*/ 36576 w 484632"/>
              <a:gd name="connsiteY1" fmla="*/ 75459 h 395499"/>
              <a:gd name="connsiteX2" fmla="*/ 118872 w 484632"/>
              <a:gd name="connsiteY2" fmla="*/ 2307 h 395499"/>
              <a:gd name="connsiteX3" fmla="*/ 210312 w 484632"/>
              <a:gd name="connsiteY3" fmla="*/ 130323 h 395499"/>
              <a:gd name="connsiteX4" fmla="*/ 310896 w 484632"/>
              <a:gd name="connsiteY4" fmla="*/ 322347 h 395499"/>
              <a:gd name="connsiteX5" fmla="*/ 484632 w 484632"/>
              <a:gd name="connsiteY5" fmla="*/ 395499 h 395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632" h="395499">
                <a:moveTo>
                  <a:pt x="0" y="395499"/>
                </a:moveTo>
                <a:cubicBezTo>
                  <a:pt x="8382" y="268245"/>
                  <a:pt x="16764" y="140991"/>
                  <a:pt x="36576" y="75459"/>
                </a:cubicBezTo>
                <a:cubicBezTo>
                  <a:pt x="56388" y="9927"/>
                  <a:pt x="89916" y="-6837"/>
                  <a:pt x="118872" y="2307"/>
                </a:cubicBezTo>
                <a:cubicBezTo>
                  <a:pt x="147828" y="11451"/>
                  <a:pt x="178308" y="76983"/>
                  <a:pt x="210312" y="130323"/>
                </a:cubicBezTo>
                <a:cubicBezTo>
                  <a:pt x="242316" y="183663"/>
                  <a:pt x="265176" y="278151"/>
                  <a:pt x="310896" y="322347"/>
                </a:cubicBezTo>
                <a:cubicBezTo>
                  <a:pt x="356616" y="366543"/>
                  <a:pt x="420624" y="381021"/>
                  <a:pt x="484632" y="395499"/>
                </a:cubicBezTo>
              </a:path>
            </a:pathLst>
          </a:cu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 flipH="1">
            <a:off x="2664754" y="2630845"/>
            <a:ext cx="499104" cy="395499"/>
          </a:xfrm>
          <a:custGeom>
            <a:avLst/>
            <a:gdLst>
              <a:gd name="connsiteX0" fmla="*/ 0 w 484632"/>
              <a:gd name="connsiteY0" fmla="*/ 395499 h 395499"/>
              <a:gd name="connsiteX1" fmla="*/ 36576 w 484632"/>
              <a:gd name="connsiteY1" fmla="*/ 75459 h 395499"/>
              <a:gd name="connsiteX2" fmla="*/ 118872 w 484632"/>
              <a:gd name="connsiteY2" fmla="*/ 2307 h 395499"/>
              <a:gd name="connsiteX3" fmla="*/ 210312 w 484632"/>
              <a:gd name="connsiteY3" fmla="*/ 130323 h 395499"/>
              <a:gd name="connsiteX4" fmla="*/ 310896 w 484632"/>
              <a:gd name="connsiteY4" fmla="*/ 322347 h 395499"/>
              <a:gd name="connsiteX5" fmla="*/ 484632 w 484632"/>
              <a:gd name="connsiteY5" fmla="*/ 395499 h 395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632" h="395499">
                <a:moveTo>
                  <a:pt x="0" y="395499"/>
                </a:moveTo>
                <a:cubicBezTo>
                  <a:pt x="8382" y="268245"/>
                  <a:pt x="16764" y="140991"/>
                  <a:pt x="36576" y="75459"/>
                </a:cubicBezTo>
                <a:cubicBezTo>
                  <a:pt x="56388" y="9927"/>
                  <a:pt x="89916" y="-6837"/>
                  <a:pt x="118872" y="2307"/>
                </a:cubicBezTo>
                <a:cubicBezTo>
                  <a:pt x="147828" y="11451"/>
                  <a:pt x="178308" y="76983"/>
                  <a:pt x="210312" y="130323"/>
                </a:cubicBezTo>
                <a:cubicBezTo>
                  <a:pt x="242316" y="183663"/>
                  <a:pt x="265176" y="278151"/>
                  <a:pt x="310896" y="322347"/>
                </a:cubicBezTo>
                <a:cubicBezTo>
                  <a:pt x="356616" y="366543"/>
                  <a:pt x="420624" y="381021"/>
                  <a:pt x="484632" y="395499"/>
                </a:cubicBezTo>
              </a:path>
            </a:pathLst>
          </a:cu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39514" y="1967825"/>
            <a:ext cx="1141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chemeClr val="accent2"/>
                </a:solidFill>
              </a:rPr>
              <a:t>Majorana</a:t>
            </a:r>
            <a:r>
              <a:rPr lang="en-US" sz="1600" b="1" dirty="0" smtClean="0">
                <a:solidFill>
                  <a:schemeClr val="accent2"/>
                </a:solidFill>
              </a:rPr>
              <a:t> </a:t>
            </a:r>
          </a:p>
          <a:p>
            <a:r>
              <a:rPr lang="en-US" sz="1600" b="1" dirty="0" smtClean="0">
                <a:solidFill>
                  <a:schemeClr val="accent2"/>
                </a:solidFill>
              </a:rPr>
              <a:t>edge states</a:t>
            </a:r>
            <a:endParaRPr lang="en-US" sz="1600" b="1" dirty="0">
              <a:solidFill>
                <a:schemeClr val="accent2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2041580" y="4483400"/>
            <a:ext cx="321944" cy="1114181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19251" y="6471320"/>
            <a:ext cx="33815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Mourik</a:t>
            </a:r>
            <a:r>
              <a:rPr lang="en-US" sz="1600" dirty="0" smtClean="0"/>
              <a:t> et al, Science 336, 1003 (2012)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0430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4" grpId="0"/>
      <p:bldP spid="18" grpId="0"/>
      <p:bldP spid="19" grpId="0" animBg="1"/>
      <p:bldP spid="20" grpId="0" animBg="1"/>
      <p:bldP spid="21" grpId="0"/>
      <p:bldP spid="22" grpId="0"/>
      <p:bldP spid="27" grpId="0"/>
      <p:bldP spid="28" grpId="0" animBg="1"/>
      <p:bldP spid="29" grpId="0" animBg="1"/>
      <p:bldP spid="30" grpId="0"/>
      <p:bldP spid="31" grpId="0" animBg="1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652</TotalTime>
  <Words>1181</Words>
  <Application>Microsoft Office PowerPoint</Application>
  <PresentationFormat>Widescreen</PresentationFormat>
  <Paragraphs>296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Courier New</vt:lpstr>
      <vt:lpstr>Wingdings</vt:lpstr>
      <vt:lpstr>Office Theme</vt:lpstr>
      <vt:lpstr>PowerPoint Presentation</vt:lpstr>
      <vt:lpstr>Outline</vt:lpstr>
      <vt:lpstr>Topology in our daily life</vt:lpstr>
      <vt:lpstr>Different objects with the same topology</vt:lpstr>
      <vt:lpstr>Quantum mechanical wave functions in solids</vt:lpstr>
      <vt:lpstr>Quantum mechanical wave functions in solids</vt:lpstr>
      <vt:lpstr>Metals and insulators</vt:lpstr>
      <vt:lpstr>Topological insulators</vt:lpstr>
      <vt:lpstr>Possible applications: the edge states</vt:lpstr>
      <vt:lpstr>Dirac Hamiltonian in solids</vt:lpstr>
      <vt:lpstr>Topological phase transitions in daily life</vt:lpstr>
      <vt:lpstr>Topological phase transitions in solids </vt:lpstr>
      <vt:lpstr>Statistical mechanics of phase transitions</vt:lpstr>
      <vt:lpstr>Statistical mechanics of phase transitions</vt:lpstr>
      <vt:lpstr>Do we have the same things for topological phase transitions? </vt:lpstr>
      <vt:lpstr>Wannier state correlation function</vt:lpstr>
      <vt:lpstr>Correlation length</vt:lpstr>
      <vt:lpstr>Measuring Berry curvature in cold atoms</vt:lpstr>
      <vt:lpstr>A new type of “topological” spectrascopy</vt:lpstr>
      <vt:lpstr>Critical exponents</vt:lpstr>
      <vt:lpstr>Scaling laws</vt:lpstr>
      <vt:lpstr>PowerPoint Presentation</vt:lpstr>
      <vt:lpstr>PowerPoint Presentation</vt:lpstr>
      <vt:lpstr>PowerPoint Presentation</vt:lpstr>
      <vt:lpstr>PowerPoint Presentation</vt:lpstr>
      <vt:lpstr>Summary</vt:lpstr>
      <vt:lpstr>Summary</vt:lpstr>
      <vt:lpstr>Renormalization group approach: Landau order parameter</vt:lpstr>
      <vt:lpstr>Renormalization group approach: topological order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Wei Chen</dc:creator>
  <cp:lastModifiedBy>Wei Chen</cp:lastModifiedBy>
  <cp:revision>94</cp:revision>
  <dcterms:created xsi:type="dcterms:W3CDTF">2018-09-25T12:38:19Z</dcterms:created>
  <dcterms:modified xsi:type="dcterms:W3CDTF">2018-10-10T15:57:19Z</dcterms:modified>
</cp:coreProperties>
</file>