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48"/>
  </p:notesMasterIdLst>
  <p:handoutMasterIdLst>
    <p:handoutMasterId r:id="rId49"/>
  </p:handoutMasterIdLst>
  <p:sldIdLst>
    <p:sldId id="256" r:id="rId2"/>
    <p:sldId id="444" r:id="rId3"/>
    <p:sldId id="486" r:id="rId4"/>
    <p:sldId id="471" r:id="rId5"/>
    <p:sldId id="485" r:id="rId6"/>
    <p:sldId id="507" r:id="rId7"/>
    <p:sldId id="547" r:id="rId8"/>
    <p:sldId id="435" r:id="rId9"/>
    <p:sldId id="514" r:id="rId10"/>
    <p:sldId id="540" r:id="rId11"/>
    <p:sldId id="309" r:id="rId12"/>
    <p:sldId id="417" r:id="rId13"/>
    <p:sldId id="418" r:id="rId14"/>
    <p:sldId id="398" r:id="rId15"/>
    <p:sldId id="516" r:id="rId16"/>
    <p:sldId id="515" r:id="rId17"/>
    <p:sldId id="509" r:id="rId18"/>
    <p:sldId id="477" r:id="rId19"/>
    <p:sldId id="510" r:id="rId20"/>
    <p:sldId id="484" r:id="rId21"/>
    <p:sldId id="541" r:id="rId22"/>
    <p:sldId id="520" r:id="rId23"/>
    <p:sldId id="530" r:id="rId24"/>
    <p:sldId id="529" r:id="rId25"/>
    <p:sldId id="533" r:id="rId26"/>
    <p:sldId id="451" r:id="rId27"/>
    <p:sldId id="452" r:id="rId28"/>
    <p:sldId id="454" r:id="rId29"/>
    <p:sldId id="534" r:id="rId30"/>
    <p:sldId id="462" r:id="rId31"/>
    <p:sldId id="535" r:id="rId32"/>
    <p:sldId id="536" r:id="rId33"/>
    <p:sldId id="523" r:id="rId34"/>
    <p:sldId id="504" r:id="rId35"/>
    <p:sldId id="537" r:id="rId36"/>
    <p:sldId id="538" r:id="rId37"/>
    <p:sldId id="497" r:id="rId38"/>
    <p:sldId id="448" r:id="rId39"/>
    <p:sldId id="440" r:id="rId40"/>
    <p:sldId id="545" r:id="rId41"/>
    <p:sldId id="305" r:id="rId42"/>
    <p:sldId id="539" r:id="rId43"/>
    <p:sldId id="542" r:id="rId44"/>
    <p:sldId id="543" r:id="rId45"/>
    <p:sldId id="519" r:id="rId46"/>
    <p:sldId id="527" r:id="rId47"/>
  </p:sldIdLst>
  <p:sldSz cx="9144000" cy="6858000" type="screen4x3"/>
  <p:notesSz cx="6858000" cy="9144000"/>
  <p:defaultTextStyle>
    <a:defPPr>
      <a:defRPr lang="en-US"/>
    </a:defPPr>
    <a:lvl1pPr marL="0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FEE"/>
    <a:srgbClr val="3C5E80"/>
    <a:srgbClr val="FFB3B8"/>
    <a:srgbClr val="90CC28"/>
    <a:srgbClr val="292DDB"/>
    <a:srgbClr val="FFFF66"/>
    <a:srgbClr val="FF00FF"/>
    <a:srgbClr val="00CC00"/>
    <a:srgbClr val="CCFF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5517" autoAdjust="0"/>
  </p:normalViewPr>
  <p:slideViewPr>
    <p:cSldViewPr snapToGrid="0" snapToObjects="1">
      <p:cViewPr varScale="1">
        <p:scale>
          <a:sx n="117" d="100"/>
          <a:sy n="117" d="100"/>
        </p:scale>
        <p:origin x="14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7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7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image" Target="../media/image110.emf"/><Relationship Id="rId4" Type="http://schemas.openxmlformats.org/officeDocument/2006/relationships/image" Target="../media/image11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image" Target="../media/image110.emf"/><Relationship Id="rId4" Type="http://schemas.openxmlformats.org/officeDocument/2006/relationships/image" Target="../media/image11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image" Target="../media/image69.emf"/><Relationship Id="rId4" Type="http://schemas.openxmlformats.org/officeDocument/2006/relationships/image" Target="../media/image6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wmf"/><Relationship Id="rId4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4C71-89F3-E841-B1C1-6FDC0E869818}" type="datetimeFigureOut">
              <a:rPr lang="de-DE" smtClean="0"/>
              <a:t>25.02.19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CAB6-227A-CD4D-9753-C06BFCF6F4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125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7C13-8962-4D40-BCED-9B5906BE21CA}" type="datetimeFigureOut">
              <a:rPr lang="de-DE" smtClean="0"/>
              <a:t>25.02.19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128D-95D6-634F-8CC7-1581D467BC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027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FB97A45-04F8-F042-BBD4-F88550E92BB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6128D-95D6-634F-8CC7-1581D467BC3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80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6128D-95D6-634F-8CC7-1581D467BC3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800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E86DEF-197D-5F49-A4DE-F0A70F8370A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VMD </a:t>
            </a:r>
            <a:r>
              <a:rPr lang="de-DE" dirty="0" err="1"/>
              <a:t>definition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6128D-95D6-634F-8CC7-1581D467BC3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47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FB97A45-04F8-F042-BBD4-F88550E92BB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FB97A45-04F8-F042-BBD4-F88550E92BB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0248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609604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371603"/>
            <a:ext cx="7772400" cy="2505075"/>
          </a:xfrm>
        </p:spPr>
        <p:txBody>
          <a:bodyPr anchor="b"/>
          <a:lstStyle>
            <a:lvl1pPr algn="ctr" defTabSz="91411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068765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5" y="2212849"/>
            <a:ext cx="4041648" cy="3913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0" y="273053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3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04/21/16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Iris Zimmermann, Helmholtz-Institut Mainz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0"/>
            <a:ext cx="8229600" cy="1600200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1"/>
            <a:ext cx="2085975" cy="365125"/>
          </a:xfrm>
          <a:prstGeom prst="rect">
            <a:avLst/>
          </a:prstGeom>
        </p:spPr>
        <p:txBody>
          <a:bodyPr vert="horz" lIns="91410" tIns="45706" rIns="45706" bIns="45706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 eaLnBrk="1" latinLnBrk="0" hangingPunct="1"/>
            <a:r>
              <a:rPr lang="de-DE"/>
              <a:t>04/21/16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1"/>
            <a:ext cx="2847975" cy="365125"/>
          </a:xfrm>
          <a:prstGeom prst="rect">
            <a:avLst/>
          </a:prstGeom>
        </p:spPr>
        <p:txBody>
          <a:bodyPr vert="horz" lIns="45706" tIns="45706" rIns="91410" bIns="45706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l" eaLnBrk="1" latinLnBrk="0" hangingPunct="1"/>
            <a:r>
              <a:rPr kumimoji="0" lang="de-DE">
                <a:solidFill>
                  <a:srgbClr val="FFFFFF"/>
                </a:solidFill>
              </a:rPr>
              <a:t>Iris Zimmermann, Helmholtz-Institut Mainz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1" y="6356351"/>
            <a:ext cx="561975" cy="365125"/>
          </a:xfrm>
          <a:prstGeom prst="rect">
            <a:avLst/>
          </a:prstGeom>
        </p:spPr>
        <p:txBody>
          <a:bodyPr vert="horz" lIns="27423" tIns="45706" rIns="45706" bIns="45706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marL="0" algn="ctr" defTabSz="914116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defTabSz="914116" rtl="0" eaLnBrk="1" latinLnBrk="0" hangingPunct="1">
        <a:lnSpc>
          <a:spcPts val="5797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11" Type="http://schemas.openxmlformats.org/officeDocument/2006/relationships/image" Target="../media/image35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6.emf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0.e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41.emf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43.e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2.emf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57.png"/><Relationship Id="rId21" Type="http://schemas.openxmlformats.org/officeDocument/2006/relationships/image" Target="../media/image56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55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0.emf"/><Relationship Id="rId1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65.emf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.png"/><Relationship Id="rId9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40.bin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70.png"/><Relationship Id="rId4" Type="http://schemas.openxmlformats.org/officeDocument/2006/relationships/image" Target="../media/image67.emf"/><Relationship Id="rId9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1.emf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69.emf"/><Relationship Id="rId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5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1.png"/><Relationship Id="rId12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0.pn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76.png"/><Relationship Id="rId10" Type="http://schemas.openxmlformats.org/officeDocument/2006/relationships/image" Target="../media/image78.e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png"/><Relationship Id="rId11" Type="http://schemas.openxmlformats.org/officeDocument/2006/relationships/image" Target="../media/image87.emf"/><Relationship Id="rId5" Type="http://schemas.openxmlformats.org/officeDocument/2006/relationships/image" Target="../media/image78.emf"/><Relationship Id="rId10" Type="http://schemas.openxmlformats.org/officeDocument/2006/relationships/image" Target="../media/image86.emf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90.emf"/><Relationship Id="rId4" Type="http://schemas.openxmlformats.org/officeDocument/2006/relationships/image" Target="../media/image91.png"/><Relationship Id="rId9" Type="http://schemas.openxmlformats.org/officeDocument/2006/relationships/oleObject" Target="../embeddings/oleObject5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8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9.e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93.emf"/><Relationship Id="rId5" Type="http://schemas.openxmlformats.org/officeDocument/2006/relationships/image" Target="../media/image95.png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94.png"/><Relationship Id="rId9" Type="http://schemas.openxmlformats.org/officeDocument/2006/relationships/image" Target="../media/image9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emf"/><Relationship Id="rId5" Type="http://schemas.openxmlformats.org/officeDocument/2006/relationships/image" Target="../media/image79.emf"/><Relationship Id="rId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9.emf"/><Relationship Id="rId11" Type="http://schemas.openxmlformats.org/officeDocument/2006/relationships/image" Target="../media/image98.emf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99.emf"/><Relationship Id="rId9" Type="http://schemas.openxmlformats.org/officeDocument/2006/relationships/image" Target="../media/image9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13" Type="http://schemas.openxmlformats.org/officeDocument/2006/relationships/oleObject" Target="../embeddings/oleObject6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10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2.e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07.png"/><Relationship Id="rId4" Type="http://schemas.openxmlformats.org/officeDocument/2006/relationships/image" Target="../media/image105.png"/><Relationship Id="rId9" Type="http://schemas.openxmlformats.org/officeDocument/2006/relationships/image" Target="../media/image106.png"/><Relationship Id="rId14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11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1.emf"/><Relationship Id="rId12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13.emf"/><Relationship Id="rId5" Type="http://schemas.openxmlformats.org/officeDocument/2006/relationships/image" Target="../media/image110.e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1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11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1.emf"/><Relationship Id="rId12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113.emf"/><Relationship Id="rId5" Type="http://schemas.openxmlformats.org/officeDocument/2006/relationships/image" Target="../media/image110.e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11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0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19.emf"/><Relationship Id="rId9" Type="http://schemas.openxmlformats.org/officeDocument/2006/relationships/hyperlink" Target="https://arxiv.org/abs/0903.3905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79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0.emf"/><Relationship Id="rId11" Type="http://schemas.openxmlformats.org/officeDocument/2006/relationships/image" Target="../media/image78.emf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0.bin"/><Relationship Id="rId4" Type="http://schemas.openxmlformats.org/officeDocument/2006/relationships/image" Target="../media/image119.emf"/><Relationship Id="rId9" Type="http://schemas.openxmlformats.org/officeDocument/2006/relationships/hyperlink" Target="https://arxiv.org/abs/0903.3905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126.emf"/><Relationship Id="rId7" Type="http://schemas.openxmlformats.org/officeDocument/2006/relationships/image" Target="../media/image124.emf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6.bin"/><Relationship Id="rId5" Type="http://schemas.openxmlformats.org/officeDocument/2006/relationships/image" Target="../media/image69.e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2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5.png"/><Relationship Id="rId3" Type="http://schemas.openxmlformats.org/officeDocument/2006/relationships/image" Target="../media/image22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10" Type="http://schemas.openxmlformats.org/officeDocument/2006/relationships/image" Target="../media/image20.e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308091" y="1964324"/>
            <a:ext cx="8572500" cy="1434412"/>
          </a:xfrm>
          <a:solidFill>
            <a:srgbClr val="90CC28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harter Black"/>
                <a:cs typeface="Charter Black"/>
              </a:rPr>
              <a:t>Nucleon structure studies with the PANDA experiment at FAIR</a:t>
            </a:r>
            <a:br>
              <a:rPr lang="en-US" sz="2800" dirty="0">
                <a:solidFill>
                  <a:schemeClr val="tx1"/>
                </a:solidFill>
                <a:latin typeface="Charter Black"/>
                <a:cs typeface="Charter Black"/>
              </a:rPr>
            </a:br>
            <a:endParaRPr lang="en-US" sz="2700" i="1" dirty="0">
              <a:solidFill>
                <a:schemeClr val="tx1"/>
              </a:solidFill>
              <a:latin typeface="Charter Black"/>
              <a:cs typeface="Charter Black"/>
            </a:endParaRPr>
          </a:p>
        </p:txBody>
      </p:sp>
      <p:pic>
        <p:nvPicPr>
          <p:cNvPr id="7" name="Bild 6" descr="JGU-Logo_nur_Quadrat_1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74" y="403829"/>
            <a:ext cx="749086" cy="74908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5803" y="6023504"/>
            <a:ext cx="7772400" cy="584747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Helmholtz Institute Mainz</a:t>
            </a:r>
          </a:p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Johannes-Gutenberg University Mainz</a:t>
            </a:r>
          </a:p>
        </p:txBody>
      </p:sp>
      <p:pic>
        <p:nvPicPr>
          <p:cNvPr id="10" name="Image 30" descr="F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88" y="5726342"/>
            <a:ext cx="1494612" cy="95329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76" y="5719769"/>
            <a:ext cx="1132784" cy="1132784"/>
          </a:xfrm>
          <a:prstGeom prst="rect">
            <a:avLst/>
          </a:prstGeom>
        </p:spPr>
      </p:pic>
      <p:pic>
        <p:nvPicPr>
          <p:cNvPr id="12" name="Bild 1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18" y="433778"/>
            <a:ext cx="3155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dbeyssi\Desktop\HI-Mainz_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0" y="248688"/>
            <a:ext cx="2382837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352395" y="3757358"/>
            <a:ext cx="8528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Frank Maas</a:t>
            </a:r>
          </a:p>
          <a:p>
            <a:endParaRPr lang="en-US" sz="105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ICTP-SAIFR/FAIR Workshop on Mass Generation in QCD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Sao Paolo, 26 February 2019 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169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682421" y="450851"/>
            <a:ext cx="7781525" cy="5905500"/>
            <a:chOff x="682421" y="450851"/>
            <a:chExt cx="7781525" cy="5905500"/>
          </a:xfrm>
        </p:grpSpPr>
        <p:pic>
          <p:nvPicPr>
            <p:cNvPr id="7" name="Bild 6" descr="Geffunp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21" y="450851"/>
              <a:ext cx="7781525" cy="5905500"/>
            </a:xfrm>
            <a:prstGeom prst="rect">
              <a:avLst/>
            </a:prstGeom>
          </p:spPr>
        </p:pic>
        <p:cxnSp>
          <p:nvCxnSpPr>
            <p:cNvPr id="4" name="Gerade Verbindung 3"/>
            <p:cNvCxnSpPr/>
            <p:nvPr/>
          </p:nvCxnSpPr>
          <p:spPr>
            <a:xfrm>
              <a:off x="3042470" y="1033024"/>
              <a:ext cx="0" cy="4605961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k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1104917"/>
                </p:ext>
              </p:extLst>
            </p:nvPr>
          </p:nvGraphicFramePr>
          <p:xfrm>
            <a:off x="3328805" y="3963523"/>
            <a:ext cx="1460604" cy="488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6379" name="Formel" r:id="rId5" imgW="685800" imgH="228600" progId="Equation.3">
                    <p:embed/>
                  </p:oleObj>
                </mc:Choice>
                <mc:Fallback>
                  <p:oleObj name="Formel" r:id="rId5" imgW="6858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28805" y="3963523"/>
                          <a:ext cx="1460604" cy="4887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hteck 10"/>
            <p:cNvSpPr/>
            <p:nvPr/>
          </p:nvSpPr>
          <p:spPr>
            <a:xfrm>
              <a:off x="3353612" y="4550098"/>
              <a:ext cx="1237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omic Sans MS" pitchFamily="66" charset="0"/>
                </a:rPr>
                <a:t>|G</a:t>
              </a:r>
              <a:r>
                <a:rPr lang="en-US" baseline="-25000" dirty="0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r>
                <a:rPr lang="en-US" dirty="0">
                  <a:solidFill>
                    <a:srgbClr val="000000"/>
                  </a:solidFill>
                  <a:latin typeface="Comic Sans MS" pitchFamily="66" charset="0"/>
                </a:rPr>
                <a:t>|=|G</a:t>
              </a:r>
              <a:r>
                <a:rPr lang="en-US" baseline="-25000" dirty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r>
                <a:rPr lang="en-US" dirty="0">
                  <a:solidFill>
                    <a:srgbClr val="000000"/>
                  </a:solidFill>
                  <a:latin typeface="Comic Sans MS" pitchFamily="66" charset="0"/>
                </a:rPr>
                <a:t>|</a:t>
              </a:r>
              <a:endParaRPr lang="en-US" sz="11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3930729"/>
                </p:ext>
              </p:extLst>
            </p:nvPr>
          </p:nvGraphicFramePr>
          <p:xfrm>
            <a:off x="1790179" y="4281681"/>
            <a:ext cx="1291125" cy="424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6380" name="Formel" r:id="rId7" imgW="825500" imgH="228600" progId="Equation.3">
                    <p:embed/>
                  </p:oleObj>
                </mc:Choice>
                <mc:Fallback>
                  <p:oleObj name="Formel" r:id="rId7" imgW="8255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90179" y="4281681"/>
                          <a:ext cx="1291125" cy="424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feld 12"/>
            <p:cNvSpPr txBox="1"/>
            <p:nvPr/>
          </p:nvSpPr>
          <p:spPr>
            <a:xfrm>
              <a:off x="1778595" y="3561576"/>
              <a:ext cx="1350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Unphysical</a:t>
              </a:r>
            </a:p>
            <a:p>
              <a:r>
                <a:rPr lang="en-US" dirty="0"/>
                <a:t> region</a:t>
              </a:r>
            </a:p>
          </p:txBody>
        </p:sp>
        <p:sp>
          <p:nvSpPr>
            <p:cNvPr id="3" name="Rechteck 2"/>
            <p:cNvSpPr/>
            <p:nvPr/>
          </p:nvSpPr>
          <p:spPr>
            <a:xfrm>
              <a:off x="3634774" y="1084103"/>
              <a:ext cx="374940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Vector Meson Dominance (VMD) </a:t>
              </a:r>
            </a:p>
            <a:p>
              <a:r>
                <a:rPr lang="en-US" dirty="0">
                  <a:solidFill>
                    <a:srgbClr val="3366FF"/>
                  </a:solidFill>
                </a:rPr>
                <a:t>F. </a:t>
              </a:r>
              <a:r>
                <a:rPr lang="en-US" dirty="0" err="1">
                  <a:solidFill>
                    <a:srgbClr val="3366FF"/>
                  </a:solidFill>
                </a:rPr>
                <a:t>Iachello</a:t>
              </a:r>
              <a:r>
                <a:rPr lang="en-US" dirty="0">
                  <a:solidFill>
                    <a:srgbClr val="3366FF"/>
                  </a:solidFill>
                </a:rPr>
                <a:t>, PRC 69, 055204 (2004)</a:t>
              </a:r>
            </a:p>
            <a:p>
              <a:endParaRPr lang="en-US" dirty="0"/>
            </a:p>
            <a:p>
              <a:pPr marL="0" lvl="1"/>
              <a:r>
                <a:rPr lang="en-US" dirty="0"/>
                <a:t>QCD inspired </a:t>
              </a:r>
              <a:r>
                <a:rPr lang="en-US" dirty="0" err="1"/>
                <a:t>parametrization</a:t>
              </a:r>
              <a:r>
                <a:rPr lang="en-US" dirty="0"/>
                <a:t> </a:t>
              </a:r>
            </a:p>
            <a:p>
              <a:r>
                <a:rPr lang="de-DE" dirty="0"/>
                <a:t>Phys. </a:t>
              </a:r>
              <a:r>
                <a:rPr lang="de-DE" dirty="0" err="1"/>
                <a:t>Rev</a:t>
              </a:r>
              <a:r>
                <a:rPr lang="de-DE" dirty="0"/>
                <a:t>. C 93,  035201 (2016)</a:t>
              </a:r>
              <a:endParaRPr lang="en-US" dirty="0">
                <a:solidFill>
                  <a:srgbClr val="FF0000"/>
                </a:solidFill>
                <a:cs typeface="Times New Roman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4377767" y="5111981"/>
              <a:ext cx="32185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Phys. Rev. C 75, 045205 (2007)</a:t>
              </a:r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7239"/>
            <a:ext cx="9231123" cy="46900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 sz="2400" b="1" dirty="0"/>
              <a:t>World </a:t>
            </a:r>
            <a:r>
              <a:rPr lang="de-DE" sz="2400" b="1" dirty="0" err="1"/>
              <a:t>data</a:t>
            </a:r>
            <a:r>
              <a:rPr lang="de-DE" sz="2400" b="1" dirty="0"/>
              <a:t> on </a:t>
            </a:r>
            <a:r>
              <a:rPr lang="de-DE" sz="2400" b="1" dirty="0" err="1"/>
              <a:t>the</a:t>
            </a:r>
            <a:r>
              <a:rPr lang="de-DE" sz="2400" b="1" dirty="0"/>
              <a:t> time-</a:t>
            </a:r>
            <a:r>
              <a:rPr lang="de-DE" sz="2400" b="1" dirty="0" err="1"/>
              <a:t>like</a:t>
            </a:r>
            <a:r>
              <a:rPr lang="de-DE" sz="2400" b="1" dirty="0"/>
              <a:t> (</a:t>
            </a:r>
            <a:r>
              <a:rPr lang="de-DE" sz="2400" b="1" dirty="0" err="1"/>
              <a:t>effective</a:t>
            </a:r>
            <a:r>
              <a:rPr lang="de-DE" sz="2400" b="1" dirty="0"/>
              <a:t>) </a:t>
            </a:r>
            <a:r>
              <a:rPr lang="de-DE" sz="2400" b="1" dirty="0" err="1"/>
              <a:t>proton</a:t>
            </a:r>
            <a:r>
              <a:rPr lang="de-DE" sz="2400" b="1" dirty="0"/>
              <a:t> form </a:t>
            </a:r>
            <a:r>
              <a:rPr lang="de-DE" sz="2400" b="1" dirty="0" err="1"/>
              <a:t>factor</a:t>
            </a:r>
            <a:endParaRPr lang="de-DE" sz="24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1092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65" y="152857"/>
            <a:ext cx="9073403" cy="101058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 sz="2800" b="1" dirty="0"/>
              <a:t>World </a:t>
            </a:r>
            <a:r>
              <a:rPr lang="de-DE" sz="2800" b="1" dirty="0" err="1"/>
              <a:t>data</a:t>
            </a:r>
            <a:r>
              <a:rPr lang="de-DE" sz="2800" b="1" dirty="0"/>
              <a:t> on </a:t>
            </a:r>
            <a:r>
              <a:rPr lang="de-DE" sz="2800" b="1" dirty="0" err="1"/>
              <a:t>the</a:t>
            </a:r>
            <a:r>
              <a:rPr lang="de-DE" sz="2800" b="1" dirty="0"/>
              <a:t> time-</a:t>
            </a:r>
            <a:r>
              <a:rPr lang="de-DE" sz="2800" b="1" dirty="0" err="1"/>
              <a:t>like</a:t>
            </a:r>
            <a:r>
              <a:rPr lang="de-DE" sz="2800" b="1" dirty="0"/>
              <a:t> </a:t>
            </a:r>
            <a:r>
              <a:rPr lang="de-DE" sz="2800" b="1" dirty="0" err="1"/>
              <a:t>proton</a:t>
            </a:r>
            <a:r>
              <a:rPr lang="de-DE" sz="2800" b="1" dirty="0"/>
              <a:t> form </a:t>
            </a:r>
            <a:r>
              <a:rPr lang="de-DE" sz="2800" b="1" dirty="0" err="1"/>
              <a:t>factor</a:t>
            </a:r>
            <a:r>
              <a:rPr lang="de-DE" sz="2800" b="1" dirty="0"/>
              <a:t> </a:t>
            </a:r>
            <a:r>
              <a:rPr lang="de-DE" sz="2800" b="1" dirty="0" err="1"/>
              <a:t>ratio</a:t>
            </a:r>
            <a:r>
              <a:rPr lang="de-DE" sz="2800" b="1" dirty="0"/>
              <a:t> </a:t>
            </a:r>
            <a:br>
              <a:rPr lang="de-DE" sz="2800" b="1" dirty="0"/>
            </a:br>
            <a:r>
              <a:rPr lang="de-DE" sz="2800" b="1" dirty="0"/>
              <a:t>R=|G</a:t>
            </a:r>
            <a:r>
              <a:rPr lang="de-DE" sz="2800" b="1" baseline="-25000" dirty="0"/>
              <a:t>E</a:t>
            </a:r>
            <a:r>
              <a:rPr lang="de-DE" sz="2800" b="1" dirty="0"/>
              <a:t>|/|G</a:t>
            </a:r>
            <a:r>
              <a:rPr lang="de-DE" sz="2800" b="1" baseline="-25000" dirty="0"/>
              <a:t>M</a:t>
            </a:r>
            <a:r>
              <a:rPr lang="de-DE" sz="2800" b="1" dirty="0"/>
              <a:t>|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89337" y="1486942"/>
            <a:ext cx="39897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BaBar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(SLAC)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collection over wide energy range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 PS 170 (LEAR):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collection at low energies 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from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BaBar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LEAR show different trends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 BESIII: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 at different energies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Uncertainties comparable to previous experiments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 CMD-3 (VEPP2000 collider, BINP):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scan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Uncertainty comparable to the existing data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7108" y="5515091"/>
            <a:ext cx="4374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BaBar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/>
              <a:t>Phys. Rev. D88 072009</a:t>
            </a:r>
            <a:endParaRPr lang="nb-NO" sz="1400" dirty="0"/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 err="1"/>
              <a:t>Nucl.Phys.J</a:t>
            </a:r>
            <a:r>
              <a:rPr lang="en-US" sz="1400" dirty="0"/>
              <a:t>., B411:3-32. 1994</a:t>
            </a:r>
          </a:p>
          <a:p>
            <a:r>
              <a:rPr lang="en-US" sz="1400" b="1" dirty="0"/>
              <a:t>BESIII</a:t>
            </a:r>
            <a:r>
              <a:rPr lang="en-US" sz="1400" dirty="0"/>
              <a:t>: </a:t>
            </a:r>
            <a:r>
              <a:rPr lang="de-DE" sz="1400" dirty="0"/>
              <a:t>arXiv:1504.02680. 2015</a:t>
            </a:r>
          </a:p>
          <a:p>
            <a:r>
              <a:rPr lang="de-DE" sz="1400" b="1" dirty="0"/>
              <a:t>CMD-3</a:t>
            </a:r>
            <a:r>
              <a:rPr lang="de-DE" sz="1400" dirty="0"/>
              <a:t>: arXiv:1507.08013v2 (2015)</a:t>
            </a:r>
            <a:endParaRPr lang="en-US" sz="1400" dirty="0"/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74305"/>
              </p:ext>
            </p:extLst>
          </p:nvPr>
        </p:nvGraphicFramePr>
        <p:xfrm>
          <a:off x="5437689" y="3668499"/>
          <a:ext cx="1033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62" name="Equation" r:id="rId3" imgW="673100" imgH="228600" progId="Equation.3">
                  <p:embed/>
                </p:oleObj>
              </mc:Choice>
              <mc:Fallback>
                <p:oleObj name="Equation" r:id="rId3" imgW="67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689" y="3668499"/>
                        <a:ext cx="1033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54924"/>
              </p:ext>
            </p:extLst>
          </p:nvPr>
        </p:nvGraphicFramePr>
        <p:xfrm>
          <a:off x="6132491" y="1486942"/>
          <a:ext cx="11318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63" name="Equation" r:id="rId5" imgW="736600" imgH="228600" progId="Equation.3">
                  <p:embed/>
                </p:oleObj>
              </mc:Choice>
              <mc:Fallback>
                <p:oleObj name="Equation" r:id="rId5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491" y="1486942"/>
                        <a:ext cx="11318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299575"/>
              </p:ext>
            </p:extLst>
          </p:nvPr>
        </p:nvGraphicFramePr>
        <p:xfrm>
          <a:off x="6167654" y="2223539"/>
          <a:ext cx="10144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64" name="Equation" r:id="rId7" imgW="660400" imgH="228600" progId="Equation.3">
                  <p:embed/>
                </p:oleObj>
              </mc:Choice>
              <mc:Fallback>
                <p:oleObj name="Equation" r:id="rId7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654" y="2223539"/>
                        <a:ext cx="10144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738754"/>
              </p:ext>
            </p:extLst>
          </p:nvPr>
        </p:nvGraphicFramePr>
        <p:xfrm>
          <a:off x="5991384" y="5161559"/>
          <a:ext cx="1225960" cy="31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165" name="Equation" r:id="rId9" imgW="952500" imgH="241300" progId="Equation.3">
                  <p:embed/>
                </p:oleObj>
              </mc:Choice>
              <mc:Fallback>
                <p:oleObj name="Equation" r:id="rId9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1384" y="5161559"/>
                        <a:ext cx="1225960" cy="31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pic>
        <p:nvPicPr>
          <p:cNvPr id="6" name="Bild 5" descr="gegm_ratio_worlddata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" y="1175085"/>
            <a:ext cx="4470509" cy="42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gegm_ratio_worlddat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" y="1175085"/>
            <a:ext cx="4470509" cy="429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65" y="152857"/>
            <a:ext cx="9073403" cy="101058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 sz="2800" b="1" dirty="0"/>
              <a:t>World </a:t>
            </a:r>
            <a:r>
              <a:rPr lang="de-DE" sz="2800" b="1" dirty="0" err="1"/>
              <a:t>data</a:t>
            </a:r>
            <a:r>
              <a:rPr lang="de-DE" sz="2800" b="1" dirty="0"/>
              <a:t> on </a:t>
            </a:r>
            <a:r>
              <a:rPr lang="de-DE" sz="2800" b="1" dirty="0" err="1"/>
              <a:t>the</a:t>
            </a:r>
            <a:r>
              <a:rPr lang="de-DE" sz="2800" b="1" dirty="0"/>
              <a:t> time-</a:t>
            </a:r>
            <a:r>
              <a:rPr lang="de-DE" sz="2800" b="1" dirty="0" err="1"/>
              <a:t>like</a:t>
            </a:r>
            <a:r>
              <a:rPr lang="de-DE" sz="2800" b="1" dirty="0"/>
              <a:t> </a:t>
            </a:r>
            <a:r>
              <a:rPr lang="de-DE" sz="2800" b="1" dirty="0" err="1"/>
              <a:t>proton</a:t>
            </a:r>
            <a:r>
              <a:rPr lang="de-DE" sz="2800" b="1" dirty="0"/>
              <a:t> form </a:t>
            </a:r>
            <a:r>
              <a:rPr lang="de-DE" sz="2800" b="1" dirty="0" err="1"/>
              <a:t>factor</a:t>
            </a:r>
            <a:r>
              <a:rPr lang="de-DE" sz="2800" b="1" dirty="0"/>
              <a:t> </a:t>
            </a:r>
            <a:r>
              <a:rPr lang="de-DE" sz="2800" b="1" dirty="0" err="1"/>
              <a:t>ratio</a:t>
            </a:r>
            <a:r>
              <a:rPr lang="de-DE" sz="2800" b="1" dirty="0"/>
              <a:t> </a:t>
            </a:r>
            <a:br>
              <a:rPr lang="de-DE" sz="2800" b="1" dirty="0"/>
            </a:br>
            <a:r>
              <a:rPr lang="de-DE" sz="2800" b="1" dirty="0"/>
              <a:t>R=|G</a:t>
            </a:r>
            <a:r>
              <a:rPr lang="de-DE" sz="2800" b="1" baseline="-25000" dirty="0"/>
              <a:t>E</a:t>
            </a:r>
            <a:r>
              <a:rPr lang="de-DE" sz="2800" b="1" dirty="0"/>
              <a:t>|/|G</a:t>
            </a:r>
            <a:r>
              <a:rPr lang="de-DE" sz="2800" b="1" baseline="-25000" dirty="0"/>
              <a:t>M</a:t>
            </a:r>
            <a:r>
              <a:rPr lang="de-DE" sz="2800" b="1" dirty="0"/>
              <a:t>|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89337" y="1486942"/>
            <a:ext cx="39897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BaBar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(SLAC)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wide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range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 PS 170 (LEAR):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energies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BaBar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LEAR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show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different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trends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BESIII: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different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energies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Uncertainties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comparable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previous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CMD-3 (VEPP2000 collider, BINP):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nergy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scan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Uncertaincy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comparable to the measurement by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BaBar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7108" y="5515091"/>
            <a:ext cx="4374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BaBar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/>
              <a:t>Phys. Rev. D88 072009</a:t>
            </a:r>
            <a:endParaRPr lang="nb-NO" sz="1400" dirty="0"/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 err="1"/>
              <a:t>Nucl.Phys.J</a:t>
            </a:r>
            <a:r>
              <a:rPr lang="en-US" sz="1400" dirty="0"/>
              <a:t>., B411:3-32. 1994</a:t>
            </a:r>
          </a:p>
          <a:p>
            <a:r>
              <a:rPr lang="en-US" sz="1400" b="1" dirty="0"/>
              <a:t>BESIII</a:t>
            </a:r>
            <a:r>
              <a:rPr lang="en-US" sz="1400" dirty="0"/>
              <a:t>: </a:t>
            </a:r>
            <a:r>
              <a:rPr lang="de-DE" sz="1400" dirty="0"/>
              <a:t>arXiv:1504.02680. 2015</a:t>
            </a:r>
          </a:p>
          <a:p>
            <a:r>
              <a:rPr lang="de-DE" sz="1400" b="1" dirty="0"/>
              <a:t>CMD-3</a:t>
            </a:r>
            <a:r>
              <a:rPr lang="de-DE" sz="1400" dirty="0"/>
              <a:t>: arXiv:1507.08013v2 (2015)</a:t>
            </a:r>
            <a:endParaRPr lang="en-US" sz="1400" dirty="0"/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10402"/>
              </p:ext>
            </p:extLst>
          </p:nvPr>
        </p:nvGraphicFramePr>
        <p:xfrm>
          <a:off x="5437689" y="3668499"/>
          <a:ext cx="1033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09" name="Equation" r:id="rId4" imgW="673100" imgH="228600" progId="Equation.3">
                  <p:embed/>
                </p:oleObj>
              </mc:Choice>
              <mc:Fallback>
                <p:oleObj name="Equation" r:id="rId4" imgW="67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689" y="3668499"/>
                        <a:ext cx="1033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406333"/>
              </p:ext>
            </p:extLst>
          </p:nvPr>
        </p:nvGraphicFramePr>
        <p:xfrm>
          <a:off x="6132491" y="1486942"/>
          <a:ext cx="11318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10" name="Equation" r:id="rId6" imgW="736600" imgH="228600" progId="Equation.3">
                  <p:embed/>
                </p:oleObj>
              </mc:Choice>
              <mc:Fallback>
                <p:oleObj name="Equation" r:id="rId6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491" y="1486942"/>
                        <a:ext cx="11318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7875"/>
              </p:ext>
            </p:extLst>
          </p:nvPr>
        </p:nvGraphicFramePr>
        <p:xfrm>
          <a:off x="6167654" y="2223539"/>
          <a:ext cx="10144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11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654" y="2223539"/>
                        <a:ext cx="10144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19014"/>
              </p:ext>
            </p:extLst>
          </p:nvPr>
        </p:nvGraphicFramePr>
        <p:xfrm>
          <a:off x="5991384" y="5161559"/>
          <a:ext cx="1225960" cy="31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12" name="Equation" r:id="rId10" imgW="952500" imgH="241300" progId="Equation.3">
                  <p:embed/>
                </p:oleObj>
              </mc:Choice>
              <mc:Fallback>
                <p:oleObj name="Equation" r:id="rId10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91384" y="5161559"/>
                        <a:ext cx="1225960" cy="31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6588" y="4904575"/>
            <a:ext cx="9128851" cy="153373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68550" y="5217515"/>
            <a:ext cx="4221238" cy="1011542"/>
          </a:xfrm>
          <a:prstGeom prst="rect">
            <a:avLst/>
          </a:prstGeom>
          <a:noFill/>
          <a:ln w="603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ingebuchteter Richtungspfeil 15"/>
          <p:cNvSpPr/>
          <p:nvPr/>
        </p:nvSpPr>
        <p:spPr>
          <a:xfrm flipH="1">
            <a:off x="1540412" y="3672686"/>
            <a:ext cx="2786856" cy="211251"/>
          </a:xfrm>
          <a:prstGeom prst="chevron">
            <a:avLst/>
          </a:prstGeom>
          <a:solidFill>
            <a:schemeClr val="tx2">
              <a:alpha val="50000"/>
            </a:schemeClr>
          </a:solidFill>
          <a:ln>
            <a:solidFill>
              <a:schemeClr val="accent1">
                <a:shade val="95000"/>
                <a:satMod val="105000"/>
                <a:alpha val="3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12778" y="5315557"/>
            <a:ext cx="400501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292DDB"/>
                </a:solidFill>
              </a:rPr>
              <a:t>PANDA</a:t>
            </a:r>
            <a:r>
              <a:rPr lang="de-DE" dirty="0">
                <a:solidFill>
                  <a:srgbClr val="292DDB"/>
                </a:solidFill>
              </a:rPr>
              <a:t>: Measurement </a:t>
            </a:r>
            <a:r>
              <a:rPr lang="de-DE" dirty="0" err="1">
                <a:solidFill>
                  <a:srgbClr val="292DDB"/>
                </a:solidFill>
              </a:rPr>
              <a:t>over</a:t>
            </a:r>
            <a:r>
              <a:rPr lang="de-DE" dirty="0">
                <a:solidFill>
                  <a:srgbClr val="292DDB"/>
                </a:solidFill>
              </a:rPr>
              <a:t> </a:t>
            </a:r>
            <a:r>
              <a:rPr lang="de-DE" dirty="0" err="1">
                <a:solidFill>
                  <a:srgbClr val="292DDB"/>
                </a:solidFill>
              </a:rPr>
              <a:t>wide</a:t>
            </a:r>
            <a:r>
              <a:rPr lang="de-DE" dirty="0">
                <a:solidFill>
                  <a:srgbClr val="292DDB"/>
                </a:solidFill>
              </a:rPr>
              <a:t> </a:t>
            </a:r>
            <a:r>
              <a:rPr lang="de-DE" dirty="0" err="1">
                <a:solidFill>
                  <a:srgbClr val="292DDB"/>
                </a:solidFill>
              </a:rPr>
              <a:t>range</a:t>
            </a:r>
            <a:r>
              <a:rPr lang="de-DE" dirty="0">
                <a:solidFill>
                  <a:srgbClr val="292DDB"/>
                </a:solidFill>
              </a:rPr>
              <a:t> </a:t>
            </a:r>
            <a:r>
              <a:rPr lang="de-DE" dirty="0" err="1">
                <a:solidFill>
                  <a:srgbClr val="292DDB"/>
                </a:solidFill>
              </a:rPr>
              <a:t>of</a:t>
            </a:r>
            <a:r>
              <a:rPr lang="de-DE" dirty="0">
                <a:solidFill>
                  <a:srgbClr val="292DDB"/>
                </a:solidFill>
              </a:rPr>
              <a:t> q</a:t>
            </a:r>
            <a:r>
              <a:rPr lang="de-DE" baseline="30000" dirty="0">
                <a:solidFill>
                  <a:srgbClr val="292DDB"/>
                </a:solidFill>
              </a:rPr>
              <a:t>2</a:t>
            </a:r>
            <a:r>
              <a:rPr lang="de-DE" b="1" baseline="30000" dirty="0">
                <a:solidFill>
                  <a:srgbClr val="292DDB"/>
                </a:solidFill>
              </a:rPr>
              <a:t> </a:t>
            </a:r>
            <a:r>
              <a:rPr lang="de-DE" dirty="0" err="1">
                <a:solidFill>
                  <a:srgbClr val="292DDB"/>
                </a:solidFill>
              </a:rPr>
              <a:t>with</a:t>
            </a:r>
            <a:r>
              <a:rPr lang="de-DE" dirty="0">
                <a:solidFill>
                  <a:srgbClr val="292DDB"/>
                </a:solidFill>
              </a:rPr>
              <a:t> high </a:t>
            </a:r>
            <a:r>
              <a:rPr lang="de-DE" dirty="0" err="1">
                <a:solidFill>
                  <a:srgbClr val="292DDB"/>
                </a:solidFill>
              </a:rPr>
              <a:t>precision</a:t>
            </a:r>
            <a:endParaRPr lang="de-DE" dirty="0">
              <a:solidFill>
                <a:srgbClr val="292DDB"/>
              </a:solidFill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1540412" y="3609386"/>
            <a:ext cx="0" cy="411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feil nach rechts 5"/>
          <p:cNvSpPr/>
          <p:nvPr/>
        </p:nvSpPr>
        <p:spPr>
          <a:xfrm>
            <a:off x="4425944" y="5472135"/>
            <a:ext cx="521629" cy="4025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>
            <a:off x="4327268" y="1437717"/>
            <a:ext cx="4807254" cy="344790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947573" y="2986406"/>
            <a:ext cx="4110134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2DDB"/>
                </a:solidFill>
              </a:rPr>
              <a:t>More data needed with high precision!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292DDB"/>
                </a:solidFill>
              </a:rPr>
              <a:t>Test of the theory, also at high q</a:t>
            </a:r>
            <a:r>
              <a:rPr lang="en-US" b="1" baseline="30000" dirty="0">
                <a:solidFill>
                  <a:srgbClr val="292DDB"/>
                </a:solidFill>
              </a:rPr>
              <a:t>2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292DDB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292DDB"/>
                </a:solidFill>
              </a:rPr>
              <a:t>Data with high statistics increase the precision of Form Factors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292DDB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292DDB"/>
                </a:solidFill>
              </a:rPr>
              <a:t>Existing data were obtained with electron channels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292DDB"/>
              </a:solidFill>
            </a:endParaRPr>
          </a:p>
          <a:p>
            <a:endParaRPr lang="en-US" b="1" dirty="0">
              <a:solidFill>
                <a:srgbClr val="292D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0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414157" y="1186477"/>
            <a:ext cx="8720146" cy="6053294"/>
          </a:xfrm>
        </p:spPr>
        <p:txBody>
          <a:bodyPr tIns="16457">
            <a:normAutofit/>
          </a:bodyPr>
          <a:lstStyle/>
          <a:p>
            <a:pPr marL="38367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Form factor measurements different final states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</a:p>
          <a:p>
            <a:pPr marL="783597" lvl="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First time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measurement with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muons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in final state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783597" lvl="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Study of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radiative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corrections </a:t>
            </a:r>
          </a:p>
          <a:p>
            <a:pPr marL="783597" lvl="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Consistency check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 proton form factor data</a:t>
            </a:r>
          </a:p>
          <a:p>
            <a:pPr marL="38367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Possibility to access the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relative phase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 proton time-like form factors:</a:t>
            </a:r>
          </a:p>
          <a:p>
            <a:pPr marL="497847" lvl="1" indent="0">
              <a:lnSpc>
                <a:spcPct val="120000"/>
              </a:lnSpc>
              <a:buSzPct val="4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			    in the Born approximation:</a:t>
            </a:r>
          </a:p>
          <a:p>
            <a:pPr marL="1183524" lvl="2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b="1" dirty="0" err="1">
                <a:solidFill>
                  <a:schemeClr val="tx1"/>
                </a:solidFill>
                <a:latin typeface="+mn-lt"/>
              </a:rPr>
              <a:t>U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npolarized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cross section -&gt; access to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|G</a:t>
            </a:r>
            <a:r>
              <a:rPr lang="en-US" b="1" baseline="-25000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| &amp; |G</a:t>
            </a:r>
            <a:r>
              <a:rPr lang="en-US" b="1" baseline="-25000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|</a:t>
            </a:r>
          </a:p>
          <a:p>
            <a:pPr marL="1183524" lvl="2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Polarization observables -&gt; access to relative phase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b="1" baseline="-25000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b="1" baseline="-25000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:</a:t>
            </a:r>
            <a:endParaRPr lang="en-US" sz="1100" b="1" dirty="0">
              <a:solidFill>
                <a:srgbClr val="FF0000"/>
              </a:solidFill>
              <a:latin typeface="+mn-lt"/>
            </a:endParaRPr>
          </a:p>
          <a:p>
            <a:pPr marL="97921" indent="0">
              <a:lnSpc>
                <a:spcPct val="120000"/>
              </a:lnSpc>
              <a:buSzPct val="4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97921" indent="0">
              <a:lnSpc>
                <a:spcPct val="120000"/>
              </a:lnSpc>
              <a:buSzPct val="4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Single spin polarization observable</a:t>
            </a:r>
          </a:p>
          <a:p>
            <a:pPr marL="897774" lvl="2" indent="0">
              <a:lnSpc>
                <a:spcPct val="120000"/>
              </a:lnSpc>
              <a:buSzPct val="4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897774" lvl="2" indent="0">
              <a:lnSpc>
                <a:spcPct val="120000"/>
              </a:lnSpc>
              <a:buSzPct val="4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897774" lvl="2" indent="0">
              <a:lnSpc>
                <a:spcPct val="120000"/>
              </a:lnSpc>
              <a:buSzPct val="4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183524" lvl="2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Development of a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transverse polarized target for PANDA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Mainz </a:t>
            </a:r>
          </a:p>
          <a:p>
            <a:pPr marL="97921" indent="0">
              <a:lnSpc>
                <a:spcPct val="120000"/>
              </a:lnSpc>
              <a:buSzPct val="4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  <a:p>
            <a:pPr marL="783597" lvl="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97921" indent="0">
              <a:lnSpc>
                <a:spcPct val="120000"/>
              </a:lnSpc>
              <a:buSzPct val="4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489607" lvl="1" indent="0">
              <a:lnSpc>
                <a:spcPct val="101000"/>
              </a:lnSpc>
              <a:buSzPct val="7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Bitstream Charter" charset="0"/>
            </a:endParaRPr>
          </a:p>
          <a:p>
            <a:pPr marL="390246" indent="-292325">
              <a:lnSpc>
                <a:spcPct val="101000"/>
              </a:lnSpc>
              <a:buSzPct val="45000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Bitstream Charter" charset="0"/>
            </a:endParaRPr>
          </a:p>
          <a:p>
            <a:pPr marL="390246" indent="-292325">
              <a:lnSpc>
                <a:spcPct val="92000"/>
              </a:lnSpc>
              <a:buSzPct val="45000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reeSerif" charset="0"/>
            </a:endParaRP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654432" y="10813874"/>
          <a:ext cx="1457739" cy="1088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72" r:id="rId4" imgW="1995215" imgH="1604843" progId="">
                  <p:embed/>
                </p:oleObj>
              </mc:Choice>
              <mc:Fallback>
                <p:oleObj r:id="rId4" imgW="1995215" imgH="16048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32" y="10813874"/>
                        <a:ext cx="1457739" cy="1088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745505" y="11123377"/>
            <a:ext cx="2896753" cy="413149"/>
          </a:xfrm>
          <a:custGeom>
            <a:avLst/>
            <a:gdLst>
              <a:gd name="G0" fmla="*/ 8869 1 2"/>
              <a:gd name="G1" fmla="*/ 1268 1 2"/>
              <a:gd name="G2" fmla="+- 1268 0 0"/>
              <a:gd name="G3" fmla="+- 88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869" y="0"/>
                </a:lnTo>
                <a:lnTo>
                  <a:pt x="8869" y="1268"/>
                </a:lnTo>
                <a:lnTo>
                  <a:pt x="0" y="126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40816" rIns="81631" bIns="40816">
            <a:spAutoFit/>
          </a:bodyPr>
          <a:lstStyle/>
          <a:p>
            <a:pPr defTabSz="414683">
              <a:tabLst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</a:tabLst>
              <a:defRPr/>
            </a:pPr>
            <a:r>
              <a:rPr lang="en-US" sz="2200">
                <a:solidFill>
                  <a:srgbClr val="000000"/>
                </a:solidFill>
                <a:latin typeface="Bitstream Charter" charset="0"/>
                <a:cs typeface="DejaVu Sans" charset="0"/>
              </a:rPr>
              <a:t>with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159705" y="8870486"/>
            <a:ext cx="906046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23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899123" y="8702060"/>
            <a:ext cx="906046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881" y="102721"/>
            <a:ext cx="8229312" cy="979824"/>
          </a:xfrm>
        </p:spPr>
        <p:txBody>
          <a:bodyPr/>
          <a:lstStyle/>
          <a:p>
            <a:pPr defTabSz="914305">
              <a:lnSpc>
                <a:spcPct val="101000"/>
              </a:lnSpc>
              <a:tabLst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</a:tabLst>
              <a:defRPr/>
            </a:pPr>
            <a:r>
              <a:rPr lang="en-US" sz="2800" b="1" dirty="0"/>
              <a:t>Time-like electromagnetic proton form factors</a:t>
            </a:r>
            <a:br>
              <a:rPr lang="en-US" sz="2800" b="1" dirty="0"/>
            </a:br>
            <a:r>
              <a:rPr lang="en-US" sz="2800" b="1" dirty="0"/>
              <a:t> @ PANDA: The goals</a:t>
            </a:r>
          </a:p>
        </p:txBody>
      </p:sp>
      <p:sp>
        <p:nvSpPr>
          <p:cNvPr id="23" name="Rechteck 22"/>
          <p:cNvSpPr/>
          <p:nvPr/>
        </p:nvSpPr>
        <p:spPr>
          <a:xfrm>
            <a:off x="270454" y="1082545"/>
            <a:ext cx="8628669" cy="53844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058060" y="5392539"/>
            <a:ext cx="7170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it-IT" sz="1400" b="1" dirty="0">
                <a:solidFill>
                  <a:srgbClr val="663399"/>
                </a:solidFill>
              </a:rPr>
              <a:t>A. </a:t>
            </a:r>
            <a:r>
              <a:rPr lang="it-IT" sz="1400" b="1" dirty="0" err="1">
                <a:solidFill>
                  <a:srgbClr val="663399"/>
                </a:solidFill>
              </a:rPr>
              <a:t>Z</a:t>
            </a:r>
            <a:r>
              <a:rPr lang="it-IT" sz="1400" b="1" dirty="0">
                <a:solidFill>
                  <a:srgbClr val="663399"/>
                </a:solidFill>
              </a:rPr>
              <a:t>. </a:t>
            </a:r>
            <a:r>
              <a:rPr lang="it-IT" sz="1400" b="1" dirty="0" err="1">
                <a:solidFill>
                  <a:srgbClr val="663399"/>
                </a:solidFill>
              </a:rPr>
              <a:t>Dubnickova</a:t>
            </a:r>
            <a:r>
              <a:rPr lang="it-IT" sz="1400" b="1" dirty="0">
                <a:solidFill>
                  <a:srgbClr val="663399"/>
                </a:solidFill>
              </a:rPr>
              <a:t>, S. </a:t>
            </a:r>
            <a:r>
              <a:rPr lang="it-IT" sz="1400" b="1" dirty="0" err="1">
                <a:solidFill>
                  <a:srgbClr val="663399"/>
                </a:solidFill>
              </a:rPr>
              <a:t>Dubnicka</a:t>
            </a:r>
            <a:r>
              <a:rPr lang="it-IT" sz="1400" b="1" dirty="0">
                <a:solidFill>
                  <a:srgbClr val="663399"/>
                </a:solidFill>
              </a:rPr>
              <a:t> &amp; M.P. </a:t>
            </a:r>
            <a:r>
              <a:rPr lang="it-IT" sz="1400" b="1" dirty="0" err="1">
                <a:solidFill>
                  <a:srgbClr val="663399"/>
                </a:solidFill>
              </a:rPr>
              <a:t>Rekalo</a:t>
            </a:r>
            <a:r>
              <a:rPr lang="it-IT" sz="1400" b="1" dirty="0">
                <a:solidFill>
                  <a:srgbClr val="663399"/>
                </a:solidFill>
              </a:rPr>
              <a:t> Nuovo </a:t>
            </a:r>
            <a:r>
              <a:rPr lang="it-IT" sz="1400" b="1" dirty="0" err="1">
                <a:solidFill>
                  <a:srgbClr val="663399"/>
                </a:solidFill>
              </a:rPr>
              <a:t>Cim</a:t>
            </a:r>
            <a:r>
              <a:rPr lang="it-IT" sz="1400" b="1" dirty="0">
                <a:solidFill>
                  <a:srgbClr val="663399"/>
                </a:solidFill>
              </a:rPr>
              <a:t>. A109 (1996) 241-256</a:t>
            </a:r>
            <a:endParaRPr lang="de-DE" sz="1400" b="1" dirty="0">
              <a:solidFill>
                <a:srgbClr val="663399"/>
              </a:solidFill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16037"/>
              </p:ext>
            </p:extLst>
          </p:nvPr>
        </p:nvGraphicFramePr>
        <p:xfrm>
          <a:off x="4749405" y="4549968"/>
          <a:ext cx="2917385" cy="75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73" name="Equation" r:id="rId6" imgW="1879600" imgH="444500" progId="Equation.3">
                  <p:embed/>
                </p:oleObj>
              </mc:Choice>
              <mc:Fallback>
                <p:oleObj name="Equation" r:id="rId6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405" y="4549968"/>
                        <a:ext cx="2917385" cy="756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>
          <a:xfrm>
            <a:off x="6539666" y="4469746"/>
            <a:ext cx="1209436" cy="8757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7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17347"/>
              </p:ext>
            </p:extLst>
          </p:nvPr>
        </p:nvGraphicFramePr>
        <p:xfrm>
          <a:off x="1208967" y="2945806"/>
          <a:ext cx="10842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74" name="Equation" r:id="rId8" imgW="622300" imgH="228600" progId="Equation.3">
                  <p:embed/>
                </p:oleObj>
              </mc:Choice>
              <mc:Fallback>
                <p:oleObj name="Equation" r:id="rId8" imgW="622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967" y="2945806"/>
                        <a:ext cx="10842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29214"/>
              </p:ext>
            </p:extLst>
          </p:nvPr>
        </p:nvGraphicFramePr>
        <p:xfrm>
          <a:off x="5797316" y="1183504"/>
          <a:ext cx="1907102" cy="37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75" name="Equation" r:id="rId10" imgW="1168400" imgH="228600" progId="Equation.3">
                  <p:embed/>
                </p:oleObj>
              </mc:Choice>
              <mc:Fallback>
                <p:oleObj name="Equation" r:id="rId10" imgW="116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316" y="1183504"/>
                        <a:ext cx="1907102" cy="375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5999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164731"/>
              </p:ext>
            </p:extLst>
          </p:nvPr>
        </p:nvGraphicFramePr>
        <p:xfrm>
          <a:off x="4604496" y="4540250"/>
          <a:ext cx="28352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2" name="Formel" r:id="rId4" imgW="1625600" imgH="228600" progId="Equation.3">
                  <p:embed/>
                </p:oleObj>
              </mc:Choice>
              <mc:Fallback>
                <p:oleObj name="Formel" r:id="rId4" imgW="162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496" y="4540250"/>
                        <a:ext cx="28352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 3" descr="Unphysical_region_feynm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3" y="1939848"/>
            <a:ext cx="4166155" cy="1476717"/>
          </a:xfrm>
          <a:prstGeom prst="rect">
            <a:avLst/>
          </a:prstGeom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159705" y="8870486"/>
            <a:ext cx="906046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23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899123" y="8702060"/>
            <a:ext cx="906046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4586875" y="3811907"/>
            <a:ext cx="906046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23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7059664" y="3213760"/>
            <a:ext cx="906045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818110"/>
              </p:ext>
            </p:extLst>
          </p:nvPr>
        </p:nvGraphicFramePr>
        <p:xfrm>
          <a:off x="2830016" y="1589317"/>
          <a:ext cx="1714929" cy="47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3" name="Equation" r:id="rId7" imgW="825500" imgH="228600" progId="Equation.3">
                  <p:embed/>
                </p:oleObj>
              </mc:Choice>
              <mc:Fallback>
                <p:oleObj name="Equation" r:id="rId7" imgW="825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>
                        <a:alphaModFix amt="82000"/>
                      </a:blip>
                      <a:stretch>
                        <a:fillRect/>
                      </a:stretch>
                    </p:blipFill>
                    <p:spPr>
                      <a:xfrm>
                        <a:off x="2830016" y="1589317"/>
                        <a:ext cx="1714929" cy="477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hteck 40"/>
          <p:cNvSpPr/>
          <p:nvPr/>
        </p:nvSpPr>
        <p:spPr>
          <a:xfrm>
            <a:off x="270454" y="1199343"/>
            <a:ext cx="8628669" cy="51265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652929" y="2067140"/>
            <a:ext cx="4157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sk-SK" sz="1400" b="1" dirty="0">
                <a:solidFill>
                  <a:srgbClr val="663399"/>
                </a:solidFill>
              </a:rPr>
              <a:t>M. P. Rekalo, Sov. J. Nucl. Phys. 1 (1965) 760</a:t>
            </a:r>
            <a:endParaRPr lang="nl-NL" sz="1400" b="1" dirty="0">
              <a:solidFill>
                <a:srgbClr val="663399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1400" b="1" dirty="0">
                <a:solidFill>
                  <a:srgbClr val="663399"/>
                </a:solidFill>
              </a:rPr>
              <a:t>C. </a:t>
            </a:r>
            <a:r>
              <a:rPr lang="nl-NL" sz="1400" b="1" dirty="0" err="1">
                <a:solidFill>
                  <a:srgbClr val="663399"/>
                </a:solidFill>
              </a:rPr>
              <a:t>Adamuscin</a:t>
            </a:r>
            <a:r>
              <a:rPr lang="nl-NL" sz="1400" b="1" dirty="0">
                <a:solidFill>
                  <a:srgbClr val="663399"/>
                </a:solidFill>
              </a:rPr>
              <a:t>, E.A. </a:t>
            </a:r>
            <a:r>
              <a:rPr lang="nl-NL" sz="1400" b="1" dirty="0" err="1">
                <a:solidFill>
                  <a:srgbClr val="663399"/>
                </a:solidFill>
              </a:rPr>
              <a:t>Kuraev</a:t>
            </a:r>
            <a:r>
              <a:rPr lang="nl-NL" sz="1400" b="1" dirty="0">
                <a:solidFill>
                  <a:srgbClr val="663399"/>
                </a:solidFill>
              </a:rPr>
              <a:t>, E. Tomasi-</a:t>
            </a:r>
            <a:r>
              <a:rPr lang="nl-NL" sz="1400" b="1" dirty="0" err="1">
                <a:solidFill>
                  <a:srgbClr val="663399"/>
                </a:solidFill>
              </a:rPr>
              <a:t>Gustafsson</a:t>
            </a:r>
            <a:r>
              <a:rPr lang="nl-NL" sz="1400" b="1" dirty="0">
                <a:solidFill>
                  <a:srgbClr val="663399"/>
                </a:solidFill>
              </a:rPr>
              <a:t> </a:t>
            </a:r>
            <a:r>
              <a:rPr lang="nl-NL" sz="1400" b="1" dirty="0" err="1">
                <a:solidFill>
                  <a:srgbClr val="663399"/>
                </a:solidFill>
              </a:rPr>
              <a:t>and</a:t>
            </a:r>
            <a:r>
              <a:rPr lang="nl-NL" sz="1400" b="1" dirty="0">
                <a:solidFill>
                  <a:srgbClr val="663399"/>
                </a:solidFill>
              </a:rPr>
              <a:t> F.E. Maas, </a:t>
            </a:r>
            <a:r>
              <a:rPr lang="nl-NL" sz="1400" b="1" dirty="0" err="1">
                <a:solidFill>
                  <a:srgbClr val="663399"/>
                </a:solidFill>
              </a:rPr>
              <a:t>Phys</a:t>
            </a:r>
            <a:r>
              <a:rPr lang="nl-NL" sz="1400" b="1" dirty="0">
                <a:solidFill>
                  <a:srgbClr val="663399"/>
                </a:solidFill>
              </a:rPr>
              <a:t>. </a:t>
            </a:r>
            <a:r>
              <a:rPr lang="nl-NL" sz="1400" b="1" dirty="0" err="1">
                <a:solidFill>
                  <a:srgbClr val="663399"/>
                </a:solidFill>
              </a:rPr>
              <a:t>Rev</a:t>
            </a:r>
            <a:r>
              <a:rPr lang="nl-NL" sz="1400" b="1" dirty="0">
                <a:solidFill>
                  <a:srgbClr val="663399"/>
                </a:solidFill>
              </a:rPr>
              <a:t>. C 75, 045205 (2007) </a:t>
            </a:r>
            <a:r>
              <a:rPr lang="de-DE" sz="1400" b="1" dirty="0">
                <a:solidFill>
                  <a:srgbClr val="663399"/>
                </a:solidFill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b="1" dirty="0">
                <a:solidFill>
                  <a:srgbClr val="663399"/>
                </a:solidFill>
              </a:rPr>
              <a:t>Feasibility studies by</a:t>
            </a:r>
          </a:p>
          <a:p>
            <a:pPr lvl="1"/>
            <a:r>
              <a:rPr lang="en-US" sz="1400" b="1" dirty="0">
                <a:solidFill>
                  <a:srgbClr val="663399"/>
                </a:solidFill>
              </a:rPr>
              <a:t> J. Boucher, M. C. Mora-</a:t>
            </a:r>
            <a:r>
              <a:rPr lang="en-US" sz="1400" b="1" dirty="0" err="1">
                <a:solidFill>
                  <a:srgbClr val="663399"/>
                </a:solidFill>
              </a:rPr>
              <a:t>Espi</a:t>
            </a:r>
            <a:r>
              <a:rPr lang="en-US" sz="1400" b="1" dirty="0">
                <a:solidFill>
                  <a:srgbClr val="663399"/>
                </a:solidFill>
              </a:rPr>
              <a:t>; PhD thesis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544945" y="5564511"/>
            <a:ext cx="50314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Feasibility studies needed </a:t>
            </a:r>
          </a:p>
          <a:p>
            <a:pPr algn="ctr"/>
            <a:r>
              <a:rPr lang="en-US" sz="1600" b="1" dirty="0"/>
              <a:t>for both signal channels! </a:t>
            </a:r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611833"/>
              </p:ext>
            </p:extLst>
          </p:nvPr>
        </p:nvGraphicFramePr>
        <p:xfrm>
          <a:off x="3975360" y="5416537"/>
          <a:ext cx="1313694" cy="344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4" r:id="rId9" imgW="1511300" imgH="406400" progId="">
                  <p:embed/>
                </p:oleObj>
              </mc:Choice>
              <mc:Fallback>
                <p:oleObj r:id="rId9" imgW="1511300" imgH="406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360" y="5416537"/>
                        <a:ext cx="1313694" cy="344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4405669" y="4678760"/>
            <a:ext cx="906046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23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7059664" y="3495952"/>
            <a:ext cx="906045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4516278" y="4575678"/>
            <a:ext cx="1404443" cy="344052"/>
          </a:xfrm>
          <a:prstGeom prst="rect">
            <a:avLst/>
          </a:prstGeom>
          <a:noFill/>
          <a:ln w="36000" cap="flat">
            <a:solidFill>
              <a:srgbClr val="CC0000">
                <a:alpha val="78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44" name="Pfeil nach rechts 43"/>
          <p:cNvSpPr/>
          <p:nvPr/>
        </p:nvSpPr>
        <p:spPr>
          <a:xfrm>
            <a:off x="4823123" y="5749997"/>
            <a:ext cx="611909" cy="249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5614965" y="5564626"/>
            <a:ext cx="2866788" cy="64345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270450" y="5648070"/>
            <a:ext cx="473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FF0000"/>
                </a:solidFill>
              </a:rPr>
              <a:t>Good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background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rejection</a:t>
            </a:r>
            <a:r>
              <a:rPr lang="de-DE" b="1" dirty="0">
                <a:solidFill>
                  <a:srgbClr val="FF0000"/>
                </a:solidFill>
              </a:rPr>
              <a:t> (~10</a:t>
            </a:r>
            <a:r>
              <a:rPr lang="de-DE" b="1" baseline="30000" dirty="0">
                <a:solidFill>
                  <a:srgbClr val="FF0000"/>
                </a:solidFill>
              </a:rPr>
              <a:t>-8</a:t>
            </a:r>
            <a:r>
              <a:rPr lang="de-DE" b="1" dirty="0">
                <a:solidFill>
                  <a:srgbClr val="FF0000"/>
                </a:solidFill>
              </a:rPr>
              <a:t> ) </a:t>
            </a:r>
            <a:r>
              <a:rPr lang="de-DE" b="1" dirty="0" err="1">
                <a:solidFill>
                  <a:srgbClr val="FF0000"/>
                </a:solidFill>
              </a:rPr>
              <a:t>necessary</a:t>
            </a:r>
            <a:endParaRPr lang="de-DE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986671"/>
              </p:ext>
            </p:extLst>
          </p:nvPr>
        </p:nvGraphicFramePr>
        <p:xfrm>
          <a:off x="1486743" y="4989392"/>
          <a:ext cx="2517524" cy="63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5" name="Equation" r:id="rId11" imgW="1765300" imgH="444500" progId="Equation.3">
                  <p:embed/>
                </p:oleObj>
              </mc:Choice>
              <mc:Fallback>
                <p:oleObj name="Equation" r:id="rId11" imgW="1765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6743" y="4989392"/>
                        <a:ext cx="2517524" cy="633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2881" y="102721"/>
            <a:ext cx="8229312" cy="979824"/>
          </a:xfrm>
        </p:spPr>
        <p:txBody>
          <a:bodyPr/>
          <a:lstStyle/>
          <a:p>
            <a:pPr defTabSz="914305">
              <a:lnSpc>
                <a:spcPct val="101000"/>
              </a:lnSpc>
              <a:tabLst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</a:tabLst>
              <a:defRPr/>
            </a:pPr>
            <a:r>
              <a:rPr lang="en-US" sz="2800" b="1" dirty="0"/>
              <a:t>Time-like electromagnetic proton form factors</a:t>
            </a:r>
            <a:br>
              <a:rPr lang="en-US" sz="2800" b="1" dirty="0"/>
            </a:br>
            <a:r>
              <a:rPr lang="en-US" sz="2800" b="1" dirty="0"/>
              <a:t> @ PANDA: The goals</a:t>
            </a:r>
          </a:p>
        </p:txBody>
      </p:sp>
      <p:sp>
        <p:nvSpPr>
          <p:cNvPr id="5" name="Rechteck 4"/>
          <p:cNvSpPr/>
          <p:nvPr/>
        </p:nvSpPr>
        <p:spPr>
          <a:xfrm>
            <a:off x="5242452" y="5113260"/>
            <a:ext cx="3365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1400" b="1" dirty="0">
                <a:solidFill>
                  <a:srgbClr val="663399"/>
                </a:solidFill>
              </a:rPr>
              <a:t>E.W. Singh et al.: EPJA52, 325 (2016)</a:t>
            </a:r>
            <a:endParaRPr lang="de-DE" sz="14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29348" y="1221759"/>
            <a:ext cx="8769775" cy="4128245"/>
          </a:xfrm>
        </p:spPr>
        <p:txBody>
          <a:bodyPr tIns="16457">
            <a:normAutofit lnSpcReduction="10000"/>
          </a:bodyPr>
          <a:lstStyle/>
          <a:p>
            <a:pPr marL="38367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Access the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unphysical region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(R=|G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|/|G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| and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relative phase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between G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G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  : </a:t>
            </a:r>
          </a:p>
          <a:p>
            <a:pPr marL="38367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8367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8367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8367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8367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8367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Measurement of time-like proton form factors </a:t>
            </a:r>
            <a:r>
              <a:rPr lang="de-DE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over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wide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range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</a:t>
            </a: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q</a:t>
            </a:r>
            <a:r>
              <a:rPr lang="de-DE" sz="18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@ PANDA</a:t>
            </a:r>
          </a:p>
          <a:p>
            <a:pPr marL="783597" lvl="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Study the asymptotic behavior of the form factors</a:t>
            </a:r>
          </a:p>
          <a:p>
            <a:pPr marL="783597" lvl="1" indent="-285750">
              <a:lnSpc>
                <a:spcPct val="120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90246" indent="-292325">
              <a:lnSpc>
                <a:spcPct val="101000"/>
              </a:lnSpc>
              <a:buSzPct val="45000"/>
              <a:buFont typeface="Wingdings" charset="2"/>
              <a:buChar char="Ø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Strong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hadronic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background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mainly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97921" indent="0">
              <a:lnSpc>
                <a:spcPct val="120000"/>
              </a:lnSpc>
              <a:buSzPct val="45000"/>
              <a:buNone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					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Bitstream Charter" charset="0"/>
            </a:endParaRPr>
          </a:p>
          <a:p>
            <a:pPr marL="390246" indent="-292325">
              <a:lnSpc>
                <a:spcPct val="92000"/>
              </a:lnSpc>
              <a:buSzPct val="45000"/>
              <a:tabLst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reeSerif" charset="0"/>
            </a:endParaRPr>
          </a:p>
        </p:txBody>
      </p:sp>
      <p:graphicFrame>
        <p:nvGraphicFramePr>
          <p:cNvPr id="26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47146"/>
              </p:ext>
            </p:extLst>
          </p:nvPr>
        </p:nvGraphicFramePr>
        <p:xfrm>
          <a:off x="3137166" y="2561444"/>
          <a:ext cx="170115" cy="23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6" name="Formel" r:id="rId13" imgW="139700" imgH="190500" progId="Equation.3">
                  <p:embed/>
                </p:oleObj>
              </mc:Choice>
              <mc:Fallback>
                <p:oleObj name="Formel" r:id="rId13" imgW="139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166" y="2561444"/>
                        <a:ext cx="170115" cy="234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19395"/>
              </p:ext>
            </p:extLst>
          </p:nvPr>
        </p:nvGraphicFramePr>
        <p:xfrm>
          <a:off x="995363" y="2578100"/>
          <a:ext cx="169862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7" name="Formel" r:id="rId15" imgW="139700" imgH="165100" progId="Equation.3">
                  <p:embed/>
                </p:oleObj>
              </mc:Choice>
              <mc:Fallback>
                <p:oleObj name="Formel" r:id="rId15" imgW="139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578100"/>
                        <a:ext cx="169862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>
          <a:xfrm>
            <a:off x="5668001" y="3957216"/>
            <a:ext cx="321544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/>
              <a:t>Phys.Rev</a:t>
            </a:r>
            <a:r>
              <a:rPr lang="de-DE" sz="1600" dirty="0"/>
              <a:t>. C95 (2017) no.4, 045202</a:t>
            </a:r>
          </a:p>
          <a:p>
            <a:r>
              <a:rPr lang="de-DE" sz="1600" dirty="0" err="1"/>
              <a:t>Phys.Rev</a:t>
            </a:r>
            <a:r>
              <a:rPr lang="de-DE" sz="1600" dirty="0"/>
              <a:t>. C96 (2017) no.2, 025204</a:t>
            </a:r>
          </a:p>
        </p:txBody>
      </p:sp>
    </p:spTree>
    <p:extLst>
      <p:ext uri="{BB962C8B-B14F-4D97-AF65-F5344CB8AC3E}">
        <p14:creationId xmlns:p14="http://schemas.microsoft.com/office/powerpoint/2010/main" val="87260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6" y="1246999"/>
            <a:ext cx="4492082" cy="437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0" y="192678"/>
            <a:ext cx="9144000" cy="615403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defTabSz="914305">
              <a:lnSpc>
                <a:spcPct val="101000"/>
              </a:lnSpc>
              <a:tabLst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</a:tabLst>
              <a:defRPr/>
            </a:pPr>
            <a:r>
              <a:rPr lang="en-US" sz="2400" b="1" dirty="0"/>
              <a:t>Feasibility studies: time-like proton form factors @ PANDA</a:t>
            </a:r>
          </a:p>
          <a:p>
            <a:pPr defTabSz="914305">
              <a:lnSpc>
                <a:spcPct val="101000"/>
              </a:lnSpc>
              <a:tabLst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</a:tabLst>
              <a:defRPr/>
            </a:pPr>
            <a:r>
              <a:rPr lang="en-US" sz="2000" b="1" dirty="0"/>
              <a:t>Simulation &amp; Analysis: Background studies</a:t>
            </a:r>
          </a:p>
        </p:txBody>
      </p:sp>
      <p:graphicFrame>
        <p:nvGraphicFramePr>
          <p:cNvPr id="67" name="Objek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81179"/>
              </p:ext>
            </p:extLst>
          </p:nvPr>
        </p:nvGraphicFramePr>
        <p:xfrm>
          <a:off x="2387422" y="5294978"/>
          <a:ext cx="506747" cy="22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3" name="Equation" r:id="rId4" imgW="482600" imgH="215900" progId="Equation.3">
                  <p:embed/>
                </p:oleObj>
              </mc:Choice>
              <mc:Fallback>
                <p:oleObj name="Equation" r:id="rId4" imgW="482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 amt="93000"/>
                      </a:blip>
                      <a:stretch>
                        <a:fillRect/>
                      </a:stretch>
                    </p:blipFill>
                    <p:spPr>
                      <a:xfrm>
                        <a:off x="2387422" y="5294978"/>
                        <a:ext cx="506747" cy="2265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feld 68"/>
          <p:cNvSpPr txBox="1"/>
          <p:nvPr/>
        </p:nvSpPr>
        <p:spPr>
          <a:xfrm>
            <a:off x="1577352" y="2370904"/>
            <a:ext cx="250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FF00"/>
                </a:solidFill>
              </a:rPr>
              <a:t>p</a:t>
            </a:r>
            <a:r>
              <a:rPr lang="de-DE" b="1" baseline="-25000" dirty="0" err="1">
                <a:solidFill>
                  <a:srgbClr val="00FF00"/>
                </a:solidFill>
              </a:rPr>
              <a:t>beam</a:t>
            </a:r>
            <a:r>
              <a:rPr lang="de-DE" b="1" dirty="0">
                <a:solidFill>
                  <a:srgbClr val="00FF00"/>
                </a:solidFill>
              </a:rPr>
              <a:t>= 1.7 </a:t>
            </a:r>
            <a:r>
              <a:rPr lang="de-DE" b="1" dirty="0" err="1">
                <a:solidFill>
                  <a:srgbClr val="00FF00"/>
                </a:solidFill>
              </a:rPr>
              <a:t>GeV</a:t>
            </a:r>
            <a:r>
              <a:rPr lang="de-DE" b="1" dirty="0">
                <a:solidFill>
                  <a:srgbClr val="00FF00"/>
                </a:solidFill>
              </a:rPr>
              <a:t>/c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1706701" y="4138023"/>
            <a:ext cx="250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P</a:t>
            </a:r>
            <a:r>
              <a:rPr lang="de-DE" b="1" baseline="-25000" dirty="0" err="1"/>
              <a:t>beam</a:t>
            </a:r>
            <a:r>
              <a:rPr lang="de-DE" b="1" dirty="0"/>
              <a:t>= 6.21 </a:t>
            </a:r>
            <a:r>
              <a:rPr lang="de-DE" b="1" dirty="0" err="1"/>
              <a:t>GeV</a:t>
            </a:r>
            <a:r>
              <a:rPr lang="de-DE" b="1" dirty="0"/>
              <a:t>/c</a:t>
            </a:r>
          </a:p>
        </p:txBody>
      </p:sp>
      <p:graphicFrame>
        <p:nvGraphicFramePr>
          <p:cNvPr id="33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292376"/>
              </p:ext>
            </p:extLst>
          </p:nvPr>
        </p:nvGraphicFramePr>
        <p:xfrm>
          <a:off x="1998654" y="1511635"/>
          <a:ext cx="1284284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4" name="Equation" r:id="rId6" imgW="736600" imgH="228600" progId="Equation.3">
                  <p:embed/>
                </p:oleObj>
              </mc:Choice>
              <mc:Fallback>
                <p:oleObj name="Equation" r:id="rId6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 amt="8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54" y="1511635"/>
                        <a:ext cx="1284284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Gerade Verbindung mit Pfeil 4"/>
          <p:cNvCxnSpPr/>
          <p:nvPr/>
        </p:nvCxnSpPr>
        <p:spPr>
          <a:xfrm>
            <a:off x="5121754" y="3122172"/>
            <a:ext cx="1282095" cy="0"/>
          </a:xfrm>
          <a:prstGeom prst="straightConnector1">
            <a:avLst/>
          </a:prstGeom>
          <a:ln w="44450">
            <a:solidFill>
              <a:schemeClr val="accent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>
            <a:off x="6418366" y="3122172"/>
            <a:ext cx="1282093" cy="0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6423960" y="2505327"/>
            <a:ext cx="757110" cy="595920"/>
          </a:xfrm>
          <a:prstGeom prst="straightConnector1">
            <a:avLst/>
          </a:prstGeom>
          <a:ln w="44450">
            <a:solidFill>
              <a:schemeClr val="accent3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H="1">
            <a:off x="5625690" y="3146419"/>
            <a:ext cx="766064" cy="631149"/>
          </a:xfrm>
          <a:prstGeom prst="straightConnector1">
            <a:avLst/>
          </a:prstGeom>
          <a:ln w="44450">
            <a:solidFill>
              <a:schemeClr val="accent3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k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63676"/>
              </p:ext>
            </p:extLst>
          </p:nvPr>
        </p:nvGraphicFramePr>
        <p:xfrm>
          <a:off x="6994199" y="2726507"/>
          <a:ext cx="4254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5" name="Equation" r:id="rId8" imgW="266700" imgH="215900" progId="Equation.3">
                  <p:embed/>
                </p:oleObj>
              </mc:Choice>
              <mc:Fallback>
                <p:oleObj name="Equation" r:id="rId8" imgW="266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>
                        <a:alphaModFix amt="93000"/>
                      </a:blip>
                      <a:stretch>
                        <a:fillRect/>
                      </a:stretch>
                    </p:blipFill>
                    <p:spPr>
                      <a:xfrm>
                        <a:off x="6994199" y="2726507"/>
                        <a:ext cx="425450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Bogen 25"/>
          <p:cNvSpPr/>
          <p:nvPr/>
        </p:nvSpPr>
        <p:spPr>
          <a:xfrm>
            <a:off x="6529698" y="2852555"/>
            <a:ext cx="441922" cy="499422"/>
          </a:xfrm>
          <a:prstGeom prst="arc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6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944745"/>
              </p:ext>
            </p:extLst>
          </p:nvPr>
        </p:nvGraphicFramePr>
        <p:xfrm>
          <a:off x="6839328" y="2173136"/>
          <a:ext cx="3556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6" name="Equation" r:id="rId10" imgW="203200" imgH="203200" progId="Equation.3">
                  <p:embed/>
                </p:oleObj>
              </mc:Choice>
              <mc:Fallback>
                <p:oleObj name="Equation" r:id="rId10" imgW="20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alphaModFix amt="8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328" y="2173136"/>
                        <a:ext cx="3556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6611"/>
              </p:ext>
            </p:extLst>
          </p:nvPr>
        </p:nvGraphicFramePr>
        <p:xfrm>
          <a:off x="5682061" y="3692903"/>
          <a:ext cx="3556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7" name="Equation" r:id="rId12" imgW="203200" imgH="203200" progId="Equation.3">
                  <p:embed/>
                </p:oleObj>
              </mc:Choice>
              <mc:Fallback>
                <p:oleObj name="Equation" r:id="rId12" imgW="20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alphaModFix amt="8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061" y="3692903"/>
                        <a:ext cx="3556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25083"/>
              </p:ext>
            </p:extLst>
          </p:nvPr>
        </p:nvGraphicFramePr>
        <p:xfrm>
          <a:off x="7751038" y="2998631"/>
          <a:ext cx="2444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8" name="Equation" r:id="rId14" imgW="139700" imgH="165100" progId="Equation.3">
                  <p:embed/>
                </p:oleObj>
              </mc:Choice>
              <mc:Fallback>
                <p:oleObj name="Equation" r:id="rId14" imgW="139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alphaModFix amt="8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038" y="2998631"/>
                        <a:ext cx="2444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090033"/>
              </p:ext>
            </p:extLst>
          </p:nvPr>
        </p:nvGraphicFramePr>
        <p:xfrm>
          <a:off x="4835555" y="2957661"/>
          <a:ext cx="2444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9" name="Equation" r:id="rId16" imgW="139700" imgH="190500" progId="Equation.3">
                  <p:embed/>
                </p:oleObj>
              </mc:Choice>
              <mc:Fallback>
                <p:oleObj name="Equation" r:id="rId16" imgW="139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alphaModFix amt="82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55" y="2957661"/>
                        <a:ext cx="24447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22315" y="5531878"/>
            <a:ext cx="4638970" cy="111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charset="2"/>
              <a:buChar char="Ø"/>
            </a:pPr>
            <a:r>
              <a:rPr lang="de-DE" sz="1400" b="1" dirty="0">
                <a:solidFill>
                  <a:srgbClr val="663399"/>
                </a:solidFill>
              </a:rPr>
              <a:t>J. Van de </a:t>
            </a:r>
            <a:r>
              <a:rPr lang="de-DE" sz="1400" b="1" dirty="0" err="1">
                <a:solidFill>
                  <a:srgbClr val="663399"/>
                </a:solidFill>
              </a:rPr>
              <a:t>Wiele</a:t>
            </a:r>
            <a:r>
              <a:rPr lang="de-DE" sz="1400" b="1" dirty="0">
                <a:solidFill>
                  <a:srgbClr val="663399"/>
                </a:solidFill>
              </a:rPr>
              <a:t> </a:t>
            </a:r>
            <a:r>
              <a:rPr lang="de-DE" sz="1400" b="1" dirty="0" err="1">
                <a:solidFill>
                  <a:srgbClr val="663399"/>
                </a:solidFill>
              </a:rPr>
              <a:t>and</a:t>
            </a:r>
            <a:r>
              <a:rPr lang="de-DE" sz="1400" b="1" dirty="0">
                <a:solidFill>
                  <a:srgbClr val="663399"/>
                </a:solidFill>
              </a:rPr>
              <a:t> S. Ong: EPJA46, 291-298 (2010)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Ø"/>
            </a:pPr>
            <a:r>
              <a:rPr lang="de-DE" sz="1400" b="1" dirty="0">
                <a:solidFill>
                  <a:srgbClr val="663399"/>
                </a:solidFill>
              </a:rPr>
              <a:t>M. </a:t>
            </a:r>
            <a:r>
              <a:rPr lang="de-DE" sz="1400" b="1" dirty="0" err="1">
                <a:solidFill>
                  <a:srgbClr val="663399"/>
                </a:solidFill>
              </a:rPr>
              <a:t>Sudol</a:t>
            </a:r>
            <a:r>
              <a:rPr lang="de-DE" sz="1400" b="1" dirty="0">
                <a:solidFill>
                  <a:srgbClr val="663399"/>
                </a:solidFill>
              </a:rPr>
              <a:t> et al.: EPJA44, 373 (2010) 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Ø"/>
            </a:pPr>
            <a:r>
              <a:rPr lang="de-DE" sz="1400" b="1" dirty="0">
                <a:solidFill>
                  <a:srgbClr val="663399"/>
                </a:solidFill>
              </a:rPr>
              <a:t>E.W. Singh et al.: EPJA52, 325 (2016)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2" name="Textfeld 31"/>
          <p:cNvSpPr txBox="1"/>
          <p:nvPr/>
        </p:nvSpPr>
        <p:spPr>
          <a:xfrm>
            <a:off x="1462703" y="3210242"/>
            <a:ext cx="250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p</a:t>
            </a:r>
            <a:r>
              <a:rPr lang="de-DE" b="1" baseline="-25000" dirty="0" err="1">
                <a:solidFill>
                  <a:srgbClr val="0000FF"/>
                </a:solidFill>
              </a:rPr>
              <a:t>beam</a:t>
            </a:r>
            <a:r>
              <a:rPr lang="de-DE" b="1" dirty="0">
                <a:solidFill>
                  <a:srgbClr val="0000FF"/>
                </a:solidFill>
              </a:rPr>
              <a:t>= 5.0 </a:t>
            </a:r>
            <a:r>
              <a:rPr lang="de-DE" b="1" dirty="0" err="1">
                <a:solidFill>
                  <a:srgbClr val="0000FF"/>
                </a:solidFill>
              </a:rPr>
              <a:t>GeV</a:t>
            </a:r>
            <a:r>
              <a:rPr lang="de-DE" b="1" dirty="0">
                <a:solidFill>
                  <a:srgbClr val="0000FF"/>
                </a:solidFill>
              </a:rPr>
              <a:t>/c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40108" y="1334858"/>
            <a:ext cx="418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1600" b="1" dirty="0"/>
              <a:t>New </a:t>
            </a:r>
            <a:r>
              <a:rPr lang="de-DE" sz="1600" b="1" dirty="0" err="1"/>
              <a:t>event</a:t>
            </a:r>
            <a:r>
              <a:rPr lang="de-DE" sz="1600" b="1" dirty="0"/>
              <a:t> </a:t>
            </a:r>
            <a:r>
              <a:rPr lang="de-DE" sz="1600" b="1" dirty="0" err="1"/>
              <a:t>generator</a:t>
            </a:r>
            <a:r>
              <a:rPr lang="de-DE" sz="1600" b="1" dirty="0"/>
              <a:t> </a:t>
            </a:r>
            <a:r>
              <a:rPr lang="de-DE" sz="1600" dirty="0" err="1"/>
              <a:t>developed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Mainz </a:t>
            </a:r>
            <a:r>
              <a:rPr lang="de-DE" sz="1600" dirty="0" err="1"/>
              <a:t>group</a:t>
            </a:r>
            <a:r>
              <a:rPr lang="de-DE" sz="1600" dirty="0"/>
              <a:t> (M. </a:t>
            </a:r>
            <a:r>
              <a:rPr lang="de-DE" sz="1600" dirty="0" err="1"/>
              <a:t>Zambrana</a:t>
            </a:r>
            <a:r>
              <a:rPr lang="de-DE" sz="1600" dirty="0"/>
              <a:t> et al.)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 err="1"/>
              <a:t>Based</a:t>
            </a:r>
            <a:r>
              <a:rPr lang="de-DE" sz="1600" dirty="0"/>
              <a:t> on </a:t>
            </a:r>
            <a:r>
              <a:rPr lang="de-DE" sz="1600" dirty="0" err="1"/>
              <a:t>two</a:t>
            </a:r>
            <a:r>
              <a:rPr lang="de-DE" sz="1600" dirty="0"/>
              <a:t> different </a:t>
            </a:r>
            <a:r>
              <a:rPr lang="de-DE" sz="1600" dirty="0" err="1"/>
              <a:t>parametrizations</a:t>
            </a:r>
            <a:endParaRPr lang="de-DE" sz="1600" dirty="0"/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3914287" y="852158"/>
            <a:ext cx="1389268" cy="400050"/>
          </a:xfrm>
          <a:prstGeom prst="rect">
            <a:avLst/>
          </a:prstGeom>
          <a:noFill/>
          <a:ln w="36000" cap="flat">
            <a:solidFill>
              <a:srgbClr val="FF0000">
                <a:alpha val="79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graphicFrame>
        <p:nvGraphicFramePr>
          <p:cNvPr id="48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351851"/>
              </p:ext>
            </p:extLst>
          </p:nvPr>
        </p:nvGraphicFramePr>
        <p:xfrm>
          <a:off x="3962836" y="838319"/>
          <a:ext cx="1354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10" name="Equation" r:id="rId18" imgW="736600" imgH="228600" progId="Equation.3">
                  <p:embed/>
                </p:oleObj>
              </mc:Choice>
              <mc:Fallback>
                <p:oleObj name="Equation" r:id="rId18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836" y="838319"/>
                        <a:ext cx="1354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feld 49"/>
          <p:cNvSpPr txBox="1"/>
          <p:nvPr/>
        </p:nvSpPr>
        <p:spPr>
          <a:xfrm>
            <a:off x="4672732" y="4544847"/>
            <a:ext cx="4369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/>
          </a:p>
          <a:p>
            <a:pPr marL="285750" indent="-285750">
              <a:buFont typeface="Wingdings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10</a:t>
            </a:r>
            <a:r>
              <a:rPr lang="en-US" sz="1600" b="1" baseline="30000" dirty="0">
                <a:solidFill>
                  <a:srgbClr val="FF0000"/>
                </a:solidFill>
              </a:rPr>
              <a:t>8</a:t>
            </a:r>
            <a:r>
              <a:rPr lang="en-US" sz="1600" b="1" dirty="0">
                <a:solidFill>
                  <a:srgbClr val="FF0000"/>
                </a:solidFill>
              </a:rPr>
              <a:t> events generated at each energy point</a:t>
            </a:r>
          </a:p>
          <a:p>
            <a:endParaRPr lang="de-DE" sz="1600" b="1" dirty="0"/>
          </a:p>
        </p:txBody>
      </p:sp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097837"/>
              </p:ext>
            </p:extLst>
          </p:nvPr>
        </p:nvGraphicFramePr>
        <p:xfrm>
          <a:off x="6542414" y="3598839"/>
          <a:ext cx="2266623" cy="57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11" name="Formel" r:id="rId20" imgW="1752600" imgH="444500" progId="Equation.3">
                  <p:embed/>
                </p:oleObj>
              </mc:Choice>
              <mc:Fallback>
                <p:oleObj name="Formel" r:id="rId20" imgW="1752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42414" y="3598839"/>
                        <a:ext cx="2266623" cy="574868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7324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 Shot 2018-10-20 at 11.4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7" y="4111363"/>
            <a:ext cx="2718563" cy="2612344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45"/>
            <a:ext cx="9144000" cy="811777"/>
          </a:xfrm>
        </p:spPr>
        <p:txBody>
          <a:bodyPr/>
          <a:lstStyle/>
          <a:p>
            <a:pPr defTabSz="914305">
              <a:lnSpc>
                <a:spcPct val="101000"/>
              </a:lnSpc>
              <a:tabLst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</a:tabLst>
              <a:defRPr/>
            </a:pPr>
            <a:r>
              <a:rPr lang="en-US" sz="2400" b="1" dirty="0"/>
              <a:t>Feasibility studies: time-like proton form factors @ PANDA</a:t>
            </a:r>
            <a:br>
              <a:rPr lang="en-US" sz="3200" b="1" dirty="0"/>
            </a:br>
            <a:r>
              <a:rPr lang="en-US" sz="2000" b="1" dirty="0"/>
              <a:t>Monte Carlo Simulation Studies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159705" y="8870486"/>
            <a:ext cx="906046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2300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899123" y="8702060"/>
            <a:ext cx="906046" cy="1416514"/>
          </a:xfrm>
          <a:custGeom>
            <a:avLst/>
            <a:gdLst>
              <a:gd name="G0" fmla="*/ 2774 1 2"/>
              <a:gd name="G1" fmla="*/ 1 35987 55552"/>
              <a:gd name="G2" fmla="*/ G1 13024 1"/>
              <a:gd name="G3" fmla="*/ G2 1 52096"/>
              <a:gd name="G4" fmla="cos G0 G3"/>
              <a:gd name="G5" fmla="*/ 4338 1 2"/>
              <a:gd name="G6" fmla="*/ 1 35987 55552"/>
              <a:gd name="G7" fmla="*/ G6 13024 1"/>
              <a:gd name="G8" fmla="*/ G7 1 52096"/>
              <a:gd name="G9" fmla="sin G5 G8"/>
              <a:gd name="G10" fmla="*/ 2774 1 2"/>
              <a:gd name="G11" fmla="+- G10 0 G4"/>
              <a:gd name="G12" fmla="+- G10 G4 0"/>
              <a:gd name="G13" fmla="*/ 1 0 0"/>
              <a:gd name="G14" fmla="+- G12 0 G13"/>
              <a:gd name="G15" fmla="*/ 4338 1 2"/>
              <a:gd name="G16" fmla="+- G15 0 G9"/>
              <a:gd name="G17" fmla="+- G15 G9 0"/>
              <a:gd name="G18" fmla="*/ 1 0 0"/>
              <a:gd name="G19" fmla="+- G17 0 G18"/>
              <a:gd name="G20" fmla="+- 4338 0 0"/>
              <a:gd name="G21" fmla="+- 277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69"/>
                </a:moveTo>
                <a:close/>
              </a:path>
            </a:pathLst>
          </a:custGeom>
          <a:noFill/>
          <a:ln w="349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1452" y="1012869"/>
            <a:ext cx="2839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chain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Simulation &amp; Analysis </a:t>
            </a: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</a:t>
            </a:r>
            <a:r>
              <a:rPr lang="en-GB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PANDARoot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grpSp>
        <p:nvGrpSpPr>
          <p:cNvPr id="40" name="Groupe 19"/>
          <p:cNvGrpSpPr/>
          <p:nvPr/>
        </p:nvGrpSpPr>
        <p:grpSpPr>
          <a:xfrm>
            <a:off x="585881" y="1975015"/>
            <a:ext cx="2370248" cy="2099956"/>
            <a:chOff x="254738" y="4149080"/>
            <a:chExt cx="2370248" cy="2099956"/>
          </a:xfrm>
          <a:solidFill>
            <a:srgbClr val="CC99FF"/>
          </a:solidFill>
          <a:effectLst/>
        </p:grpSpPr>
        <p:sp>
          <p:nvSpPr>
            <p:cNvPr id="41" name="ZoneTexte 14"/>
            <p:cNvSpPr txBox="1"/>
            <p:nvPr/>
          </p:nvSpPr>
          <p:spPr>
            <a:xfrm>
              <a:off x="254738" y="4149080"/>
              <a:ext cx="2370247" cy="369332"/>
            </a:xfrm>
            <a:prstGeom prst="rect">
              <a:avLst/>
            </a:prstGeom>
            <a:grpFill/>
            <a:ln>
              <a:solidFill>
                <a:srgbClr val="663399"/>
              </a:solidFill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Event generation</a:t>
              </a:r>
            </a:p>
          </p:txBody>
        </p:sp>
        <p:sp>
          <p:nvSpPr>
            <p:cNvPr id="42" name="ZoneTexte 15"/>
            <p:cNvSpPr txBox="1"/>
            <p:nvPr/>
          </p:nvSpPr>
          <p:spPr>
            <a:xfrm>
              <a:off x="254738" y="4592852"/>
              <a:ext cx="2370247" cy="369332"/>
            </a:xfrm>
            <a:prstGeom prst="rect">
              <a:avLst/>
            </a:prstGeom>
            <a:grpFill/>
            <a:ln>
              <a:solidFill>
                <a:srgbClr val="663399"/>
              </a:solidFill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Digitization          </a:t>
              </a:r>
            </a:p>
          </p:txBody>
        </p:sp>
        <p:sp>
          <p:nvSpPr>
            <p:cNvPr id="43" name="ZoneTexte 16"/>
            <p:cNvSpPr txBox="1"/>
            <p:nvPr/>
          </p:nvSpPr>
          <p:spPr>
            <a:xfrm>
              <a:off x="254738" y="5447656"/>
              <a:ext cx="2370248" cy="369332"/>
            </a:xfrm>
            <a:prstGeom prst="rect">
              <a:avLst/>
            </a:prstGeom>
            <a:grpFill/>
            <a:ln>
              <a:solidFill>
                <a:srgbClr val="663399"/>
              </a:solidFill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Particle Identification</a:t>
              </a:r>
            </a:p>
          </p:txBody>
        </p:sp>
        <p:sp>
          <p:nvSpPr>
            <p:cNvPr id="44" name="ZoneTexte 17"/>
            <p:cNvSpPr txBox="1"/>
            <p:nvPr/>
          </p:nvSpPr>
          <p:spPr>
            <a:xfrm>
              <a:off x="254738" y="5021974"/>
              <a:ext cx="2370247" cy="369332"/>
            </a:xfrm>
            <a:prstGeom prst="rect">
              <a:avLst/>
            </a:prstGeom>
            <a:grpFill/>
            <a:ln>
              <a:solidFill>
                <a:srgbClr val="663399"/>
              </a:solidFill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Reconstruction          </a:t>
              </a:r>
            </a:p>
          </p:txBody>
        </p:sp>
        <p:sp>
          <p:nvSpPr>
            <p:cNvPr id="45" name="ZoneTexte 18"/>
            <p:cNvSpPr txBox="1"/>
            <p:nvPr/>
          </p:nvSpPr>
          <p:spPr>
            <a:xfrm>
              <a:off x="254738" y="5879704"/>
              <a:ext cx="2370248" cy="369332"/>
            </a:xfrm>
            <a:prstGeom prst="rect">
              <a:avLst/>
            </a:prstGeom>
            <a:grpFill/>
            <a:ln>
              <a:solidFill>
                <a:srgbClr val="663399"/>
              </a:solidFill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Event Analysis       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684926" y="1490584"/>
            <a:ext cx="5263764" cy="4832093"/>
          </a:xfrm>
          <a:prstGeom prst="rect">
            <a:avLst/>
          </a:prstGeom>
          <a:noFill/>
          <a:ln>
            <a:solidFill>
              <a:schemeClr val="tx2">
                <a:alpha val="9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Event selection:</a:t>
            </a:r>
          </a:p>
          <a:p>
            <a:endParaRPr lang="en-US" sz="2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Preselection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One positive and one negative particle per event</a:t>
            </a:r>
          </a:p>
          <a:p>
            <a:pPr marL="285750" indent="-285750">
              <a:buFont typeface="Wingdings" charset="2"/>
              <a:buChar char="Ø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Cuts on kinematical variables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Production angles (back-to-back in center-of-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mass system), &amp; Invariant Mass.</a:t>
            </a:r>
          </a:p>
          <a:p>
            <a:pPr marL="285750" indent="-285750">
              <a:buFont typeface="Wingdings" charset="2"/>
              <a:buChar char="Ø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Signal/Background separation 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on:</a:t>
            </a:r>
          </a:p>
          <a:p>
            <a:pPr marL="742809" lvl="1" indent="-285750">
              <a:buFont typeface="Wingdings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r>
              <a:rPr lang="en-US" b="1" dirty="0" err="1">
                <a:solidFill>
                  <a:srgbClr val="0000FF"/>
                </a:solidFill>
              </a:rPr>
              <a:t>e</a:t>
            </a:r>
            <a:r>
              <a:rPr lang="en-US" b="1" baseline="30000" dirty="0" err="1">
                <a:solidFill>
                  <a:srgbClr val="0000FF"/>
                </a:solidFill>
              </a:rPr>
              <a:t>+</a:t>
            </a:r>
            <a:r>
              <a:rPr lang="en-US" b="1" dirty="0" err="1">
                <a:solidFill>
                  <a:srgbClr val="0000FF"/>
                </a:solidFill>
              </a:rPr>
              <a:t>e</a:t>
            </a:r>
            <a:r>
              <a:rPr lang="en-US" b="1" baseline="30000" dirty="0">
                <a:solidFill>
                  <a:srgbClr val="0000FF"/>
                </a:solidFill>
              </a:rPr>
              <a:t>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Different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subdetector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information like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lectro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agnetic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alorimeter,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traw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ube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racker etc. contribute to particle identification</a:t>
            </a:r>
          </a:p>
          <a:p>
            <a:pPr marL="742809" lvl="1" indent="-285750">
              <a:buFont typeface="Wingdings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r>
              <a:rPr lang="en-US" b="1" dirty="0">
                <a:solidFill>
                  <a:srgbClr val="9900CC"/>
                </a:solidFill>
              </a:rPr>
              <a:t>µ</a:t>
            </a:r>
            <a:r>
              <a:rPr lang="en-US" b="1" baseline="30000" dirty="0">
                <a:solidFill>
                  <a:srgbClr val="9900CC"/>
                </a:solidFill>
              </a:rPr>
              <a:t>+</a:t>
            </a:r>
            <a:r>
              <a:rPr lang="en-US" b="1" dirty="0">
                <a:solidFill>
                  <a:srgbClr val="9900CC"/>
                </a:solidFill>
              </a:rPr>
              <a:t>µ</a:t>
            </a:r>
            <a:r>
              <a:rPr lang="en-US" b="1" baseline="30000" dirty="0">
                <a:solidFill>
                  <a:srgbClr val="9900CC"/>
                </a:solidFill>
              </a:rPr>
              <a:t>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b="1" dirty="0">
                <a:solidFill>
                  <a:srgbClr val="9900CC"/>
                </a:solidFill>
              </a:rPr>
              <a:t>Boosted Decision trees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cuts</a:t>
            </a:r>
          </a:p>
          <a:p>
            <a:pPr lvl="1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Detector information MAINLY from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ange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ystem</a:t>
            </a:r>
          </a:p>
        </p:txBody>
      </p:sp>
      <p:cxnSp>
        <p:nvCxnSpPr>
          <p:cNvPr id="20" name="Gewinkelte Verbindung 19"/>
          <p:cNvCxnSpPr/>
          <p:nvPr/>
        </p:nvCxnSpPr>
        <p:spPr>
          <a:xfrm flipV="1">
            <a:off x="2965266" y="3317737"/>
            <a:ext cx="728797" cy="649967"/>
          </a:xfrm>
          <a:prstGeom prst="bentConnector3">
            <a:avLst>
              <a:gd name="adj1" fmla="val 50000"/>
            </a:avLst>
          </a:prstGeom>
          <a:ln w="476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455419"/>
              </p:ext>
            </p:extLst>
          </p:nvPr>
        </p:nvGraphicFramePr>
        <p:xfrm>
          <a:off x="2765301" y="824222"/>
          <a:ext cx="22145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14" name="Equation" r:id="rId5" imgW="1206500" imgH="228600" progId="Equation.3">
                  <p:embed/>
                </p:oleObj>
              </mc:Choice>
              <mc:Fallback>
                <p:oleObj name="Equation" r:id="rId5" imgW="1206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301" y="824222"/>
                        <a:ext cx="22145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2560296" y="848274"/>
            <a:ext cx="2419567" cy="400050"/>
          </a:xfrm>
          <a:prstGeom prst="rect">
            <a:avLst/>
          </a:prstGeom>
          <a:noFill/>
          <a:ln w="36000" cap="flat">
            <a:solidFill>
              <a:srgbClr val="00CC00">
                <a:alpha val="79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5111156" y="852665"/>
            <a:ext cx="1389268" cy="400050"/>
          </a:xfrm>
          <a:prstGeom prst="rect">
            <a:avLst/>
          </a:prstGeom>
          <a:noFill/>
          <a:ln w="36000" cap="flat">
            <a:solidFill>
              <a:srgbClr val="FF0000">
                <a:alpha val="79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graphicFrame>
        <p:nvGraphicFramePr>
          <p:cNvPr id="33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295812"/>
              </p:ext>
            </p:extLst>
          </p:nvPr>
        </p:nvGraphicFramePr>
        <p:xfrm>
          <a:off x="5159705" y="838826"/>
          <a:ext cx="1354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15" name="Equation" r:id="rId7" imgW="736600" imgH="228600" progId="Equation.3">
                  <p:embed/>
                </p:oleObj>
              </mc:Choice>
              <mc:Fallback>
                <p:oleObj name="Equation" r:id="rId7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705" y="838826"/>
                        <a:ext cx="1354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735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388858"/>
              </p:ext>
            </p:extLst>
          </p:nvPr>
        </p:nvGraphicFramePr>
        <p:xfrm>
          <a:off x="7332019" y="952585"/>
          <a:ext cx="12112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82" name="Equation" r:id="rId3" imgW="660400" imgH="228600" progId="Equation.3">
                  <p:embed/>
                </p:oleObj>
              </mc:Choice>
              <mc:Fallback>
                <p:oleObj name="Equation" r:id="rId3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019" y="952585"/>
                        <a:ext cx="12112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7263876" y="952585"/>
            <a:ext cx="1381134" cy="400050"/>
          </a:xfrm>
          <a:prstGeom prst="rect">
            <a:avLst/>
          </a:prstGeom>
          <a:noFill/>
          <a:ln w="36000" cap="flat">
            <a:solidFill>
              <a:srgbClr val="00CC00">
                <a:alpha val="79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46" name="Titel 1"/>
          <p:cNvSpPr txBox="1">
            <a:spLocks/>
          </p:cNvSpPr>
          <p:nvPr/>
        </p:nvSpPr>
        <p:spPr>
          <a:xfrm>
            <a:off x="5272" y="164615"/>
            <a:ext cx="9099806" cy="738035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de-DE" sz="2400" b="1" dirty="0"/>
              <a:t> A) Feasibility </a:t>
            </a:r>
            <a:r>
              <a:rPr lang="de-DE" sz="2400" b="1" dirty="0" err="1"/>
              <a:t>studies</a:t>
            </a:r>
            <a:r>
              <a:rPr lang="de-DE" sz="2400" b="1" dirty="0"/>
              <a:t>: time-</a:t>
            </a:r>
            <a:r>
              <a:rPr lang="de-DE" sz="2400" b="1" dirty="0" err="1"/>
              <a:t>like</a:t>
            </a:r>
            <a:r>
              <a:rPr lang="de-DE" sz="2400" b="1" dirty="0"/>
              <a:t> </a:t>
            </a:r>
            <a:r>
              <a:rPr lang="de-DE" sz="2400" b="1" dirty="0" err="1"/>
              <a:t>proton</a:t>
            </a:r>
            <a:r>
              <a:rPr lang="de-DE" sz="2400" b="1" dirty="0"/>
              <a:t> form </a:t>
            </a:r>
            <a:r>
              <a:rPr lang="de-DE" sz="2400" b="1" dirty="0" err="1"/>
              <a:t>factors</a:t>
            </a:r>
            <a:r>
              <a:rPr lang="de-DE" sz="2400" b="1" dirty="0"/>
              <a:t> @ PANDA</a:t>
            </a:r>
          </a:p>
          <a:p>
            <a:pPr>
              <a:lnSpc>
                <a:spcPct val="110000"/>
              </a:lnSpc>
            </a:pPr>
            <a:r>
              <a:rPr lang="de-DE" sz="2000" dirty="0"/>
              <a:t>Signal </a:t>
            </a:r>
            <a:r>
              <a:rPr lang="de-DE" sz="2000" dirty="0" err="1"/>
              <a:t>efficiency</a:t>
            </a:r>
            <a:r>
              <a:rPr lang="de-DE" sz="2000" dirty="0"/>
              <a:t> &amp; Background </a:t>
            </a:r>
            <a:r>
              <a:rPr lang="de-DE" sz="2000" dirty="0" err="1"/>
              <a:t>rejection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1461"/>
            <a:ext cx="5554902" cy="2658466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8" y="4026751"/>
            <a:ext cx="5528560" cy="265782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778366" y="1804325"/>
            <a:ext cx="3243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PID variables from the EMC, STT, DIRC, MVD </a:t>
            </a:r>
            <a:r>
              <a:rPr lang="en-US" dirty="0">
                <a:latin typeface="Times"/>
                <a:cs typeface="Times"/>
                <a:sym typeface="Wingdings"/>
              </a:rPr>
              <a:t> PID probability </a:t>
            </a:r>
            <a:r>
              <a:rPr lang="en-US" dirty="0" err="1"/>
              <a:t>PID</a:t>
            </a:r>
            <a:r>
              <a:rPr lang="en-US" baseline="-25000" dirty="0" err="1"/>
              <a:t>e</a:t>
            </a:r>
            <a:r>
              <a:rPr lang="en-US" dirty="0"/>
              <a:t>&gt;0.99</a:t>
            </a:r>
          </a:p>
          <a:p>
            <a:endParaRPr lang="en-US" dirty="0">
              <a:latin typeface="Times"/>
              <a:cs typeface="Times"/>
              <a:sym typeface="Wingding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625937" y="3259197"/>
            <a:ext cx="3386646" cy="1720140"/>
          </a:xfrm>
          <a:prstGeom prst="rect">
            <a:avLst/>
          </a:prstGeom>
          <a:noFill/>
          <a:ln w="85725">
            <a:gradFill flip="none" rotWithShape="1">
              <a:gsLst>
                <a:gs pos="63000">
                  <a:srgbClr val="FF0000"/>
                </a:gs>
                <a:gs pos="100000">
                  <a:srgbClr val="B340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636869" y="3319733"/>
            <a:ext cx="342139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Signal efficiencies </a:t>
            </a:r>
            <a:r>
              <a:rPr lang="en-US" dirty="0">
                <a:solidFill>
                  <a:srgbClr val="000000"/>
                </a:solidFill>
              </a:rPr>
              <a:t>between</a:t>
            </a:r>
            <a:r>
              <a:rPr lang="en-US" b="1" dirty="0">
                <a:solidFill>
                  <a:srgbClr val="000000"/>
                </a:solidFill>
              </a:rPr>
              <a:t> 39%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b="1" dirty="0">
                <a:solidFill>
                  <a:srgbClr val="000000"/>
                </a:solidFill>
              </a:rPr>
              <a:t> 51% </a:t>
            </a:r>
          </a:p>
          <a:p>
            <a:pPr marL="285750" indent="-285750">
              <a:buFont typeface="Wingdings" charset="2"/>
              <a:buChar char="Ø"/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Background rejection ~ 10</a:t>
            </a:r>
            <a:r>
              <a:rPr lang="en-US" b="1" baseline="30000" dirty="0">
                <a:solidFill>
                  <a:srgbClr val="000000"/>
                </a:solidFill>
              </a:rPr>
              <a:t>-8</a:t>
            </a:r>
          </a:p>
          <a:p>
            <a:r>
              <a:rPr lang="en-US" b="1" dirty="0">
                <a:solidFill>
                  <a:srgbClr val="000000"/>
                </a:solidFill>
              </a:rPr>
              <a:t>	Signal pollution &lt; 1%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31160" y="1043680"/>
            <a:ext cx="3178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lectro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agnetic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alorimeter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012348" y="4486886"/>
            <a:ext cx="224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traw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ube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7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ff_overview_tl_r_wresul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502" y="824474"/>
            <a:ext cx="3800293" cy="5106082"/>
          </a:xfrm>
          <a:prstGeom prst="rect">
            <a:avLst/>
          </a:prstGeom>
        </p:spPr>
      </p:pic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5249"/>
              </p:ext>
            </p:extLst>
          </p:nvPr>
        </p:nvGraphicFramePr>
        <p:xfrm>
          <a:off x="5520492" y="5296940"/>
          <a:ext cx="2985603" cy="741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53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aseline="0" dirty="0">
                          <a:solidFill>
                            <a:srgbClr val="0000FF"/>
                          </a:solidFill>
                        </a:rPr>
                        <a:t>q</a:t>
                      </a:r>
                      <a:r>
                        <a:rPr lang="de-DE" baseline="30000" dirty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de-DE" baseline="0" dirty="0">
                          <a:solidFill>
                            <a:srgbClr val="0000FF"/>
                          </a:solidFill>
                        </a:rPr>
                        <a:t> [(</a:t>
                      </a:r>
                      <a:r>
                        <a:rPr lang="de-DE" baseline="0" dirty="0" err="1">
                          <a:solidFill>
                            <a:srgbClr val="0000FF"/>
                          </a:solidFill>
                        </a:rPr>
                        <a:t>GeV</a:t>
                      </a:r>
                      <a:r>
                        <a:rPr lang="de-DE" baseline="0" dirty="0">
                          <a:solidFill>
                            <a:srgbClr val="0000FF"/>
                          </a:solidFill>
                        </a:rPr>
                        <a:t>/c)</a:t>
                      </a:r>
                      <a:r>
                        <a:rPr lang="de-DE" baseline="30000" dirty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de-DE" baseline="0" dirty="0">
                          <a:solidFill>
                            <a:srgbClr val="0000FF"/>
                          </a:solidFill>
                        </a:rPr>
                        <a:t>]</a:t>
                      </a:r>
                      <a:endParaRPr lang="en-US" sz="1800" baseline="300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5.4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–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∆R/R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3.3 %</a:t>
                      </a:r>
                      <a:r>
                        <a:rPr lang="en-US" baseline="0" dirty="0"/>
                        <a:t> - 57</a:t>
                      </a:r>
                      <a:r>
                        <a:rPr lang="en-US" dirty="0"/>
                        <a:t>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itel 1"/>
          <p:cNvSpPr txBox="1">
            <a:spLocks/>
          </p:cNvSpPr>
          <p:nvPr/>
        </p:nvSpPr>
        <p:spPr>
          <a:xfrm>
            <a:off x="11608" y="39828"/>
            <a:ext cx="9099806" cy="881836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1" dirty="0"/>
              <a:t>Feasibility studies: time-like proton form factors @ PANDA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results</a:t>
            </a:r>
            <a:endParaRPr lang="en-US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5520492" y="4863225"/>
            <a:ext cx="29274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b="1" dirty="0"/>
              <a:t>Precision on R=1, L= 2 fb</a:t>
            </a:r>
            <a:r>
              <a:rPr lang="de-DE" sz="1600" b="1" baseline="30000" dirty="0"/>
              <a:t>-1</a:t>
            </a:r>
          </a:p>
        </p:txBody>
      </p:sp>
      <p:sp>
        <p:nvSpPr>
          <p:cNvPr id="12" name="Rechteck 11"/>
          <p:cNvSpPr/>
          <p:nvPr/>
        </p:nvSpPr>
        <p:spPr>
          <a:xfrm>
            <a:off x="5211763" y="4641283"/>
            <a:ext cx="3730257" cy="1556023"/>
          </a:xfrm>
          <a:prstGeom prst="rect">
            <a:avLst/>
          </a:prstGeom>
          <a:noFill/>
          <a:ln w="85725">
            <a:gradFill flip="none" rotWithShape="1">
              <a:gsLst>
                <a:gs pos="63000">
                  <a:srgbClr val="FF0000"/>
                </a:gs>
                <a:gs pos="100000">
                  <a:srgbClr val="B340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880756" y="1112232"/>
            <a:ext cx="1389268" cy="400050"/>
          </a:xfrm>
          <a:prstGeom prst="rect">
            <a:avLst/>
          </a:prstGeom>
          <a:noFill/>
          <a:ln w="36000" cap="flat">
            <a:solidFill>
              <a:srgbClr val="00CC00">
                <a:alpha val="79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pic>
        <p:nvPicPr>
          <p:cNvPr id="18" name="Bild 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84" y="817234"/>
            <a:ext cx="3155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graphicFrame>
        <p:nvGraphicFramePr>
          <p:cNvPr id="1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654417"/>
              </p:ext>
            </p:extLst>
          </p:nvPr>
        </p:nvGraphicFramePr>
        <p:xfrm>
          <a:off x="3997325" y="1098550"/>
          <a:ext cx="12144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Formel" r:id="rId5" imgW="660400" imgH="228600" progId="Equation.3">
                  <p:embed/>
                </p:oleObj>
              </mc:Choice>
              <mc:Fallback>
                <p:oleObj name="Formel" r:id="rId5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1098550"/>
                        <a:ext cx="12144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44" y="1630420"/>
            <a:ext cx="3233936" cy="286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740022"/>
              </p:ext>
            </p:extLst>
          </p:nvPr>
        </p:nvGraphicFramePr>
        <p:xfrm>
          <a:off x="6638985" y="3673270"/>
          <a:ext cx="1097292" cy="36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Formel" r:id="rId8" imgW="723900" imgH="241300" progId="Equation.3">
                  <p:embed/>
                </p:oleObj>
              </mc:Choice>
              <mc:Fallback>
                <p:oleObj name="Formel" r:id="rId8" imgW="723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38985" y="3673270"/>
                        <a:ext cx="1097292" cy="365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4"/>
          <p:cNvSpPr txBox="1"/>
          <p:nvPr/>
        </p:nvSpPr>
        <p:spPr>
          <a:xfrm>
            <a:off x="6222067" y="2377240"/>
            <a:ext cx="216439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5A212"/>
                </a:solidFill>
              </a:rPr>
              <a:t>Efficiency corrected  events</a:t>
            </a:r>
          </a:p>
        </p:txBody>
      </p:sp>
      <p:sp>
        <p:nvSpPr>
          <p:cNvPr id="2" name="Rechteck 1"/>
          <p:cNvSpPr/>
          <p:nvPr/>
        </p:nvSpPr>
        <p:spPr>
          <a:xfrm>
            <a:off x="239279" y="5550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eff. FF can be measured</a:t>
            </a:r>
          </a:p>
          <a:p>
            <a:r>
              <a:rPr lang="en-US" dirty="0"/>
              <a:t>up to q2 ~30 GeV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705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-25076" y="33424"/>
            <a:ext cx="9099806" cy="1367567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de-DE" sz="2400" b="1" dirty="0">
                <a:solidFill>
                  <a:srgbClr val="660066"/>
                </a:solidFill>
              </a:rPr>
              <a:t>        </a:t>
            </a:r>
            <a:r>
              <a:rPr lang="de-DE" sz="2800" b="1" dirty="0">
                <a:solidFill>
                  <a:srgbClr val="660066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2800" b="1" dirty="0"/>
              <a:t>B) </a:t>
            </a:r>
            <a:r>
              <a:rPr lang="de-DE" sz="2800" b="1" dirty="0" err="1"/>
              <a:t>Feasibility</a:t>
            </a:r>
            <a:r>
              <a:rPr lang="de-DE" sz="2800" b="1" dirty="0"/>
              <a:t> </a:t>
            </a:r>
            <a:r>
              <a:rPr lang="de-DE" sz="2800" b="1" dirty="0" err="1"/>
              <a:t>studies</a:t>
            </a:r>
            <a:r>
              <a:rPr lang="de-DE" sz="2800" b="1" dirty="0"/>
              <a:t>: time-</a:t>
            </a:r>
            <a:r>
              <a:rPr lang="de-DE" sz="2800" b="1" dirty="0" err="1"/>
              <a:t>like</a:t>
            </a:r>
            <a:r>
              <a:rPr lang="de-DE" sz="2800" b="1" dirty="0"/>
              <a:t> </a:t>
            </a:r>
            <a:r>
              <a:rPr lang="de-DE" sz="2800" b="1" dirty="0" err="1"/>
              <a:t>proton</a:t>
            </a:r>
            <a:r>
              <a:rPr lang="de-DE" sz="2800" b="1" dirty="0"/>
              <a:t> form </a:t>
            </a:r>
            <a:r>
              <a:rPr lang="de-DE" sz="2800" b="1" dirty="0" err="1"/>
              <a:t>factors</a:t>
            </a:r>
            <a:r>
              <a:rPr lang="de-DE" sz="2800" b="1" dirty="0"/>
              <a:t> </a:t>
            </a:r>
          </a:p>
          <a:p>
            <a:pPr>
              <a:lnSpc>
                <a:spcPct val="110000"/>
              </a:lnSpc>
            </a:pPr>
            <a:r>
              <a:rPr lang="de-DE" sz="2800" b="1" dirty="0"/>
              <a:t>	@ PANDA </a:t>
            </a:r>
            <a:r>
              <a:rPr lang="de-DE" sz="2800" b="1" dirty="0" err="1"/>
              <a:t>for</a:t>
            </a:r>
            <a:endParaRPr lang="de-DE" sz="3200" b="1" dirty="0"/>
          </a:p>
        </p:txBody>
      </p:sp>
      <p:sp>
        <p:nvSpPr>
          <p:cNvPr id="12" name="Rechteck 11"/>
          <p:cNvSpPr/>
          <p:nvPr/>
        </p:nvSpPr>
        <p:spPr>
          <a:xfrm>
            <a:off x="3561388" y="3231010"/>
            <a:ext cx="1567222" cy="73089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757800"/>
              </p:ext>
            </p:extLst>
          </p:nvPr>
        </p:nvGraphicFramePr>
        <p:xfrm>
          <a:off x="3827769" y="1357536"/>
          <a:ext cx="1851769" cy="56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91" name="Formel" r:id="rId3" imgW="723900" imgH="228600" progId="Equation.3">
                  <p:embed/>
                </p:oleObj>
              </mc:Choice>
              <mc:Fallback>
                <p:oleObj name="Formel" r:id="rId3" imgW="723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74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769" y="1357536"/>
                        <a:ext cx="1851769" cy="56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611249" y="1410524"/>
            <a:ext cx="2068289" cy="567376"/>
          </a:xfrm>
          <a:prstGeom prst="rect">
            <a:avLst/>
          </a:prstGeom>
          <a:noFill/>
          <a:ln w="36000" cap="flat">
            <a:solidFill>
              <a:srgbClr val="00FF00">
                <a:alpha val="78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41" y="2023613"/>
            <a:ext cx="7300577" cy="2910475"/>
          </a:xfrm>
          <a:prstGeom prst="rect">
            <a:avLst/>
          </a:prstGeom>
        </p:spPr>
      </p:pic>
      <p:graphicFrame>
        <p:nvGraphicFramePr>
          <p:cNvPr id="10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105491"/>
              </p:ext>
            </p:extLst>
          </p:nvPr>
        </p:nvGraphicFramePr>
        <p:xfrm>
          <a:off x="6004831" y="2212715"/>
          <a:ext cx="1323962" cy="41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92" name="Formel" r:id="rId6" imgW="736600" imgH="228600" progId="Equation.3">
                  <p:embed/>
                </p:oleObj>
              </mc:Choice>
              <mc:Fallback>
                <p:oleObj name="Formel" r:id="rId6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831" y="2212715"/>
                        <a:ext cx="1323962" cy="413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67431"/>
              </p:ext>
            </p:extLst>
          </p:nvPr>
        </p:nvGraphicFramePr>
        <p:xfrm>
          <a:off x="2541774" y="2221851"/>
          <a:ext cx="1159594" cy="36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93" name="Formel" r:id="rId8" imgW="723900" imgH="228600" progId="Equation.3">
                  <p:embed/>
                </p:oleObj>
              </mc:Choice>
              <mc:Fallback>
                <p:oleObj name="Formel" r:id="rId8" imgW="723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774" y="2221851"/>
                        <a:ext cx="1159594" cy="367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51465" y="4962493"/>
            <a:ext cx="76843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Only </a:t>
            </a:r>
            <a:r>
              <a:rPr lang="en-US" dirty="0" err="1"/>
              <a:t>Muon</a:t>
            </a:r>
            <a:r>
              <a:rPr lang="en-US" dirty="0"/>
              <a:t> System provides powerful variables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Signal/Background separation using simple cuts, typically expected S:B ratio too small: 1:50 – 1:70 </a:t>
            </a:r>
          </a:p>
          <a:p>
            <a:r>
              <a:rPr lang="en-US" dirty="0"/>
              <a:t>      </a:t>
            </a:r>
            <a:r>
              <a:rPr lang="en-US" b="1" dirty="0"/>
              <a:t>  Enhanced data classification needed</a:t>
            </a:r>
          </a:p>
          <a:p>
            <a:pPr marL="742809" lvl="1" indent="-285750">
              <a:buFont typeface="Wingdings" charset="2"/>
              <a:buChar char="Ø"/>
            </a:pPr>
            <a:r>
              <a:rPr lang="de-DE" b="1" dirty="0">
                <a:solidFill>
                  <a:srgbClr val="9900CC"/>
                </a:solidFill>
              </a:rPr>
              <a:t>Analysis </a:t>
            </a:r>
            <a:r>
              <a:rPr lang="de-DE" b="1" dirty="0" err="1">
                <a:solidFill>
                  <a:srgbClr val="9900CC"/>
                </a:solidFill>
              </a:rPr>
              <a:t>based</a:t>
            </a:r>
            <a:r>
              <a:rPr lang="de-DE" b="1" dirty="0">
                <a:solidFill>
                  <a:srgbClr val="9900CC"/>
                </a:solidFill>
              </a:rPr>
              <a:t> on </a:t>
            </a:r>
            <a:r>
              <a:rPr lang="de-DE" b="1" dirty="0" err="1">
                <a:solidFill>
                  <a:srgbClr val="9900CC"/>
                </a:solidFill>
              </a:rPr>
              <a:t>Boosted</a:t>
            </a:r>
            <a:r>
              <a:rPr lang="de-DE" b="1" dirty="0">
                <a:solidFill>
                  <a:srgbClr val="9900CC"/>
                </a:solidFill>
              </a:rPr>
              <a:t> </a:t>
            </a:r>
            <a:r>
              <a:rPr lang="de-DE" b="1" dirty="0" err="1">
                <a:solidFill>
                  <a:srgbClr val="9900CC"/>
                </a:solidFill>
              </a:rPr>
              <a:t>Decision</a:t>
            </a:r>
            <a:r>
              <a:rPr lang="de-DE" b="1" dirty="0">
                <a:solidFill>
                  <a:srgbClr val="9900CC"/>
                </a:solidFill>
              </a:rPr>
              <a:t> </a:t>
            </a:r>
            <a:r>
              <a:rPr lang="de-DE" b="1" dirty="0" err="1">
                <a:solidFill>
                  <a:srgbClr val="9900CC"/>
                </a:solidFill>
              </a:rPr>
              <a:t>Trees</a:t>
            </a:r>
            <a:r>
              <a:rPr lang="de-DE" b="1" dirty="0"/>
              <a:t> &amp; Cuts</a:t>
            </a:r>
          </a:p>
          <a:p>
            <a:endParaRPr lang="en-US" b="1" dirty="0"/>
          </a:p>
        </p:txBody>
      </p:sp>
      <p:sp>
        <p:nvSpPr>
          <p:cNvPr id="14" name="Rechteck 13"/>
          <p:cNvSpPr/>
          <p:nvPr/>
        </p:nvSpPr>
        <p:spPr>
          <a:xfrm>
            <a:off x="1453967" y="1743098"/>
            <a:ext cx="1597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Muon</a:t>
            </a:r>
            <a:r>
              <a:rPr lang="en-US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287807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805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400" b="1" dirty="0"/>
              <a:t>Facility for Antiproton and Ion Research - FAIR </a:t>
            </a:r>
            <a:br>
              <a:rPr lang="en-US" sz="2400" b="1" dirty="0"/>
            </a:br>
            <a:r>
              <a:rPr lang="en-US" sz="2400" b="1" dirty="0"/>
              <a:t>(Darmstadt/Germany)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grpSp>
        <p:nvGrpSpPr>
          <p:cNvPr id="44" name="Group 14"/>
          <p:cNvGrpSpPr/>
          <p:nvPr/>
        </p:nvGrpSpPr>
        <p:grpSpPr>
          <a:xfrm>
            <a:off x="0" y="1185226"/>
            <a:ext cx="9142600" cy="4347465"/>
            <a:chOff x="3736" y="1986745"/>
            <a:chExt cx="9136529" cy="4347465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6" y="1986745"/>
              <a:ext cx="9136529" cy="43474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4" cstate="screen">
              <a:lum bright="-14000" contrast="61000"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605" y="2186891"/>
              <a:ext cx="1249362" cy="10683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" name="Rectangular Callout 10"/>
            <p:cNvSpPr/>
            <p:nvPr/>
          </p:nvSpPr>
          <p:spPr bwMode="auto">
            <a:xfrm>
              <a:off x="6921502" y="5051069"/>
              <a:ext cx="1969654" cy="1094530"/>
            </a:xfrm>
            <a:prstGeom prst="wedgeRectCallout">
              <a:avLst>
                <a:gd name="adj1" fmla="val -96323"/>
                <a:gd name="adj2" fmla="val -70111"/>
              </a:avLst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  <a:alpha val="42000"/>
                  </a:schemeClr>
                </a:gs>
                <a:gs pos="35000">
                  <a:schemeClr val="accent5">
                    <a:tint val="37000"/>
                    <a:satMod val="300000"/>
                    <a:alpha val="42000"/>
                  </a:schemeClr>
                </a:gs>
                <a:gs pos="100000">
                  <a:schemeClr val="accent5">
                    <a:tint val="15000"/>
                    <a:satMod val="350000"/>
                    <a:alpha val="42000"/>
                  </a:schemeClr>
                </a:gs>
              </a:gsLst>
              <a:lin ang="1620000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203200" dist="101600" dir="2700000" algn="br">
                <a:srgbClr val="000000">
                  <a:alpha val="6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NUSTAR</a:t>
              </a:r>
            </a:p>
            <a:p>
              <a:r>
                <a:rPr lang="en-US" dirty="0">
                  <a:solidFill>
                    <a:srgbClr val="FFFFFF"/>
                  </a:solidFill>
                </a:rPr>
                <a:t>radioactive ion beams</a:t>
              </a:r>
            </a:p>
          </p:txBody>
        </p:sp>
        <p:sp>
          <p:nvSpPr>
            <p:cNvPr id="53" name="Rectangular Callout 11"/>
            <p:cNvSpPr/>
            <p:nvPr/>
          </p:nvSpPr>
          <p:spPr bwMode="auto">
            <a:xfrm>
              <a:off x="630805" y="4648852"/>
              <a:ext cx="2710209" cy="686444"/>
            </a:xfrm>
            <a:prstGeom prst="wedgeRectCallout">
              <a:avLst>
                <a:gd name="adj1" fmla="val 108151"/>
                <a:gd name="adj2" fmla="val -85136"/>
              </a:avLst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  <a:alpha val="48000"/>
                  </a:schemeClr>
                </a:gs>
                <a:gs pos="35000">
                  <a:schemeClr val="accent5">
                    <a:tint val="37000"/>
                    <a:satMod val="300000"/>
                    <a:alpha val="48000"/>
                  </a:schemeClr>
                </a:gs>
                <a:gs pos="100000">
                  <a:schemeClr val="accent5">
                    <a:tint val="15000"/>
                    <a:satMod val="350000"/>
                    <a:alpha val="48000"/>
                  </a:schemeClr>
                </a:gs>
              </a:gsLst>
              <a:lin ang="1620000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203200" dist="101600" dir="2700000" algn="br">
                <a:srgbClr val="000000">
                  <a:alpha val="6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PANDA</a:t>
              </a:r>
            </a:p>
            <a:p>
              <a:r>
                <a:rPr lang="en-US" dirty="0">
                  <a:solidFill>
                    <a:srgbClr val="FFFFFF"/>
                  </a:solidFill>
                </a:rPr>
                <a:t>antiproton beams</a:t>
              </a:r>
            </a:p>
          </p:txBody>
        </p:sp>
        <p:sp>
          <p:nvSpPr>
            <p:cNvPr id="54" name="Rectangular Callout 12"/>
            <p:cNvSpPr/>
            <p:nvPr/>
          </p:nvSpPr>
          <p:spPr bwMode="auto">
            <a:xfrm>
              <a:off x="6438902" y="2295167"/>
              <a:ext cx="2452254" cy="960111"/>
            </a:xfrm>
            <a:prstGeom prst="wedgeRectCallout">
              <a:avLst>
                <a:gd name="adj1" fmla="val -34710"/>
                <a:gd name="adj2" fmla="val 126365"/>
              </a:avLst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  <a:alpha val="42000"/>
                  </a:schemeClr>
                </a:gs>
                <a:gs pos="35000">
                  <a:schemeClr val="accent5">
                    <a:tint val="37000"/>
                    <a:satMod val="300000"/>
                    <a:alpha val="42000"/>
                  </a:schemeClr>
                </a:gs>
                <a:gs pos="100000">
                  <a:schemeClr val="accent5">
                    <a:tint val="15000"/>
                    <a:satMod val="350000"/>
                    <a:alpha val="42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>
                  <a:shade val="95000"/>
                  <a:satMod val="105000"/>
                  <a:alpha val="98000"/>
                </a:schemeClr>
              </a:solidFill>
              <a:headEnd type="none" w="med" len="med"/>
              <a:tailEnd type="none" w="med" len="med"/>
            </a:ln>
            <a:effectLst>
              <a:outerShdw blurRad="203200" dist="101600" dir="2700000" algn="br">
                <a:srgbClr val="000000">
                  <a:alpha val="6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lvl="1"/>
              <a:r>
                <a:rPr lang="en-US" b="1" dirty="0">
                  <a:solidFill>
                    <a:srgbClr val="FFFFFF"/>
                  </a:solidFill>
                </a:rPr>
                <a:t>CBM</a:t>
              </a:r>
            </a:p>
            <a:p>
              <a:pPr marL="0" lvl="1"/>
              <a:r>
                <a:rPr lang="en-US" dirty="0">
                  <a:solidFill>
                    <a:srgbClr val="FFFFFF"/>
                  </a:solidFill>
                </a:rPr>
                <a:t>relativistic nuclear collisions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ular Callout 13"/>
            <p:cNvSpPr/>
            <p:nvPr/>
          </p:nvSpPr>
          <p:spPr bwMode="auto">
            <a:xfrm>
              <a:off x="685802" y="2396767"/>
              <a:ext cx="2527300" cy="698501"/>
            </a:xfrm>
            <a:prstGeom prst="wedgeRectCallout">
              <a:avLst>
                <a:gd name="adj1" fmla="val 136683"/>
                <a:gd name="adj2" fmla="val 242603"/>
              </a:avLst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  <a:alpha val="48000"/>
                  </a:schemeClr>
                </a:gs>
                <a:gs pos="35000">
                  <a:schemeClr val="accent5">
                    <a:tint val="37000"/>
                    <a:satMod val="300000"/>
                    <a:alpha val="48000"/>
                  </a:schemeClr>
                </a:gs>
                <a:gs pos="100000">
                  <a:schemeClr val="accent5">
                    <a:tint val="15000"/>
                    <a:satMod val="350000"/>
                    <a:alpha val="48000"/>
                  </a:schemeClr>
                </a:gs>
              </a:gsLst>
              <a:lin ang="1620000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203200" dist="101600" dir="2700000" algn="br">
                <a:srgbClr val="000000">
                  <a:alpha val="6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APPA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ions, antiprotons</a:t>
              </a:r>
            </a:p>
          </p:txBody>
        </p:sp>
      </p:grpSp>
      <p:pic>
        <p:nvPicPr>
          <p:cNvPr id="57" name="Picture 15" descr="GSI_Logo_rg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8" y="2856579"/>
            <a:ext cx="1189597" cy="39653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60" name="Rechteck 59"/>
          <p:cNvSpPr/>
          <p:nvPr/>
        </p:nvSpPr>
        <p:spPr>
          <a:xfrm>
            <a:off x="95855" y="4865604"/>
            <a:ext cx="253532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Darmstadt, Germany</a:t>
            </a:r>
          </a:p>
        </p:txBody>
      </p:sp>
      <p:pic>
        <p:nvPicPr>
          <p:cNvPr id="61" name="Bild 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31" y="3792027"/>
            <a:ext cx="1887570" cy="43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37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/>
        </p:nvGrpSpPr>
        <p:grpSpPr>
          <a:xfrm>
            <a:off x="111341" y="1450621"/>
            <a:ext cx="4428671" cy="3977257"/>
            <a:chOff x="177687" y="1902925"/>
            <a:chExt cx="4428671" cy="3977257"/>
          </a:xfrm>
        </p:grpSpPr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87" y="1902925"/>
              <a:ext cx="4428671" cy="3977257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3468986" y="3459210"/>
              <a:ext cx="587642" cy="197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el 1"/>
          <p:cNvSpPr txBox="1">
            <a:spLocks/>
          </p:cNvSpPr>
          <p:nvPr/>
        </p:nvSpPr>
        <p:spPr>
          <a:xfrm>
            <a:off x="11608" y="39828"/>
            <a:ext cx="9099806" cy="881836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1" dirty="0"/>
              <a:t>Feasibility studies: time-like proton form factors @ PANDA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results</a:t>
            </a:r>
            <a:endParaRPr lang="en-US" sz="2400" dirty="0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880756" y="1112232"/>
            <a:ext cx="1389268" cy="400050"/>
          </a:xfrm>
          <a:prstGeom prst="rect">
            <a:avLst/>
          </a:prstGeom>
          <a:noFill/>
          <a:ln w="36000" cap="flat">
            <a:solidFill>
              <a:srgbClr val="00CC00">
                <a:alpha val="79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graphicFrame>
        <p:nvGraphicFramePr>
          <p:cNvPr id="30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418711"/>
              </p:ext>
            </p:extLst>
          </p:nvPr>
        </p:nvGraphicFramePr>
        <p:xfrm>
          <a:off x="3940070" y="1099034"/>
          <a:ext cx="1329954" cy="42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62" name="Equation" r:id="rId4" imgW="723900" imgH="228600" progId="Equation.3">
                  <p:embed/>
                </p:oleObj>
              </mc:Choice>
              <mc:Fallback>
                <p:oleObj name="Equation" r:id="rId4" imgW="723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070" y="1099034"/>
                        <a:ext cx="1329954" cy="421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Bild 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6" y="793145"/>
            <a:ext cx="3155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4934"/>
              </p:ext>
            </p:extLst>
          </p:nvPr>
        </p:nvGraphicFramePr>
        <p:xfrm>
          <a:off x="5246382" y="4648284"/>
          <a:ext cx="2985603" cy="731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53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73">
                <a:tc>
                  <a:txBody>
                    <a:bodyPr/>
                    <a:lstStyle/>
                    <a:p>
                      <a:r>
                        <a:rPr lang="de-DE" baseline="0" dirty="0">
                          <a:solidFill>
                            <a:srgbClr val="0000FF"/>
                          </a:solidFill>
                        </a:rPr>
                        <a:t>q</a:t>
                      </a:r>
                      <a:r>
                        <a:rPr lang="de-DE" baseline="30000" dirty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de-DE" baseline="0" dirty="0">
                          <a:solidFill>
                            <a:srgbClr val="0000FF"/>
                          </a:solidFill>
                        </a:rPr>
                        <a:t> [(</a:t>
                      </a:r>
                      <a:r>
                        <a:rPr lang="de-DE" baseline="0" dirty="0" err="1">
                          <a:solidFill>
                            <a:srgbClr val="0000FF"/>
                          </a:solidFill>
                        </a:rPr>
                        <a:t>GeV</a:t>
                      </a:r>
                      <a:r>
                        <a:rPr lang="de-DE" baseline="0" dirty="0">
                          <a:solidFill>
                            <a:srgbClr val="0000FF"/>
                          </a:solidFill>
                        </a:rPr>
                        <a:t>/c)</a:t>
                      </a:r>
                      <a:r>
                        <a:rPr lang="de-DE" baseline="30000" dirty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de-DE" baseline="0" dirty="0">
                          <a:solidFill>
                            <a:srgbClr val="0000FF"/>
                          </a:solidFill>
                        </a:rPr>
                        <a:t>]</a:t>
                      </a:r>
                      <a:endParaRPr lang="en-US" sz="1800" baseline="300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5.1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– 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73">
                <a:tc>
                  <a:txBody>
                    <a:bodyPr/>
                    <a:lstStyle/>
                    <a:p>
                      <a:r>
                        <a:rPr lang="de-DE" dirty="0"/>
                        <a:t>∆R/R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5.0 %</a:t>
                      </a:r>
                      <a:r>
                        <a:rPr lang="en-US" baseline="0" dirty="0"/>
                        <a:t> - 37</a:t>
                      </a:r>
                      <a:r>
                        <a:rPr lang="en-US" dirty="0"/>
                        <a:t>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5246382" y="4214569"/>
            <a:ext cx="29274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b="1" dirty="0"/>
              <a:t>Precision on R=1, L= 2 fb</a:t>
            </a:r>
            <a:r>
              <a:rPr lang="de-DE" sz="1600" b="1" baseline="30000" dirty="0"/>
              <a:t>-1</a:t>
            </a:r>
          </a:p>
        </p:txBody>
      </p:sp>
      <p:sp>
        <p:nvSpPr>
          <p:cNvPr id="17" name="Rechteck 16"/>
          <p:cNvSpPr/>
          <p:nvPr/>
        </p:nvSpPr>
        <p:spPr>
          <a:xfrm>
            <a:off x="4995914" y="4074813"/>
            <a:ext cx="3730257" cy="2345490"/>
          </a:xfrm>
          <a:prstGeom prst="rect">
            <a:avLst/>
          </a:prstGeom>
          <a:noFill/>
          <a:ln w="85725">
            <a:gradFill flip="none" rotWithShape="1">
              <a:gsLst>
                <a:gs pos="63000">
                  <a:srgbClr val="FF0000"/>
                </a:gs>
                <a:gs pos="100000">
                  <a:srgbClr val="B340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247494" y="5621456"/>
            <a:ext cx="33748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Δσ/σ: 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4.</a:t>
            </a:r>
            <a:r>
              <a:rPr lang="de-DE" dirty="0">
                <a:solidFill>
                  <a:schemeClr val="bg1"/>
                </a:solidFill>
              </a:rPr>
              <a:t>1</a:t>
            </a:r>
            <a:r>
              <a:rPr lang="el-GR" dirty="0">
                <a:solidFill>
                  <a:schemeClr val="bg1"/>
                </a:solidFill>
              </a:rPr>
              <a:t>%</a:t>
            </a:r>
            <a:r>
              <a:rPr lang="en-AU" dirty="0">
                <a:solidFill>
                  <a:schemeClr val="bg1"/>
                </a:solidFill>
              </a:rPr>
              <a:t> - </a:t>
            </a:r>
            <a:r>
              <a:rPr lang="el-GR" dirty="0">
                <a:solidFill>
                  <a:schemeClr val="bg1"/>
                </a:solidFill>
              </a:rPr>
              <a:t>4.</a:t>
            </a:r>
            <a:r>
              <a:rPr lang="de-DE" dirty="0">
                <a:solidFill>
                  <a:schemeClr val="bg1"/>
                </a:solidFill>
              </a:rPr>
              <a:t>9</a:t>
            </a:r>
            <a:r>
              <a:rPr lang="el-GR" dirty="0">
                <a:solidFill>
                  <a:schemeClr val="bg1"/>
                </a:solidFill>
              </a:rPr>
              <a:t>%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Δ|</a:t>
            </a:r>
            <a:r>
              <a:rPr lang="en-AU" dirty="0" err="1">
                <a:solidFill>
                  <a:schemeClr val="bg1"/>
                </a:solidFill>
              </a:rPr>
              <a:t>G</a:t>
            </a:r>
            <a:r>
              <a:rPr lang="en-AU" baseline="-25000" dirty="0" err="1">
                <a:solidFill>
                  <a:schemeClr val="bg1"/>
                </a:solidFill>
              </a:rPr>
              <a:t>eff</a:t>
            </a:r>
            <a:r>
              <a:rPr lang="el-GR" dirty="0">
                <a:solidFill>
                  <a:schemeClr val="bg1"/>
                </a:solidFill>
              </a:rPr>
              <a:t>|/|</a:t>
            </a:r>
            <a:r>
              <a:rPr lang="en-AU" dirty="0" err="1">
                <a:solidFill>
                  <a:schemeClr val="bg1"/>
                </a:solidFill>
              </a:rPr>
              <a:t>G</a:t>
            </a:r>
            <a:r>
              <a:rPr lang="en-AU" baseline="-25000" dirty="0" err="1">
                <a:solidFill>
                  <a:schemeClr val="bg1"/>
                </a:solidFill>
              </a:rPr>
              <a:t>eff</a:t>
            </a:r>
            <a:r>
              <a:rPr lang="el-GR" dirty="0">
                <a:solidFill>
                  <a:schemeClr val="bg1"/>
                </a:solidFill>
              </a:rPr>
              <a:t>|: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2.03%</a:t>
            </a:r>
            <a:r>
              <a:rPr lang="en-AU" dirty="0">
                <a:solidFill>
                  <a:schemeClr val="bg1"/>
                </a:solidFill>
              </a:rPr>
              <a:t> - 2</a:t>
            </a:r>
            <a:r>
              <a:rPr lang="el-GR" dirty="0">
                <a:solidFill>
                  <a:schemeClr val="bg1"/>
                </a:solidFill>
              </a:rPr>
              <a:t>.44%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4583925" y="1669885"/>
            <a:ext cx="4306520" cy="2258755"/>
            <a:chOff x="4583924" y="1532845"/>
            <a:chExt cx="4566951" cy="2362200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6275" y="1532845"/>
              <a:ext cx="3784600" cy="2362200"/>
            </a:xfrm>
            <a:prstGeom prst="rect">
              <a:avLst/>
            </a:prstGeom>
          </p:spPr>
        </p:pic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83924" y="1809997"/>
              <a:ext cx="749300" cy="2085047"/>
            </a:xfrm>
            <a:prstGeom prst="rect">
              <a:avLst/>
            </a:prstGeom>
          </p:spPr>
        </p:pic>
      </p:grpSp>
      <p:sp>
        <p:nvSpPr>
          <p:cNvPr id="8" name="Rechteck 7"/>
          <p:cNvSpPr/>
          <p:nvPr/>
        </p:nvSpPr>
        <p:spPr>
          <a:xfrm>
            <a:off x="328466" y="54278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Systematic uncertainties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Luminosity measurement: ΔL/L~4%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Choice of cuts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Choice of histogram bin width</a:t>
            </a:r>
          </a:p>
        </p:txBody>
      </p:sp>
    </p:spTree>
    <p:extLst>
      <p:ext uri="{BB962C8B-B14F-4D97-AF65-F5344CB8AC3E}">
        <p14:creationId xmlns:p14="http://schemas.microsoft.com/office/powerpoint/2010/main" val="420422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1608" y="39828"/>
            <a:ext cx="9099806" cy="881836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1" dirty="0"/>
              <a:t>Feasibility studies: time-like proton form factors @ PANDA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Phases 1,2,3</a:t>
            </a:r>
            <a:endParaRPr lang="en-US" sz="2400" dirty="0"/>
          </a:p>
        </p:txBody>
      </p:sp>
      <p:pic>
        <p:nvPicPr>
          <p:cNvPr id="18" name="Bild 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16" y="773722"/>
            <a:ext cx="2872438" cy="65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  <p:grpSp>
        <p:nvGrpSpPr>
          <p:cNvPr id="7" name="Gruppierung 6"/>
          <p:cNvGrpSpPr/>
          <p:nvPr/>
        </p:nvGrpSpPr>
        <p:grpSpPr>
          <a:xfrm>
            <a:off x="93841" y="856230"/>
            <a:ext cx="4860961" cy="4479421"/>
            <a:chOff x="370266" y="251913"/>
            <a:chExt cx="4047902" cy="3526743"/>
          </a:xfrm>
        </p:grpSpPr>
        <p:pic>
          <p:nvPicPr>
            <p:cNvPr id="20" name="Bild 19" descr="P23Scenario2-2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66" y="251913"/>
              <a:ext cx="4047902" cy="3526743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1285351" y="682946"/>
              <a:ext cx="11459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R=|G</a:t>
              </a:r>
              <a:r>
                <a:rPr lang="de-DE" sz="1200" b="1" baseline="-25000" dirty="0"/>
                <a:t>E</a:t>
              </a:r>
              <a:r>
                <a:rPr lang="de-DE" sz="1200" b="1" dirty="0"/>
                <a:t>|/|G</a:t>
              </a:r>
              <a:r>
                <a:rPr lang="de-DE" sz="1200" b="1" baseline="-25000" dirty="0"/>
                <a:t>M</a:t>
              </a:r>
              <a:r>
                <a:rPr lang="de-DE" sz="1200" b="1" dirty="0"/>
                <a:t>|</a:t>
              </a:r>
              <a:endParaRPr lang="en-US" sz="1200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274856" y="936457"/>
              <a:ext cx="1254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CC00"/>
                  </a:solidFill>
                </a:rPr>
                <a:t>PANDA P1,2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290819" y="1173452"/>
              <a:ext cx="1254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538FF"/>
                  </a:solidFill>
                </a:rPr>
                <a:t>PANDA P3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295846" y="1439245"/>
              <a:ext cx="1254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422F"/>
                  </a:solidFill>
                </a:rPr>
                <a:t>BESIII</a:t>
              </a:r>
            </a:p>
          </p:txBody>
        </p:sp>
      </p:grpSp>
      <p:sp>
        <p:nvSpPr>
          <p:cNvPr id="8" name="Rechteck 7"/>
          <p:cNvSpPr/>
          <p:nvPr/>
        </p:nvSpPr>
        <p:spPr>
          <a:xfrm>
            <a:off x="4624627" y="1465718"/>
            <a:ext cx="4338914" cy="3524042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r>
              <a:rPr lang="en-US" dirty="0"/>
              <a:t>Phase-1,2 (L=10</a:t>
            </a:r>
            <a:r>
              <a:rPr lang="en-US" baseline="30000" dirty="0"/>
              <a:t>31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endParaRPr lang="en-US" b="1" dirty="0"/>
          </a:p>
          <a:p>
            <a:r>
              <a:rPr lang="en-US" b="1" dirty="0"/>
              <a:t>p</a:t>
            </a:r>
            <a:r>
              <a:rPr lang="fr-FR" dirty="0" err="1"/>
              <a:t>barp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 err="1"/>
              <a:t>e</a:t>
            </a:r>
            <a:r>
              <a:rPr lang="fr-FR" b="1" baseline="30000" dirty="0" err="1"/>
              <a:t>+</a:t>
            </a:r>
            <a:r>
              <a:rPr lang="fr-FR" b="1" dirty="0" err="1"/>
              <a:t>e</a:t>
            </a:r>
            <a:r>
              <a:rPr lang="fr-FR" b="1" baseline="30000" dirty="0"/>
              <a:t>-</a:t>
            </a:r>
            <a:r>
              <a:rPr lang="fr-FR" b="1" dirty="0"/>
              <a:t> @1.5 </a:t>
            </a:r>
            <a:r>
              <a:rPr lang="fr-FR" b="1" dirty="0" err="1"/>
              <a:t>GeV</a:t>
            </a:r>
            <a:r>
              <a:rPr lang="fr-FR" b="1" dirty="0"/>
              <a:t>/c ~ 220 /</a:t>
            </a:r>
            <a:r>
              <a:rPr lang="fr-FR" b="1" dirty="0" err="1"/>
              <a:t>day</a:t>
            </a:r>
            <a:endParaRPr lang="fr-FR" b="1" dirty="0"/>
          </a:p>
          <a:p>
            <a:r>
              <a:rPr lang="en-US" b="1" dirty="0"/>
              <a:t>p</a:t>
            </a:r>
            <a:r>
              <a:rPr lang="fr-FR" dirty="0" err="1"/>
              <a:t>barp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 err="1"/>
              <a:t>e</a:t>
            </a:r>
            <a:r>
              <a:rPr lang="fr-FR" b="1" baseline="30000" dirty="0" err="1"/>
              <a:t>+</a:t>
            </a:r>
            <a:r>
              <a:rPr lang="fr-FR" b="1" dirty="0" err="1"/>
              <a:t>e</a:t>
            </a:r>
            <a:r>
              <a:rPr lang="fr-FR" b="1" baseline="30000" dirty="0"/>
              <a:t>-</a:t>
            </a:r>
            <a:r>
              <a:rPr lang="fr-FR" b="1" dirty="0"/>
              <a:t> @3.3 </a:t>
            </a:r>
            <a:r>
              <a:rPr lang="fr-FR" b="1" dirty="0" err="1"/>
              <a:t>GeV</a:t>
            </a:r>
            <a:r>
              <a:rPr lang="fr-FR" b="1" dirty="0"/>
              <a:t>/c ~ 10/</a:t>
            </a:r>
            <a:r>
              <a:rPr lang="fr-FR" b="1" dirty="0" err="1"/>
              <a:t>day</a:t>
            </a:r>
            <a:endParaRPr lang="fr-FR" b="1" dirty="0"/>
          </a:p>
          <a:p>
            <a:r>
              <a:rPr lang="fr-FR" dirty="0">
                <a:solidFill>
                  <a:srgbClr val="FF0000"/>
                </a:solidFill>
              </a:rPr>
              <a:t>∆R/R: 4-26%, </a:t>
            </a:r>
            <a:r>
              <a:rPr lang="el-GR" dirty="0">
                <a:solidFill>
                  <a:srgbClr val="FF0000"/>
                </a:solidFill>
              </a:rPr>
              <a:t>Δ|</a:t>
            </a:r>
            <a:r>
              <a:rPr lang="en-AU" dirty="0" err="1">
                <a:solidFill>
                  <a:srgbClr val="FF0000"/>
                </a:solidFill>
              </a:rPr>
              <a:t>G</a:t>
            </a:r>
            <a:r>
              <a:rPr lang="en-AU" baseline="-25000" dirty="0" err="1">
                <a:solidFill>
                  <a:srgbClr val="FF0000"/>
                </a:solidFill>
              </a:rPr>
              <a:t>eff</a:t>
            </a:r>
            <a:r>
              <a:rPr lang="el-GR" dirty="0">
                <a:solidFill>
                  <a:srgbClr val="FF0000"/>
                </a:solidFill>
              </a:rPr>
              <a:t>|/|</a:t>
            </a:r>
            <a:r>
              <a:rPr lang="en-AU" dirty="0" err="1">
                <a:solidFill>
                  <a:srgbClr val="FF0000"/>
                </a:solidFill>
              </a:rPr>
              <a:t>G</a:t>
            </a:r>
            <a:r>
              <a:rPr lang="en-AU" baseline="-25000" dirty="0" err="1">
                <a:solidFill>
                  <a:srgbClr val="FF0000"/>
                </a:solidFill>
              </a:rPr>
              <a:t>eff</a:t>
            </a:r>
            <a:r>
              <a:rPr lang="el-GR" dirty="0">
                <a:solidFill>
                  <a:srgbClr val="FF0000"/>
                </a:solidFill>
              </a:rPr>
              <a:t>|: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2.</a:t>
            </a:r>
            <a:r>
              <a:rPr lang="de-DE" dirty="0">
                <a:solidFill>
                  <a:srgbClr val="FF0000"/>
                </a:solidFill>
              </a:rPr>
              <a:t>5</a:t>
            </a:r>
            <a:r>
              <a:rPr lang="el-GR" dirty="0">
                <a:solidFill>
                  <a:srgbClr val="FF0000"/>
                </a:solidFill>
              </a:rPr>
              <a:t>%</a:t>
            </a:r>
            <a:r>
              <a:rPr lang="en-AU" dirty="0">
                <a:solidFill>
                  <a:srgbClr val="FF0000"/>
                </a:solidFill>
              </a:rPr>
              <a:t> (stat.+</a:t>
            </a:r>
            <a:r>
              <a:rPr lang="en-AU" dirty="0" err="1">
                <a:solidFill>
                  <a:srgbClr val="FF0000"/>
                </a:solidFill>
              </a:rPr>
              <a:t>syst</a:t>
            </a:r>
            <a:r>
              <a:rPr lang="en-AU" dirty="0">
                <a:solidFill>
                  <a:srgbClr val="FF0000"/>
                </a:solidFill>
              </a:rPr>
              <a:t>.)</a:t>
            </a:r>
            <a:endParaRPr lang="el-GR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/>
              <a:t>p</a:t>
            </a:r>
            <a:r>
              <a:rPr lang="fr-FR" dirty="0" err="1"/>
              <a:t>barp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 err="1"/>
              <a:t>μ</a:t>
            </a:r>
            <a:r>
              <a:rPr lang="fr-FR" b="1" baseline="30000" dirty="0" err="1"/>
              <a:t>+</a:t>
            </a:r>
            <a:r>
              <a:rPr lang="fr-FR" b="1" dirty="0" err="1"/>
              <a:t>μ</a:t>
            </a:r>
            <a:r>
              <a:rPr lang="fr-FR" b="1" baseline="30000" dirty="0"/>
              <a:t>-</a:t>
            </a:r>
            <a:r>
              <a:rPr lang="fr-FR" b="1" dirty="0"/>
              <a:t> @1.5 </a:t>
            </a:r>
            <a:r>
              <a:rPr lang="fr-FR" b="1" dirty="0" err="1"/>
              <a:t>GeV</a:t>
            </a:r>
            <a:r>
              <a:rPr lang="fr-FR" b="1" dirty="0"/>
              <a:t>/c ~ 170/</a:t>
            </a:r>
            <a:r>
              <a:rPr lang="fr-FR" b="1" dirty="0" err="1"/>
              <a:t>day</a:t>
            </a:r>
            <a:endParaRPr lang="fr-FR" b="1" dirty="0"/>
          </a:p>
          <a:p>
            <a:endParaRPr lang="fr-FR" sz="700" b="1" dirty="0"/>
          </a:p>
          <a:p>
            <a:pPr fontAlgn="t"/>
            <a:r>
              <a:rPr lang="fr-FR" dirty="0">
                <a:solidFill>
                  <a:srgbClr val="FF0000"/>
                </a:solidFill>
              </a:rPr>
              <a:t>∆R/R: 21%, </a:t>
            </a:r>
            <a:r>
              <a:rPr lang="el-GR" dirty="0">
                <a:solidFill>
                  <a:srgbClr val="FF0000"/>
                </a:solidFill>
              </a:rPr>
              <a:t>Δ|</a:t>
            </a:r>
            <a:r>
              <a:rPr lang="en-AU" dirty="0" err="1">
                <a:solidFill>
                  <a:srgbClr val="FF0000"/>
                </a:solidFill>
              </a:rPr>
              <a:t>G</a:t>
            </a:r>
            <a:r>
              <a:rPr lang="en-AU" baseline="-25000" dirty="0" err="1">
                <a:solidFill>
                  <a:srgbClr val="FF0000"/>
                </a:solidFill>
              </a:rPr>
              <a:t>eff</a:t>
            </a:r>
            <a:r>
              <a:rPr lang="el-GR" dirty="0">
                <a:solidFill>
                  <a:srgbClr val="FF0000"/>
                </a:solidFill>
              </a:rPr>
              <a:t>|/|</a:t>
            </a:r>
            <a:r>
              <a:rPr lang="en-AU" dirty="0" err="1">
                <a:solidFill>
                  <a:srgbClr val="FF0000"/>
                </a:solidFill>
              </a:rPr>
              <a:t>G</a:t>
            </a:r>
            <a:r>
              <a:rPr lang="en-AU" baseline="-25000" dirty="0" err="1">
                <a:solidFill>
                  <a:srgbClr val="FF0000"/>
                </a:solidFill>
              </a:rPr>
              <a:t>eff</a:t>
            </a:r>
            <a:r>
              <a:rPr lang="el-GR" dirty="0">
                <a:solidFill>
                  <a:srgbClr val="FF0000"/>
                </a:solidFill>
              </a:rPr>
              <a:t>|: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2.</a:t>
            </a:r>
            <a:r>
              <a:rPr lang="de-DE" dirty="0">
                <a:solidFill>
                  <a:srgbClr val="FF0000"/>
                </a:solidFill>
              </a:rPr>
              <a:t>5</a:t>
            </a:r>
            <a:r>
              <a:rPr lang="el-GR" dirty="0">
                <a:solidFill>
                  <a:srgbClr val="FF0000"/>
                </a:solidFill>
              </a:rPr>
              <a:t>%</a:t>
            </a:r>
            <a:r>
              <a:rPr lang="en-AU" dirty="0">
                <a:solidFill>
                  <a:srgbClr val="FF0000"/>
                </a:solidFill>
              </a:rPr>
              <a:t> (stat.+</a:t>
            </a:r>
            <a:r>
              <a:rPr lang="en-AU" dirty="0" err="1">
                <a:solidFill>
                  <a:srgbClr val="FF0000"/>
                </a:solidFill>
              </a:rPr>
              <a:t>syst</a:t>
            </a:r>
            <a:r>
              <a:rPr lang="en-AU" dirty="0">
                <a:solidFill>
                  <a:srgbClr val="FF0000"/>
                </a:solidFill>
              </a:rPr>
              <a:t>.)</a:t>
            </a:r>
            <a:endParaRPr lang="el-GR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/>
              <a:t>p</a:t>
            </a:r>
            <a:r>
              <a:rPr lang="fr-FR" dirty="0" err="1"/>
              <a:t>barp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 err="1"/>
              <a:t>e</a:t>
            </a:r>
            <a:r>
              <a:rPr lang="fr-FR" b="1" baseline="30000" dirty="0" err="1"/>
              <a:t>+</a:t>
            </a:r>
            <a:r>
              <a:rPr lang="fr-FR" b="1" dirty="0" err="1"/>
              <a:t>e</a:t>
            </a:r>
            <a:r>
              <a:rPr lang="fr-FR" b="1" baseline="30000" dirty="0"/>
              <a:t>-</a:t>
            </a:r>
            <a:r>
              <a:rPr lang="fr-FR" b="1" dirty="0"/>
              <a:t>π</a:t>
            </a:r>
            <a:r>
              <a:rPr lang="fr-FR" b="1" baseline="30000" dirty="0"/>
              <a:t>0</a:t>
            </a:r>
            <a:r>
              <a:rPr lang="fr-FR" b="1" dirty="0"/>
              <a:t> @1.5 </a:t>
            </a:r>
            <a:r>
              <a:rPr lang="fr-FR" b="1" dirty="0" err="1"/>
              <a:t>GeV</a:t>
            </a:r>
            <a:r>
              <a:rPr lang="fr-FR" b="1" dirty="0"/>
              <a:t>/c ~ </a:t>
            </a:r>
            <a:r>
              <a:rPr lang="fr-FR" b="1" dirty="0">
                <a:solidFill>
                  <a:srgbClr val="FF0000"/>
                </a:solidFill>
              </a:rPr>
              <a:t>3,5k/</a:t>
            </a:r>
            <a:r>
              <a:rPr lang="fr-FR" b="1" dirty="0" err="1">
                <a:solidFill>
                  <a:srgbClr val="FF0000"/>
                </a:solidFill>
              </a:rPr>
              <a:t>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3690" y="5618341"/>
            <a:ext cx="4745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NO competition for first </a:t>
            </a:r>
            <a:r>
              <a:rPr lang="en-US" dirty="0" err="1"/>
              <a:t>muon</a:t>
            </a:r>
            <a:r>
              <a:rPr lang="en-US" dirty="0"/>
              <a:t> pair study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Also first access to unphysical region</a:t>
            </a:r>
          </a:p>
        </p:txBody>
      </p:sp>
      <p:graphicFrame>
        <p:nvGraphicFramePr>
          <p:cNvPr id="26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74725"/>
              </p:ext>
            </p:extLst>
          </p:nvPr>
        </p:nvGraphicFramePr>
        <p:xfrm>
          <a:off x="1961595" y="3961925"/>
          <a:ext cx="12144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331" name="Formel" r:id="rId5" imgW="660400" imgH="228600" progId="Equation.3">
                  <p:embed/>
                </p:oleObj>
              </mc:Choice>
              <mc:Fallback>
                <p:oleObj name="Formel" r:id="rId5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595" y="3961925"/>
                        <a:ext cx="12144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4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  <p:sp>
        <p:nvSpPr>
          <p:cNvPr id="4" name="Rechteck 3"/>
          <p:cNvSpPr/>
          <p:nvPr/>
        </p:nvSpPr>
        <p:spPr>
          <a:xfrm>
            <a:off x="292390" y="2890362"/>
            <a:ext cx="77096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/>
                <a:cs typeface="Comic Sans MS"/>
              </a:rPr>
              <a:t>Hard exclusive processes at PANDA</a:t>
            </a:r>
          </a:p>
        </p:txBody>
      </p:sp>
    </p:spTree>
    <p:extLst>
      <p:ext uri="{BB962C8B-B14F-4D97-AF65-F5344CB8AC3E}">
        <p14:creationId xmlns:p14="http://schemas.microsoft.com/office/powerpoint/2010/main" val="2919891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 39" descr="G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17" y="362340"/>
            <a:ext cx="3023172" cy="2055437"/>
          </a:xfrm>
          <a:prstGeom prst="rect">
            <a:avLst/>
          </a:prstGeom>
        </p:spPr>
      </p:pic>
      <p:pic>
        <p:nvPicPr>
          <p:cNvPr id="39" name="Bild 38" descr="GP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" y="419841"/>
            <a:ext cx="3197094" cy="2237966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3890480" y="2353422"/>
            <a:ext cx="5271862" cy="1354217"/>
          </a:xfrm>
          <a:prstGeom prst="rect">
            <a:avLst/>
          </a:prstGeom>
          <a:noFill/>
          <a:ln w="19050" cmpd="sng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Times New Roman"/>
                <a:cs typeface="Times New Roman"/>
              </a:rPr>
              <a:t>Fermilab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ppbar</a:t>
            </a:r>
            <a:r>
              <a:rPr lang="de-DE" sz="1600" dirty="0">
                <a:latin typeface="Symbol" charset="2"/>
                <a:cs typeface="Symbol" charset="2"/>
              </a:rPr>
              <a:t>®gp</a:t>
            </a:r>
            <a:r>
              <a:rPr lang="de-DE" sz="1600" baseline="30000" dirty="0">
                <a:latin typeface="Symbol" charset="2"/>
                <a:cs typeface="Symbol" charset="2"/>
              </a:rPr>
              <a:t>0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data [8.5 – 13.6] GeV</a:t>
            </a:r>
            <a:r>
              <a:rPr lang="en-US" sz="1600" baseline="30000" dirty="0">
                <a:latin typeface="Times New Roman"/>
                <a:cs typeface="Times New Roman"/>
              </a:rPr>
              <a:t>2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Belle, CLEO,… </a:t>
            </a:r>
            <a:r>
              <a:rPr lang="de-DE" sz="1600" dirty="0" err="1">
                <a:latin typeface="Symbol" charset="2"/>
                <a:cs typeface="Symbol" charset="2"/>
              </a:rPr>
              <a:t>gg</a:t>
            </a:r>
            <a:r>
              <a:rPr lang="de-DE" sz="1600" dirty="0">
                <a:latin typeface="Symbol" charset="2"/>
                <a:cs typeface="Symbol" charset="2"/>
              </a:rPr>
              <a:t>®</a:t>
            </a:r>
            <a:r>
              <a:rPr lang="en-US" sz="1600" dirty="0" err="1">
                <a:latin typeface="Times New Roman"/>
                <a:cs typeface="Times New Roman"/>
              </a:rPr>
              <a:t>ppbar</a:t>
            </a:r>
            <a:r>
              <a:rPr lang="en-US" sz="1600" dirty="0">
                <a:latin typeface="Times New Roman"/>
                <a:cs typeface="Times New Roman"/>
              </a:rPr>
              <a:t> data below 16 GeV</a:t>
            </a:r>
            <a:r>
              <a:rPr lang="en-US" sz="1600" baseline="30000" dirty="0">
                <a:latin typeface="Times New Roman"/>
                <a:cs typeface="Times New Roman"/>
              </a:rPr>
              <a:t>2</a:t>
            </a:r>
          </a:p>
          <a:p>
            <a:pPr marL="171450" indent="-171450">
              <a:buFont typeface="Wingdings" charset="2"/>
              <a:buChar char="Ø"/>
            </a:pPr>
            <a:endParaRPr lang="en-US" sz="200" dirty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Precise data at higher energies and with different processes are needed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sz="1600" dirty="0">
                <a:latin typeface="Times New Roman"/>
                <a:cs typeface="Times New Roman"/>
              </a:rPr>
              <a:t>PANDA: </a:t>
            </a:r>
            <a:r>
              <a:rPr lang="en-US" sz="1600" dirty="0" err="1">
                <a:latin typeface="Times New Roman"/>
                <a:cs typeface="Times New Roman"/>
              </a:rPr>
              <a:t>ppbar</a:t>
            </a:r>
            <a:r>
              <a:rPr lang="de-DE" sz="1600" dirty="0">
                <a:latin typeface="Symbol" charset="2"/>
                <a:cs typeface="Symbol" charset="2"/>
              </a:rPr>
              <a:t>®</a:t>
            </a:r>
            <a:r>
              <a:rPr lang="de-DE" sz="1600" dirty="0" err="1">
                <a:latin typeface="Symbol" charset="2"/>
                <a:cs typeface="Symbol" charset="2"/>
              </a:rPr>
              <a:t>gg</a:t>
            </a:r>
            <a:r>
              <a:rPr lang="de-DE" sz="1600" dirty="0">
                <a:latin typeface="Symbol" charset="2"/>
                <a:cs typeface="Symbol" charset="2"/>
              </a:rPr>
              <a:t>, </a:t>
            </a:r>
            <a:r>
              <a:rPr lang="de-DE" sz="1600" dirty="0" err="1">
                <a:latin typeface="Symbol" charset="2"/>
                <a:cs typeface="Symbol" charset="2"/>
              </a:rPr>
              <a:t>gM</a:t>
            </a:r>
            <a:r>
              <a:rPr lang="de-DE" sz="1600" dirty="0">
                <a:latin typeface="Symbol" charset="2"/>
                <a:cs typeface="Symbol" charset="2"/>
              </a:rPr>
              <a:t> (M=p</a:t>
            </a:r>
            <a:r>
              <a:rPr lang="de-DE" sz="1600" baseline="30000" dirty="0">
                <a:latin typeface="Symbol" charset="2"/>
                <a:cs typeface="Symbol" charset="2"/>
              </a:rPr>
              <a:t>0,</a:t>
            </a:r>
            <a:r>
              <a:rPr lang="de-DE" sz="1600" dirty="0">
                <a:latin typeface="Symbol" charset="2"/>
                <a:cs typeface="Symbol" charset="2"/>
              </a:rPr>
              <a:t>,h,r</a:t>
            </a:r>
            <a:r>
              <a:rPr lang="de-DE" sz="1600" baseline="30000" dirty="0">
                <a:latin typeface="Symbol" charset="2"/>
                <a:cs typeface="Symbol" charset="2"/>
              </a:rPr>
              <a:t>0</a:t>
            </a:r>
            <a:r>
              <a:rPr lang="de-DE" sz="1600" dirty="0">
                <a:latin typeface="Symbol" charset="2"/>
                <a:cs typeface="Symbol" charset="2"/>
              </a:rPr>
              <a:t>,f) </a:t>
            </a:r>
            <a:endParaRPr lang="en-US" sz="16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431" y="17123"/>
            <a:ext cx="9073403" cy="49159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From GPDs to GDAs and TDAs</a:t>
            </a:r>
          </a:p>
        </p:txBody>
      </p:sp>
      <p:pic>
        <p:nvPicPr>
          <p:cNvPr id="12" name="Bild 1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21" y="1226861"/>
            <a:ext cx="1668568" cy="38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feil nach unten 17"/>
          <p:cNvSpPr/>
          <p:nvPr/>
        </p:nvSpPr>
        <p:spPr>
          <a:xfrm rot="16200000">
            <a:off x="4342864" y="989634"/>
            <a:ext cx="484632" cy="106404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4154873" y="758068"/>
            <a:ext cx="1649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 </a:t>
            </a:r>
            <a:r>
              <a:rPr lang="en-US" sz="1600" dirty="0">
                <a:sym typeface="Wingdings"/>
              </a:rPr>
              <a:t>&lt;-&gt; </a:t>
            </a:r>
            <a:r>
              <a:rPr lang="en-US" sz="1600" dirty="0"/>
              <a:t>s channels</a:t>
            </a:r>
          </a:p>
          <a:p>
            <a:r>
              <a:rPr lang="en-US" sz="1600" dirty="0"/>
              <a:t>GPDs &lt;-&gt; GDAs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390017" y="932977"/>
            <a:ext cx="24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Data on GPDs from HERMES, COMPASS, JLAB, …</a:t>
            </a:r>
          </a:p>
        </p:txBody>
      </p:sp>
      <p:sp>
        <p:nvSpPr>
          <p:cNvPr id="13" name="Rechteck 12"/>
          <p:cNvSpPr/>
          <p:nvPr/>
        </p:nvSpPr>
        <p:spPr>
          <a:xfrm>
            <a:off x="3977866" y="1763974"/>
            <a:ext cx="8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GDAs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69424" y="4570549"/>
            <a:ext cx="3647152" cy="615553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W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ide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A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ngle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C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ompton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S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cattering </a:t>
            </a:r>
            <a:endParaRPr lang="en-US" sz="17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1700" dirty="0">
                <a:solidFill>
                  <a:srgbClr val="FFFF00"/>
                </a:solidFill>
                <a:latin typeface="Times New Roman"/>
                <a:cs typeface="Times New Roman"/>
              </a:rPr>
              <a:t>Generalized Parton Distributions GPDs</a:t>
            </a:r>
            <a:endParaRPr lang="en-US" sz="17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321734" y="3889402"/>
            <a:ext cx="4459111" cy="615553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Time-Like W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ide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A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ngle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C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ompton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S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cattering </a:t>
            </a:r>
            <a:r>
              <a:rPr lang="en-US" sz="1700" dirty="0">
                <a:solidFill>
                  <a:srgbClr val="FFFF00"/>
                </a:solidFill>
                <a:latin typeface="Times New Roman"/>
                <a:cs typeface="Times New Roman"/>
              </a:rPr>
              <a:t>Generalized Distribution Amplitudes GPDs</a:t>
            </a:r>
            <a:endParaRPr lang="en-US" sz="17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82" y="2537311"/>
            <a:ext cx="2779199" cy="20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82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 39" descr="G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17" y="362340"/>
            <a:ext cx="3023172" cy="2055437"/>
          </a:xfrm>
          <a:prstGeom prst="rect">
            <a:avLst/>
          </a:prstGeom>
        </p:spPr>
      </p:pic>
      <p:pic>
        <p:nvPicPr>
          <p:cNvPr id="39" name="Bild 38" descr="GP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" y="419841"/>
            <a:ext cx="3197094" cy="2237966"/>
          </a:xfrm>
          <a:prstGeom prst="rect">
            <a:avLst/>
          </a:prstGeom>
        </p:spPr>
      </p:pic>
      <p:pic>
        <p:nvPicPr>
          <p:cNvPr id="41" name="Bild 40" descr="TDA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3" y="4453912"/>
            <a:ext cx="3147769" cy="2165965"/>
          </a:xfrm>
          <a:prstGeom prst="rect">
            <a:avLst/>
          </a:prstGeom>
        </p:spPr>
      </p:pic>
      <p:pic>
        <p:nvPicPr>
          <p:cNvPr id="42" name="Bild 41" descr="TDA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4" y="4457738"/>
            <a:ext cx="3090012" cy="2165965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3890480" y="2353422"/>
            <a:ext cx="5271862" cy="1354217"/>
          </a:xfrm>
          <a:prstGeom prst="rect">
            <a:avLst/>
          </a:prstGeom>
          <a:noFill/>
          <a:ln w="19050" cmpd="sng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Times New Roman"/>
                <a:cs typeface="Times New Roman"/>
              </a:rPr>
              <a:t>Fermilab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ppbar</a:t>
            </a:r>
            <a:r>
              <a:rPr lang="de-DE" sz="1600" dirty="0">
                <a:latin typeface="Symbol" charset="2"/>
                <a:cs typeface="Symbol" charset="2"/>
              </a:rPr>
              <a:t>®gp</a:t>
            </a:r>
            <a:r>
              <a:rPr lang="de-DE" sz="1600" baseline="30000" dirty="0">
                <a:latin typeface="Symbol" charset="2"/>
                <a:cs typeface="Symbol" charset="2"/>
              </a:rPr>
              <a:t>0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data [8.5 – 13.6] GeV</a:t>
            </a:r>
            <a:r>
              <a:rPr lang="en-US" sz="1600" baseline="30000" dirty="0">
                <a:latin typeface="Times New Roman"/>
                <a:cs typeface="Times New Roman"/>
              </a:rPr>
              <a:t>2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Belle, CLEO,… </a:t>
            </a:r>
            <a:r>
              <a:rPr lang="de-DE" sz="1600" dirty="0" err="1">
                <a:latin typeface="Symbol" charset="2"/>
                <a:cs typeface="Symbol" charset="2"/>
              </a:rPr>
              <a:t>gg</a:t>
            </a:r>
            <a:r>
              <a:rPr lang="de-DE" sz="1600" dirty="0">
                <a:latin typeface="Symbol" charset="2"/>
                <a:cs typeface="Symbol" charset="2"/>
              </a:rPr>
              <a:t>®</a:t>
            </a:r>
            <a:r>
              <a:rPr lang="en-US" sz="1600" dirty="0" err="1">
                <a:latin typeface="Times New Roman"/>
                <a:cs typeface="Times New Roman"/>
              </a:rPr>
              <a:t>ppbar</a:t>
            </a:r>
            <a:r>
              <a:rPr lang="en-US" sz="1600" dirty="0">
                <a:latin typeface="Times New Roman"/>
                <a:cs typeface="Times New Roman"/>
              </a:rPr>
              <a:t> data below 16 GeV</a:t>
            </a:r>
            <a:r>
              <a:rPr lang="en-US" sz="1600" baseline="30000" dirty="0">
                <a:latin typeface="Times New Roman"/>
                <a:cs typeface="Times New Roman"/>
              </a:rPr>
              <a:t>2</a:t>
            </a:r>
          </a:p>
          <a:p>
            <a:pPr marL="171450" indent="-171450">
              <a:buFont typeface="Wingdings" charset="2"/>
              <a:buChar char="Ø"/>
            </a:pPr>
            <a:endParaRPr lang="en-US" sz="200" dirty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Precise data at higher energies and with different processes are needed</a:t>
            </a:r>
          </a:p>
          <a:p>
            <a:r>
              <a:rPr lang="en-US" sz="1600" dirty="0">
                <a:latin typeface="Times New Roman"/>
                <a:cs typeface="Times New Roman"/>
              </a:rPr>
              <a:t>     PANDA: </a:t>
            </a:r>
            <a:r>
              <a:rPr lang="en-US" sz="1600" dirty="0" err="1">
                <a:latin typeface="Times New Roman"/>
                <a:cs typeface="Times New Roman"/>
              </a:rPr>
              <a:t>ppbar</a:t>
            </a:r>
            <a:r>
              <a:rPr lang="de-DE" sz="1600" dirty="0">
                <a:latin typeface="Symbol" charset="2"/>
                <a:cs typeface="Symbol" charset="2"/>
              </a:rPr>
              <a:t>®</a:t>
            </a:r>
            <a:r>
              <a:rPr lang="de-DE" sz="1600" dirty="0" err="1">
                <a:latin typeface="Symbol" charset="2"/>
                <a:cs typeface="Symbol" charset="2"/>
              </a:rPr>
              <a:t>gg</a:t>
            </a:r>
            <a:r>
              <a:rPr lang="de-DE" sz="1600" dirty="0">
                <a:latin typeface="Symbol" charset="2"/>
                <a:cs typeface="Symbol" charset="2"/>
              </a:rPr>
              <a:t>, </a:t>
            </a:r>
            <a:r>
              <a:rPr lang="de-DE" sz="1600" dirty="0" err="1">
                <a:latin typeface="Symbol" charset="2"/>
                <a:cs typeface="Symbol" charset="2"/>
              </a:rPr>
              <a:t>gM</a:t>
            </a:r>
            <a:r>
              <a:rPr lang="de-DE" sz="1600" dirty="0">
                <a:latin typeface="Symbol" charset="2"/>
                <a:cs typeface="Symbol" charset="2"/>
              </a:rPr>
              <a:t> (M=p</a:t>
            </a:r>
            <a:r>
              <a:rPr lang="de-DE" sz="1600" baseline="30000" dirty="0">
                <a:latin typeface="Symbol" charset="2"/>
                <a:cs typeface="Symbol" charset="2"/>
              </a:rPr>
              <a:t>0,</a:t>
            </a:r>
            <a:r>
              <a:rPr lang="de-DE" sz="1600" dirty="0">
                <a:latin typeface="Symbol" charset="2"/>
                <a:cs typeface="Symbol" charset="2"/>
              </a:rPr>
              <a:t>,h,r</a:t>
            </a:r>
            <a:r>
              <a:rPr lang="de-DE" sz="1600" baseline="30000" dirty="0">
                <a:latin typeface="Symbol" charset="2"/>
                <a:cs typeface="Symbol" charset="2"/>
              </a:rPr>
              <a:t>0</a:t>
            </a:r>
            <a:r>
              <a:rPr lang="de-DE" sz="1600" dirty="0">
                <a:latin typeface="Symbol" charset="2"/>
                <a:cs typeface="Symbol" charset="2"/>
              </a:rPr>
              <a:t>,f) </a:t>
            </a:r>
            <a:endParaRPr lang="en-US" sz="16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431" y="17123"/>
            <a:ext cx="9073403" cy="49159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From GPDs to GDAs and TDAs</a:t>
            </a:r>
          </a:p>
        </p:txBody>
      </p:sp>
      <p:pic>
        <p:nvPicPr>
          <p:cNvPr id="12" name="Bild 1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21" y="1226861"/>
            <a:ext cx="1668568" cy="38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4856" y="4810314"/>
            <a:ext cx="1294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JLAB</a:t>
            </a:r>
          </a:p>
          <a:p>
            <a:r>
              <a:rPr lang="en-US" dirty="0"/>
              <a:t>COMPASS</a:t>
            </a:r>
          </a:p>
          <a:p>
            <a:r>
              <a:rPr lang="en-US" dirty="0"/>
              <a:t>EIC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88323" y="3764176"/>
            <a:ext cx="6618062" cy="584776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 data yet on TDAs !</a:t>
            </a:r>
          </a:p>
          <a:p>
            <a:r>
              <a:rPr lang="en-US" sz="1600" dirty="0"/>
              <a:t>Test of TDA universality with different process is needed</a:t>
            </a:r>
          </a:p>
        </p:txBody>
      </p:sp>
      <p:sp>
        <p:nvSpPr>
          <p:cNvPr id="17" name="Pfeil nach unten 16"/>
          <p:cNvSpPr/>
          <p:nvPr/>
        </p:nvSpPr>
        <p:spPr>
          <a:xfrm>
            <a:off x="822723" y="2657807"/>
            <a:ext cx="484632" cy="1044286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feil nach unten 17"/>
          <p:cNvSpPr/>
          <p:nvPr/>
        </p:nvSpPr>
        <p:spPr>
          <a:xfrm rot="16200000">
            <a:off x="4342864" y="989634"/>
            <a:ext cx="484632" cy="106404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Bild 1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48" y="4578986"/>
            <a:ext cx="1569758" cy="35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4154873" y="758068"/>
            <a:ext cx="1649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 </a:t>
            </a:r>
            <a:r>
              <a:rPr lang="en-US" sz="1600" dirty="0">
                <a:sym typeface="Wingdings"/>
              </a:rPr>
              <a:t>&lt;-&gt; </a:t>
            </a:r>
            <a:r>
              <a:rPr lang="en-US" sz="1600" dirty="0"/>
              <a:t>s channels</a:t>
            </a:r>
          </a:p>
          <a:p>
            <a:r>
              <a:rPr lang="en-US" sz="1600" dirty="0"/>
              <a:t>GPDs &lt;-&gt; GDAs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390017" y="932977"/>
            <a:ext cx="241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Data on GPDs from HERMES, COMPASS, JLAB, …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774171" y="5028735"/>
            <a:ext cx="2283379" cy="584776"/>
          </a:xfrm>
          <a:prstGeom prst="rect">
            <a:avLst/>
          </a:prstGeom>
          <a:noFill/>
          <a:ln w="19050" cmpd="sng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TDAs for proton and antiproton !</a:t>
            </a: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648505"/>
              </p:ext>
            </p:extLst>
          </p:nvPr>
        </p:nvGraphicFramePr>
        <p:xfrm>
          <a:off x="6973523" y="5659247"/>
          <a:ext cx="1522961" cy="37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25" name="Formel" r:id="rId9" imgW="1320800" imgH="228600" progId="Equation.3">
                  <p:embed/>
                </p:oleObj>
              </mc:Choice>
              <mc:Fallback>
                <p:oleObj name="Formel" r:id="rId9" imgW="1320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73523" y="5659247"/>
                        <a:ext cx="1522961" cy="370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343239"/>
              </p:ext>
            </p:extLst>
          </p:nvPr>
        </p:nvGraphicFramePr>
        <p:xfrm>
          <a:off x="6973523" y="6047664"/>
          <a:ext cx="1711871" cy="29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26" name="Formel" r:id="rId11" imgW="1485900" imgH="228600" progId="Equation.3">
                  <p:embed/>
                </p:oleObj>
              </mc:Choice>
              <mc:Fallback>
                <p:oleObj name="Formel" r:id="rId11" imgW="148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73523" y="6047664"/>
                        <a:ext cx="1711871" cy="291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/>
          <p:cNvSpPr/>
          <p:nvPr/>
        </p:nvSpPr>
        <p:spPr>
          <a:xfrm>
            <a:off x="1307355" y="2908466"/>
            <a:ext cx="812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100"/>
                </a:solidFill>
              </a:rPr>
              <a:t>TDAs</a:t>
            </a:r>
            <a:endParaRPr lang="en-US" dirty="0">
              <a:solidFill>
                <a:srgbClr val="00C1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977866" y="1763974"/>
            <a:ext cx="8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GDAs</a:t>
            </a:r>
            <a:endParaRPr lang="en-US" dirty="0"/>
          </a:p>
        </p:txBody>
      </p:sp>
      <p:cxnSp>
        <p:nvCxnSpPr>
          <p:cNvPr id="27" name="Gerade Verbindung 26"/>
          <p:cNvCxnSpPr/>
          <p:nvPr/>
        </p:nvCxnSpPr>
        <p:spPr>
          <a:xfrm flipH="1">
            <a:off x="2890833" y="3750011"/>
            <a:ext cx="61352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2890833" y="2657807"/>
            <a:ext cx="0" cy="10922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>
            <a:off x="1322403" y="2646617"/>
            <a:ext cx="1578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82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66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/>
              <a:t>Nucleon to meson TDAs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" y="916880"/>
            <a:ext cx="9144000" cy="302664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05318" y="4139894"/>
            <a:ext cx="8899938" cy="184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New class of non-</a:t>
            </a:r>
            <a:r>
              <a:rPr lang="en-US" dirty="0" err="1">
                <a:latin typeface="Times New Roman"/>
                <a:cs typeface="Times New Roman"/>
              </a:rPr>
              <a:t>perturbative</a:t>
            </a:r>
            <a:r>
              <a:rPr lang="en-US" dirty="0">
                <a:latin typeface="Times New Roman"/>
                <a:cs typeface="Times New Roman"/>
              </a:rPr>
              <a:t> structure functions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Occur in collinear factorization description of various hard exclusive processes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Are independent of reaction type, s and  q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Give information on </a:t>
            </a:r>
            <a:r>
              <a:rPr lang="en-US" dirty="0" err="1">
                <a:latin typeface="Times New Roman"/>
                <a:cs typeface="Times New Roman"/>
              </a:rPr>
              <a:t>pionic</a:t>
            </a:r>
            <a:r>
              <a:rPr lang="en-US" dirty="0">
                <a:latin typeface="Times New Roman"/>
                <a:cs typeface="Times New Roman"/>
              </a:rPr>
              <a:t> components of the nucleon wave-function</a:t>
            </a:r>
          </a:p>
        </p:txBody>
      </p:sp>
      <p:pic>
        <p:nvPicPr>
          <p:cNvPr id="13" name="Bild 12" descr="JLab_l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56" y="2423506"/>
            <a:ext cx="1078262" cy="368849"/>
          </a:xfrm>
          <a:prstGeom prst="rect">
            <a:avLst/>
          </a:prstGeom>
        </p:spPr>
      </p:pic>
      <p:pic>
        <p:nvPicPr>
          <p:cNvPr id="14" name="Bild 1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04" y="2295944"/>
            <a:ext cx="2405359" cy="54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669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66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/>
              <a:t>Nucleon to meson TDAs at PANDA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15300" y="4183964"/>
            <a:ext cx="8946973" cy="2277547"/>
          </a:xfrm>
          <a:prstGeom prst="rect">
            <a:avLst/>
          </a:prstGeom>
          <a:noFill/>
          <a:ln>
            <a:solidFill>
              <a:srgbClr val="0A51DD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Feasibility  studies  of measuring                                             at PANDA </a:t>
            </a:r>
          </a:p>
          <a:p>
            <a:pPr marL="342900" indent="-342900">
              <a:buFont typeface="Arial"/>
              <a:buChar char="•"/>
            </a:pPr>
            <a:endParaRPr lang="en-US" sz="1600" dirty="0"/>
          </a:p>
          <a:p>
            <a:pPr marL="342900" indent="-342900">
              <a:buFont typeface="Arial"/>
              <a:buChar char="•"/>
            </a:pPr>
            <a:endParaRPr lang="en-US" sz="1600" dirty="0"/>
          </a:p>
          <a:p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Background suppression </a:t>
            </a:r>
            <a:r>
              <a:rPr lang="en-US" dirty="0"/>
              <a:t>of the                             [</a:t>
            </a:r>
            <a:r>
              <a:rPr lang="en-US" dirty="0">
                <a:latin typeface="Symbol" charset="2"/>
                <a:cs typeface="Symbol" charset="2"/>
              </a:rPr>
              <a:t>s(</a:t>
            </a:r>
            <a:r>
              <a:rPr lang="en-US" i="1" dirty="0">
                <a:latin typeface="Times New Roman"/>
                <a:cs typeface="Times New Roman"/>
              </a:rPr>
              <a:t>𝜋</a:t>
            </a:r>
            <a:r>
              <a:rPr lang="en-US" i="1" baseline="30000" dirty="0">
                <a:latin typeface="Times New Roman"/>
                <a:cs typeface="Times New Roman"/>
              </a:rPr>
              <a:t>+</a:t>
            </a:r>
            <a:r>
              <a:rPr lang="en-US" i="1" dirty="0">
                <a:latin typeface="Times New Roman"/>
                <a:cs typeface="Times New Roman"/>
              </a:rPr>
              <a:t>𝜋</a:t>
            </a:r>
            <a:r>
              <a:rPr lang="en-US" i="1" baseline="30000" dirty="0">
                <a:latin typeface="Times New Roman"/>
                <a:cs typeface="Times New Roman"/>
              </a:rPr>
              <a:t>-</a:t>
            </a:r>
            <a:r>
              <a:rPr lang="en-US" i="1" dirty="0">
                <a:latin typeface="Times New Roman"/>
                <a:cs typeface="Times New Roman"/>
              </a:rPr>
              <a:t>𝜋</a:t>
            </a:r>
            <a:r>
              <a:rPr lang="en-US" i="1" baseline="30000" dirty="0">
                <a:latin typeface="Times New Roman"/>
                <a:cs typeface="Times New Roman"/>
              </a:rPr>
              <a:t>0 </a:t>
            </a:r>
            <a:r>
              <a:rPr lang="en-US" i="1" dirty="0">
                <a:latin typeface="Times New Roman"/>
                <a:cs typeface="Times New Roman"/>
              </a:rPr>
              <a:t>)</a:t>
            </a:r>
            <a:r>
              <a:rPr lang="en-US" dirty="0"/>
              <a:t>/</a:t>
            </a:r>
            <a:r>
              <a:rPr lang="en-US" dirty="0">
                <a:latin typeface="Symbol" charset="2"/>
                <a:cs typeface="Symbol" charset="2"/>
              </a:rPr>
              <a:t>s(</a:t>
            </a:r>
            <a:r>
              <a:rPr lang="en-US" dirty="0" err="1"/>
              <a:t>e</a:t>
            </a:r>
            <a:r>
              <a:rPr lang="en-US" i="1" baseline="30000" dirty="0" err="1">
                <a:latin typeface="Times New Roman"/>
                <a:cs typeface="Times New Roman"/>
              </a:rPr>
              <a:t>+</a:t>
            </a:r>
            <a:r>
              <a:rPr lang="en-US" dirty="0" err="1"/>
              <a:t>e</a:t>
            </a:r>
            <a:r>
              <a:rPr lang="en-US" i="1" baseline="30000" dirty="0">
                <a:latin typeface="Times New Roman"/>
                <a:cs typeface="Times New Roman"/>
              </a:rPr>
              <a:t>-</a:t>
            </a:r>
            <a:r>
              <a:rPr lang="en-US" i="1" dirty="0">
                <a:latin typeface="Times New Roman"/>
                <a:cs typeface="Times New Roman"/>
              </a:rPr>
              <a:t>𝜋</a:t>
            </a:r>
            <a:r>
              <a:rPr lang="en-US" i="1" baseline="30000" dirty="0">
                <a:latin typeface="Times New Roman"/>
                <a:cs typeface="Times New Roman"/>
              </a:rPr>
              <a:t>0</a:t>
            </a:r>
            <a:r>
              <a:rPr lang="en-US" i="1" dirty="0">
                <a:latin typeface="Times New Roman"/>
                <a:cs typeface="Times New Roman"/>
              </a:rPr>
              <a:t>)~10</a:t>
            </a:r>
            <a:r>
              <a:rPr lang="en-US" i="1" baseline="30000" dirty="0">
                <a:latin typeface="Times New Roman"/>
                <a:cs typeface="Times New Roman"/>
              </a:rPr>
              <a:t>6 </a:t>
            </a:r>
            <a:r>
              <a:rPr lang="en-US" dirty="0"/>
              <a:t>]: </a:t>
            </a:r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422571"/>
              </p:ext>
            </p:extLst>
          </p:nvPr>
        </p:nvGraphicFramePr>
        <p:xfrm>
          <a:off x="3405696" y="4124587"/>
          <a:ext cx="2245353" cy="42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02" name="Formel" r:id="rId4" imgW="1320800" imgH="228600" progId="Equation.3">
                  <p:embed/>
                </p:oleObj>
              </mc:Choice>
              <mc:Fallback>
                <p:oleObj name="Formel" r:id="rId4" imgW="1320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5696" y="4124587"/>
                        <a:ext cx="2245353" cy="42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41" y="4577969"/>
            <a:ext cx="6060979" cy="685225"/>
          </a:xfrm>
          <a:prstGeom prst="rect">
            <a:avLst/>
          </a:prstGeom>
        </p:spPr>
      </p:pic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362721"/>
              </p:ext>
            </p:extLst>
          </p:nvPr>
        </p:nvGraphicFramePr>
        <p:xfrm>
          <a:off x="3796543" y="5156241"/>
          <a:ext cx="1474089" cy="419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03" name="Formel" r:id="rId7" imgW="889000" imgH="228600" progId="Equation.3">
                  <p:embed/>
                </p:oleObj>
              </mc:Choice>
              <mc:Fallback>
                <p:oleObj name="Formel" r:id="rId7" imgW="889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6543" y="5156241"/>
                        <a:ext cx="1474089" cy="419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28254" y="5656034"/>
            <a:ext cx="484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= 5 GeV</a:t>
            </a:r>
            <a:r>
              <a:rPr lang="en-US" baseline="30000" dirty="0"/>
              <a:t>2</a:t>
            </a:r>
            <a:r>
              <a:rPr lang="en-US" dirty="0"/>
              <a:t>:  5 . 10</a:t>
            </a:r>
            <a:r>
              <a:rPr lang="en-US" baseline="30000" dirty="0"/>
              <a:t>7</a:t>
            </a:r>
            <a:r>
              <a:rPr lang="en-US" dirty="0"/>
              <a:t> at low q</a:t>
            </a:r>
            <a:r>
              <a:rPr lang="en-US" baseline="30000" dirty="0"/>
              <a:t>2</a:t>
            </a:r>
            <a:r>
              <a:rPr lang="en-US" baseline="30000" dirty="0">
                <a:latin typeface="Times New Roman"/>
                <a:cs typeface="Times New Roman"/>
              </a:rPr>
              <a:t> </a:t>
            </a:r>
            <a:r>
              <a:rPr lang="en-US" dirty="0"/>
              <a:t> (1 . 10</a:t>
            </a:r>
            <a:r>
              <a:rPr lang="en-US" baseline="30000" dirty="0"/>
              <a:t>7 </a:t>
            </a:r>
            <a:r>
              <a:rPr lang="en-US" dirty="0"/>
              <a:t>at high q</a:t>
            </a:r>
            <a:r>
              <a:rPr lang="en-US" baseline="30000" dirty="0"/>
              <a:t>2</a:t>
            </a:r>
            <a:r>
              <a:rPr lang="en-US" baseline="30000" dirty="0">
                <a:latin typeface="Times New Roman"/>
                <a:cs typeface="Times New Roman"/>
              </a:rPr>
              <a:t> </a:t>
            </a:r>
            <a:r>
              <a:rPr lang="en-US" dirty="0"/>
              <a:t>)</a:t>
            </a:r>
          </a:p>
          <a:p>
            <a:r>
              <a:rPr lang="en-US" dirty="0"/>
              <a:t>s = 10 GeV</a:t>
            </a:r>
            <a:r>
              <a:rPr lang="en-US" baseline="30000" dirty="0"/>
              <a:t>2</a:t>
            </a:r>
            <a:r>
              <a:rPr lang="en-US" dirty="0"/>
              <a:t>: 1 . 10</a:t>
            </a:r>
            <a:r>
              <a:rPr lang="en-US" baseline="30000" dirty="0"/>
              <a:t>8</a:t>
            </a:r>
            <a:r>
              <a:rPr lang="en-US" dirty="0"/>
              <a:t> at low q</a:t>
            </a:r>
            <a:r>
              <a:rPr lang="en-US" baseline="30000" dirty="0"/>
              <a:t>2</a:t>
            </a:r>
            <a:r>
              <a:rPr lang="en-US" baseline="30000" dirty="0">
                <a:latin typeface="Times New Roman"/>
                <a:cs typeface="Times New Roman"/>
              </a:rPr>
              <a:t> </a:t>
            </a:r>
            <a:r>
              <a:rPr lang="en-US" dirty="0"/>
              <a:t>(6 . 10</a:t>
            </a:r>
            <a:r>
              <a:rPr lang="en-US" baseline="30000" dirty="0"/>
              <a:t>6 </a:t>
            </a:r>
            <a:r>
              <a:rPr lang="en-US" dirty="0"/>
              <a:t>at high q</a:t>
            </a:r>
            <a:r>
              <a:rPr lang="en-US" baseline="30000" dirty="0"/>
              <a:t>2</a:t>
            </a:r>
            <a:r>
              <a:rPr lang="en-US" baseline="30000" dirty="0">
                <a:latin typeface="Times New Roman"/>
                <a:cs typeface="Times New Roman"/>
              </a:rPr>
              <a:t> </a:t>
            </a:r>
            <a:r>
              <a:rPr lang="en-US" dirty="0"/>
              <a:t>)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16518" y="5672017"/>
            <a:ext cx="2931849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700" b="1" i="1" dirty="0" err="1"/>
              <a:t>Eur.Phys.J</a:t>
            </a:r>
            <a:r>
              <a:rPr lang="tr-TR" sz="1700" b="1" i="1" dirty="0"/>
              <a:t>. A51 (2015) 8, 107 </a:t>
            </a:r>
            <a:endParaRPr lang="en-US" sz="1700" b="1" i="1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18319" y="4398162"/>
            <a:ext cx="192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Luminosity= 2 fb</a:t>
            </a:r>
            <a:r>
              <a:rPr lang="en-US" baseline="30000" dirty="0"/>
              <a:t>-1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86482" y="3442383"/>
            <a:ext cx="347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t</a:t>
            </a:r>
            <a:r>
              <a:rPr lang="en-US" dirty="0">
                <a:solidFill>
                  <a:srgbClr val="008000"/>
                </a:solidFill>
              </a:rPr>
              <a:t> is small  (forward kinematics) </a:t>
            </a:r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5270632" y="3419703"/>
            <a:ext cx="353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u</a:t>
            </a:r>
            <a:r>
              <a:rPr lang="en-US" dirty="0">
                <a:solidFill>
                  <a:srgbClr val="008000"/>
                </a:solidFill>
              </a:rPr>
              <a:t> is small (backward kinematics)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2690449" y="2522257"/>
            <a:ext cx="3194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008000"/>
                </a:solidFill>
              </a:rPr>
              <a:t>Hard scale: large  q</a:t>
            </a:r>
            <a:r>
              <a:rPr lang="en-US" sz="2000" baseline="30000" dirty="0">
                <a:solidFill>
                  <a:srgbClr val="008000"/>
                </a:solidFill>
              </a:rPr>
              <a:t>2</a:t>
            </a:r>
            <a:r>
              <a:rPr lang="en-US" sz="2000" dirty="0">
                <a:solidFill>
                  <a:srgbClr val="008000"/>
                </a:solidFill>
              </a:rPr>
              <a:t>~s </a:t>
            </a: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94628"/>
              </p:ext>
            </p:extLst>
          </p:nvPr>
        </p:nvGraphicFramePr>
        <p:xfrm>
          <a:off x="3405696" y="1156956"/>
          <a:ext cx="2411924" cy="5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04" name="Formel" r:id="rId9" imgW="1320800" imgH="228600" progId="Equation.3">
                  <p:embed/>
                </p:oleObj>
              </mc:Choice>
              <mc:Fallback>
                <p:oleObj name="Formel" r:id="rId9" imgW="1320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5696" y="1156956"/>
                        <a:ext cx="2411924" cy="58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d 1" descr="PANDAt_mod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4" y="785907"/>
            <a:ext cx="2770055" cy="2699927"/>
          </a:xfrm>
          <a:prstGeom prst="rect">
            <a:avLst/>
          </a:prstGeom>
        </p:spPr>
      </p:pic>
      <p:pic>
        <p:nvPicPr>
          <p:cNvPr id="3" name="Bild 2" descr="PANDAu_mod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95" y="775904"/>
            <a:ext cx="2680137" cy="262940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341763" y="1753012"/>
            <a:ext cx="3543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 this process never been measured)</a:t>
            </a:r>
          </a:p>
        </p:txBody>
      </p:sp>
      <p:sp>
        <p:nvSpPr>
          <p:cNvPr id="5" name="Rechteck 4"/>
          <p:cNvSpPr/>
          <p:nvPr/>
        </p:nvSpPr>
        <p:spPr>
          <a:xfrm>
            <a:off x="3175449" y="3738384"/>
            <a:ext cx="588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/>
              <a:t>J. P. </a:t>
            </a:r>
            <a:r>
              <a:rPr lang="da-DK" sz="1600" dirty="0" err="1"/>
              <a:t>Lansberg</a:t>
            </a:r>
            <a:r>
              <a:rPr lang="da-DK" sz="1600" dirty="0"/>
              <a:t> et al., </a:t>
            </a:r>
            <a:r>
              <a:rPr lang="da-DK" sz="1600" dirty="0" err="1"/>
              <a:t>Phys</a:t>
            </a:r>
            <a:r>
              <a:rPr lang="da-DK" sz="1600" dirty="0"/>
              <a:t> Rev D 76, 111502(R) (2007)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59706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89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/>
              <a:t>Nucleon to meson TDAs at PANDA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71" y="1645262"/>
            <a:ext cx="7885784" cy="4900629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118022"/>
              </p:ext>
            </p:extLst>
          </p:nvPr>
        </p:nvGraphicFramePr>
        <p:xfrm>
          <a:off x="2522545" y="2847118"/>
          <a:ext cx="13716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654" name="Formel" r:id="rId5" imgW="876300" imgH="177800" progId="Equation.3">
                  <p:embed/>
                </p:oleObj>
              </mc:Choice>
              <mc:Fallback>
                <p:oleObj name="Formel" r:id="rId5" imgW="876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2545" y="2847118"/>
                        <a:ext cx="1371600" cy="282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05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803901" y="2382347"/>
            <a:ext cx="1027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Comic Sans MS"/>
                <a:cs typeface="Comic Sans MS"/>
              </a:rPr>
              <a:t>L=2 fb</a:t>
            </a:r>
            <a:r>
              <a:rPr lang="de-DE" baseline="30000" dirty="0">
                <a:latin typeface="Comic Sans MS"/>
                <a:cs typeface="Comic Sans MS"/>
              </a:rPr>
              <a:t>-1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64621"/>
              </p:ext>
            </p:extLst>
          </p:nvPr>
        </p:nvGraphicFramePr>
        <p:xfrm>
          <a:off x="2441946" y="5112480"/>
          <a:ext cx="13890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655" name="Formel" r:id="rId7" imgW="889000" imgH="177800" progId="Equation.3">
                  <p:embed/>
                </p:oleObj>
              </mc:Choice>
              <mc:Fallback>
                <p:oleObj name="Formel" r:id="rId7" imgW="889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1946" y="5112480"/>
                        <a:ext cx="1389062" cy="282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05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/>
          <p:cNvSpPr/>
          <p:nvPr/>
        </p:nvSpPr>
        <p:spPr>
          <a:xfrm>
            <a:off x="2624567" y="4629227"/>
            <a:ext cx="1027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Comic Sans MS"/>
                <a:cs typeface="Comic Sans MS"/>
              </a:rPr>
              <a:t>L=2 fb</a:t>
            </a:r>
            <a:r>
              <a:rPr lang="de-DE" baseline="30000" dirty="0">
                <a:latin typeface="Comic Sans MS"/>
                <a:cs typeface="Comic Sans MS"/>
              </a:rPr>
              <a:t>-1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20562"/>
              </p:ext>
            </p:extLst>
          </p:nvPr>
        </p:nvGraphicFramePr>
        <p:xfrm>
          <a:off x="442414" y="836263"/>
          <a:ext cx="1212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656" name="Formel" r:id="rId9" imgW="774700" imgH="431800" progId="Equation.3">
                  <p:embed/>
                </p:oleObj>
              </mc:Choice>
              <mc:Fallback>
                <p:oleObj name="Formel" r:id="rId9" imgW="774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2414" y="836263"/>
                        <a:ext cx="1212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1861832" y="875732"/>
            <a:ext cx="705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 measured cross section and measure scaling component A (A=5)</a:t>
            </a:r>
          </a:p>
          <a:p>
            <a:r>
              <a:rPr lang="en-US" dirty="0">
                <a:sym typeface="Wingdings"/>
              </a:rPr>
              <a:t></a:t>
            </a:r>
            <a:r>
              <a:rPr lang="en-US" b="1" dirty="0">
                <a:sym typeface="Wingdings"/>
              </a:rPr>
              <a:t>Test QCD factorization</a:t>
            </a:r>
            <a:endParaRPr lang="en-US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193195" y="4389941"/>
            <a:ext cx="2931849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700" b="1" i="1" dirty="0" err="1"/>
              <a:t>Eur.Phys.J</a:t>
            </a:r>
            <a:r>
              <a:rPr lang="tr-TR" sz="1700" b="1" i="1" dirty="0"/>
              <a:t>. A51 (2015) 8, 107 </a:t>
            </a:r>
            <a:endParaRPr lang="en-US" sz="17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06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89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/>
              <a:t>Nucleon to meson TDAs at PANDA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28</a:t>
            </a:fld>
            <a:endParaRPr kumimoji="0" lang="en-US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60" y="1056392"/>
            <a:ext cx="3825893" cy="272504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24" y="918059"/>
            <a:ext cx="3914849" cy="2863379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374542"/>
              </p:ext>
            </p:extLst>
          </p:nvPr>
        </p:nvGraphicFramePr>
        <p:xfrm>
          <a:off x="2305604" y="1036850"/>
          <a:ext cx="26765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14" name="Formel" r:id="rId6" imgW="1485900" imgH="228600" progId="Equation.3">
                  <p:embed/>
                </p:oleObj>
              </mc:Choice>
              <mc:Fallback>
                <p:oleObj name="Formel" r:id="rId6" imgW="148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5604" y="1036850"/>
                        <a:ext cx="2676525" cy="455613"/>
                      </a:xfrm>
                      <a:prstGeom prst="rect">
                        <a:avLst/>
                      </a:prstGeom>
                      <a:solidFill>
                        <a:srgbClr val="709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67438" y="4476461"/>
            <a:ext cx="88557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High signal cross section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Large q</a:t>
            </a:r>
            <a:r>
              <a:rPr lang="en-US" sz="2000" baseline="30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 fixed to                                     (factorization theorem is likely reached)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Reduces uncertainty on DAs by using the data on the                 partial decay modes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Complementary measurements: test of universality of TDAs by comparing to                             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                            at different q</a:t>
            </a:r>
            <a:r>
              <a:rPr lang="en-US" sz="2000" baseline="30000" dirty="0">
                <a:latin typeface="Times New Roman"/>
                <a:cs typeface="Times New Roman"/>
              </a:rPr>
              <a:t>2</a:t>
            </a:r>
            <a:endParaRPr lang="en-US" baseline="30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508405"/>
              </p:ext>
            </p:extLst>
          </p:nvPr>
        </p:nvGraphicFramePr>
        <p:xfrm>
          <a:off x="2389890" y="4793583"/>
          <a:ext cx="2273337" cy="44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15" name="Formel" r:id="rId8" imgW="1333500" imgH="254000" progId="Equation.3">
                  <p:embed/>
                </p:oleObj>
              </mc:Choice>
              <mc:Fallback>
                <p:oleObj name="Formel" r:id="rId8" imgW="1333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89890" y="4793583"/>
                        <a:ext cx="2273337" cy="443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17581"/>
              </p:ext>
            </p:extLst>
          </p:nvPr>
        </p:nvGraphicFramePr>
        <p:xfrm>
          <a:off x="6047459" y="5158168"/>
          <a:ext cx="1008920" cy="32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16" name="Formel" r:id="rId10" imgW="723900" imgH="203200" progId="Equation.3">
                  <p:embed/>
                </p:oleObj>
              </mc:Choice>
              <mc:Fallback>
                <p:oleObj name="Formel" r:id="rId10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47459" y="5158168"/>
                        <a:ext cx="1008920" cy="328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275207"/>
              </p:ext>
            </p:extLst>
          </p:nvPr>
        </p:nvGraphicFramePr>
        <p:xfrm>
          <a:off x="634922" y="5995604"/>
          <a:ext cx="2030846" cy="38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17" name="Formel" r:id="rId12" imgW="1320800" imgH="228600" progId="Equation.3">
                  <p:embed/>
                </p:oleObj>
              </mc:Choice>
              <mc:Fallback>
                <p:oleObj name="Formel" r:id="rId12" imgW="1320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4922" y="5995604"/>
                        <a:ext cx="2030846" cy="388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/>
        </p:nvSpPr>
        <p:spPr>
          <a:xfrm>
            <a:off x="167438" y="3802523"/>
            <a:ext cx="347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t</a:t>
            </a:r>
            <a:r>
              <a:rPr lang="en-US" dirty="0">
                <a:solidFill>
                  <a:srgbClr val="008000"/>
                </a:solidFill>
              </a:rPr>
              <a:t> is small  (forward kinematics) </a:t>
            </a:r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5073261" y="3812001"/>
            <a:ext cx="353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u</a:t>
            </a:r>
            <a:r>
              <a:rPr lang="en-US" dirty="0">
                <a:solidFill>
                  <a:srgbClr val="008000"/>
                </a:solidFill>
              </a:rPr>
              <a:t> is small (backward kinematics)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455637" y="4209116"/>
            <a:ext cx="4126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B. Pire et al., Phys. </a:t>
            </a:r>
            <a:r>
              <a:rPr lang="fr-FR" sz="1600" dirty="0" err="1"/>
              <a:t>Lett</a:t>
            </a:r>
            <a:r>
              <a:rPr lang="fr-FR" sz="1600" dirty="0"/>
              <a:t>. B. 724 99-107 (2013)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83171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89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/>
              <a:t>Nucleon to meson TDAs at PANDA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29</a:t>
            </a:fld>
            <a:endParaRPr kumimoji="0" lang="en-US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721621"/>
              </p:ext>
            </p:extLst>
          </p:nvPr>
        </p:nvGraphicFramePr>
        <p:xfrm>
          <a:off x="3357674" y="832766"/>
          <a:ext cx="26765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33" name="Formel" r:id="rId4" imgW="1485900" imgH="228600" progId="Equation.3">
                  <p:embed/>
                </p:oleObj>
              </mc:Choice>
              <mc:Fallback>
                <p:oleObj name="Formel" r:id="rId4" imgW="148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7674" y="832766"/>
                        <a:ext cx="2676525" cy="455613"/>
                      </a:xfrm>
                      <a:prstGeom prst="rect">
                        <a:avLst/>
                      </a:prstGeom>
                      <a:solidFill>
                        <a:srgbClr val="709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/>
        </p:nvSpPr>
        <p:spPr>
          <a:xfrm>
            <a:off x="6401281" y="2207761"/>
            <a:ext cx="214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B3B8"/>
                </a:solidFill>
              </a:rPr>
              <a:t>t</a:t>
            </a:r>
            <a:r>
              <a:rPr lang="en-US" b="1" dirty="0">
                <a:solidFill>
                  <a:srgbClr val="FFB3B8"/>
                </a:solidFill>
              </a:rPr>
              <a:t> is small (forward kin.)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FFB3B8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75FFEE"/>
                </a:solidFill>
              </a:rPr>
              <a:t>u</a:t>
            </a:r>
            <a:r>
              <a:rPr lang="en-US" b="1" dirty="0">
                <a:solidFill>
                  <a:srgbClr val="75FFEE"/>
                </a:solidFill>
              </a:rPr>
              <a:t> is small</a:t>
            </a:r>
          </a:p>
          <a:p>
            <a:r>
              <a:rPr lang="en-US" b="1" dirty="0">
                <a:solidFill>
                  <a:srgbClr val="75FFEE"/>
                </a:solidFill>
              </a:rPr>
              <a:t>    (backward kin.)</a:t>
            </a:r>
            <a:r>
              <a:rPr lang="en-US" b="1" dirty="0">
                <a:solidFill>
                  <a:srgbClr val="FFB3B8"/>
                </a:solidFill>
              </a:rPr>
              <a:t> </a:t>
            </a:r>
          </a:p>
        </p:txBody>
      </p:sp>
      <p:pic>
        <p:nvPicPr>
          <p:cNvPr id="4" name="Bild 3" descr="TDAsEValidit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4263" y="-307959"/>
            <a:ext cx="3031560" cy="625052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3905" y="4368320"/>
            <a:ext cx="8176402" cy="225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Times New Roman"/>
                <a:cs typeface="Times New Roman"/>
              </a:rPr>
              <a:t>Background final states:</a:t>
            </a:r>
          </a:p>
          <a:p>
            <a:pPr>
              <a:lnSpc>
                <a:spcPct val="110000"/>
              </a:lnSpc>
            </a:pPr>
            <a:endParaRPr lang="en-US" sz="500" b="1" dirty="0">
              <a:latin typeface="Times New Roman"/>
              <a:cs typeface="Times New Roman"/>
            </a:endParaRPr>
          </a:p>
          <a:p>
            <a:pPr marL="799959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Three pion production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: 𝜋</a:t>
            </a:r>
            <a:r>
              <a:rPr lang="en-US" sz="2000" i="1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𝜋</a:t>
            </a:r>
            <a:r>
              <a:rPr lang="en-US" sz="2000" i="1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𝜋</a:t>
            </a:r>
            <a:r>
              <a:rPr lang="en-US" sz="2000" i="1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0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(B/S~10</a:t>
            </a:r>
            <a:r>
              <a:rPr lang="en-US" sz="20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5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0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US" sz="2000" baseline="30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799959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Multipion</a:t>
            </a:r>
            <a:r>
              <a:rPr lang="en-US" sz="2000" dirty="0">
                <a:latin typeface="Times New Roman"/>
                <a:cs typeface="Times New Roman"/>
              </a:rPr>
              <a:t> final states (N&gt;3): 𝜋</a:t>
            </a:r>
            <a:r>
              <a:rPr lang="en-US" sz="2000" baseline="30000" dirty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𝜋</a:t>
            </a:r>
            <a:r>
              <a:rPr lang="en-US" sz="2000" baseline="30000" dirty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𝜋</a:t>
            </a:r>
            <a:r>
              <a:rPr lang="en-US" sz="2000" baseline="30000" dirty="0">
                <a:latin typeface="Times New Roman"/>
                <a:cs typeface="Times New Roman"/>
              </a:rPr>
              <a:t>+</a:t>
            </a:r>
            <a:r>
              <a:rPr lang="en-US" sz="2000" dirty="0">
                <a:latin typeface="Times New Roman"/>
                <a:cs typeface="Times New Roman"/>
              </a:rPr>
              <a:t>𝜋</a:t>
            </a:r>
            <a:r>
              <a:rPr lang="en-US" sz="2000" baseline="30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, 𝜋</a:t>
            </a:r>
            <a:r>
              <a:rPr lang="en-US" sz="2000" baseline="30000" dirty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𝜋</a:t>
            </a:r>
            <a:r>
              <a:rPr lang="en-US" sz="2000" baseline="30000" dirty="0">
                <a:latin typeface="Times New Roman"/>
                <a:cs typeface="Times New Roman"/>
              </a:rPr>
              <a:t>+</a:t>
            </a:r>
            <a:r>
              <a:rPr lang="en-US" sz="2000" dirty="0">
                <a:latin typeface="Times New Roman"/>
                <a:cs typeface="Times New Roman"/>
              </a:rPr>
              <a:t>𝜋</a:t>
            </a:r>
            <a:r>
              <a:rPr lang="en-US" sz="2000" baseline="30000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𝜋</a:t>
            </a:r>
            <a:r>
              <a:rPr lang="en-US" sz="2000" baseline="30000" dirty="0">
                <a:latin typeface="Times New Roman"/>
                <a:cs typeface="Times New Roman"/>
              </a:rPr>
              <a:t>+</a:t>
            </a:r>
            <a:r>
              <a:rPr lang="en-US" sz="2000" dirty="0">
                <a:latin typeface="Times New Roman"/>
                <a:cs typeface="Times New Roman"/>
              </a:rPr>
              <a:t>𝜋</a:t>
            </a:r>
            <a:r>
              <a:rPr lang="en-US" sz="2000" baseline="30000" dirty="0">
                <a:latin typeface="Times New Roman"/>
                <a:cs typeface="Times New Roman"/>
              </a:rPr>
              <a:t>-  </a:t>
            </a:r>
            <a:r>
              <a:rPr lang="en-US" sz="2000" i="1" dirty="0">
                <a:latin typeface="Times New Roman"/>
                <a:cs typeface="Times New Roman"/>
              </a:rPr>
              <a:t>𝜋</a:t>
            </a:r>
            <a:r>
              <a:rPr lang="en-US" sz="2000" i="1" baseline="30000" dirty="0">
                <a:latin typeface="Times New Roman"/>
                <a:cs typeface="Times New Roman"/>
              </a:rPr>
              <a:t>0 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(B/S~3-15)</a:t>
            </a:r>
            <a:endParaRPr lang="en-US" sz="2000" baseline="30000" dirty="0">
              <a:latin typeface="Times New Roman"/>
              <a:cs typeface="Times New Roman"/>
            </a:endParaRPr>
          </a:p>
          <a:p>
            <a:pPr marL="799959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Dielectron</a:t>
            </a:r>
            <a:r>
              <a:rPr lang="en-US" sz="2000" dirty="0">
                <a:latin typeface="Times New Roman"/>
                <a:cs typeface="Times New Roman"/>
              </a:rPr>
              <a:t> continuum </a:t>
            </a:r>
            <a:r>
              <a:rPr lang="en-US" sz="2000" i="1" dirty="0">
                <a:latin typeface="Times New Roman"/>
                <a:cs typeface="Times New Roman"/>
              </a:rPr>
              <a:t>:</a:t>
            </a:r>
            <a:r>
              <a:rPr lang="en-US" sz="2000" dirty="0"/>
              <a:t>𝛾∗𝜋</a:t>
            </a:r>
            <a:r>
              <a:rPr lang="en-US" sz="2000" baseline="30000" dirty="0"/>
              <a:t>0</a:t>
            </a:r>
            <a:r>
              <a:rPr lang="en-US" sz="2000" dirty="0"/>
              <a:t> -&gt;</a:t>
            </a:r>
            <a:r>
              <a:rPr lang="en-US" sz="2000" dirty="0" err="1"/>
              <a:t>e</a:t>
            </a:r>
            <a:r>
              <a:rPr lang="en-US" sz="2000" i="1" baseline="30000" dirty="0" err="1">
                <a:latin typeface="Times New Roman"/>
                <a:cs typeface="Times New Roman"/>
              </a:rPr>
              <a:t>+</a:t>
            </a:r>
            <a:r>
              <a:rPr lang="en-US" sz="2000" dirty="0" err="1"/>
              <a:t>e</a:t>
            </a:r>
            <a:r>
              <a:rPr lang="en-US" sz="2000" i="1" baseline="30000" dirty="0">
                <a:latin typeface="Times New Roman"/>
                <a:cs typeface="Times New Roman"/>
              </a:rPr>
              <a:t>-</a:t>
            </a:r>
            <a:r>
              <a:rPr lang="en-US" sz="2000" i="1" dirty="0">
                <a:latin typeface="Times New Roman"/>
                <a:cs typeface="Times New Roman"/>
              </a:rPr>
              <a:t>𝜋</a:t>
            </a:r>
            <a:r>
              <a:rPr lang="en-US" sz="2000" i="1" baseline="30000" dirty="0">
                <a:latin typeface="Times New Roman"/>
                <a:cs typeface="Times New Roman"/>
              </a:rPr>
              <a:t>0 </a:t>
            </a:r>
            <a:endParaRPr lang="en-US" sz="2000" baseline="30000" dirty="0">
              <a:latin typeface="Times New Roman"/>
              <a:cs typeface="Times New Roman"/>
            </a:endParaRPr>
          </a:p>
          <a:p>
            <a:pPr marL="799959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Annihilation into 𝜋</a:t>
            </a:r>
            <a:r>
              <a:rPr lang="en-US" sz="2000" baseline="30000" dirty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𝜋</a:t>
            </a:r>
            <a:r>
              <a:rPr lang="en-US" sz="2000" baseline="30000" dirty="0">
                <a:latin typeface="Times New Roman"/>
                <a:cs typeface="Times New Roman"/>
              </a:rPr>
              <a:t>0</a:t>
            </a:r>
            <a:r>
              <a:rPr lang="en-US" sz="2000" dirty="0">
                <a:latin typeface="Times New Roman"/>
                <a:cs typeface="Times New Roman"/>
              </a:rPr>
              <a:t>𝐽/𝜓</a:t>
            </a:r>
          </a:p>
          <a:p>
            <a:pPr marL="799959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Hadronic</a:t>
            </a:r>
            <a:r>
              <a:rPr lang="en-US" sz="2000" dirty="0">
                <a:latin typeface="Times New Roman"/>
                <a:cs typeface="Times New Roman"/>
              </a:rPr>
              <a:t> decays of 𝐽/𝜓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195205" y="1446966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Validity ranges of the TDA</a:t>
            </a:r>
          </a:p>
          <a:p>
            <a:r>
              <a:rPr lang="en-US" dirty="0"/>
              <a:t> model:</a:t>
            </a:r>
          </a:p>
        </p:txBody>
      </p:sp>
      <p:sp>
        <p:nvSpPr>
          <p:cNvPr id="9" name="Rechteck 8"/>
          <p:cNvSpPr/>
          <p:nvPr/>
        </p:nvSpPr>
        <p:spPr>
          <a:xfrm>
            <a:off x="6477250" y="5625340"/>
            <a:ext cx="2066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3366FF"/>
                </a:solidFill>
              </a:rPr>
              <a:t>Phys. </a:t>
            </a:r>
            <a:r>
              <a:rPr lang="de-DE" dirty="0" err="1">
                <a:solidFill>
                  <a:srgbClr val="3366FF"/>
                </a:solidFill>
              </a:rPr>
              <a:t>Rev</a:t>
            </a:r>
            <a:r>
              <a:rPr lang="de-DE" dirty="0">
                <a:solidFill>
                  <a:srgbClr val="3366FF"/>
                </a:solidFill>
              </a:rPr>
              <a:t>. D 95,  </a:t>
            </a:r>
          </a:p>
          <a:p>
            <a:r>
              <a:rPr lang="de-DE" dirty="0">
                <a:solidFill>
                  <a:srgbClr val="3366FF"/>
                </a:solidFill>
              </a:rPr>
              <a:t>032003 (2017)</a:t>
            </a:r>
          </a:p>
        </p:txBody>
      </p:sp>
    </p:spTree>
    <p:extLst>
      <p:ext uri="{BB962C8B-B14F-4D97-AF65-F5344CB8AC3E}">
        <p14:creationId xmlns:p14="http://schemas.microsoft.com/office/powerpoint/2010/main" val="1686082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12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>
                <a:latin typeface="Times New Roman"/>
                <a:cs typeface="Times New Roman"/>
              </a:rPr>
              <a:t>F</a:t>
            </a:r>
            <a:r>
              <a:rPr lang="en-US" sz="3200" dirty="0">
                <a:latin typeface="Times New Roman"/>
                <a:cs typeface="Times New Roman"/>
              </a:rPr>
              <a:t>acility for </a:t>
            </a:r>
            <a:r>
              <a:rPr lang="en-US" sz="3200" b="1" dirty="0">
                <a:latin typeface="Times New Roman"/>
                <a:cs typeface="Times New Roman"/>
              </a:rPr>
              <a:t>A</a:t>
            </a:r>
            <a:r>
              <a:rPr lang="en-US" sz="3200" dirty="0">
                <a:latin typeface="Times New Roman"/>
                <a:cs typeface="Times New Roman"/>
              </a:rPr>
              <a:t>ntiproton and </a:t>
            </a:r>
            <a:r>
              <a:rPr lang="en-US" sz="3200" b="1" dirty="0">
                <a:latin typeface="Times New Roman"/>
                <a:cs typeface="Times New Roman"/>
              </a:rPr>
              <a:t>I</a:t>
            </a:r>
            <a:r>
              <a:rPr lang="en-US" sz="3200" dirty="0">
                <a:latin typeface="Times New Roman"/>
                <a:cs typeface="Times New Roman"/>
              </a:rPr>
              <a:t>on </a:t>
            </a:r>
            <a:r>
              <a:rPr lang="en-US" sz="3200" b="1" dirty="0">
                <a:latin typeface="Times New Roman"/>
                <a:cs typeface="Times New Roman"/>
              </a:rPr>
              <a:t>R</a:t>
            </a:r>
            <a:r>
              <a:rPr lang="en-US" sz="3200" dirty="0">
                <a:latin typeface="Times New Roman"/>
                <a:cs typeface="Times New Roman"/>
              </a:rPr>
              <a:t>esearch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- FAIR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pic>
        <p:nvPicPr>
          <p:cNvPr id="4" name="Bild 3" descr="FAIR_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08" y="851862"/>
            <a:ext cx="7682992" cy="5486137"/>
          </a:xfrm>
          <a:prstGeom prst="rect">
            <a:avLst/>
          </a:prstGeom>
        </p:spPr>
      </p:pic>
      <p:pic>
        <p:nvPicPr>
          <p:cNvPr id="5" name="Image 30" descr="F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1413" y="4063175"/>
            <a:ext cx="1494612" cy="95329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1414" y="3857027"/>
            <a:ext cx="3227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igh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nergy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torage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ing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400212" y="1746463"/>
            <a:ext cx="1662576" cy="55158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29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cs typeface="Times New Roman"/>
              </a:rPr>
              <a:t>GeV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protons</a:t>
            </a:r>
          </a:p>
        </p:txBody>
      </p:sp>
      <p:pic>
        <p:nvPicPr>
          <p:cNvPr id="12" name="Bild 11" descr="PANDA_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27" y="3695988"/>
            <a:ext cx="452840" cy="301893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58" y="2110721"/>
            <a:ext cx="979985" cy="5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30" descr="F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9043" y="3997881"/>
            <a:ext cx="1983442" cy="126508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14133" y="4345142"/>
            <a:ext cx="3903248" cy="2254976"/>
          </a:xfrm>
          <a:prstGeom prst="rect">
            <a:avLst/>
          </a:prstGeom>
          <a:solidFill>
            <a:srgbClr val="CCFF6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Ø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Antiproton beam momenta in the range of 1.5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GeV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/c – 15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GeV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/c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Ø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High momentum resolution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Ø"/>
            </a:pPr>
            <a:r>
              <a:rPr lang="en-US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Luminosity up to 2.1</a:t>
            </a:r>
            <a:r>
              <a:rPr lang="de-DE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0</a:t>
            </a:r>
            <a:r>
              <a:rPr lang="de-DE" sz="1600" b="1" baseline="30000" dirty="0">
                <a:solidFill>
                  <a:srgbClr val="660066"/>
                </a:solidFill>
                <a:latin typeface="Times New Roman"/>
                <a:cs typeface="Times New Roman"/>
              </a:rPr>
              <a:t>32</a:t>
            </a:r>
            <a:r>
              <a:rPr lang="de-DE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 cm</a:t>
            </a:r>
            <a:r>
              <a:rPr lang="de-DE" sz="1600" b="1" baseline="30000" dirty="0">
                <a:solidFill>
                  <a:srgbClr val="660066"/>
                </a:solidFill>
                <a:latin typeface="Times New Roman"/>
                <a:cs typeface="Times New Roman"/>
              </a:rPr>
              <a:t>-2 </a:t>
            </a:r>
            <a:r>
              <a:rPr lang="de-DE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de-DE" sz="1600" b="1" baseline="30000" dirty="0">
                <a:solidFill>
                  <a:srgbClr val="660066"/>
                </a:solidFill>
                <a:latin typeface="Times New Roman"/>
                <a:cs typeface="Times New Roman"/>
              </a:rPr>
              <a:t>-1 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Ø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FAIR Start Version: </a:t>
            </a:r>
            <a:r>
              <a:rPr lang="en-US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Luminosity </a:t>
            </a:r>
            <a:r>
              <a:rPr lang="de-DE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10</a:t>
            </a:r>
            <a:r>
              <a:rPr lang="de-DE" sz="1600" b="1" baseline="30000" dirty="0">
                <a:solidFill>
                  <a:srgbClr val="660066"/>
                </a:solidFill>
                <a:latin typeface="Times New Roman"/>
                <a:cs typeface="Times New Roman"/>
              </a:rPr>
              <a:t>31</a:t>
            </a:r>
            <a:r>
              <a:rPr lang="de-DE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cm</a:t>
            </a:r>
            <a:r>
              <a:rPr lang="de-DE" sz="1600" b="1" baseline="30000" dirty="0">
                <a:solidFill>
                  <a:srgbClr val="660066"/>
                </a:solidFill>
                <a:latin typeface="Times New Roman"/>
                <a:cs typeface="Times New Roman"/>
              </a:rPr>
              <a:t>-2 </a:t>
            </a:r>
            <a:r>
              <a:rPr lang="de-DE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de-DE" sz="1600" b="1" baseline="30000" dirty="0">
                <a:solidFill>
                  <a:srgbClr val="660066"/>
                </a:solidFill>
                <a:latin typeface="Times New Roman"/>
                <a:cs typeface="Times New Roman"/>
              </a:rPr>
              <a:t>-1 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Ø"/>
            </a:pPr>
            <a:r>
              <a:rPr lang="en-US" sz="1600" dirty="0">
                <a:latin typeface="Times New Roman"/>
                <a:cs typeface="Times New Roman"/>
              </a:rPr>
              <a:t>Internal target (</a:t>
            </a:r>
            <a:r>
              <a:rPr lang="en-US" sz="1600" dirty="0" err="1">
                <a:latin typeface="Times New Roman"/>
                <a:cs typeface="Times New Roman"/>
              </a:rPr>
              <a:t>pbar</a:t>
            </a:r>
            <a:r>
              <a:rPr lang="en-US" sz="1600" dirty="0">
                <a:latin typeface="Times New Roman"/>
                <a:cs typeface="Times New Roman"/>
              </a:rPr>
              <a:t>-p, </a:t>
            </a:r>
            <a:r>
              <a:rPr lang="en-US" sz="1600" dirty="0" err="1">
                <a:latin typeface="Times New Roman"/>
                <a:cs typeface="Times New Roman"/>
              </a:rPr>
              <a:t>pbar</a:t>
            </a:r>
            <a:r>
              <a:rPr lang="en-US" sz="1600" dirty="0">
                <a:latin typeface="Times New Roman"/>
                <a:cs typeface="Times New Roman"/>
              </a:rPr>
              <a:t>-A): cluster jet / pellet target; high density 4x10</a:t>
            </a:r>
            <a:r>
              <a:rPr lang="en-US" sz="1600" baseline="30000" dirty="0">
                <a:latin typeface="Times New Roman"/>
                <a:cs typeface="Times New Roman"/>
              </a:rPr>
              <a:t>15</a:t>
            </a:r>
            <a:r>
              <a:rPr lang="en-US" sz="1600" dirty="0">
                <a:latin typeface="Times New Roman"/>
                <a:cs typeface="Times New Roman"/>
              </a:rPr>
              <a:t> cm</a:t>
            </a:r>
            <a:r>
              <a:rPr lang="en-US" sz="1600" baseline="30000" dirty="0">
                <a:latin typeface="Times New Roman"/>
                <a:cs typeface="Times New Roman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4126738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TDAETheta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6905" y="-981727"/>
            <a:ext cx="256419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89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/>
              <a:t>Nucleon to meson TDAs at PANDA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30</a:t>
            </a:fld>
            <a:endParaRPr kumimoji="0" lang="en-US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51676"/>
              </p:ext>
            </p:extLst>
          </p:nvPr>
        </p:nvGraphicFramePr>
        <p:xfrm>
          <a:off x="3234452" y="785381"/>
          <a:ext cx="26765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23" name="Formel" r:id="rId5" imgW="1485900" imgH="228600" progId="Equation.3">
                  <p:embed/>
                </p:oleObj>
              </mc:Choice>
              <mc:Fallback>
                <p:oleObj name="Formel" r:id="rId5" imgW="148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4452" y="785381"/>
                        <a:ext cx="2676525" cy="45561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4" descr="TDAEthetau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6239" y="1929566"/>
            <a:ext cx="2564190" cy="6858000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542708"/>
              </p:ext>
            </p:extLst>
          </p:nvPr>
        </p:nvGraphicFramePr>
        <p:xfrm>
          <a:off x="6858000" y="1839362"/>
          <a:ext cx="21288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24" name="Formel" r:id="rId8" imgW="1181100" imgH="279400" progId="Equation.3">
                  <p:embed/>
                </p:oleObj>
              </mc:Choice>
              <mc:Fallback>
                <p:oleObj name="Formel" r:id="rId8" imgW="1181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0" y="1839362"/>
                        <a:ext cx="21288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/>
          <p:cNvSpPr/>
          <p:nvPr/>
        </p:nvSpPr>
        <p:spPr>
          <a:xfrm>
            <a:off x="4168746" y="3800674"/>
            <a:ext cx="1027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Comic Sans MS"/>
                <a:cs typeface="Comic Sans MS"/>
              </a:rPr>
              <a:t>L=2 fb</a:t>
            </a:r>
            <a:r>
              <a:rPr lang="de-DE" baseline="30000" dirty="0">
                <a:latin typeface="Comic Sans MS"/>
                <a:cs typeface="Comic Sans MS"/>
              </a:rPr>
              <a:t>-1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88899"/>
              </p:ext>
            </p:extLst>
          </p:nvPr>
        </p:nvGraphicFramePr>
        <p:xfrm>
          <a:off x="5439514" y="3782660"/>
          <a:ext cx="3346611" cy="39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25" name="Formel" r:id="rId10" imgW="1739900" imgH="203200" progId="Equation.3">
                  <p:embed/>
                </p:oleObj>
              </mc:Choice>
              <mc:Fallback>
                <p:oleObj name="Formel" r:id="rId10" imgW="173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39514" y="3782660"/>
                        <a:ext cx="3346611" cy="39682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05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165446" y="1478456"/>
            <a:ext cx="132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 </a:t>
            </a:r>
            <a:r>
              <a:rPr lang="en-US" dirty="0" err="1"/>
              <a:t>funtion</a:t>
            </a:r>
            <a:r>
              <a:rPr lang="en-US" dirty="0"/>
              <a:t>:</a:t>
            </a:r>
          </a:p>
        </p:txBody>
      </p:sp>
      <p:sp>
        <p:nvSpPr>
          <p:cNvPr id="8" name="Rechteck 7"/>
          <p:cNvSpPr/>
          <p:nvPr/>
        </p:nvSpPr>
        <p:spPr>
          <a:xfrm>
            <a:off x="6987153" y="4887564"/>
            <a:ext cx="2066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3366FF"/>
                </a:solidFill>
              </a:rPr>
              <a:t>Phys. </a:t>
            </a:r>
            <a:r>
              <a:rPr lang="de-DE" dirty="0" err="1">
                <a:solidFill>
                  <a:srgbClr val="3366FF"/>
                </a:solidFill>
              </a:rPr>
              <a:t>Rev</a:t>
            </a:r>
            <a:r>
              <a:rPr lang="de-DE" dirty="0">
                <a:solidFill>
                  <a:srgbClr val="3366FF"/>
                </a:solidFill>
              </a:rPr>
              <a:t>. D 95,  </a:t>
            </a:r>
          </a:p>
          <a:p>
            <a:r>
              <a:rPr lang="de-DE" dirty="0">
                <a:solidFill>
                  <a:srgbClr val="3366FF"/>
                </a:solidFill>
              </a:rPr>
              <a:t>032003 (2017)</a:t>
            </a:r>
          </a:p>
        </p:txBody>
      </p:sp>
    </p:spTree>
    <p:extLst>
      <p:ext uri="{BB962C8B-B14F-4D97-AF65-F5344CB8AC3E}">
        <p14:creationId xmlns:p14="http://schemas.microsoft.com/office/powerpoint/2010/main" val="1499316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GP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1" y="1131690"/>
            <a:ext cx="8674100" cy="22606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89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/>
              <a:t>Hard exclusive processes at PANDA-GDAs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31</a:t>
            </a:fld>
            <a:endParaRPr kumimoji="0"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093422" y="916246"/>
            <a:ext cx="1361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053"/>
                </a:solidFill>
                <a:latin typeface="Comic Sans MS"/>
                <a:cs typeface="Comic Sans MS"/>
              </a:rPr>
              <a:t> </a:t>
            </a:r>
            <a:r>
              <a:rPr lang="de-DE" sz="2200" dirty="0" err="1">
                <a:latin typeface="Symbol" charset="2"/>
                <a:cs typeface="Symbol" charset="2"/>
              </a:rPr>
              <a:t>g</a:t>
            </a:r>
            <a:r>
              <a:rPr lang="de-DE" sz="2200" dirty="0" err="1">
                <a:latin typeface="Times New Roman"/>
                <a:cs typeface="Times New Roman"/>
              </a:rPr>
              <a:t>p</a:t>
            </a:r>
            <a:r>
              <a:rPr lang="de-DE" sz="2200" dirty="0" err="1">
                <a:latin typeface="Symbol" charset="2"/>
                <a:cs typeface="Symbol" charset="2"/>
              </a:rPr>
              <a:t>®g</a:t>
            </a:r>
            <a:r>
              <a:rPr lang="de-DE" sz="2200" dirty="0" err="1">
                <a:latin typeface="Times New Roman"/>
                <a:cs typeface="Times New Roman"/>
              </a:rPr>
              <a:t>p</a:t>
            </a:r>
            <a:endParaRPr lang="de-DE" sz="2200" dirty="0">
              <a:latin typeface="Times New Roman"/>
              <a:cs typeface="Times New Roman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10479" y="916246"/>
            <a:ext cx="2002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/>
                <a:cs typeface="Comic Sans MS"/>
              </a:rPr>
              <a:t> </a:t>
            </a:r>
            <a:r>
              <a:rPr lang="en-US" sz="2200" dirty="0" err="1">
                <a:latin typeface="Comic Sans MS"/>
                <a:cs typeface="Comic Sans MS"/>
              </a:rPr>
              <a:t>ppbar</a:t>
            </a:r>
            <a:r>
              <a:rPr lang="de-DE" sz="2200" dirty="0">
                <a:latin typeface="Symbol" charset="2"/>
                <a:cs typeface="Symbol" charset="2"/>
              </a:rPr>
              <a:t>®</a:t>
            </a:r>
            <a:r>
              <a:rPr lang="de-DE" sz="2200" dirty="0" err="1">
                <a:latin typeface="Symbol" charset="2"/>
                <a:cs typeface="Symbol" charset="2"/>
              </a:rPr>
              <a:t>gg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7114" y="3492402"/>
            <a:ext cx="3647152" cy="615553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W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ide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A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ngle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C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ompton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S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cattering </a:t>
            </a:r>
            <a:endParaRPr lang="en-US" sz="17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1700" dirty="0">
                <a:solidFill>
                  <a:srgbClr val="FFFF00"/>
                </a:solidFill>
                <a:latin typeface="Times New Roman"/>
                <a:cs typeface="Times New Roman"/>
              </a:rPr>
              <a:t>Generalized Parton Distributions GPDs</a:t>
            </a:r>
            <a:endParaRPr lang="en-US" sz="17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14122" y="3496537"/>
            <a:ext cx="4459111" cy="615553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Time-Like W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ide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A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ngle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C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ompton </a:t>
            </a:r>
            <a:r>
              <a:rPr lang="en-US" sz="1700" b="1" dirty="0">
                <a:solidFill>
                  <a:srgbClr val="3366FF"/>
                </a:solidFill>
                <a:latin typeface="Times New Roman"/>
                <a:cs typeface="Times New Roman"/>
              </a:rPr>
              <a:t>S</a:t>
            </a:r>
            <a:r>
              <a:rPr lang="en-US" sz="1700" dirty="0">
                <a:solidFill>
                  <a:srgbClr val="3366FF"/>
                </a:solidFill>
                <a:latin typeface="Times New Roman"/>
                <a:cs typeface="Times New Roman"/>
              </a:rPr>
              <a:t>cattering </a:t>
            </a:r>
            <a:r>
              <a:rPr lang="en-US" sz="1700" dirty="0">
                <a:solidFill>
                  <a:srgbClr val="FFFF00"/>
                </a:solidFill>
                <a:latin typeface="Times New Roman"/>
                <a:cs typeface="Times New Roman"/>
              </a:rPr>
              <a:t>Generalized Distribution Amplitudes GPDs</a:t>
            </a:r>
            <a:endParaRPr lang="en-US" sz="17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66775" y="1674849"/>
            <a:ext cx="3956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large photon transverse momentum</a:t>
            </a:r>
          </a:p>
          <a:p>
            <a:pPr algn="ctr"/>
            <a:r>
              <a:rPr lang="en-US" dirty="0">
                <a:latin typeface="Comic Sans MS"/>
                <a:cs typeface="Comic Sans MS"/>
              </a:rPr>
              <a:t>(hard scale) 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280693" y="2765843"/>
            <a:ext cx="2179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QCD factorization</a:t>
            </a:r>
            <a:endParaRPr lang="de-DE" dirty="0"/>
          </a:p>
        </p:txBody>
      </p:sp>
      <p:sp>
        <p:nvSpPr>
          <p:cNvPr id="15" name="Pfeil nach unten 14"/>
          <p:cNvSpPr/>
          <p:nvPr/>
        </p:nvSpPr>
        <p:spPr>
          <a:xfrm>
            <a:off x="4114277" y="2361177"/>
            <a:ext cx="484632" cy="418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37114" y="4573376"/>
            <a:ext cx="893611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GDAs can be measured at PANDA with the hard exclusive electromagnetic</a:t>
            </a:r>
          </a:p>
          <a:p>
            <a:r>
              <a:rPr lang="en-US" dirty="0">
                <a:latin typeface="Times New Roman"/>
                <a:cs typeface="Times New Roman"/>
              </a:rPr>
              <a:t>     processes:  </a:t>
            </a:r>
            <a:r>
              <a:rPr lang="en-US" dirty="0" err="1">
                <a:latin typeface="Comic Sans MS"/>
                <a:cs typeface="Comic Sans MS"/>
              </a:rPr>
              <a:t>ppbar</a:t>
            </a:r>
            <a:r>
              <a:rPr lang="de-DE" dirty="0">
                <a:latin typeface="Symbol" charset="2"/>
                <a:cs typeface="Symbol" charset="2"/>
              </a:rPr>
              <a:t>®</a:t>
            </a:r>
            <a:r>
              <a:rPr lang="de-DE" dirty="0" err="1">
                <a:latin typeface="Symbol" charset="2"/>
                <a:cs typeface="Symbol" charset="2"/>
              </a:rPr>
              <a:t>gg</a:t>
            </a:r>
            <a:r>
              <a:rPr lang="de-DE" dirty="0">
                <a:latin typeface="Symbol" charset="2"/>
                <a:cs typeface="Symbol" charset="2"/>
              </a:rPr>
              <a:t>, </a:t>
            </a:r>
            <a:r>
              <a:rPr lang="de-DE" dirty="0" err="1">
                <a:latin typeface="Symbol" charset="2"/>
                <a:cs typeface="Symbol" charset="2"/>
              </a:rPr>
              <a:t>gM</a:t>
            </a:r>
            <a:r>
              <a:rPr lang="de-DE" dirty="0">
                <a:latin typeface="Symbol" charset="2"/>
                <a:cs typeface="Symbol" charset="2"/>
              </a:rPr>
              <a:t> (M=p</a:t>
            </a:r>
            <a:r>
              <a:rPr lang="de-DE" baseline="30000" dirty="0">
                <a:latin typeface="Symbol" charset="2"/>
                <a:cs typeface="Symbol" charset="2"/>
              </a:rPr>
              <a:t>0,</a:t>
            </a:r>
            <a:r>
              <a:rPr lang="de-DE" dirty="0">
                <a:latin typeface="Symbol" charset="2"/>
                <a:cs typeface="Symbol" charset="2"/>
              </a:rPr>
              <a:t>,h,r</a:t>
            </a:r>
            <a:r>
              <a:rPr lang="de-DE" baseline="30000" dirty="0">
                <a:latin typeface="Symbol" charset="2"/>
                <a:cs typeface="Symbol" charset="2"/>
              </a:rPr>
              <a:t>0</a:t>
            </a:r>
            <a:r>
              <a:rPr lang="de-DE" dirty="0">
                <a:latin typeface="Symbol" charset="2"/>
                <a:cs typeface="Symbol" charset="2"/>
              </a:rPr>
              <a:t>,f) 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PANDA measurements are complementary to the results from the deeply virtual Compton scattering (</a:t>
            </a:r>
            <a:r>
              <a:rPr lang="en-US" b="1" dirty="0">
                <a:latin typeface="Times New Roman"/>
                <a:cs typeface="Times New Roman"/>
              </a:rPr>
              <a:t>DVCS</a:t>
            </a:r>
            <a:r>
              <a:rPr lang="en-US" dirty="0">
                <a:latin typeface="Times New Roman"/>
                <a:cs typeface="Times New Roman"/>
              </a:rPr>
              <a:t>), the deeply virtual meson production (</a:t>
            </a:r>
            <a:r>
              <a:rPr lang="en-US" b="1" dirty="0">
                <a:latin typeface="Times New Roman"/>
                <a:cs typeface="Times New Roman"/>
              </a:rPr>
              <a:t>DVMP</a:t>
            </a:r>
            <a:r>
              <a:rPr lang="en-US" dirty="0">
                <a:latin typeface="Times New Roman"/>
                <a:cs typeface="Times New Roman"/>
              </a:rPr>
              <a:t>), the time-like Compton scattering using real photon beams, and lepton-pair production with meson beams.</a:t>
            </a:r>
          </a:p>
        </p:txBody>
      </p:sp>
      <p:pic>
        <p:nvPicPr>
          <p:cNvPr id="13" name="Bild 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27" y="2948435"/>
            <a:ext cx="2405359" cy="54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61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800" b="1" dirty="0"/>
              <a:t>Feasibility studies for GDAs measurement at PANDA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32</a:t>
            </a:fld>
            <a:endParaRPr kumimoji="0"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87" y="848112"/>
            <a:ext cx="3957914" cy="268760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12684" y="1258029"/>
            <a:ext cx="4020652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4 different CM energies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Main background channels: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55869"/>
              </p:ext>
            </p:extLst>
          </p:nvPr>
        </p:nvGraphicFramePr>
        <p:xfrm>
          <a:off x="4881260" y="2080486"/>
          <a:ext cx="1327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81" name="Formel" r:id="rId5" imgW="736600" imgH="228600" progId="Equation.3">
                  <p:embed/>
                </p:oleObj>
              </mc:Choice>
              <mc:Fallback>
                <p:oleObj name="Formel" r:id="rId5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1260" y="2080486"/>
                        <a:ext cx="1327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603937"/>
              </p:ext>
            </p:extLst>
          </p:nvPr>
        </p:nvGraphicFramePr>
        <p:xfrm>
          <a:off x="4869920" y="2400065"/>
          <a:ext cx="1166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82" name="Formel" r:id="rId7" imgW="647700" imgH="228600" progId="Equation.3">
                  <p:embed/>
                </p:oleObj>
              </mc:Choice>
              <mc:Fallback>
                <p:oleObj name="Formel" r:id="rId7" imgW="64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9920" y="2400065"/>
                        <a:ext cx="1166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787" y="3615094"/>
            <a:ext cx="3651830" cy="2855791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0255" y="3681242"/>
            <a:ext cx="3733085" cy="284234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163050" y="2145674"/>
            <a:ext cx="177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both signals)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36733" y="2458306"/>
            <a:ext cx="240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(for signal1:                    )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660069"/>
              </p:ext>
            </p:extLst>
          </p:nvPr>
        </p:nvGraphicFramePr>
        <p:xfrm>
          <a:off x="7274475" y="2485988"/>
          <a:ext cx="963930" cy="36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83" name="Formel" r:id="rId11" imgW="558800" imgH="190500" progId="Equation.3">
                  <p:embed/>
                </p:oleObj>
              </mc:Choice>
              <mc:Fallback>
                <p:oleObj name="Formel" r:id="rId11" imgW="558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74475" y="2485988"/>
                        <a:ext cx="963930" cy="364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/>
          <p:cNvSpPr/>
          <p:nvPr/>
        </p:nvSpPr>
        <p:spPr>
          <a:xfrm>
            <a:off x="4120422" y="2913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Calibri" pitchFamily="34" charset="0"/>
              </a:rPr>
              <a:t>PANDA Physics Performance Report</a:t>
            </a:r>
          </a:p>
          <a:p>
            <a:r>
              <a:rPr lang="en-US" dirty="0">
                <a:solidFill>
                  <a:srgbClr val="990099"/>
                </a:solidFill>
                <a:latin typeface="Calibri" pitchFamily="34" charset="0"/>
              </a:rPr>
              <a:t> arXiv:0903.3905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31788" y="5157433"/>
            <a:ext cx="3037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S/B~1 (25% signal efficiency)</a:t>
            </a:r>
          </a:p>
        </p:txBody>
      </p:sp>
      <p:sp>
        <p:nvSpPr>
          <p:cNvPr id="15" name="Rechteck 14"/>
          <p:cNvSpPr/>
          <p:nvPr/>
        </p:nvSpPr>
        <p:spPr>
          <a:xfrm>
            <a:off x="4948148" y="4837759"/>
            <a:ext cx="3131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S/B~2  (50% signal efficiency)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361259"/>
              </p:ext>
            </p:extLst>
          </p:nvPr>
        </p:nvGraphicFramePr>
        <p:xfrm>
          <a:off x="4601691" y="838737"/>
          <a:ext cx="1166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84" name="Formel" r:id="rId13" imgW="647700" imgH="228600" progId="Equation.3">
                  <p:embed/>
                </p:oleObj>
              </mc:Choice>
              <mc:Fallback>
                <p:oleObj name="Formel" r:id="rId13" imgW="64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1691" y="838737"/>
                        <a:ext cx="1166813" cy="457200"/>
                      </a:xfrm>
                      <a:prstGeom prst="rect">
                        <a:avLst/>
                      </a:prstGeom>
                      <a:solidFill>
                        <a:srgbClr val="709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92465"/>
              </p:ext>
            </p:extLst>
          </p:nvPr>
        </p:nvGraphicFramePr>
        <p:xfrm>
          <a:off x="6066877" y="829158"/>
          <a:ext cx="1327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85" name="Formel" r:id="rId14" imgW="736600" imgH="228600" progId="Equation.3">
                  <p:embed/>
                </p:oleObj>
              </mc:Choice>
              <mc:Fallback>
                <p:oleObj name="Formel" r:id="rId14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6877" y="829158"/>
                        <a:ext cx="1327150" cy="457200"/>
                      </a:xfrm>
                      <a:prstGeom prst="rect">
                        <a:avLst/>
                      </a:prstGeom>
                      <a:solidFill>
                        <a:srgbClr val="7097D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134596" y="3681242"/>
            <a:ext cx="2255057" cy="369332"/>
          </a:xfrm>
          <a:prstGeom prst="rect">
            <a:avLst/>
          </a:prstGeom>
          <a:solidFill>
            <a:srgbClr val="75FFEE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Preliminary studies</a:t>
            </a:r>
          </a:p>
        </p:txBody>
      </p:sp>
    </p:spTree>
    <p:extLst>
      <p:ext uri="{BB962C8B-B14F-4D97-AF65-F5344CB8AC3E}">
        <p14:creationId xmlns:p14="http://schemas.microsoft.com/office/powerpoint/2010/main" val="985253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33</a:t>
            </a:fld>
            <a:endParaRPr kumimoji="0" lang="en-US" dirty="0"/>
          </a:p>
        </p:txBody>
      </p:sp>
      <p:sp>
        <p:nvSpPr>
          <p:cNvPr id="4" name="Rechteck 3"/>
          <p:cNvSpPr/>
          <p:nvPr/>
        </p:nvSpPr>
        <p:spPr>
          <a:xfrm>
            <a:off x="551397" y="2875002"/>
            <a:ext cx="80537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err="1">
                <a:latin typeface="Comic Sans MS"/>
                <a:cs typeface="Comic Sans MS"/>
              </a:rPr>
              <a:t>Drell</a:t>
            </a:r>
            <a:r>
              <a:rPr lang="en-US" sz="3200" err="1">
                <a:latin typeface="Comic Sans MS"/>
                <a:cs typeface="Comic Sans MS"/>
              </a:rPr>
              <a:t>-</a:t>
            </a:r>
            <a:r>
              <a:rPr lang="en-US" sz="3200">
                <a:latin typeface="Comic Sans MS"/>
                <a:cs typeface="Comic Sans MS"/>
              </a:rPr>
              <a:t>Yan </a:t>
            </a:r>
            <a:r>
              <a:rPr lang="en-US" sz="3200" dirty="0">
                <a:latin typeface="Comic Sans MS"/>
                <a:cs typeface="Comic Sans MS"/>
              </a:rPr>
              <a:t>at PANDA</a:t>
            </a:r>
          </a:p>
        </p:txBody>
      </p:sp>
    </p:spTree>
    <p:extLst>
      <p:ext uri="{BB962C8B-B14F-4D97-AF65-F5344CB8AC3E}">
        <p14:creationId xmlns:p14="http://schemas.microsoft.com/office/powerpoint/2010/main" val="3032284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89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 err="1"/>
              <a:t>Drell</a:t>
            </a:r>
            <a:r>
              <a:rPr lang="en-US" sz="3200" b="1" dirty="0"/>
              <a:t>-Yan at PANDA: TMD-PDFs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34</a:t>
            </a:fld>
            <a:endParaRPr kumimoji="0"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88" y="3167975"/>
            <a:ext cx="4134905" cy="3434006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216970" y="4792097"/>
            <a:ext cx="2182983" cy="68223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6380" y="5423936"/>
            <a:ext cx="2182983" cy="68223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9905" y="3999489"/>
            <a:ext cx="2182983" cy="68223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2457514" y="5621756"/>
            <a:ext cx="201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Boer-Mulders (BM)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58743" y="5006693"/>
            <a:ext cx="79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  <a:latin typeface="Comic Sans MS"/>
                <a:cs typeface="Comic Sans MS"/>
              </a:rPr>
              <a:t>Sivers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11293" y="417646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  <a:latin typeface="Comic Sans MS"/>
                <a:cs typeface="Comic Sans MS"/>
              </a:rPr>
              <a:t>Transversity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pic>
        <p:nvPicPr>
          <p:cNvPr id="25" name="Bild 24" descr="DrellYan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6" y="1063658"/>
            <a:ext cx="7012369" cy="1927646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1003535" y="17252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SIDIS</a:t>
            </a:r>
          </a:p>
        </p:txBody>
      </p:sp>
      <p:pic>
        <p:nvPicPr>
          <p:cNvPr id="28" name="Bild 1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26" y="766427"/>
            <a:ext cx="2012462" cy="45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4473410" y="2867111"/>
            <a:ext cx="468605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Data on TMDs are from: HERMES, COMPASS, </a:t>
            </a:r>
            <a:r>
              <a:rPr lang="en-US" sz="1600" dirty="0" err="1">
                <a:latin typeface="Times New Roman"/>
                <a:cs typeface="Times New Roman"/>
              </a:rPr>
              <a:t>JLab</a:t>
            </a:r>
            <a:r>
              <a:rPr lang="en-US" sz="1600" dirty="0">
                <a:latin typeface="Times New Roman"/>
                <a:cs typeface="Times New Roman"/>
              </a:rPr>
              <a:t>, RHIC, …: limited kinematical regions and/or precision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TMD measurements requires High luminosity, polarized beams and targets, and large acceptance detectors 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PANDA: Boer-Mulders with </a:t>
            </a:r>
            <a:r>
              <a:rPr lang="en-US" sz="1600" dirty="0" err="1">
                <a:latin typeface="Times New Roman"/>
                <a:cs typeface="Times New Roman"/>
              </a:rPr>
              <a:t>unpolarized</a:t>
            </a:r>
            <a:r>
              <a:rPr lang="en-US" sz="1600" dirty="0">
                <a:latin typeface="Times New Roman"/>
                <a:cs typeface="Times New Roman"/>
              </a:rPr>
              <a:t> proton-antiproton experiment; </a:t>
            </a:r>
            <a:r>
              <a:rPr lang="en-US" sz="1600" dirty="0" err="1">
                <a:latin typeface="Times New Roman"/>
                <a:cs typeface="Times New Roman"/>
              </a:rPr>
              <a:t>Sivers</a:t>
            </a:r>
            <a:r>
              <a:rPr lang="en-US" sz="1600" dirty="0">
                <a:latin typeface="Times New Roman"/>
                <a:cs typeface="Times New Roman"/>
              </a:rPr>
              <a:t> and </a:t>
            </a:r>
            <a:r>
              <a:rPr lang="en-US" sz="1600" dirty="0" err="1">
                <a:latin typeface="Times New Roman"/>
                <a:cs typeface="Times New Roman"/>
              </a:rPr>
              <a:t>Transversity</a:t>
            </a:r>
            <a:r>
              <a:rPr lang="en-US" sz="1600" dirty="0">
                <a:latin typeface="Times New Roman"/>
                <a:cs typeface="Times New Roman"/>
              </a:rPr>
              <a:t> with a polarized target</a:t>
            </a:r>
          </a:p>
          <a:p>
            <a:pPr marL="742807" lvl="2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Systematic advantage with quark-antiquark and protons: sea and valence quark distributions of beam and target are the same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8686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66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600" b="1" dirty="0">
                <a:cs typeface="Comic Sans MS"/>
              </a:rPr>
              <a:t>Feasibility measurement of </a:t>
            </a:r>
            <a:r>
              <a:rPr lang="en-US" sz="2600" b="1" dirty="0" err="1">
                <a:cs typeface="Comic Sans MS"/>
              </a:rPr>
              <a:t>Drell</a:t>
            </a:r>
            <a:r>
              <a:rPr lang="en-US" sz="2600" b="1" dirty="0">
                <a:cs typeface="Comic Sans MS"/>
              </a:rPr>
              <a:t> Yan processes at PANDA</a:t>
            </a:r>
            <a:endParaRPr lang="en-US" sz="2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35</a:t>
            </a:fld>
            <a:endParaRPr kumimoji="0"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381783" y="149229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Unpolarized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DY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81783" y="177959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Single-polarized DY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168662"/>
              </p:ext>
            </p:extLst>
          </p:nvPr>
        </p:nvGraphicFramePr>
        <p:xfrm>
          <a:off x="3598002" y="2911646"/>
          <a:ext cx="1447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49" name="Formel" r:id="rId4" imgW="927100" imgH="254000" progId="Equation.3">
                  <p:embed/>
                </p:oleObj>
              </mc:Choice>
              <mc:Fallback>
                <p:oleObj name="Formel" r:id="rId4" imgW="927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8002" y="2911646"/>
                        <a:ext cx="1447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68078" y="238778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Main background: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167763"/>
              </p:ext>
            </p:extLst>
          </p:nvPr>
        </p:nvGraphicFramePr>
        <p:xfrm>
          <a:off x="2547383" y="2335654"/>
          <a:ext cx="1811690" cy="39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50" name="Formel" r:id="rId6" imgW="1041400" imgH="228600" progId="Equation.3">
                  <p:embed/>
                </p:oleObj>
              </mc:Choice>
              <mc:Fallback>
                <p:oleObj name="Formel" r:id="rId6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47383" y="2335654"/>
                        <a:ext cx="1811690" cy="39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270665" y="234699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, required rejection factor ~10</a:t>
            </a:r>
            <a:r>
              <a:rPr lang="en-US" baseline="30000" dirty="0"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7943" y="956844"/>
            <a:ext cx="256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Monte-Carlo simulations: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1960" y="14922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Signal: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203650"/>
              </p:ext>
            </p:extLst>
          </p:nvPr>
        </p:nvGraphicFramePr>
        <p:xfrm>
          <a:off x="1756220" y="1469618"/>
          <a:ext cx="1457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51" name="Formel" r:id="rId8" imgW="838200" imgH="228600" progId="Equation.3">
                  <p:embed/>
                </p:oleObj>
              </mc:Choice>
              <mc:Fallback>
                <p:oleObj name="Formel" r:id="rId8" imgW="83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6220" y="1469618"/>
                        <a:ext cx="14573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07085"/>
              </p:ext>
            </p:extLst>
          </p:nvPr>
        </p:nvGraphicFramePr>
        <p:xfrm>
          <a:off x="1756220" y="1786067"/>
          <a:ext cx="1544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52" name="Formel" r:id="rId10" imgW="889000" imgH="228600" progId="Equation.3">
                  <p:embed/>
                </p:oleObj>
              </mc:Choice>
              <mc:Fallback>
                <p:oleObj name="Formel" r:id="rId10" imgW="889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56220" y="1786067"/>
                        <a:ext cx="154463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63971" y="2859479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Simulations @ s=30 GeV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 and </a:t>
            </a: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1" y="3911161"/>
            <a:ext cx="3122344" cy="2177984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4385" y="3955984"/>
            <a:ext cx="6026580" cy="2143087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989102" y="2866469"/>
            <a:ext cx="203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large cross section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70634" y="3280851"/>
            <a:ext cx="37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Number of simulated events N~5 . 10</a:t>
            </a:r>
            <a:r>
              <a:rPr lang="en-US" baseline="30000" dirty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42487" y="6020227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x</a:t>
            </a:r>
            <a:r>
              <a:rPr lang="en-US" baseline="-25000" dirty="0" err="1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: the longitudinal momentum of the </a:t>
            </a:r>
            <a:r>
              <a:rPr lang="en-US" dirty="0" err="1">
                <a:latin typeface="Times New Roman"/>
                <a:cs typeface="Times New Roman"/>
              </a:rPr>
              <a:t>hadronic</a:t>
            </a:r>
            <a:r>
              <a:rPr lang="en-US" dirty="0">
                <a:latin typeface="Times New Roman"/>
                <a:cs typeface="Times New Roman"/>
              </a:rPr>
              <a:t> probe</a:t>
            </a:r>
          </a:p>
          <a:p>
            <a:r>
              <a:rPr lang="en-US" dirty="0" err="1">
                <a:latin typeface="Times New Roman"/>
                <a:cs typeface="Times New Roman"/>
              </a:rPr>
              <a:t>q</a:t>
            </a:r>
            <a:r>
              <a:rPr lang="en-US" baseline="-25000" dirty="0" err="1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: transverse momentum of the </a:t>
            </a:r>
            <a:r>
              <a:rPr lang="en-US" dirty="0" err="1">
                <a:latin typeface="Times New Roman"/>
                <a:cs typeface="Times New Roman"/>
              </a:rPr>
              <a:t>muon</a:t>
            </a:r>
            <a:r>
              <a:rPr lang="en-US" dirty="0">
                <a:latin typeface="Times New Roman"/>
                <a:cs typeface="Times New Roman"/>
              </a:rPr>
              <a:t> pair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910472" y="4415359"/>
            <a:ext cx="153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1≤q</a:t>
            </a:r>
            <a:r>
              <a:rPr lang="en-US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≤2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/c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894480" y="4821081"/>
            <a:ext cx="153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1ADD"/>
                </a:solidFill>
                <a:latin typeface="Times New Roman"/>
                <a:cs typeface="Times New Roman"/>
              </a:rPr>
              <a:t>2≤q</a:t>
            </a:r>
            <a:r>
              <a:rPr lang="en-US" baseline="-25000" dirty="0">
                <a:solidFill>
                  <a:srgbClr val="101ADD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101ADD"/>
                </a:solidFill>
                <a:latin typeface="Times New Roman"/>
                <a:cs typeface="Times New Roman"/>
              </a:rPr>
              <a:t>≤3 </a:t>
            </a:r>
            <a:r>
              <a:rPr lang="en-US" dirty="0" err="1">
                <a:solidFill>
                  <a:srgbClr val="101ADD"/>
                </a:solidFill>
                <a:latin typeface="Times New Roman"/>
                <a:cs typeface="Times New Roman"/>
              </a:rPr>
              <a:t>GeV</a:t>
            </a:r>
            <a:r>
              <a:rPr lang="en-US" dirty="0">
                <a:solidFill>
                  <a:srgbClr val="101ADD"/>
                </a:solidFill>
                <a:latin typeface="Times New Roman"/>
                <a:cs typeface="Times New Roman"/>
              </a:rPr>
              <a:t>/c</a:t>
            </a:r>
          </a:p>
        </p:txBody>
      </p:sp>
      <p:sp>
        <p:nvSpPr>
          <p:cNvPr id="23" name="Rechteck 22"/>
          <p:cNvSpPr/>
          <p:nvPr/>
        </p:nvSpPr>
        <p:spPr>
          <a:xfrm>
            <a:off x="5466036" y="3327017"/>
            <a:ext cx="364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Times New Roman"/>
                <a:cs typeface="Times New Roman"/>
              </a:rPr>
              <a:t>PANDA Physics Performance Report</a:t>
            </a:r>
          </a:p>
          <a:p>
            <a:r>
              <a:rPr lang="en-US" dirty="0">
                <a:solidFill>
                  <a:srgbClr val="990099"/>
                </a:solidFill>
                <a:latin typeface="Times New Roman"/>
                <a:cs typeface="Times New Roman"/>
              </a:rPr>
              <a:t> arXiv:0903.3905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134596" y="3681242"/>
            <a:ext cx="2255057" cy="369332"/>
          </a:xfrm>
          <a:prstGeom prst="rect">
            <a:avLst/>
          </a:prstGeom>
          <a:solidFill>
            <a:srgbClr val="75FFEE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Preliminary studies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03961" y="5930581"/>
            <a:ext cx="28947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A. </a:t>
            </a:r>
            <a:r>
              <a:rPr lang="en-US" sz="1600" dirty="0" err="1"/>
              <a:t>Bianconi</a:t>
            </a:r>
            <a:r>
              <a:rPr lang="en-US" sz="1600" dirty="0"/>
              <a:t> event generator</a:t>
            </a:r>
          </a:p>
          <a:p>
            <a:r>
              <a:rPr lang="en-US" sz="1600" dirty="0"/>
              <a:t>Phys. Rev. D 71, 074014 (2005)</a:t>
            </a:r>
          </a:p>
        </p:txBody>
      </p:sp>
    </p:spTree>
    <p:extLst>
      <p:ext uri="{BB962C8B-B14F-4D97-AF65-F5344CB8AC3E}">
        <p14:creationId xmlns:p14="http://schemas.microsoft.com/office/powerpoint/2010/main" val="397883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66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600" b="1" dirty="0">
                <a:cs typeface="Comic Sans MS"/>
              </a:rPr>
              <a:t>Feasibility measurement of </a:t>
            </a:r>
            <a:r>
              <a:rPr lang="en-US" sz="2600" b="1" dirty="0" err="1">
                <a:cs typeface="Comic Sans MS"/>
              </a:rPr>
              <a:t>Drell</a:t>
            </a:r>
            <a:r>
              <a:rPr lang="en-US" sz="2600" b="1" dirty="0">
                <a:cs typeface="Comic Sans MS"/>
              </a:rPr>
              <a:t> Yan processes at PANDA</a:t>
            </a:r>
            <a:endParaRPr lang="en-US" sz="2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36</a:t>
            </a:fld>
            <a:endParaRPr kumimoji="0"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381783" y="149229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Unpolarized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DY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81783" y="177959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Single-polarized DY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27107"/>
              </p:ext>
            </p:extLst>
          </p:nvPr>
        </p:nvGraphicFramePr>
        <p:xfrm>
          <a:off x="3598002" y="2911646"/>
          <a:ext cx="1447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473" name="Formel" r:id="rId4" imgW="927100" imgH="254000" progId="Equation.3">
                  <p:embed/>
                </p:oleObj>
              </mc:Choice>
              <mc:Fallback>
                <p:oleObj name="Formel" r:id="rId4" imgW="927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8002" y="2911646"/>
                        <a:ext cx="1447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68078" y="238778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Main background: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001177"/>
              </p:ext>
            </p:extLst>
          </p:nvPr>
        </p:nvGraphicFramePr>
        <p:xfrm>
          <a:off x="2547383" y="2335654"/>
          <a:ext cx="1811690" cy="39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474" name="Formel" r:id="rId6" imgW="1041400" imgH="228600" progId="Equation.3">
                  <p:embed/>
                </p:oleObj>
              </mc:Choice>
              <mc:Fallback>
                <p:oleObj name="Formel" r:id="rId6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47383" y="2335654"/>
                        <a:ext cx="1811690" cy="39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270665" y="234699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, required rejection factor ~10</a:t>
            </a:r>
            <a:r>
              <a:rPr lang="en-US" baseline="30000" dirty="0"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7943" y="956844"/>
            <a:ext cx="256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Monte-Carlo simulations: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1960" y="14922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Signal: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01122"/>
              </p:ext>
            </p:extLst>
          </p:nvPr>
        </p:nvGraphicFramePr>
        <p:xfrm>
          <a:off x="1756220" y="1469618"/>
          <a:ext cx="1457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475" name="Formel" r:id="rId8" imgW="838200" imgH="228600" progId="Equation.3">
                  <p:embed/>
                </p:oleObj>
              </mc:Choice>
              <mc:Fallback>
                <p:oleObj name="Formel" r:id="rId8" imgW="83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6220" y="1469618"/>
                        <a:ext cx="14573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457371"/>
              </p:ext>
            </p:extLst>
          </p:nvPr>
        </p:nvGraphicFramePr>
        <p:xfrm>
          <a:off x="1756220" y="1786067"/>
          <a:ext cx="1544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476" name="Formel" r:id="rId10" imgW="889000" imgH="228600" progId="Equation.3">
                  <p:embed/>
                </p:oleObj>
              </mc:Choice>
              <mc:Fallback>
                <p:oleObj name="Formel" r:id="rId10" imgW="889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56220" y="1786067"/>
                        <a:ext cx="154463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63971" y="2859479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Simulations @ s=30 GeV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 and </a:t>
            </a: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1" y="3911161"/>
            <a:ext cx="3122344" cy="2177984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4385" y="3955984"/>
            <a:ext cx="6026580" cy="2143087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989102" y="2866469"/>
            <a:ext cx="420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non resonance region, large cross section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70634" y="3280851"/>
            <a:ext cx="37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Number of simulated events N~5 . 10</a:t>
            </a:r>
            <a:r>
              <a:rPr lang="en-US" baseline="30000" dirty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80363" y="6020227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x</a:t>
            </a:r>
            <a:r>
              <a:rPr lang="en-US" baseline="-25000" dirty="0" err="1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: the longitudinal momentum of the  </a:t>
            </a:r>
            <a:r>
              <a:rPr lang="en-US" dirty="0" err="1">
                <a:latin typeface="Times New Roman"/>
                <a:cs typeface="Times New Roman"/>
              </a:rPr>
              <a:t>hadronic</a:t>
            </a:r>
            <a:r>
              <a:rPr lang="en-US" dirty="0">
                <a:latin typeface="Times New Roman"/>
                <a:cs typeface="Times New Roman"/>
              </a:rPr>
              <a:t> probe</a:t>
            </a:r>
          </a:p>
          <a:p>
            <a:r>
              <a:rPr lang="en-US" dirty="0" err="1">
                <a:latin typeface="Times New Roman"/>
                <a:cs typeface="Times New Roman"/>
              </a:rPr>
              <a:t>q</a:t>
            </a:r>
            <a:r>
              <a:rPr lang="en-US" baseline="-25000" dirty="0" err="1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: transverse momentum of the </a:t>
            </a:r>
            <a:r>
              <a:rPr lang="en-US" dirty="0" err="1">
                <a:latin typeface="Times New Roman"/>
                <a:cs typeface="Times New Roman"/>
              </a:rPr>
              <a:t>muon</a:t>
            </a:r>
            <a:r>
              <a:rPr lang="en-US" dirty="0">
                <a:latin typeface="Times New Roman"/>
                <a:cs typeface="Times New Roman"/>
              </a:rPr>
              <a:t> pair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910472" y="4415359"/>
            <a:ext cx="153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1≤q</a:t>
            </a:r>
            <a:r>
              <a:rPr lang="en-US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≤2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/c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894480" y="4821081"/>
            <a:ext cx="153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1ADD"/>
                </a:solidFill>
                <a:latin typeface="Times New Roman"/>
                <a:cs typeface="Times New Roman"/>
              </a:rPr>
              <a:t>2≤q</a:t>
            </a:r>
            <a:r>
              <a:rPr lang="en-US" baseline="-25000" dirty="0">
                <a:solidFill>
                  <a:srgbClr val="101ADD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101ADD"/>
                </a:solidFill>
                <a:latin typeface="Times New Roman"/>
                <a:cs typeface="Times New Roman"/>
              </a:rPr>
              <a:t>≤3 </a:t>
            </a:r>
            <a:r>
              <a:rPr lang="en-US" dirty="0" err="1">
                <a:solidFill>
                  <a:srgbClr val="101ADD"/>
                </a:solidFill>
                <a:latin typeface="Times New Roman"/>
                <a:cs typeface="Times New Roman"/>
              </a:rPr>
              <a:t>GeV</a:t>
            </a:r>
            <a:r>
              <a:rPr lang="en-US" dirty="0">
                <a:solidFill>
                  <a:srgbClr val="101ADD"/>
                </a:solidFill>
                <a:latin typeface="Times New Roman"/>
                <a:cs typeface="Times New Roman"/>
              </a:rPr>
              <a:t>/c</a:t>
            </a:r>
          </a:p>
        </p:txBody>
      </p:sp>
      <p:sp>
        <p:nvSpPr>
          <p:cNvPr id="23" name="Rechteck 22"/>
          <p:cNvSpPr/>
          <p:nvPr/>
        </p:nvSpPr>
        <p:spPr>
          <a:xfrm>
            <a:off x="5466036" y="3327017"/>
            <a:ext cx="364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Times New Roman"/>
                <a:cs typeface="Times New Roman"/>
              </a:rPr>
              <a:t>PANDA Physics Performance Report</a:t>
            </a:r>
          </a:p>
          <a:p>
            <a:r>
              <a:rPr lang="en-US" dirty="0">
                <a:solidFill>
                  <a:srgbClr val="990099"/>
                </a:solidFill>
                <a:latin typeface="Times New Roman"/>
                <a:cs typeface="Times New Roman"/>
              </a:rPr>
              <a:t> arXiv:0903.3905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56023" y="4269464"/>
            <a:ext cx="8317580" cy="2031325"/>
          </a:xfrm>
          <a:prstGeom prst="rect">
            <a:avLst/>
          </a:prstGeom>
          <a:solidFill>
            <a:srgbClr val="75FFEE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Acceptance, efficiency corrections, background rejection are still under investigation: expectation: ~130. 10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DY/month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Few months of data taking (L=2 . 10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32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cm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-2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-1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): precise measurements of the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     azimuthal asymmetries are possible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Feasibility studies for measuring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Drell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Yan processes at PANDA are ongoing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134596" y="3681242"/>
            <a:ext cx="2255057" cy="369332"/>
          </a:xfrm>
          <a:prstGeom prst="rect">
            <a:avLst/>
          </a:prstGeom>
          <a:solidFill>
            <a:srgbClr val="75FFEE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Preliminary studies</a:t>
            </a:r>
          </a:p>
        </p:txBody>
      </p:sp>
    </p:spTree>
    <p:extLst>
      <p:ext uri="{BB962C8B-B14F-4D97-AF65-F5344CB8AC3E}">
        <p14:creationId xmlns:p14="http://schemas.microsoft.com/office/powerpoint/2010/main" val="1139154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78" y="31943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3200" b="1" dirty="0"/>
              <a:t>Detector requirements from physics case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37</a:t>
            </a:fld>
            <a:endParaRPr kumimoji="0"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3" y="778615"/>
            <a:ext cx="4129247" cy="544441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728742" y="980658"/>
            <a:ext cx="391473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~ 4π acceptance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Momentum resolution: 1%</a:t>
            </a:r>
          </a:p>
          <a:p>
            <a:r>
              <a:rPr lang="en-US" dirty="0">
                <a:latin typeface="Times New Roman"/>
                <a:cs typeface="Times New Roman"/>
              </a:rPr>
              <a:t>      central tracker in magnetic field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Photon detection: 1 MeV - 10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     high dynamic range</a:t>
            </a:r>
          </a:p>
          <a:p>
            <a:r>
              <a:rPr lang="en-US" dirty="0">
                <a:latin typeface="Times New Roman"/>
                <a:cs typeface="Times New Roman"/>
              </a:rPr>
              <a:t>     good energy resolution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Particle identification: </a:t>
            </a:r>
            <a:r>
              <a:rPr lang="en-US" dirty="0" err="1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, e, μ, π, K, p</a:t>
            </a:r>
          </a:p>
          <a:p>
            <a:r>
              <a:rPr lang="en-US" dirty="0">
                <a:latin typeface="Times New Roman"/>
                <a:cs typeface="Times New Roman"/>
              </a:rPr>
              <a:t>     Cherenkov detector</a:t>
            </a:r>
          </a:p>
          <a:p>
            <a:r>
              <a:rPr lang="en-US" dirty="0">
                <a:latin typeface="Times New Roman"/>
                <a:cs typeface="Times New Roman"/>
              </a:rPr>
              <a:t>     time of flight, </a:t>
            </a:r>
            <a:r>
              <a:rPr lang="en-US" dirty="0" err="1">
                <a:latin typeface="Times New Roman"/>
                <a:cs typeface="Times New Roman"/>
              </a:rPr>
              <a:t>dE</a:t>
            </a:r>
            <a:r>
              <a:rPr lang="en-US" dirty="0">
                <a:latin typeface="Times New Roman"/>
                <a:cs typeface="Times New Roman"/>
              </a:rPr>
              <a:t>/dx, </a:t>
            </a:r>
            <a:r>
              <a:rPr lang="en-US" dirty="0" err="1">
                <a:latin typeface="Times New Roman"/>
                <a:cs typeface="Times New Roman"/>
              </a:rPr>
              <a:t>muon</a:t>
            </a:r>
            <a:r>
              <a:rPr lang="en-US" dirty="0">
                <a:latin typeface="Times New Roman"/>
                <a:cs typeface="Times New Roman"/>
              </a:rPr>
              <a:t> counter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Displaced vertex info</a:t>
            </a:r>
          </a:p>
          <a:p>
            <a:r>
              <a:rPr lang="de-DE" dirty="0">
                <a:latin typeface="Times New Roman"/>
                <a:cs typeface="Times New Roman"/>
              </a:rPr>
              <a:t>     </a:t>
            </a:r>
            <a:r>
              <a:rPr lang="el-GR" dirty="0">
                <a:latin typeface="Times New Roman"/>
                <a:cs typeface="Times New Roman"/>
              </a:rPr>
              <a:t>cτ = 317 μm for D±</a:t>
            </a:r>
          </a:p>
          <a:p>
            <a:r>
              <a:rPr lang="de-DE" dirty="0">
                <a:latin typeface="Times New Roman"/>
                <a:cs typeface="Times New Roman"/>
              </a:rPr>
              <a:t>     </a:t>
            </a:r>
            <a:r>
              <a:rPr lang="el-GR" dirty="0">
                <a:latin typeface="Times New Roman"/>
                <a:cs typeface="Times New Roman"/>
              </a:rPr>
              <a:t>γβ ≈ 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4186082" y="5433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GB" i="1" dirty="0">
              <a:solidFill>
                <a:srgbClr val="003366"/>
              </a:solidFill>
            </a:endParaRPr>
          </a:p>
          <a:p>
            <a:r>
              <a:rPr lang="en-GB" dirty="0">
                <a:solidFill>
                  <a:srgbClr val="003366"/>
                </a:solidFill>
              </a:rPr>
              <a:t>Cross section for electromagnetic Processes</a:t>
            </a:r>
            <a:endParaRPr lang="en-GB" i="1" dirty="0">
              <a:solidFill>
                <a:srgbClr val="003366"/>
              </a:solidFill>
            </a:endParaRPr>
          </a:p>
        </p:txBody>
      </p:sp>
      <p:cxnSp>
        <p:nvCxnSpPr>
          <p:cNvPr id="8" name="Straight Arrow Connector 11"/>
          <p:cNvCxnSpPr/>
          <p:nvPr/>
        </p:nvCxnSpPr>
        <p:spPr>
          <a:xfrm flipH="1">
            <a:off x="2409852" y="6070534"/>
            <a:ext cx="2013183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857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66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800" b="1" dirty="0"/>
              <a:t>The PANDA detector (</a:t>
            </a:r>
            <a:r>
              <a:rPr lang="en-US" sz="2800" b="1" dirty="0">
                <a:solidFill>
                  <a:srgbClr val="FF0000"/>
                </a:solidFill>
              </a:rPr>
              <a:t>start</a:t>
            </a:r>
            <a:r>
              <a:rPr lang="en-US" sz="2800" b="1" dirty="0"/>
              <a:t>/</a:t>
            </a:r>
            <a:r>
              <a:rPr lang="en-US" sz="2800" b="1" dirty="0">
                <a:solidFill>
                  <a:schemeClr val="tx1"/>
                </a:solidFill>
              </a:rPr>
              <a:t>full setup</a:t>
            </a:r>
            <a:r>
              <a:rPr lang="en-US" sz="2800" b="1" dirty="0"/>
              <a:t>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38</a:t>
            </a:fld>
            <a:endParaRPr kumimoji="0" lang="en-US" dirty="0"/>
          </a:p>
        </p:txBody>
      </p:sp>
      <p:sp>
        <p:nvSpPr>
          <p:cNvPr id="4" name="Rechteck 3"/>
          <p:cNvSpPr/>
          <p:nvPr/>
        </p:nvSpPr>
        <p:spPr>
          <a:xfrm>
            <a:off x="5299546" y="6272170"/>
            <a:ext cx="6121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061186" y="5989645"/>
            <a:ext cx="1383803" cy="435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76" y="813812"/>
            <a:ext cx="8220814" cy="56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5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ANDA-Phases-release-201804-2_201804041453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39</a:t>
            </a:fld>
            <a:endParaRPr kumimoji="0"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66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800" b="1" dirty="0"/>
              <a:t>The PANDA phases</a:t>
            </a:r>
          </a:p>
        </p:txBody>
      </p:sp>
    </p:spTree>
    <p:extLst>
      <p:ext uri="{BB962C8B-B14F-4D97-AF65-F5344CB8AC3E}">
        <p14:creationId xmlns:p14="http://schemas.microsoft.com/office/powerpoint/2010/main" val="68342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501"/>
            <a:ext cx="9144000" cy="661867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4800"/>
            <a:ext cx="9144000" cy="435870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800" b="1" dirty="0"/>
              <a:t>The PANDA experiment at FAIR</a:t>
            </a:r>
          </a:p>
        </p:txBody>
      </p:sp>
    </p:spTree>
    <p:extLst>
      <p:ext uri="{BB962C8B-B14F-4D97-AF65-F5344CB8AC3E}">
        <p14:creationId xmlns:p14="http://schemas.microsoft.com/office/powerpoint/2010/main" val="1118005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40</a:t>
            </a:fld>
            <a:endParaRPr kumimoji="0"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881" y="102721"/>
            <a:ext cx="8229312" cy="659279"/>
          </a:xfrm>
        </p:spPr>
        <p:txBody>
          <a:bodyPr/>
          <a:lstStyle/>
          <a:p>
            <a:pPr defTabSz="914305">
              <a:lnSpc>
                <a:spcPct val="101000"/>
              </a:lnSpc>
              <a:tabLst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</a:tabLst>
              <a:defRPr/>
            </a:pPr>
            <a:r>
              <a:rPr lang="en-US" sz="3200" b="1" dirty="0"/>
              <a:t>Summary</a:t>
            </a:r>
          </a:p>
        </p:txBody>
      </p:sp>
      <p:sp>
        <p:nvSpPr>
          <p:cNvPr id="4" name="Rechteck 3"/>
          <p:cNvSpPr/>
          <p:nvPr/>
        </p:nvSpPr>
        <p:spPr>
          <a:xfrm>
            <a:off x="452882" y="1001986"/>
            <a:ext cx="82293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cs typeface="Comic Sans MS"/>
              </a:rPr>
              <a:t>Proton  form factors can be measured at PANDA in the time-like region and over a large kinematical region through:</a:t>
            </a:r>
          </a:p>
          <a:p>
            <a:pPr marL="342900" indent="-342900">
              <a:buFont typeface="Arial"/>
              <a:buChar char="•"/>
            </a:pPr>
            <a:endParaRPr lang="en-US" dirty="0">
              <a:cs typeface="Comic Sans MS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cs typeface="Comic Sans MS"/>
            </a:endParaRPr>
          </a:p>
          <a:p>
            <a:pPr marL="742809" lvl="1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Existing data with electron channels only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     PANDA: electron and </a:t>
            </a:r>
            <a:r>
              <a:rPr lang="en-US" dirty="0" err="1">
                <a:latin typeface="Times New Roman"/>
                <a:cs typeface="Times New Roman"/>
              </a:rPr>
              <a:t>muon</a:t>
            </a:r>
            <a:r>
              <a:rPr lang="en-US" dirty="0">
                <a:latin typeface="Times New Roman"/>
                <a:cs typeface="Times New Roman"/>
              </a:rPr>
              <a:t> channels </a:t>
            </a:r>
          </a:p>
          <a:p>
            <a:pPr marL="285750" indent="-285750">
              <a:buFont typeface="Arial"/>
              <a:buChar char="•"/>
            </a:pPr>
            <a:endParaRPr lang="en-US" sz="900" dirty="0"/>
          </a:p>
          <a:p>
            <a:pPr marL="742809" lvl="1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No data below 4M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(unphysical region)</a:t>
            </a:r>
          </a:p>
          <a:p>
            <a:r>
              <a:rPr lang="en-US" dirty="0">
                <a:latin typeface="Times New Roman"/>
                <a:cs typeface="Times New Roman"/>
              </a:rPr>
              <a:t>             PANDA: </a:t>
            </a:r>
            <a:r>
              <a:rPr lang="en-US" dirty="0" err="1">
                <a:latin typeface="Times New Roman"/>
                <a:cs typeface="Times New Roman"/>
              </a:rPr>
              <a:t>ppbar</a:t>
            </a:r>
            <a:r>
              <a:rPr lang="de-DE" dirty="0">
                <a:latin typeface="Times New Roman"/>
                <a:cs typeface="Times New Roman"/>
                <a:sym typeface="Wingdings"/>
              </a:rPr>
              <a:t></a:t>
            </a:r>
            <a:r>
              <a:rPr lang="de-DE" dirty="0">
                <a:latin typeface="Times New Roman"/>
                <a:cs typeface="Times New Roman"/>
              </a:rPr>
              <a:t>e+e-</a:t>
            </a:r>
            <a:r>
              <a:rPr lang="de-DE" dirty="0">
                <a:latin typeface="Symbol" charset="2"/>
                <a:cs typeface="Symbol" charset="2"/>
              </a:rPr>
              <a:t>p</a:t>
            </a:r>
            <a:r>
              <a:rPr lang="de-DE" baseline="30000" dirty="0">
                <a:latin typeface="Symbol" charset="2"/>
                <a:cs typeface="Symbol" charset="2"/>
              </a:rPr>
              <a:t>0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below threshold</a:t>
            </a:r>
          </a:p>
          <a:p>
            <a:pPr marL="285750" indent="-285750">
              <a:buFont typeface="Arial"/>
              <a:buChar char="•"/>
            </a:pPr>
            <a:endParaRPr lang="en-US" sz="900" dirty="0"/>
          </a:p>
          <a:p>
            <a:pPr marL="742809" lvl="1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No information on the relative phase between G</a:t>
            </a:r>
            <a:r>
              <a:rPr lang="en-US" baseline="-25000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 and G</a:t>
            </a:r>
            <a:r>
              <a:rPr lang="en-US" baseline="-25000" dirty="0">
                <a:latin typeface="Times New Roman"/>
                <a:cs typeface="Times New Roman"/>
              </a:rPr>
              <a:t>M</a:t>
            </a:r>
          </a:p>
          <a:p>
            <a:r>
              <a:rPr lang="en-US" dirty="0">
                <a:latin typeface="Times New Roman"/>
                <a:cs typeface="Times New Roman"/>
              </a:rPr>
              <a:t>             PANDA: relative phase from unphysical region or polarized target</a:t>
            </a:r>
          </a:p>
          <a:p>
            <a:pPr marL="342900" indent="-342900">
              <a:buFont typeface="Arial"/>
              <a:buChar char="•"/>
            </a:pPr>
            <a:endParaRPr lang="en-US" dirty="0">
              <a:cs typeface="Comic Sans MS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cs typeface="Comic Sans MS"/>
            </a:endParaRPr>
          </a:p>
          <a:p>
            <a:endParaRPr lang="en-US" dirty="0">
              <a:cs typeface="Comic Sans MS"/>
            </a:endParaRP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992775"/>
              </p:ext>
            </p:extLst>
          </p:nvPr>
        </p:nvGraphicFramePr>
        <p:xfrm>
          <a:off x="2099988" y="1564382"/>
          <a:ext cx="1193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53" name="Formel" r:id="rId3" imgW="660400" imgH="228600" progId="Equation.3">
                  <p:embed/>
                </p:oleObj>
              </mc:Choice>
              <mc:Fallback>
                <p:oleObj name="Formel" r:id="rId3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9988" y="1564382"/>
                        <a:ext cx="11938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35807"/>
              </p:ext>
            </p:extLst>
          </p:nvPr>
        </p:nvGraphicFramePr>
        <p:xfrm>
          <a:off x="3602552" y="1564382"/>
          <a:ext cx="1308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54" name="Formel" r:id="rId5" imgW="723900" imgH="228600" progId="Equation.3">
                  <p:embed/>
                </p:oleObj>
              </mc:Choice>
              <mc:Fallback>
                <p:oleObj name="Formel" r:id="rId5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2552" y="1564382"/>
                        <a:ext cx="13081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98438"/>
              </p:ext>
            </p:extLst>
          </p:nvPr>
        </p:nvGraphicFramePr>
        <p:xfrm>
          <a:off x="5116229" y="1564634"/>
          <a:ext cx="1492249" cy="48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55" name="Formel" r:id="rId7" imgW="825500" imgH="228600" progId="Equation.3">
                  <p:embed/>
                </p:oleObj>
              </mc:Choice>
              <mc:Fallback>
                <p:oleObj name="Formel" r:id="rId7" imgW="825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6229" y="1564634"/>
                        <a:ext cx="1492249" cy="485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612601" y="5215100"/>
            <a:ext cx="7289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1600" b="1" dirty="0" err="1">
                <a:solidFill>
                  <a:srgbClr val="3366FF"/>
                </a:solidFill>
              </a:rPr>
              <a:t>Physics</a:t>
            </a:r>
            <a:r>
              <a:rPr lang="de-DE" sz="1600" b="1" dirty="0">
                <a:solidFill>
                  <a:srgbClr val="3366FF"/>
                </a:solidFill>
              </a:rPr>
              <a:t> Performance Report </a:t>
            </a:r>
            <a:r>
              <a:rPr lang="de-DE" sz="1600" b="1" dirty="0" err="1">
                <a:solidFill>
                  <a:srgbClr val="3366FF"/>
                </a:solidFill>
              </a:rPr>
              <a:t>for</a:t>
            </a:r>
            <a:r>
              <a:rPr lang="de-DE" sz="1600" b="1" dirty="0">
                <a:solidFill>
                  <a:srgbClr val="3366FF"/>
                </a:solidFill>
              </a:rPr>
              <a:t> PANDA: Strong Interaction Studies </a:t>
            </a:r>
            <a:r>
              <a:rPr lang="de-DE" sz="1600" b="1" dirty="0" err="1">
                <a:solidFill>
                  <a:srgbClr val="3366FF"/>
                </a:solidFill>
              </a:rPr>
              <a:t>with</a:t>
            </a:r>
            <a:endParaRPr lang="de-DE" sz="1600" b="1" dirty="0">
              <a:solidFill>
                <a:srgbClr val="3366FF"/>
              </a:solidFill>
            </a:endParaRPr>
          </a:p>
          <a:p>
            <a:r>
              <a:rPr lang="de-DE" sz="1600" b="1" dirty="0">
                <a:solidFill>
                  <a:srgbClr val="3366FF"/>
                </a:solidFill>
              </a:rPr>
              <a:t>     Antiprotons, </a:t>
            </a:r>
            <a:r>
              <a:rPr lang="de-DE" sz="1600" b="1" dirty="0">
                <a:solidFill>
                  <a:srgbClr val="3366FF"/>
                </a:solidFill>
                <a:hlinkClick r:id="rId9"/>
              </a:rPr>
              <a:t>arXiv:0903.3905 </a:t>
            </a:r>
            <a:r>
              <a:rPr lang="de-DE" sz="1600" dirty="0">
                <a:solidFill>
                  <a:srgbClr val="3366FF"/>
                </a:solidFill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>
                <a:solidFill>
                  <a:srgbClr val="3366FF"/>
                </a:solidFill>
              </a:rPr>
              <a:t>[PANDA </a:t>
            </a:r>
            <a:r>
              <a:rPr lang="de-DE" sz="1600" dirty="0" err="1">
                <a:solidFill>
                  <a:srgbClr val="3366FF"/>
                </a:solidFill>
              </a:rPr>
              <a:t>Collaboration</a:t>
            </a:r>
            <a:r>
              <a:rPr lang="de-DE" sz="1600" dirty="0">
                <a:solidFill>
                  <a:srgbClr val="3366FF"/>
                </a:solidFill>
              </a:rPr>
              <a:t>], Phys. </a:t>
            </a:r>
            <a:r>
              <a:rPr lang="de-DE" sz="1600" dirty="0" err="1">
                <a:solidFill>
                  <a:srgbClr val="3366FF"/>
                </a:solidFill>
              </a:rPr>
              <a:t>Rev</a:t>
            </a:r>
            <a:r>
              <a:rPr lang="de-DE" sz="1600" dirty="0">
                <a:solidFill>
                  <a:srgbClr val="3366FF"/>
                </a:solidFill>
              </a:rPr>
              <a:t>. D 95,  032003 (2017)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>
                <a:solidFill>
                  <a:srgbClr val="3366FF"/>
                </a:solidFill>
              </a:rPr>
              <a:t>[PANDA </a:t>
            </a:r>
            <a:r>
              <a:rPr lang="de-DE" sz="1600" dirty="0" err="1">
                <a:solidFill>
                  <a:srgbClr val="3366FF"/>
                </a:solidFill>
              </a:rPr>
              <a:t>Collaboration</a:t>
            </a:r>
            <a:r>
              <a:rPr lang="de-DE" sz="1600" dirty="0">
                <a:solidFill>
                  <a:srgbClr val="3366FF"/>
                </a:solidFill>
              </a:rPr>
              <a:t>], </a:t>
            </a:r>
            <a:r>
              <a:rPr lang="tr-TR" sz="1600" dirty="0" err="1">
                <a:solidFill>
                  <a:srgbClr val="3366FF"/>
                </a:solidFill>
              </a:rPr>
              <a:t>Eur</a:t>
            </a:r>
            <a:r>
              <a:rPr lang="tr-TR" sz="1600" dirty="0">
                <a:solidFill>
                  <a:srgbClr val="3366FF"/>
                </a:solidFill>
              </a:rPr>
              <a:t>. </a:t>
            </a:r>
            <a:r>
              <a:rPr lang="tr-TR" sz="1600" dirty="0" err="1">
                <a:solidFill>
                  <a:srgbClr val="3366FF"/>
                </a:solidFill>
              </a:rPr>
              <a:t>Phys</a:t>
            </a:r>
            <a:r>
              <a:rPr lang="tr-TR" sz="1600" dirty="0">
                <a:solidFill>
                  <a:srgbClr val="3366FF"/>
                </a:solidFill>
              </a:rPr>
              <a:t>. J. A  52,  325 (2016)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>
                <a:solidFill>
                  <a:srgbClr val="3366FF"/>
                </a:solidFill>
              </a:rPr>
              <a:t>[PANDA </a:t>
            </a:r>
            <a:r>
              <a:rPr lang="de-DE" sz="1600" dirty="0" err="1">
                <a:solidFill>
                  <a:srgbClr val="3366FF"/>
                </a:solidFill>
              </a:rPr>
              <a:t>Collaboration</a:t>
            </a:r>
            <a:r>
              <a:rPr lang="de-DE" sz="1600" dirty="0">
                <a:solidFill>
                  <a:srgbClr val="3366FF"/>
                </a:solidFill>
              </a:rPr>
              <a:t>], </a:t>
            </a:r>
            <a:r>
              <a:rPr lang="tr-TR" sz="1600" dirty="0">
                <a:solidFill>
                  <a:srgbClr val="3366FF"/>
                </a:solidFill>
              </a:rPr>
              <a:t> </a:t>
            </a:r>
            <a:r>
              <a:rPr lang="tr-TR" sz="1600" dirty="0" err="1">
                <a:solidFill>
                  <a:srgbClr val="3366FF"/>
                </a:solidFill>
              </a:rPr>
              <a:t>Eur</a:t>
            </a:r>
            <a:r>
              <a:rPr lang="tr-TR" sz="1600" dirty="0">
                <a:solidFill>
                  <a:srgbClr val="3366FF"/>
                </a:solidFill>
              </a:rPr>
              <a:t>. </a:t>
            </a:r>
            <a:r>
              <a:rPr lang="tr-TR" sz="1600" dirty="0" err="1">
                <a:solidFill>
                  <a:srgbClr val="3366FF"/>
                </a:solidFill>
              </a:rPr>
              <a:t>Phys</a:t>
            </a:r>
            <a:r>
              <a:rPr lang="tr-TR" sz="1600" dirty="0">
                <a:solidFill>
                  <a:srgbClr val="3366FF"/>
                </a:solidFill>
              </a:rPr>
              <a:t>. J. A 51, 107 (2015)</a:t>
            </a:r>
            <a:endParaRPr lang="de-DE" sz="1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5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41</a:t>
            </a:fld>
            <a:endParaRPr kumimoji="0"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881" y="102721"/>
            <a:ext cx="8229312" cy="659279"/>
          </a:xfrm>
        </p:spPr>
        <p:txBody>
          <a:bodyPr/>
          <a:lstStyle/>
          <a:p>
            <a:pPr defTabSz="914305">
              <a:lnSpc>
                <a:spcPct val="101000"/>
              </a:lnSpc>
              <a:tabLst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</a:tabLst>
              <a:defRPr/>
            </a:pPr>
            <a:r>
              <a:rPr lang="en-US" sz="3200" b="1" dirty="0"/>
              <a:t>Summary</a:t>
            </a:r>
          </a:p>
        </p:txBody>
      </p:sp>
      <p:sp>
        <p:nvSpPr>
          <p:cNvPr id="4" name="Rechteck 3"/>
          <p:cNvSpPr/>
          <p:nvPr/>
        </p:nvSpPr>
        <p:spPr>
          <a:xfrm>
            <a:off x="452882" y="1001986"/>
            <a:ext cx="82293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cs typeface="Comic Sans MS"/>
              </a:rPr>
              <a:t>Proton  form factors can be measured at PANDA in the time-like region and over a large kinematical region through:</a:t>
            </a:r>
          </a:p>
          <a:p>
            <a:pPr marL="342900" indent="-342900">
              <a:buFont typeface="Arial"/>
              <a:buChar char="•"/>
            </a:pPr>
            <a:endParaRPr lang="en-US" dirty="0">
              <a:cs typeface="Comic Sans MS"/>
            </a:endParaRPr>
          </a:p>
          <a:p>
            <a:endParaRPr lang="en-US" dirty="0"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PANDA will provide valuable measurements for the test of universality of TDAs through: </a:t>
            </a:r>
            <a:endParaRPr lang="en-US" dirty="0"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Times New Roman"/>
              </a:rPr>
              <a:t>PANDA experiment will provide a </a:t>
            </a:r>
            <a:r>
              <a:rPr lang="en-US" b="1" dirty="0">
                <a:cs typeface="Times New Roman"/>
              </a:rPr>
              <a:t>complementary</a:t>
            </a:r>
            <a:r>
              <a:rPr lang="en-US" dirty="0">
                <a:cs typeface="Times New Roman"/>
              </a:rPr>
              <a:t> study of the nucleon structure with the hard inclusive and exclusive processes: Generalized Distribution Amplitudes (GDAs), (TMD) Parton Distribution Functions, and Transition Distribution Amplitudes (TDAs) 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66646"/>
              </p:ext>
            </p:extLst>
          </p:nvPr>
        </p:nvGraphicFramePr>
        <p:xfrm>
          <a:off x="2099988" y="1564382"/>
          <a:ext cx="1193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26" name="Formel" r:id="rId3" imgW="660400" imgH="228600" progId="Equation.3">
                  <p:embed/>
                </p:oleObj>
              </mc:Choice>
              <mc:Fallback>
                <p:oleObj name="Formel" r:id="rId3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9988" y="1564382"/>
                        <a:ext cx="11938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5693"/>
              </p:ext>
            </p:extLst>
          </p:nvPr>
        </p:nvGraphicFramePr>
        <p:xfrm>
          <a:off x="3602552" y="1564382"/>
          <a:ext cx="1308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27" name="Formel" r:id="rId5" imgW="723900" imgH="228600" progId="Equation.3">
                  <p:embed/>
                </p:oleObj>
              </mc:Choice>
              <mc:Fallback>
                <p:oleObj name="Formel" r:id="rId5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2552" y="1564382"/>
                        <a:ext cx="13081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8481"/>
              </p:ext>
            </p:extLst>
          </p:nvPr>
        </p:nvGraphicFramePr>
        <p:xfrm>
          <a:off x="5116229" y="1564634"/>
          <a:ext cx="1492249" cy="48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28" name="Formel" r:id="rId7" imgW="825500" imgH="228600" progId="Equation.3">
                  <p:embed/>
                </p:oleObj>
              </mc:Choice>
              <mc:Fallback>
                <p:oleObj name="Formel" r:id="rId7" imgW="825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6229" y="1564634"/>
                        <a:ext cx="1492249" cy="485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612601" y="5215100"/>
            <a:ext cx="7289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de-DE" sz="1600" b="1" dirty="0" err="1">
                <a:solidFill>
                  <a:srgbClr val="3366FF"/>
                </a:solidFill>
              </a:rPr>
              <a:t>Physics</a:t>
            </a:r>
            <a:r>
              <a:rPr lang="de-DE" sz="1600" b="1" dirty="0">
                <a:solidFill>
                  <a:srgbClr val="3366FF"/>
                </a:solidFill>
              </a:rPr>
              <a:t> Performance Report </a:t>
            </a:r>
            <a:r>
              <a:rPr lang="de-DE" sz="1600" b="1" dirty="0" err="1">
                <a:solidFill>
                  <a:srgbClr val="3366FF"/>
                </a:solidFill>
              </a:rPr>
              <a:t>for</a:t>
            </a:r>
            <a:r>
              <a:rPr lang="de-DE" sz="1600" b="1" dirty="0">
                <a:solidFill>
                  <a:srgbClr val="3366FF"/>
                </a:solidFill>
              </a:rPr>
              <a:t> PANDA: Strong Interaction Studies </a:t>
            </a:r>
            <a:r>
              <a:rPr lang="de-DE" sz="1600" b="1" dirty="0" err="1">
                <a:solidFill>
                  <a:srgbClr val="3366FF"/>
                </a:solidFill>
              </a:rPr>
              <a:t>with</a:t>
            </a:r>
            <a:endParaRPr lang="de-DE" sz="1600" b="1" dirty="0">
              <a:solidFill>
                <a:srgbClr val="3366FF"/>
              </a:solidFill>
            </a:endParaRPr>
          </a:p>
          <a:p>
            <a:r>
              <a:rPr lang="de-DE" sz="1600" b="1" dirty="0">
                <a:solidFill>
                  <a:srgbClr val="3366FF"/>
                </a:solidFill>
              </a:rPr>
              <a:t>     Antiprotons, </a:t>
            </a:r>
            <a:r>
              <a:rPr lang="de-DE" sz="1600" b="1" dirty="0">
                <a:solidFill>
                  <a:srgbClr val="3366FF"/>
                </a:solidFill>
                <a:hlinkClick r:id="rId9"/>
              </a:rPr>
              <a:t>arXiv:0903.3905 </a:t>
            </a:r>
            <a:r>
              <a:rPr lang="de-DE" sz="1600" dirty="0">
                <a:solidFill>
                  <a:srgbClr val="3366FF"/>
                </a:solidFill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>
                <a:solidFill>
                  <a:srgbClr val="3366FF"/>
                </a:solidFill>
              </a:rPr>
              <a:t>[PANDA </a:t>
            </a:r>
            <a:r>
              <a:rPr lang="de-DE" sz="1600" dirty="0" err="1">
                <a:solidFill>
                  <a:srgbClr val="3366FF"/>
                </a:solidFill>
              </a:rPr>
              <a:t>Collaboration</a:t>
            </a:r>
            <a:r>
              <a:rPr lang="de-DE" sz="1600" dirty="0">
                <a:solidFill>
                  <a:srgbClr val="3366FF"/>
                </a:solidFill>
              </a:rPr>
              <a:t>], Phys. </a:t>
            </a:r>
            <a:r>
              <a:rPr lang="de-DE" sz="1600" dirty="0" err="1">
                <a:solidFill>
                  <a:srgbClr val="3366FF"/>
                </a:solidFill>
              </a:rPr>
              <a:t>Rev</a:t>
            </a:r>
            <a:r>
              <a:rPr lang="de-DE" sz="1600" dirty="0">
                <a:solidFill>
                  <a:srgbClr val="3366FF"/>
                </a:solidFill>
              </a:rPr>
              <a:t>. D 95,  032003 (2017)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>
                <a:solidFill>
                  <a:srgbClr val="3366FF"/>
                </a:solidFill>
              </a:rPr>
              <a:t>[PANDA </a:t>
            </a:r>
            <a:r>
              <a:rPr lang="de-DE" sz="1600" dirty="0" err="1">
                <a:solidFill>
                  <a:srgbClr val="3366FF"/>
                </a:solidFill>
              </a:rPr>
              <a:t>Collaboration</a:t>
            </a:r>
            <a:r>
              <a:rPr lang="de-DE" sz="1600" dirty="0">
                <a:solidFill>
                  <a:srgbClr val="3366FF"/>
                </a:solidFill>
              </a:rPr>
              <a:t>], </a:t>
            </a:r>
            <a:r>
              <a:rPr lang="tr-TR" sz="1600" dirty="0" err="1">
                <a:solidFill>
                  <a:srgbClr val="3366FF"/>
                </a:solidFill>
              </a:rPr>
              <a:t>Eur</a:t>
            </a:r>
            <a:r>
              <a:rPr lang="tr-TR" sz="1600" dirty="0">
                <a:solidFill>
                  <a:srgbClr val="3366FF"/>
                </a:solidFill>
              </a:rPr>
              <a:t>. </a:t>
            </a:r>
            <a:r>
              <a:rPr lang="tr-TR" sz="1600" dirty="0" err="1">
                <a:solidFill>
                  <a:srgbClr val="3366FF"/>
                </a:solidFill>
              </a:rPr>
              <a:t>Phys</a:t>
            </a:r>
            <a:r>
              <a:rPr lang="tr-TR" sz="1600" dirty="0">
                <a:solidFill>
                  <a:srgbClr val="3366FF"/>
                </a:solidFill>
              </a:rPr>
              <a:t>. J. A  52,  325 (2016)</a:t>
            </a:r>
          </a:p>
          <a:p>
            <a:pPr marL="285750" indent="-285750">
              <a:buFont typeface="Wingdings" charset="2"/>
              <a:buChar char="Ø"/>
            </a:pPr>
            <a:r>
              <a:rPr lang="de-DE" sz="1600" dirty="0">
                <a:solidFill>
                  <a:srgbClr val="3366FF"/>
                </a:solidFill>
              </a:rPr>
              <a:t>[PANDA </a:t>
            </a:r>
            <a:r>
              <a:rPr lang="de-DE" sz="1600" dirty="0" err="1">
                <a:solidFill>
                  <a:srgbClr val="3366FF"/>
                </a:solidFill>
              </a:rPr>
              <a:t>Collaboration</a:t>
            </a:r>
            <a:r>
              <a:rPr lang="de-DE" sz="1600" dirty="0">
                <a:solidFill>
                  <a:srgbClr val="3366FF"/>
                </a:solidFill>
              </a:rPr>
              <a:t>], </a:t>
            </a:r>
            <a:r>
              <a:rPr lang="tr-TR" sz="1600" dirty="0">
                <a:solidFill>
                  <a:srgbClr val="3366FF"/>
                </a:solidFill>
              </a:rPr>
              <a:t> </a:t>
            </a:r>
            <a:r>
              <a:rPr lang="tr-TR" sz="1600" dirty="0" err="1">
                <a:solidFill>
                  <a:srgbClr val="3366FF"/>
                </a:solidFill>
              </a:rPr>
              <a:t>Eur</a:t>
            </a:r>
            <a:r>
              <a:rPr lang="tr-TR" sz="1600" dirty="0">
                <a:solidFill>
                  <a:srgbClr val="3366FF"/>
                </a:solidFill>
              </a:rPr>
              <a:t>. </a:t>
            </a:r>
            <a:r>
              <a:rPr lang="tr-TR" sz="1600" dirty="0" err="1">
                <a:solidFill>
                  <a:srgbClr val="3366FF"/>
                </a:solidFill>
              </a:rPr>
              <a:t>Phys</a:t>
            </a:r>
            <a:r>
              <a:rPr lang="tr-TR" sz="1600" dirty="0">
                <a:solidFill>
                  <a:srgbClr val="3366FF"/>
                </a:solidFill>
              </a:rPr>
              <a:t>. J. A 51, 107 (2015)</a:t>
            </a:r>
            <a:endParaRPr lang="de-DE" sz="1600" dirty="0">
              <a:solidFill>
                <a:srgbClr val="3366FF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025025"/>
              </p:ext>
            </p:extLst>
          </p:nvPr>
        </p:nvGraphicFramePr>
        <p:xfrm>
          <a:off x="1655620" y="2777206"/>
          <a:ext cx="1946931" cy="4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29" name="Formel" r:id="rId10" imgW="1320800" imgH="228600" progId="Equation.3">
                  <p:embed/>
                </p:oleObj>
              </mc:Choice>
              <mc:Fallback>
                <p:oleObj name="Formel" r:id="rId10" imgW="1320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5620" y="2777206"/>
                        <a:ext cx="1946931" cy="4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076690"/>
              </p:ext>
            </p:extLst>
          </p:nvPr>
        </p:nvGraphicFramePr>
        <p:xfrm>
          <a:off x="4030613" y="2794730"/>
          <a:ext cx="26765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30" name="Formel" r:id="rId12" imgW="1485900" imgH="228600" progId="Equation.3">
                  <p:embed/>
                </p:oleObj>
              </mc:Choice>
              <mc:Fallback>
                <p:oleObj name="Formel" r:id="rId12" imgW="148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30613" y="2794730"/>
                        <a:ext cx="26765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873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42</a:t>
            </a:fld>
            <a:endParaRPr kumimoji="0" lang="en-US" dirty="0"/>
          </a:p>
        </p:txBody>
      </p:sp>
      <p:sp>
        <p:nvSpPr>
          <p:cNvPr id="4" name="Rechteck 3"/>
          <p:cNvSpPr/>
          <p:nvPr/>
        </p:nvSpPr>
        <p:spPr>
          <a:xfrm>
            <a:off x="551397" y="2875002"/>
            <a:ext cx="8053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>
                <a:latin typeface="Comic Sans MS"/>
                <a:cs typeface="Comic Sans MS"/>
              </a:rPr>
              <a:t>Backup slides</a:t>
            </a:r>
          </a:p>
          <a:p>
            <a:pPr lvl="1"/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61166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4" y="1904795"/>
            <a:ext cx="3615958" cy="342224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52835" y="152831"/>
            <a:ext cx="8562479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Investigation on intense magnetic flux shielding with a high temperature superconducting tube for a transverse polarized target at the  PANDA experiment (</a:t>
            </a:r>
            <a:r>
              <a:rPr lang="en-US" sz="2000" b="1" dirty="0" err="1">
                <a:solidFill>
                  <a:schemeClr val="tx2"/>
                </a:solidFill>
              </a:rPr>
              <a:t>Bertold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Fröhlich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) </a:t>
            </a:r>
            <a:endParaRPr lang="en-US" sz="20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061" y="2415248"/>
            <a:ext cx="5062990" cy="300587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63577" y="1593459"/>
            <a:ext cx="7575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A transversally polarized target at PANDA requires longitudinal shielding.</a:t>
            </a:r>
          </a:p>
        </p:txBody>
      </p:sp>
      <p:sp>
        <p:nvSpPr>
          <p:cNvPr id="6" name="Rechteck 5"/>
          <p:cNvSpPr/>
          <p:nvPr/>
        </p:nvSpPr>
        <p:spPr>
          <a:xfrm>
            <a:off x="310611" y="5470268"/>
            <a:ext cx="8594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The experimental investigations have shown that with a shielding tube (BSCCO) with a wall thickness of 3.5 mm, a magnetic flux density of 1T  can be shielded</a:t>
            </a:r>
          </a:p>
        </p:txBody>
      </p:sp>
    </p:spTree>
    <p:extLst>
      <p:ext uri="{BB962C8B-B14F-4D97-AF65-F5344CB8AC3E}">
        <p14:creationId xmlns:p14="http://schemas.microsoft.com/office/powerpoint/2010/main" val="227644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0" y="78400"/>
            <a:ext cx="9099806" cy="841210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Radiative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corrections on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ppbar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-&gt;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2400" b="1" baseline="30000" dirty="0" err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24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at PANDA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Monte Carlo event generator (M.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Zambrana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et 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cs typeface="Times New Roman"/>
              </a:rPr>
              <a:t>al.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62" y="3114575"/>
            <a:ext cx="7351068" cy="289350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16546" y="1302074"/>
            <a:ext cx="8782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First order </a:t>
            </a:r>
            <a:r>
              <a:rPr lang="en-US" dirty="0" err="1">
                <a:latin typeface="Times New Roman"/>
                <a:cs typeface="Times New Roman"/>
              </a:rPr>
              <a:t>radiative</a:t>
            </a:r>
            <a:r>
              <a:rPr lang="en-US" dirty="0">
                <a:latin typeface="Times New Roman"/>
                <a:cs typeface="Times New Roman"/>
              </a:rPr>
              <a:t> corrections to </a:t>
            </a:r>
            <a:r>
              <a:rPr lang="en-US" dirty="0" err="1">
                <a:latin typeface="Times New Roman"/>
                <a:cs typeface="Times New Roman"/>
              </a:rPr>
              <a:t>ppbar</a:t>
            </a:r>
            <a:r>
              <a:rPr lang="en-US" dirty="0">
                <a:latin typeface="Times New Roman"/>
                <a:cs typeface="Times New Roman"/>
              </a:rPr>
              <a:t>-&gt;</a:t>
            </a:r>
            <a:r>
              <a:rPr lang="en-US" dirty="0" err="1">
                <a:latin typeface="Times New Roman"/>
                <a:cs typeface="Times New Roman"/>
              </a:rPr>
              <a:t>e+e</a:t>
            </a:r>
            <a:r>
              <a:rPr lang="en-US" dirty="0">
                <a:latin typeface="Times New Roman"/>
                <a:cs typeface="Times New Roman"/>
              </a:rPr>
              <a:t>- have been calculated in the point-like approximation, including both virtual and real corrections, and interference effects.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Event generators have been developed on the basis of the calculated cross section.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6623603" y="4447012"/>
            <a:ext cx="146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 = 5.08 GeV</a:t>
            </a:r>
            <a:r>
              <a:rPr lang="de-DE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1058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696056" y="4093667"/>
            <a:ext cx="3730766" cy="390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500942" y="3353755"/>
            <a:ext cx="3645647" cy="5608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5" name="Bild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26" y="1338059"/>
            <a:ext cx="4526988" cy="2778469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1608" y="39828"/>
            <a:ext cx="9099806" cy="881836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de-DE" sz="2400" b="1" dirty="0"/>
              <a:t>B) </a:t>
            </a:r>
            <a:r>
              <a:rPr lang="de-DE" sz="2400" b="1" dirty="0" err="1"/>
              <a:t>Feasibility</a:t>
            </a:r>
            <a:r>
              <a:rPr lang="de-DE" sz="2400" b="1" dirty="0"/>
              <a:t> </a:t>
            </a:r>
            <a:r>
              <a:rPr lang="de-DE" sz="2400" b="1" dirty="0" err="1"/>
              <a:t>studies</a:t>
            </a:r>
            <a:r>
              <a:rPr lang="de-DE" sz="2400" b="1" dirty="0"/>
              <a:t>: time-</a:t>
            </a:r>
            <a:r>
              <a:rPr lang="de-DE" sz="2400" b="1" dirty="0" err="1"/>
              <a:t>like</a:t>
            </a:r>
            <a:r>
              <a:rPr lang="de-DE" sz="2400" b="1" dirty="0"/>
              <a:t> </a:t>
            </a:r>
            <a:r>
              <a:rPr lang="de-DE" sz="2400" b="1" dirty="0" err="1"/>
              <a:t>proton</a:t>
            </a:r>
            <a:r>
              <a:rPr lang="de-DE" sz="2400" b="1" dirty="0"/>
              <a:t> form </a:t>
            </a:r>
            <a:r>
              <a:rPr lang="de-DE" sz="2400" b="1" dirty="0" err="1"/>
              <a:t>factors</a:t>
            </a:r>
            <a:r>
              <a:rPr lang="de-DE" sz="2400" b="1" dirty="0"/>
              <a:t> @ PANDA</a:t>
            </a:r>
          </a:p>
          <a:p>
            <a:pPr>
              <a:lnSpc>
                <a:spcPct val="110000"/>
              </a:lnSpc>
            </a:pPr>
            <a:r>
              <a:rPr lang="de-DE" sz="2000" dirty="0"/>
              <a:t> Statistical </a:t>
            </a:r>
            <a:r>
              <a:rPr lang="de-DE" sz="2000" dirty="0" err="1"/>
              <a:t>error</a:t>
            </a:r>
            <a:r>
              <a:rPr lang="de-DE" sz="2000" dirty="0"/>
              <a:t> on R = |G</a:t>
            </a:r>
            <a:r>
              <a:rPr lang="de-DE" sz="2000" baseline="-25000" dirty="0"/>
              <a:t>E</a:t>
            </a:r>
            <a:r>
              <a:rPr lang="de-DE" sz="2000" dirty="0"/>
              <a:t>|/|G</a:t>
            </a:r>
            <a:r>
              <a:rPr lang="de-DE" sz="2000" baseline="-25000" dirty="0"/>
              <a:t>M</a:t>
            </a:r>
            <a:r>
              <a:rPr lang="de-DE" sz="2000" dirty="0"/>
              <a:t>|</a:t>
            </a:r>
            <a:endParaRPr lang="de-DE" sz="2400" dirty="0"/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419376" y="934862"/>
            <a:ext cx="1389268" cy="400050"/>
          </a:xfrm>
          <a:prstGeom prst="rect">
            <a:avLst/>
          </a:prstGeom>
          <a:noFill/>
          <a:ln w="36000" cap="flat">
            <a:solidFill>
              <a:srgbClr val="00CC00">
                <a:alpha val="79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graphicFrame>
        <p:nvGraphicFramePr>
          <p:cNvPr id="50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67748"/>
              </p:ext>
            </p:extLst>
          </p:nvPr>
        </p:nvGraphicFramePr>
        <p:xfrm>
          <a:off x="478690" y="921664"/>
          <a:ext cx="1329954" cy="42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965" name="Equation" r:id="rId4" imgW="723900" imgH="228600" progId="Equation.3">
                  <p:embed/>
                </p:oleObj>
              </mc:Choice>
              <mc:Fallback>
                <p:oleObj name="Equation" r:id="rId4" imgW="723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90" y="921664"/>
                        <a:ext cx="1329954" cy="421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2136937" y="989019"/>
            <a:ext cx="523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9900CC"/>
                </a:solidFill>
              </a:rPr>
              <a:t>Analysis : </a:t>
            </a:r>
            <a:r>
              <a:rPr lang="de-DE" b="1" dirty="0" err="1">
                <a:solidFill>
                  <a:srgbClr val="9900CC"/>
                </a:solidFill>
              </a:rPr>
              <a:t>Boosted</a:t>
            </a:r>
            <a:r>
              <a:rPr lang="de-DE" b="1" dirty="0">
                <a:solidFill>
                  <a:srgbClr val="9900CC"/>
                </a:solidFill>
              </a:rPr>
              <a:t> </a:t>
            </a:r>
            <a:r>
              <a:rPr lang="de-DE" b="1" dirty="0" err="1">
                <a:solidFill>
                  <a:srgbClr val="9900CC"/>
                </a:solidFill>
              </a:rPr>
              <a:t>Decision</a:t>
            </a:r>
            <a:r>
              <a:rPr lang="de-DE" b="1" dirty="0">
                <a:solidFill>
                  <a:srgbClr val="9900CC"/>
                </a:solidFill>
              </a:rPr>
              <a:t> </a:t>
            </a:r>
            <a:r>
              <a:rPr lang="de-DE" b="1" dirty="0" err="1">
                <a:solidFill>
                  <a:srgbClr val="9900CC"/>
                </a:solidFill>
              </a:rPr>
              <a:t>Trees</a:t>
            </a:r>
            <a:r>
              <a:rPr lang="de-DE" b="1" dirty="0"/>
              <a:t> &amp; Cuts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45</a:t>
            </a:fld>
            <a:endParaRPr kumimoji="0" lang="en-US" dirty="0"/>
          </a:p>
        </p:txBody>
      </p:sp>
      <p:sp>
        <p:nvSpPr>
          <p:cNvPr id="31" name="Rechteck 30"/>
          <p:cNvSpPr/>
          <p:nvPr/>
        </p:nvSpPr>
        <p:spPr>
          <a:xfrm>
            <a:off x="426237" y="1554531"/>
            <a:ext cx="4065656" cy="4836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u="sng" dirty="0"/>
              <a:t>Signal:</a:t>
            </a:r>
          </a:p>
          <a:p>
            <a:pPr marL="742809" lvl="1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/>
              <a:t> Follows physical cross section</a:t>
            </a:r>
          </a:p>
          <a:p>
            <a:pPr marL="742809" lvl="1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/>
              <a:t>Assuming </a:t>
            </a:r>
          </a:p>
          <a:p>
            <a:pPr marL="742809" lvl="1" indent="-285750">
              <a:lnSpc>
                <a:spcPct val="120000"/>
              </a:lnSpc>
              <a:buFont typeface="Wingdings" charset="2"/>
              <a:buChar char="Ø"/>
            </a:pPr>
            <a:r>
              <a:rPr lang="de-DE" sz="1600" b="1" dirty="0"/>
              <a:t>s [GeV</a:t>
            </a:r>
            <a:r>
              <a:rPr lang="de-DE" sz="1600" b="1" baseline="30000" dirty="0"/>
              <a:t>2</a:t>
            </a:r>
            <a:r>
              <a:rPr lang="de-DE" sz="1600" b="1" dirty="0"/>
              <a:t>]: </a:t>
            </a:r>
            <a:r>
              <a:rPr lang="de-DE" sz="1600" b="1" dirty="0">
                <a:solidFill>
                  <a:srgbClr val="FF0000"/>
                </a:solidFill>
              </a:rPr>
              <a:t>5.4 </a:t>
            </a:r>
            <a:r>
              <a:rPr lang="de-DE" sz="1600" b="1" dirty="0"/>
              <a:t>(5.1, 6.8, 8.2) </a:t>
            </a:r>
            <a:endParaRPr lang="en-US" sz="1600" b="1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 Additional samples for signal efficiency determination</a:t>
            </a:r>
            <a:r>
              <a:rPr lang="en-US" sz="1600" b="1" dirty="0">
                <a:solidFill>
                  <a:srgbClr val="FF0000"/>
                </a:solidFill>
              </a:rPr>
              <a:t> ~10</a:t>
            </a:r>
            <a:r>
              <a:rPr lang="en-US" sz="1600" b="1" baseline="30000" dirty="0">
                <a:solidFill>
                  <a:srgbClr val="FF0000"/>
                </a:solidFill>
              </a:rPr>
              <a:t>7</a:t>
            </a:r>
            <a:r>
              <a:rPr lang="en-US" sz="1600" b="1" dirty="0">
                <a:solidFill>
                  <a:srgbClr val="FF0000"/>
                </a:solidFill>
              </a:rPr>
              <a:t> events 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b="1" dirty="0">
                <a:solidFill>
                  <a:srgbClr val="FFFFFF"/>
                </a:solidFill>
              </a:rPr>
              <a:t>Signal efficiency ~ 21%</a:t>
            </a:r>
          </a:p>
          <a:p>
            <a:pPr marL="285750" indent="-285750">
              <a:buFont typeface="Wingdings" charset="2"/>
              <a:buChar char="Ø"/>
            </a:pPr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/>
              <a:t> </a:t>
            </a:r>
            <a:r>
              <a:rPr lang="en-US" sz="1600" b="1" u="sng" dirty="0"/>
              <a:t>Background:</a:t>
            </a:r>
          </a:p>
          <a:p>
            <a:pPr marL="285750" lvl="1" indent="-285750">
              <a:buFont typeface="Wingdings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New event generator </a:t>
            </a:r>
            <a:r>
              <a:rPr lang="en-US" sz="1600" dirty="0"/>
              <a:t>@ </a:t>
            </a:r>
            <a:r>
              <a:rPr lang="de-DE" sz="1600" b="1" dirty="0"/>
              <a:t>s [GeV</a:t>
            </a:r>
            <a:r>
              <a:rPr lang="de-DE" sz="1600" b="1" baseline="30000" dirty="0"/>
              <a:t>2</a:t>
            </a:r>
            <a:r>
              <a:rPr lang="de-DE" sz="1600" b="1" dirty="0"/>
              <a:t>]: </a:t>
            </a:r>
            <a:r>
              <a:rPr lang="de-DE" sz="1600" b="1" dirty="0">
                <a:solidFill>
                  <a:srgbClr val="FF0000"/>
                </a:solidFill>
              </a:rPr>
              <a:t>5.4 </a:t>
            </a:r>
            <a:r>
              <a:rPr lang="de-DE" sz="1600" b="1" dirty="0"/>
              <a:t>(5.1, 6.8, 8.2) </a:t>
            </a:r>
            <a:endParaRPr lang="en-US" sz="1600" b="1" dirty="0"/>
          </a:p>
          <a:p>
            <a:pPr marL="285750" indent="-285750">
              <a:buFont typeface="Wingdings" charset="2"/>
              <a:buChar char="Ø"/>
            </a:pPr>
            <a:endParaRPr lang="en-US" sz="1600" baseline="30000" dirty="0"/>
          </a:p>
          <a:p>
            <a:pPr marL="285750" indent="-285750">
              <a:buFont typeface="Wingdings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Two samples each for studying background rejection and effects of background subtraction, 10</a:t>
            </a:r>
            <a:r>
              <a:rPr lang="en-US" sz="1600" b="1" baseline="30000" dirty="0">
                <a:solidFill>
                  <a:srgbClr val="FF0000"/>
                </a:solidFill>
              </a:rPr>
              <a:t>8</a:t>
            </a:r>
            <a:r>
              <a:rPr lang="en-US" sz="1600" b="1" dirty="0">
                <a:solidFill>
                  <a:srgbClr val="FF0000"/>
                </a:solidFill>
              </a:rPr>
              <a:t> events at each energy point</a:t>
            </a:r>
          </a:p>
          <a:p>
            <a:pPr marL="285750" indent="-285750">
              <a:buFont typeface="Wingdings" charset="2"/>
              <a:buChar char="Ø"/>
            </a:pP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008181"/>
              </p:ext>
            </p:extLst>
          </p:nvPr>
        </p:nvGraphicFramePr>
        <p:xfrm>
          <a:off x="2283508" y="2156811"/>
          <a:ext cx="1573451" cy="366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966" name="Equation" r:id="rId6" imgW="1041400" imgH="241300" progId="Equation.3">
                  <p:embed/>
                </p:oleObj>
              </mc:Choice>
              <mc:Fallback>
                <p:oleObj name="Equation" r:id="rId6" imgW="1041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3508" y="2156811"/>
                        <a:ext cx="1573451" cy="366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/>
          <p:cNvSpPr/>
          <p:nvPr/>
        </p:nvSpPr>
        <p:spPr>
          <a:xfrm>
            <a:off x="426237" y="1554916"/>
            <a:ext cx="4065656" cy="47209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6" name="Obj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218453"/>
              </p:ext>
            </p:extLst>
          </p:nvPr>
        </p:nvGraphicFramePr>
        <p:xfrm>
          <a:off x="1823292" y="4130904"/>
          <a:ext cx="1081152" cy="33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967" name="Equation" r:id="rId8" imgW="736600" imgH="228600" progId="Equation.3">
                  <p:embed/>
                </p:oleObj>
              </mc:Choice>
              <mc:Fallback>
                <p:oleObj name="Equation" r:id="rId8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292" y="4130904"/>
                        <a:ext cx="1081152" cy="338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436059"/>
              </p:ext>
            </p:extLst>
          </p:nvPr>
        </p:nvGraphicFramePr>
        <p:xfrm>
          <a:off x="1296067" y="1578973"/>
          <a:ext cx="987441" cy="31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968" name="Equation" r:id="rId10" imgW="723900" imgH="228600" progId="Equation.3">
                  <p:embed/>
                </p:oleObj>
              </mc:Choice>
              <mc:Fallback>
                <p:oleObj name="Equation" r:id="rId10" imgW="723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067" y="1578973"/>
                        <a:ext cx="987441" cy="313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89611"/>
              </p:ext>
            </p:extLst>
          </p:nvPr>
        </p:nvGraphicFramePr>
        <p:xfrm>
          <a:off x="7559947" y="1108524"/>
          <a:ext cx="1097292" cy="36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969" name="Formel" r:id="rId11" imgW="723900" imgH="241300" progId="Equation.3">
                  <p:embed/>
                </p:oleObj>
              </mc:Choice>
              <mc:Fallback>
                <p:oleObj name="Formel" r:id="rId11" imgW="723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9947" y="1108524"/>
                        <a:ext cx="1097292" cy="365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feld 41"/>
          <p:cNvSpPr txBox="1"/>
          <p:nvPr/>
        </p:nvSpPr>
        <p:spPr>
          <a:xfrm>
            <a:off x="4591469" y="4106813"/>
            <a:ext cx="4074824" cy="2226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b="1" dirty="0">
                <a:solidFill>
                  <a:srgbClr val="FFFFFF"/>
                </a:solidFill>
              </a:rPr>
              <a:t>Background rejection factor ~ 10</a:t>
            </a:r>
            <a:r>
              <a:rPr lang="en-US" sz="1600" b="1" baseline="30000" dirty="0">
                <a:solidFill>
                  <a:srgbClr val="FFFFFF"/>
                </a:solidFill>
              </a:rPr>
              <a:t>-6</a:t>
            </a:r>
          </a:p>
          <a:p>
            <a:pPr marL="285750" indent="-285750">
              <a:buFont typeface="Wingdings" charset="2"/>
              <a:buChar char="Ø"/>
            </a:pPr>
            <a:endParaRPr lang="en-US" sz="1600" b="1" baseline="30000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Background subtraction removes pion background contamination</a:t>
            </a:r>
          </a:p>
          <a:p>
            <a:pPr marL="285750" indent="-285750">
              <a:buFont typeface="Wingdings" charset="2"/>
              <a:buChar char="Ø"/>
            </a:pPr>
            <a:endParaRPr lang="de-DE" sz="1600" b="1" dirty="0"/>
          </a:p>
          <a:p>
            <a:pPr marL="285750" indent="-285750">
              <a:buFont typeface="Wingdings" charset="2"/>
              <a:buChar char="Ø"/>
            </a:pPr>
            <a:r>
              <a:rPr lang="de-DE" sz="1600" b="1" dirty="0" err="1"/>
              <a:t>Extraction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FF´s</a:t>
            </a:r>
            <a:r>
              <a:rPr lang="de-DE" sz="1600" b="1" dirty="0"/>
              <a:t> &amp; R±∆R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efficiency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corrected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signal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distribution</a:t>
            </a:r>
            <a:endParaRPr lang="de-DE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de-DE" sz="1600" dirty="0"/>
          </a:p>
          <a:p>
            <a:pPr marL="285750" indent="-285750">
              <a:buFont typeface="Wingdings" charset="2"/>
              <a:buChar char="Ø"/>
            </a:pPr>
            <a:r>
              <a:rPr lang="de-DE" sz="1600" b="1" dirty="0"/>
              <a:t>Time-</a:t>
            </a:r>
            <a:r>
              <a:rPr lang="de-DE" sz="1600" b="1" dirty="0" err="1"/>
              <a:t>integrated</a:t>
            </a:r>
            <a:r>
              <a:rPr lang="de-DE" sz="1600" b="1" dirty="0"/>
              <a:t> </a:t>
            </a:r>
            <a:r>
              <a:rPr lang="de-DE" sz="1600" b="1" dirty="0" err="1"/>
              <a:t>cross</a:t>
            </a:r>
            <a:r>
              <a:rPr lang="de-DE" sz="1600" b="1" dirty="0"/>
              <a:t> </a:t>
            </a:r>
            <a:r>
              <a:rPr lang="de-DE" sz="1600" b="1" dirty="0" err="1"/>
              <a:t>section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2 fb</a:t>
            </a:r>
            <a:r>
              <a:rPr lang="de-DE" sz="1600" b="1" baseline="30000" dirty="0"/>
              <a:t>-1</a:t>
            </a:r>
          </a:p>
        </p:txBody>
      </p:sp>
      <p:sp>
        <p:nvSpPr>
          <p:cNvPr id="46" name="ZoneTexte 23"/>
          <p:cNvSpPr txBox="1"/>
          <p:nvPr/>
        </p:nvSpPr>
        <p:spPr>
          <a:xfrm>
            <a:off x="5545016" y="2515056"/>
            <a:ext cx="2651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90"/>
                </a:solidFill>
              </a:rPr>
              <a:t>Efficiency corrected events</a:t>
            </a:r>
          </a:p>
        </p:txBody>
      </p:sp>
      <p:sp>
        <p:nvSpPr>
          <p:cNvPr id="51" name="ZoneTexte 10"/>
          <p:cNvSpPr txBox="1"/>
          <p:nvPr/>
        </p:nvSpPr>
        <p:spPr>
          <a:xfrm>
            <a:off x="5959617" y="1725531"/>
            <a:ext cx="1871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FF"/>
                </a:solidFill>
              </a:rPr>
              <a:t> Generated events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727343" y="2895672"/>
            <a:ext cx="238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Fit </a:t>
            </a:r>
            <a:r>
              <a:rPr lang="de-DE" sz="1600" b="1" dirty="0" err="1">
                <a:solidFill>
                  <a:srgbClr val="FF0000"/>
                </a:solidFill>
              </a:rPr>
              <a:t>function</a:t>
            </a:r>
            <a:r>
              <a:rPr lang="de-DE" sz="1600" b="1" dirty="0">
                <a:solidFill>
                  <a:srgbClr val="FF0000"/>
                </a:solidFill>
              </a:rPr>
              <a:t> ~ </a:t>
            </a:r>
            <a:r>
              <a:rPr lang="de-DE" sz="1600" b="1" dirty="0" err="1">
                <a:solidFill>
                  <a:srgbClr val="FF0000"/>
                </a:solidFill>
              </a:rPr>
              <a:t>dσ</a:t>
            </a:r>
            <a:r>
              <a:rPr lang="de-DE" sz="1600" b="1" dirty="0">
                <a:solidFill>
                  <a:srgbClr val="FF0000"/>
                </a:solidFill>
              </a:rPr>
              <a:t>/</a:t>
            </a:r>
            <a:r>
              <a:rPr lang="de-DE" sz="1600" b="1" dirty="0" err="1">
                <a:solidFill>
                  <a:srgbClr val="FF0000"/>
                </a:solidFill>
              </a:rPr>
              <a:t>dcosθ</a:t>
            </a:r>
            <a:endParaRPr lang="de-D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33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-47706" y="630362"/>
            <a:ext cx="9099806" cy="1367567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de-DE" sz="2400" b="1" dirty="0">
                <a:solidFill>
                  <a:srgbClr val="660066"/>
                </a:solidFill>
              </a:rPr>
              <a:t>        </a:t>
            </a:r>
            <a:r>
              <a:rPr lang="de-DE" sz="2800" b="1" dirty="0">
                <a:solidFill>
                  <a:srgbClr val="660066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2800" b="1" dirty="0"/>
              <a:t>A) </a:t>
            </a:r>
            <a:r>
              <a:rPr lang="de-DE" sz="2800" b="1" dirty="0" err="1"/>
              <a:t>Feasibility</a:t>
            </a:r>
            <a:r>
              <a:rPr lang="de-DE" sz="2800" b="1" dirty="0"/>
              <a:t> </a:t>
            </a:r>
            <a:r>
              <a:rPr lang="de-DE" sz="2800" b="1" dirty="0" err="1"/>
              <a:t>studies</a:t>
            </a:r>
            <a:r>
              <a:rPr lang="de-DE" sz="2800" b="1" dirty="0"/>
              <a:t>: time-</a:t>
            </a:r>
            <a:r>
              <a:rPr lang="de-DE" sz="2800" b="1" dirty="0" err="1"/>
              <a:t>like</a:t>
            </a:r>
            <a:r>
              <a:rPr lang="de-DE" sz="2800" b="1" dirty="0"/>
              <a:t> </a:t>
            </a:r>
            <a:r>
              <a:rPr lang="de-DE" sz="2800" b="1" dirty="0" err="1"/>
              <a:t>proton</a:t>
            </a:r>
            <a:r>
              <a:rPr lang="de-DE" sz="2800" b="1" dirty="0"/>
              <a:t> form </a:t>
            </a:r>
            <a:r>
              <a:rPr lang="de-DE" sz="2800" b="1" dirty="0" err="1"/>
              <a:t>factors</a:t>
            </a:r>
            <a:r>
              <a:rPr lang="de-DE" sz="2800" b="1" dirty="0"/>
              <a:t> </a:t>
            </a:r>
          </a:p>
          <a:p>
            <a:pPr>
              <a:lnSpc>
                <a:spcPct val="110000"/>
              </a:lnSpc>
            </a:pPr>
            <a:r>
              <a:rPr lang="de-DE" sz="2800" b="1" dirty="0"/>
              <a:t>	@ PANDA </a:t>
            </a:r>
            <a:r>
              <a:rPr lang="de-DE" sz="2800" b="1" dirty="0" err="1"/>
              <a:t>for</a:t>
            </a:r>
            <a:endParaRPr lang="de-DE" sz="3200" b="1" dirty="0"/>
          </a:p>
        </p:txBody>
      </p:sp>
      <p:sp>
        <p:nvSpPr>
          <p:cNvPr id="10" name="Rechteck 9"/>
          <p:cNvSpPr/>
          <p:nvPr/>
        </p:nvSpPr>
        <p:spPr>
          <a:xfrm>
            <a:off x="1658471" y="2920783"/>
            <a:ext cx="5292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Study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precision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/>
              <a:t>|G</a:t>
            </a:r>
            <a:r>
              <a:rPr lang="de-DE" baseline="-25000" dirty="0"/>
              <a:t>E</a:t>
            </a:r>
            <a:r>
              <a:rPr lang="de-DE" dirty="0"/>
              <a:t>|&amp;|G</a:t>
            </a:r>
            <a:r>
              <a:rPr lang="de-DE" baseline="-25000" dirty="0"/>
              <a:t>M</a:t>
            </a:r>
            <a:r>
              <a:rPr lang="de-DE" dirty="0"/>
              <a:t>|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form </a:t>
            </a:r>
            <a:r>
              <a:rPr lang="de-DE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factor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ratio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 &amp; </a:t>
            </a:r>
            <a:r>
              <a:rPr lang="de-DE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effective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form </a:t>
            </a:r>
            <a:r>
              <a:rPr lang="de-DE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factor</a:t>
            </a:r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Study of the</a:t>
            </a:r>
            <a:r>
              <a:rPr lang="en-US" b="1" dirty="0"/>
              <a:t> systematic effects</a:t>
            </a:r>
            <a:r>
              <a:rPr lang="en-US" dirty="0"/>
              <a:t> : generator model, fluctuations and fit function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Method 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event generator based on physical cross section &amp; expected events are simulated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Method II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10</a:t>
            </a:r>
            <a:r>
              <a:rPr lang="en-US" baseline="30000" dirty="0"/>
              <a:t>6</a:t>
            </a:r>
            <a:r>
              <a:rPr lang="en-US" dirty="0"/>
              <a:t> events + flat Phase Space (PHSP) event generator + weighting</a:t>
            </a:r>
            <a:endParaRPr lang="en-US" baseline="30000" dirty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1454394" y="2909337"/>
            <a:ext cx="5807026" cy="35074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488996"/>
              </p:ext>
            </p:extLst>
          </p:nvPr>
        </p:nvGraphicFramePr>
        <p:xfrm>
          <a:off x="3951873" y="2086602"/>
          <a:ext cx="1469859" cy="53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898" name="Formel" r:id="rId3" imgW="660400" imgH="228600" progId="Equation.3">
                  <p:embed/>
                </p:oleObj>
              </mc:Choice>
              <mc:Fallback>
                <p:oleObj name="Formel" r:id="rId3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873" y="2086602"/>
                        <a:ext cx="1469859" cy="53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829038" y="2121876"/>
            <a:ext cx="1709612" cy="478647"/>
          </a:xfrm>
          <a:prstGeom prst="rect">
            <a:avLst/>
          </a:prstGeom>
          <a:noFill/>
          <a:ln w="36000" cap="flat">
            <a:solidFill>
              <a:srgbClr val="00CC00">
                <a:alpha val="79000"/>
              </a:srgbClr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936" tIns="41469" rIns="82936" bIns="41469" anchor="ctr"/>
          <a:lstStyle/>
          <a:p>
            <a:pPr defTabSz="414683">
              <a:defRPr/>
            </a:pPr>
            <a:endParaRPr lang="de-DE">
              <a:cs typeface="DejaVu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852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543" y="1668001"/>
            <a:ext cx="5366844" cy="4676527"/>
          </a:xfrm>
          <a:prstGeom prst="rect">
            <a:avLst/>
          </a:prstGeom>
          <a:ln w="76200" cmpd="sng">
            <a:solidFill>
              <a:srgbClr val="262626"/>
            </a:solidFill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8744" y="217333"/>
            <a:ext cx="9144000" cy="435870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800" b="1" dirty="0"/>
              <a:t>The PANDA experiment at FAIR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1029" y="5281802"/>
            <a:ext cx="201497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Nucleon structure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2073" y="3838049"/>
            <a:ext cx="240056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latin typeface="Times"/>
                <a:cs typeface="Times"/>
              </a:rPr>
              <a:t>Hypernuclear</a:t>
            </a:r>
            <a:r>
              <a:rPr lang="en-US" sz="2000" dirty="0">
                <a:latin typeface="Times"/>
                <a:cs typeface="Times"/>
              </a:rPr>
              <a:t> physics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3117" y="4490008"/>
            <a:ext cx="347808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Hadrons in the nuclear medium </a:t>
            </a:r>
          </a:p>
        </p:txBody>
      </p:sp>
      <p:grpSp>
        <p:nvGrpSpPr>
          <p:cNvPr id="14" name="Gruppierung 13"/>
          <p:cNvGrpSpPr/>
          <p:nvPr/>
        </p:nvGrpSpPr>
        <p:grpSpPr>
          <a:xfrm>
            <a:off x="5822018" y="913986"/>
            <a:ext cx="3226369" cy="531378"/>
            <a:chOff x="3292000" y="5192969"/>
            <a:chExt cx="3226369" cy="531378"/>
          </a:xfrm>
        </p:grpSpPr>
        <p:sp>
          <p:nvSpPr>
            <p:cNvPr id="15" name="Textfeld 14"/>
            <p:cNvSpPr txBox="1"/>
            <p:nvPr/>
          </p:nvSpPr>
          <p:spPr>
            <a:xfrm>
              <a:off x="5756622" y="5262682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>
                  <a:latin typeface="Times New Roman"/>
                  <a:cs typeface="Times New Roman"/>
                </a:rPr>
                <a:t>GeV</a:t>
              </a:r>
              <a:endParaRPr lang="de-DE" sz="24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16" name="Objek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1273822"/>
                </p:ext>
              </p:extLst>
            </p:nvPr>
          </p:nvGraphicFramePr>
          <p:xfrm>
            <a:off x="3292000" y="5192969"/>
            <a:ext cx="25273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643" name="Formel" r:id="rId5" imgW="1117600" imgH="228600" progId="Equation.3">
                    <p:embed/>
                  </p:oleObj>
                </mc:Choice>
                <mc:Fallback>
                  <p:oleObj name="Formel" r:id="rId5" imgW="11176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92000" y="5192969"/>
                          <a:ext cx="2527300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feld 17"/>
          <p:cNvSpPr txBox="1"/>
          <p:nvPr/>
        </p:nvSpPr>
        <p:spPr>
          <a:xfrm>
            <a:off x="86454" y="1575527"/>
            <a:ext cx="3406952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Hadron Spectroscopy</a:t>
            </a:r>
          </a:p>
          <a:p>
            <a:r>
              <a:rPr lang="en-US" sz="2000" dirty="0">
                <a:latin typeface="Times"/>
                <a:cs typeface="Times"/>
              </a:rPr>
              <a:t>– </a:t>
            </a:r>
            <a:r>
              <a:rPr lang="en-US" sz="2000" dirty="0" err="1">
                <a:latin typeface="Times"/>
                <a:cs typeface="Times"/>
              </a:rPr>
              <a:t>Charmonium</a:t>
            </a:r>
            <a:endParaRPr lang="en-US" sz="2000" dirty="0">
              <a:latin typeface="Times"/>
              <a:cs typeface="Times"/>
            </a:endParaRPr>
          </a:p>
          <a:p>
            <a:r>
              <a:rPr lang="en-US" sz="2000" dirty="0">
                <a:latin typeface="Times"/>
                <a:cs typeface="Times"/>
              </a:rPr>
              <a:t>– Light mesons, baryons</a:t>
            </a:r>
          </a:p>
          <a:p>
            <a:r>
              <a:rPr lang="en-US" sz="2000" dirty="0">
                <a:latin typeface="Times"/>
                <a:cs typeface="Times"/>
              </a:rPr>
              <a:t>– Open charm </a:t>
            </a:r>
          </a:p>
          <a:p>
            <a:r>
              <a:rPr lang="en-US" sz="2000" dirty="0">
                <a:latin typeface="Times"/>
                <a:cs typeface="Times"/>
              </a:rPr>
              <a:t>– QCD exotics: </a:t>
            </a:r>
            <a:r>
              <a:rPr lang="en-US" sz="2000" dirty="0" err="1">
                <a:latin typeface="Times"/>
                <a:cs typeface="Times"/>
              </a:rPr>
              <a:t>glueballs</a:t>
            </a:r>
            <a:r>
              <a:rPr lang="en-US" sz="2000" dirty="0">
                <a:latin typeface="Times"/>
                <a:cs typeface="Times"/>
              </a:rPr>
              <a:t>, </a:t>
            </a:r>
          </a:p>
          <a:p>
            <a:r>
              <a:rPr lang="en-US" sz="2000" dirty="0">
                <a:latin typeface="Times"/>
                <a:cs typeface="Times"/>
              </a:rPr>
              <a:t>   hybrid states, X,Y,Z-states,…</a:t>
            </a:r>
          </a:p>
        </p:txBody>
      </p:sp>
    </p:spTree>
    <p:extLst>
      <p:ext uri="{BB962C8B-B14F-4D97-AF65-F5344CB8AC3E}">
        <p14:creationId xmlns:p14="http://schemas.microsoft.com/office/powerpoint/2010/main" val="426805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45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800" b="1" dirty="0"/>
              <a:t>Study of the Hadron Structure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grpSp>
        <p:nvGrpSpPr>
          <p:cNvPr id="8" name="Gruppieren 5"/>
          <p:cNvGrpSpPr/>
          <p:nvPr/>
        </p:nvGrpSpPr>
        <p:grpSpPr>
          <a:xfrm>
            <a:off x="5025209" y="866156"/>
            <a:ext cx="3995936" cy="3384376"/>
            <a:chOff x="4736976" y="1412776"/>
            <a:chExt cx="4888519" cy="4194980"/>
          </a:xfrm>
        </p:grpSpPr>
        <p:pic>
          <p:nvPicPr>
            <p:cNvPr id="9" name="Grafik 3" descr="particle2nucle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9839" y="1412776"/>
              <a:ext cx="4421673" cy="617900"/>
            </a:xfrm>
            <a:prstGeom prst="rect">
              <a:avLst/>
            </a:prstGeom>
          </p:spPr>
        </p:pic>
        <p:pic>
          <p:nvPicPr>
            <p:cNvPr id="10" name="Grafik 4" descr="TJ14-100125_Bormio_talk_TJ_p19_Page_1_Image_0008.png"/>
            <p:cNvPicPr>
              <a:picLocks noChangeAspect="1"/>
            </p:cNvPicPr>
            <p:nvPr/>
          </p:nvPicPr>
          <p:blipFill>
            <a:blip r:embed="rId4" cstate="print"/>
            <a:srcRect l="20818" t="3801" r="19872" b="2851"/>
            <a:stretch>
              <a:fillRect/>
            </a:stretch>
          </p:blipFill>
          <p:spPr>
            <a:xfrm>
              <a:off x="4736976" y="2071678"/>
              <a:ext cx="4888519" cy="3536078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/>
        </p:nvSpPr>
        <p:spPr>
          <a:xfrm>
            <a:off x="94072" y="747127"/>
            <a:ext cx="8866196" cy="44473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Hadrons: non-</a:t>
            </a:r>
            <a:r>
              <a:rPr lang="en-US" sz="2000" dirty="0" err="1">
                <a:latin typeface="Times New Roman"/>
                <a:cs typeface="Times New Roman"/>
              </a:rPr>
              <a:t>perturbative</a:t>
            </a:r>
            <a:r>
              <a:rPr lang="en-US" sz="2000" dirty="0">
                <a:latin typeface="Times New Roman"/>
                <a:cs typeface="Times New Roman"/>
              </a:rPr>
              <a:t> systems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Their electromagnetic interactions can be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described by long distance functions:</a:t>
            </a:r>
            <a:endParaRPr lang="en-US" sz="900" dirty="0">
              <a:latin typeface="Times New Roman"/>
              <a:cs typeface="Times New Roman"/>
            </a:endParaRPr>
          </a:p>
          <a:p>
            <a:endParaRPr lang="en-US" sz="900" dirty="0">
              <a:latin typeface="Times New Roman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latin typeface="Times New Roman"/>
                <a:cs typeface="Times New Roman"/>
              </a:rPr>
              <a:t>Electromagnetic form factors,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latin typeface="Times New Roman"/>
                <a:cs typeface="Times New Roman"/>
              </a:rPr>
              <a:t>Parton Distribution Amplitudes,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latin typeface="Times New Roman"/>
                <a:cs typeface="Times New Roman"/>
              </a:rPr>
              <a:t>Fragmentation Functions,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latin typeface="Times New Roman"/>
                <a:cs typeface="Times New Roman"/>
              </a:rPr>
              <a:t>Generalized Parton Distributions,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latin typeface="Times New Roman"/>
                <a:cs typeface="Times New Roman"/>
              </a:rPr>
              <a:t>…..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By a global analysis of scattering and annihilation experiments one can determine these functions and understand the hadron structure</a:t>
            </a:r>
            <a:endParaRPr lang="en-US" sz="2000" b="1" dirty="0">
              <a:solidFill>
                <a:srgbClr val="101ADD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24372" y="5422134"/>
            <a:ext cx="5866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1200" dirty="0">
                <a:latin typeface="Comic Sans MS"/>
                <a:cs typeface="Comic Sans MS"/>
              </a:rPr>
              <a:t>Crossing channels:  - different kinematical regions</a:t>
            </a:r>
          </a:p>
          <a:p>
            <a:r>
              <a:rPr lang="en-US" kern="1200" dirty="0">
                <a:latin typeface="Comic Sans MS"/>
                <a:cs typeface="Comic Sans MS"/>
              </a:rPr>
              <a:t>                               - observables are counterparts </a:t>
            </a:r>
          </a:p>
        </p:txBody>
      </p:sp>
    </p:spTree>
    <p:extLst>
      <p:ext uri="{BB962C8B-B14F-4D97-AF65-F5344CB8AC3E}">
        <p14:creationId xmlns:p14="http://schemas.microsoft.com/office/powerpoint/2010/main" val="1422193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45"/>
            <a:ext cx="9144000" cy="753438"/>
          </a:xfrm>
        </p:spPr>
        <p:txBody>
          <a:bodyPr/>
          <a:lstStyle/>
          <a:p>
            <a:pPr defTabSz="914210">
              <a:lnSpc>
                <a:spcPct val="101000"/>
              </a:lnSpc>
              <a:tabLst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  <a:tab pos="8707443" algn="l"/>
                <a:tab pos="9122083" algn="l"/>
              </a:tabLst>
              <a:defRPr/>
            </a:pPr>
            <a:r>
              <a:rPr lang="en-US" sz="2800" b="1" dirty="0"/>
              <a:t>Study of the Nucleon Structure at PANDA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8" y="942193"/>
            <a:ext cx="7829468" cy="3806454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837652" y="4833940"/>
            <a:ext cx="7891128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Proton Electromagnetic Form Factors (FFs)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Generalized Distribution Amplitudes (GDAs)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Transverse Momentum Dependent Parton Distribution Functions (TMD-PDFs)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Transition Distribution Amplitudes (TDAs)</a:t>
            </a:r>
          </a:p>
          <a:p>
            <a:pPr>
              <a:lnSpc>
                <a:spcPct val="11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9" name="Bild 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78" y="3969424"/>
            <a:ext cx="1887570" cy="43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345770" y="2672593"/>
            <a:ext cx="2521176" cy="236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8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UNPHY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35" y="1676681"/>
            <a:ext cx="2131940" cy="15014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2247"/>
            <a:ext cx="9231123" cy="469008"/>
          </a:xfrm>
        </p:spPr>
        <p:txBody>
          <a:bodyPr/>
          <a:lstStyle/>
          <a:p>
            <a:r>
              <a:rPr lang="en-US" sz="2800" b="1" dirty="0"/>
              <a:t>Electromagnetic Form Factors of the Proton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sp>
        <p:nvSpPr>
          <p:cNvPr id="31" name="Rechteck 30"/>
          <p:cNvSpPr/>
          <p:nvPr/>
        </p:nvSpPr>
        <p:spPr>
          <a:xfrm>
            <a:off x="166453" y="4422153"/>
            <a:ext cx="8852609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de-DE" b="1" dirty="0" err="1">
                <a:latin typeface="Times New Roman"/>
                <a:cs typeface="Times New Roman"/>
              </a:rPr>
              <a:t>Electric</a:t>
            </a:r>
            <a:r>
              <a:rPr lang="de-DE" b="1" dirty="0">
                <a:latin typeface="Times New Roman"/>
                <a:cs typeface="Times New Roman"/>
              </a:rPr>
              <a:t> G</a:t>
            </a:r>
            <a:r>
              <a:rPr lang="de-DE" b="1" baseline="-25000" dirty="0">
                <a:latin typeface="Times New Roman"/>
                <a:cs typeface="Times New Roman"/>
              </a:rPr>
              <a:t>E</a:t>
            </a:r>
            <a:r>
              <a:rPr lang="de-DE" b="1" dirty="0">
                <a:latin typeface="Times New Roman"/>
                <a:cs typeface="Times New Roman"/>
              </a:rPr>
              <a:t>  </a:t>
            </a:r>
            <a:r>
              <a:rPr lang="de-DE" b="1" dirty="0" err="1">
                <a:latin typeface="Times New Roman"/>
                <a:cs typeface="Times New Roman"/>
              </a:rPr>
              <a:t>and</a:t>
            </a:r>
            <a:r>
              <a:rPr lang="de-DE" b="1" dirty="0">
                <a:latin typeface="Times New Roman"/>
                <a:cs typeface="Times New Roman"/>
              </a:rPr>
              <a:t> </a:t>
            </a:r>
            <a:r>
              <a:rPr lang="de-DE" b="1" dirty="0" err="1">
                <a:latin typeface="Times New Roman"/>
                <a:cs typeface="Times New Roman"/>
              </a:rPr>
              <a:t>magnetic</a:t>
            </a:r>
            <a:r>
              <a:rPr lang="de-DE" b="1" dirty="0">
                <a:latin typeface="Times New Roman"/>
                <a:cs typeface="Times New Roman"/>
              </a:rPr>
              <a:t> G</a:t>
            </a:r>
            <a:r>
              <a:rPr lang="de-DE" b="1" baseline="-25000" dirty="0">
                <a:latin typeface="Times New Roman"/>
                <a:cs typeface="Times New Roman"/>
              </a:rPr>
              <a:t>M</a:t>
            </a:r>
            <a:r>
              <a:rPr lang="de-DE" b="1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proton</a:t>
            </a:r>
            <a:r>
              <a:rPr lang="de-DE" dirty="0">
                <a:latin typeface="Times New Roman"/>
                <a:cs typeface="Times New Roman"/>
              </a:rPr>
              <a:t> FFs </a:t>
            </a:r>
            <a:r>
              <a:rPr lang="de-DE" dirty="0" err="1">
                <a:latin typeface="Times New Roman"/>
                <a:cs typeface="Times New Roman"/>
              </a:rPr>
              <a:t>are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analytical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functions</a:t>
            </a:r>
            <a:endParaRPr lang="de-DE" dirty="0">
              <a:latin typeface="Times New Roman"/>
              <a:cs typeface="Times New Roman"/>
            </a:endParaRPr>
          </a:p>
          <a:p>
            <a:pPr algn="l"/>
            <a:r>
              <a:rPr lang="de-DE" dirty="0">
                <a:latin typeface="Times New Roman"/>
                <a:cs typeface="Times New Roman"/>
              </a:rPr>
              <a:t>      </a:t>
            </a:r>
            <a:r>
              <a:rPr lang="de-DE" dirty="0" err="1">
                <a:latin typeface="Times New Roman"/>
                <a:cs typeface="Times New Roman"/>
              </a:rPr>
              <a:t>of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the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momentum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transfer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squared</a:t>
            </a:r>
            <a:r>
              <a:rPr lang="de-DE" dirty="0">
                <a:latin typeface="Times New Roman"/>
                <a:cs typeface="Times New Roman"/>
              </a:rPr>
              <a:t> q</a:t>
            </a:r>
            <a:r>
              <a:rPr lang="de-DE" baseline="30000" dirty="0">
                <a:latin typeface="Times New Roman"/>
                <a:cs typeface="Times New Roman"/>
              </a:rPr>
              <a:t>2</a:t>
            </a:r>
            <a:endParaRPr lang="de-DE" sz="1400" baseline="30000" dirty="0">
              <a:latin typeface="Times New Roman"/>
              <a:cs typeface="Times New Roman"/>
            </a:endParaRPr>
          </a:p>
          <a:p>
            <a:pPr marL="342900" indent="-342900" algn="l">
              <a:buFont typeface="Arial"/>
              <a:buChar char="•"/>
            </a:pPr>
            <a:endParaRPr lang="de-DE" sz="1400" baseline="30000" dirty="0">
              <a:latin typeface="Times New Roman"/>
              <a:cs typeface="Times New Roman"/>
            </a:endParaRPr>
          </a:p>
          <a:p>
            <a:pPr algn="l"/>
            <a:endParaRPr lang="de-DE" sz="1400" dirty="0">
              <a:latin typeface="Times New Roman"/>
              <a:cs typeface="Times New Roman"/>
            </a:endParaRPr>
          </a:p>
          <a:p>
            <a:pPr marL="342900" indent="-342900" algn="l">
              <a:buFont typeface="Arial"/>
              <a:buChar char="•"/>
            </a:pPr>
            <a:r>
              <a:rPr lang="de-DE" dirty="0" err="1">
                <a:latin typeface="Times New Roman"/>
                <a:cs typeface="Times New Roman"/>
              </a:rPr>
              <a:t>Playground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for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theory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and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experiment</a:t>
            </a:r>
            <a:r>
              <a:rPr lang="de-DE" dirty="0">
                <a:latin typeface="Times New Roman"/>
                <a:cs typeface="Times New Roman"/>
              </a:rPr>
              <a:t>:</a:t>
            </a:r>
          </a:p>
          <a:p>
            <a:pPr algn="l"/>
            <a:r>
              <a:rPr lang="de-DE" dirty="0">
                <a:latin typeface="Times New Roman"/>
                <a:cs typeface="Times New Roman"/>
              </a:rPr>
              <a:t>	- </a:t>
            </a:r>
            <a:r>
              <a:rPr lang="de-DE" dirty="0" err="1">
                <a:latin typeface="Times New Roman"/>
                <a:cs typeface="Times New Roman"/>
              </a:rPr>
              <a:t>at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low</a:t>
            </a:r>
            <a:r>
              <a:rPr lang="de-DE" dirty="0">
                <a:latin typeface="Times New Roman"/>
                <a:cs typeface="Times New Roman"/>
              </a:rPr>
              <a:t> q</a:t>
            </a:r>
            <a:r>
              <a:rPr lang="de-DE" baseline="30000" dirty="0">
                <a:latin typeface="Times New Roman"/>
                <a:cs typeface="Times New Roman"/>
              </a:rPr>
              <a:t>2</a:t>
            </a:r>
            <a:r>
              <a:rPr lang="de-DE" dirty="0">
                <a:latin typeface="Times New Roman"/>
                <a:cs typeface="Times New Roman"/>
              </a:rPr>
              <a:t>, probe </a:t>
            </a:r>
            <a:r>
              <a:rPr lang="de-DE" dirty="0" err="1">
                <a:latin typeface="Times New Roman"/>
                <a:cs typeface="Times New Roman"/>
              </a:rPr>
              <a:t>the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size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of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the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nucleus</a:t>
            </a:r>
            <a:r>
              <a:rPr lang="de-DE" dirty="0">
                <a:latin typeface="Times New Roman"/>
                <a:cs typeface="Times New Roman"/>
              </a:rPr>
              <a:t>,</a:t>
            </a:r>
          </a:p>
          <a:p>
            <a:pPr algn="l"/>
            <a:r>
              <a:rPr lang="de-DE" dirty="0">
                <a:latin typeface="Times New Roman"/>
                <a:cs typeface="Times New Roman"/>
              </a:rPr>
              <a:t>	- </a:t>
            </a:r>
            <a:r>
              <a:rPr lang="de-DE" dirty="0" err="1">
                <a:latin typeface="Times New Roman"/>
                <a:cs typeface="Times New Roman"/>
              </a:rPr>
              <a:t>at</a:t>
            </a:r>
            <a:r>
              <a:rPr lang="de-DE" dirty="0">
                <a:latin typeface="Times New Roman"/>
                <a:cs typeface="Times New Roman"/>
              </a:rPr>
              <a:t> high q</a:t>
            </a:r>
            <a:r>
              <a:rPr lang="de-DE" baseline="30000" dirty="0">
                <a:latin typeface="Times New Roman"/>
                <a:cs typeface="Times New Roman"/>
              </a:rPr>
              <a:t>2</a:t>
            </a:r>
            <a:r>
              <a:rPr lang="de-DE" dirty="0">
                <a:latin typeface="Times New Roman"/>
                <a:cs typeface="Times New Roman"/>
              </a:rPr>
              <a:t>, </a:t>
            </a:r>
            <a:r>
              <a:rPr lang="de-DE" dirty="0" err="1">
                <a:latin typeface="Times New Roman"/>
                <a:cs typeface="Times New Roman"/>
              </a:rPr>
              <a:t>test</a:t>
            </a:r>
            <a:r>
              <a:rPr lang="de-DE" dirty="0">
                <a:latin typeface="Times New Roman"/>
                <a:cs typeface="Times New Roman"/>
              </a:rPr>
              <a:t> QCD </a:t>
            </a:r>
            <a:r>
              <a:rPr lang="de-DE" dirty="0" err="1">
                <a:latin typeface="Times New Roman"/>
                <a:cs typeface="Times New Roman"/>
              </a:rPr>
              <a:t>scaling</a:t>
            </a:r>
            <a:endParaRPr lang="de-DE" dirty="0">
              <a:latin typeface="Times New Roman"/>
              <a:cs typeface="Times New Roman"/>
            </a:endParaRPr>
          </a:p>
        </p:txBody>
      </p:sp>
      <p:grpSp>
        <p:nvGrpSpPr>
          <p:cNvPr id="32" name="Gruppierung 31"/>
          <p:cNvGrpSpPr/>
          <p:nvPr/>
        </p:nvGrpSpPr>
        <p:grpSpPr>
          <a:xfrm>
            <a:off x="355598" y="865358"/>
            <a:ext cx="8274340" cy="3235509"/>
            <a:chOff x="961714" y="8459200"/>
            <a:chExt cx="13642617" cy="5903365"/>
          </a:xfrm>
        </p:grpSpPr>
        <p:sp>
          <p:nvSpPr>
            <p:cNvPr id="33" name="Rechteck 32"/>
            <p:cNvSpPr/>
            <p:nvPr/>
          </p:nvSpPr>
          <p:spPr>
            <a:xfrm>
              <a:off x="7426708" y="8459200"/>
              <a:ext cx="6366712" cy="877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>
                  <a:solidFill>
                    <a:srgbClr val="FF6053"/>
                  </a:solidFill>
                </a:rPr>
                <a:t>Annihilation:Time-Like</a:t>
              </a:r>
              <a:r>
                <a:rPr lang="en-GB" sz="2400" dirty="0">
                  <a:solidFill>
                    <a:srgbClr val="FF6053"/>
                  </a:solidFill>
                </a:rPr>
                <a:t> region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533902" y="13454557"/>
              <a:ext cx="3916395" cy="877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FF6053"/>
                  </a:solidFill>
                </a:rPr>
                <a:t>Space-Like region</a:t>
              </a:r>
              <a:endParaRPr lang="fr-FR" sz="2400" dirty="0">
                <a:solidFill>
                  <a:srgbClr val="FF6053"/>
                </a:solidFill>
              </a:endParaRPr>
            </a:p>
          </p:txBody>
        </p:sp>
        <p:grpSp>
          <p:nvGrpSpPr>
            <p:cNvPr id="36" name="Gruppierung 35"/>
            <p:cNvGrpSpPr/>
            <p:nvPr/>
          </p:nvGrpSpPr>
          <p:grpSpPr>
            <a:xfrm>
              <a:off x="961714" y="8489325"/>
              <a:ext cx="13642617" cy="5873240"/>
              <a:chOff x="491470" y="1354163"/>
              <a:chExt cx="8155113" cy="3140183"/>
            </a:xfrm>
          </p:grpSpPr>
          <p:grpSp>
            <p:nvGrpSpPr>
              <p:cNvPr id="39" name="Groupe 53"/>
              <p:cNvGrpSpPr/>
              <p:nvPr/>
            </p:nvGrpSpPr>
            <p:grpSpPr>
              <a:xfrm>
                <a:off x="491470" y="1354163"/>
                <a:ext cx="8155113" cy="3140183"/>
                <a:chOff x="-159001" y="1364843"/>
                <a:chExt cx="9686191" cy="4827470"/>
              </a:xfrm>
            </p:grpSpPr>
            <p:cxnSp>
              <p:nvCxnSpPr>
                <p:cNvPr id="56" name="Connecteur droit 50"/>
                <p:cNvCxnSpPr/>
                <p:nvPr/>
              </p:nvCxnSpPr>
              <p:spPr>
                <a:xfrm>
                  <a:off x="5866906" y="2050779"/>
                  <a:ext cx="0" cy="332113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e 48"/>
                <p:cNvGrpSpPr/>
                <p:nvPr/>
              </p:nvGrpSpPr>
              <p:grpSpPr>
                <a:xfrm>
                  <a:off x="-159001" y="1364843"/>
                  <a:ext cx="9686191" cy="4827470"/>
                  <a:chOff x="-14985" y="1461945"/>
                  <a:chExt cx="9686191" cy="4827470"/>
                </a:xfrm>
              </p:grpSpPr>
              <p:sp>
                <p:nvSpPr>
                  <p:cNvPr id="6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443663" y="4652963"/>
                    <a:ext cx="381000" cy="4572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GB" sz="2400" i="0">
                        <a:solidFill>
                          <a:schemeClr val="hlink"/>
                        </a:solidFill>
                      </a:rPr>
                      <a:t>_</a:t>
                    </a:r>
                  </a:p>
                </p:txBody>
              </p:sp>
              <p:sp>
                <p:nvSpPr>
                  <p:cNvPr id="63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194" y="5516559"/>
                    <a:ext cx="9239169" cy="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86565" y="1591552"/>
                    <a:ext cx="0" cy="3925009"/>
                  </a:xfrm>
                  <a:prstGeom prst="line">
                    <a:avLst/>
                  </a:prstGeom>
                  <a:noFill/>
                  <a:ln w="412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79733" y="5568209"/>
                    <a:ext cx="527210" cy="7212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2400" dirty="0"/>
                      <a:t>q</a:t>
                    </a:r>
                    <a:r>
                      <a:rPr lang="fr-FR" sz="2400" baseline="30000" dirty="0"/>
                      <a:t>2</a:t>
                    </a:r>
                    <a:endParaRPr lang="fr-FR" sz="2400" dirty="0"/>
                  </a:p>
                </p:txBody>
              </p:sp>
              <p:sp>
                <p:nvSpPr>
                  <p:cNvPr id="6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922580" y="4912066"/>
                    <a:ext cx="2520528" cy="568498"/>
                  </a:xfrm>
                  <a:prstGeom prst="rect">
                    <a:avLst/>
                  </a:prstGeom>
                  <a:solidFill>
                    <a:srgbClr val="7618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fr-FR" sz="2200" dirty="0" err="1">
                        <a:solidFill>
                          <a:schemeClr val="bg1"/>
                        </a:solidFill>
                      </a:rPr>
                      <a:t>FFs</a:t>
                    </a:r>
                    <a:r>
                      <a:rPr lang="fr-FR" sz="2200" dirty="0">
                        <a:solidFill>
                          <a:schemeClr val="bg1"/>
                        </a:solidFill>
                      </a:rPr>
                      <a:t> are real</a:t>
                    </a:r>
                  </a:p>
                </p:txBody>
              </p:sp>
              <p:sp>
                <p:nvSpPr>
                  <p:cNvPr id="68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4152" y="2055238"/>
                    <a:ext cx="2333108" cy="5077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fr-FR" sz="1600" dirty="0" err="1"/>
                      <a:t>Unphysical</a:t>
                    </a:r>
                    <a:r>
                      <a:rPr lang="fr-FR" sz="1600" dirty="0"/>
                      <a:t> </a:t>
                    </a:r>
                    <a:r>
                      <a:rPr lang="fr-FR" sz="1600" dirty="0" err="1"/>
                      <a:t>region</a:t>
                    </a:r>
                    <a:endParaRPr lang="fr-FR" sz="1600" baseline="30000" dirty="0"/>
                  </a:p>
                </p:txBody>
              </p:sp>
              <p:sp>
                <p:nvSpPr>
                  <p:cNvPr id="69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916238" y="2276475"/>
                    <a:ext cx="1223962" cy="9366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pic>
                <p:nvPicPr>
                  <p:cNvPr id="7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5876" y="1626818"/>
                    <a:ext cx="1704609" cy="325747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6081631" y="2809771"/>
                    <a:ext cx="2882422" cy="195062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72" name="Ellipse 9"/>
                  <p:cNvSpPr/>
                  <p:nvPr/>
                </p:nvSpPr>
                <p:spPr>
                  <a:xfrm>
                    <a:off x="1293612" y="4526796"/>
                    <a:ext cx="383504" cy="23696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Ellipse 33"/>
                  <p:cNvSpPr/>
                  <p:nvPr/>
                </p:nvSpPr>
                <p:spPr>
                  <a:xfrm>
                    <a:off x="1923591" y="4469528"/>
                    <a:ext cx="383504" cy="28786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Ellipse 35"/>
                  <p:cNvSpPr/>
                  <p:nvPr/>
                </p:nvSpPr>
                <p:spPr>
                  <a:xfrm>
                    <a:off x="6521192" y="4397266"/>
                    <a:ext cx="383505" cy="28785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Ellipse 37"/>
                  <p:cNvSpPr/>
                  <p:nvPr/>
                </p:nvSpPr>
                <p:spPr>
                  <a:xfrm>
                    <a:off x="7359045" y="4053703"/>
                    <a:ext cx="648071" cy="28785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Ellipse 38"/>
                  <p:cNvSpPr/>
                  <p:nvPr/>
                </p:nvSpPr>
                <p:spPr>
                  <a:xfrm>
                    <a:off x="8136810" y="2909242"/>
                    <a:ext cx="383504" cy="28786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Ellipse 39"/>
                  <p:cNvSpPr/>
                  <p:nvPr/>
                </p:nvSpPr>
                <p:spPr>
                  <a:xfrm>
                    <a:off x="8275486" y="4339372"/>
                    <a:ext cx="383504" cy="28786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Rectangle 40"/>
                  <p:cNvSpPr/>
                  <p:nvPr/>
                </p:nvSpPr>
                <p:spPr>
                  <a:xfrm>
                    <a:off x="1287570" y="4142284"/>
                    <a:ext cx="362015" cy="784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fr-FR" sz="2800" b="1" dirty="0">
                        <a:solidFill>
                          <a:srgbClr val="FFFF00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79" name="Rectangle 41"/>
                  <p:cNvSpPr/>
                  <p:nvPr/>
                </p:nvSpPr>
                <p:spPr>
                  <a:xfrm>
                    <a:off x="1888112" y="4161282"/>
                    <a:ext cx="329864" cy="56185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2800" b="1" dirty="0">
                        <a:solidFill>
                          <a:srgbClr val="FFFF00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8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4341" y="4112532"/>
                    <a:ext cx="523400" cy="6000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fr-FR" sz="2000" b="1" i="0" dirty="0">
                        <a:solidFill>
                          <a:srgbClr val="FF33CC"/>
                        </a:solidFill>
                      </a:rPr>
                      <a:t>e</a:t>
                    </a:r>
                    <a:r>
                      <a:rPr lang="fr-FR" sz="2000" b="1" i="0" baseline="30000" dirty="0">
                        <a:solidFill>
                          <a:srgbClr val="FF33CC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8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77117" y="2706316"/>
                    <a:ext cx="467013" cy="6000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2000" b="1" i="0" dirty="0">
                        <a:solidFill>
                          <a:srgbClr val="FF33CC"/>
                        </a:solidFill>
                      </a:rPr>
                      <a:t>e</a:t>
                    </a:r>
                    <a:r>
                      <a:rPr lang="fr-FR" sz="2000" b="1" i="0" baseline="30000" dirty="0">
                        <a:solidFill>
                          <a:srgbClr val="FF33CC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82" name="Rectangle 47"/>
                  <p:cNvSpPr/>
                  <p:nvPr/>
                </p:nvSpPr>
                <p:spPr>
                  <a:xfrm>
                    <a:off x="-14985" y="1461945"/>
                    <a:ext cx="9686191" cy="482747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517386" y="2140324"/>
                    <a:ext cx="2463098" cy="324009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00">
                          <a:gamma/>
                          <a:shade val="46275"/>
                          <a:invGamma/>
                          <a:alpha val="9000"/>
                        </a:srgbClr>
                      </a:gs>
                      <a:gs pos="99000">
                        <a:srgbClr val="FFFF00">
                          <a:alpha val="69000"/>
                        </a:srgbClr>
                      </a:gs>
                      <a:gs pos="100000">
                        <a:srgbClr val="FFFF00">
                          <a:gamma/>
                          <a:shade val="46275"/>
                          <a:invGamma/>
                          <a:alpha val="89000"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pic>
              <p:nvPicPr>
                <p:cNvPr id="58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6345" y="5534596"/>
                  <a:ext cx="718429" cy="457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9" name="ZoneTexte 52"/>
                <p:cNvSpPr txBox="1"/>
                <p:nvPr/>
              </p:nvSpPr>
              <p:spPr>
                <a:xfrm>
                  <a:off x="3131423" y="5319904"/>
                  <a:ext cx="962919" cy="784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0</a:t>
                  </a:r>
                </a:p>
              </p:txBody>
            </p:sp>
          </p:grpSp>
          <p:graphicFrame>
            <p:nvGraphicFramePr>
              <p:cNvPr id="43" name="Objek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4432135"/>
                  </p:ext>
                </p:extLst>
              </p:nvPr>
            </p:nvGraphicFramePr>
            <p:xfrm>
              <a:off x="6103443" y="3185342"/>
              <a:ext cx="216031" cy="2755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8461" name="Formel" r:id="rId7" imgW="139700" imgH="190500" progId="Equation.3">
                      <p:embed/>
                    </p:oleObj>
                  </mc:Choice>
                  <mc:Fallback>
                    <p:oleObj name="Formel" r:id="rId7" imgW="139700" imgH="1905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103443" y="3185342"/>
                            <a:ext cx="216031" cy="275566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k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7525477"/>
                  </p:ext>
                </p:extLst>
              </p:nvPr>
            </p:nvGraphicFramePr>
            <p:xfrm>
              <a:off x="6069705" y="2265493"/>
              <a:ext cx="215900" cy="255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8462" name="Formel" r:id="rId9" imgW="139700" imgH="165100" progId="Equation.3">
                      <p:embed/>
                    </p:oleObj>
                  </mc:Choice>
                  <mc:Fallback>
                    <p:oleObj name="Formel" r:id="rId9" imgW="1397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069705" y="2265493"/>
                            <a:ext cx="215900" cy="25558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Rectangle 55"/>
              <p:cNvSpPr>
                <a:spLocks noChangeArrowheads="1"/>
              </p:cNvSpPr>
              <p:nvPr/>
            </p:nvSpPr>
            <p:spPr bwMode="auto">
              <a:xfrm rot="16200000">
                <a:off x="145572" y="2347533"/>
                <a:ext cx="1459743" cy="455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 i="0" dirty="0">
                    <a:solidFill>
                      <a:srgbClr val="FF6053"/>
                    </a:solidFill>
                  </a:rPr>
                  <a:t>Scattering</a:t>
                </a:r>
                <a:r>
                  <a:rPr lang="en-GB" sz="2200" i="0" dirty="0">
                    <a:solidFill>
                      <a:srgbClr val="3333FF"/>
                    </a:solidFill>
                  </a:rPr>
                  <a:t> </a:t>
                </a:r>
                <a:endParaRPr lang="fr-FR" sz="2200" i="0" dirty="0">
                  <a:solidFill>
                    <a:srgbClr val="3333FF"/>
                  </a:solidFill>
                </a:endParaRPr>
              </a:p>
            </p:txBody>
          </p:sp>
          <p:graphicFrame>
            <p:nvGraphicFramePr>
              <p:cNvPr id="49" name="Objek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2393040"/>
                  </p:ext>
                </p:extLst>
              </p:nvPr>
            </p:nvGraphicFramePr>
            <p:xfrm>
              <a:off x="3510514" y="1967813"/>
              <a:ext cx="1272521" cy="414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8463" name="Formel" r:id="rId11" imgW="825500" imgH="228600" progId="Equation.3">
                      <p:embed/>
                    </p:oleObj>
                  </mc:Choice>
                  <mc:Fallback>
                    <p:oleObj name="Formel" r:id="rId11" imgW="82550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510514" y="1967813"/>
                            <a:ext cx="1272521" cy="4140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3465487" y="3591849"/>
                <a:ext cx="4558706" cy="369798"/>
              </a:xfrm>
              <a:prstGeom prst="rect">
                <a:avLst/>
              </a:prstGeom>
              <a:solidFill>
                <a:srgbClr val="7618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2200" dirty="0" err="1">
                    <a:solidFill>
                      <a:schemeClr val="bg1"/>
                    </a:solidFill>
                  </a:rPr>
                  <a:t>FFs</a:t>
                </a:r>
                <a:r>
                  <a:rPr lang="fr-FR" sz="2200" dirty="0">
                    <a:solidFill>
                      <a:schemeClr val="bg1"/>
                    </a:solidFill>
                  </a:rPr>
                  <a:t> are </a:t>
                </a:r>
                <a:r>
                  <a:rPr lang="fr-FR" sz="2200" dirty="0" err="1">
                    <a:solidFill>
                      <a:schemeClr val="bg1"/>
                    </a:solidFill>
                  </a:rPr>
                  <a:t>complex</a:t>
                </a:r>
                <a:endParaRPr lang="fr-FR" sz="2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4" name="Bild 14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90" y="1231702"/>
            <a:ext cx="1887570" cy="43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1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pic>
        <p:nvPicPr>
          <p:cNvPr id="11" name="Bild 10" descr="Bildschirmfoto 2015-12-01 um 11.4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10" y="1353894"/>
            <a:ext cx="3980230" cy="3999320"/>
          </a:xfrm>
          <a:prstGeom prst="rect">
            <a:avLst/>
          </a:prstGeom>
        </p:spPr>
      </p:pic>
      <p:pic>
        <p:nvPicPr>
          <p:cNvPr id="12" name="Image 3" descr="worldfig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7193" b="4202"/>
          <a:stretch/>
        </p:blipFill>
        <p:spPr>
          <a:xfrm>
            <a:off x="56699" y="773286"/>
            <a:ext cx="4278913" cy="33311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1010" y="3374528"/>
            <a:ext cx="2653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latin typeface="Comic Sans MS" pitchFamily="66" charset="0"/>
              </a:rPr>
              <a:t>PRL 114 (2015) 232301 </a:t>
            </a:r>
            <a:endParaRPr lang="fr-FR"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984056" y="1044330"/>
            <a:ext cx="1237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|G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|=|G</a:t>
            </a:r>
            <a:r>
              <a:rPr lang="en-US" baseline="-25000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|</a:t>
            </a:r>
            <a:endParaRPr lang="en-US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592" y="1269286"/>
            <a:ext cx="471010" cy="536227"/>
          </a:xfrm>
          <a:prstGeom prst="rect">
            <a:avLst/>
          </a:prstGeom>
        </p:spPr>
      </p:pic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956213"/>
              </p:ext>
            </p:extLst>
          </p:nvPr>
        </p:nvGraphicFramePr>
        <p:xfrm>
          <a:off x="760727" y="2768238"/>
          <a:ext cx="1460604" cy="48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40" name="Formel" r:id="rId6" imgW="685800" imgH="228600" progId="Equation.3">
                  <p:embed/>
                </p:oleObj>
              </mc:Choice>
              <mc:Fallback>
                <p:oleObj name="Formel" r:id="rId6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0727" y="2768238"/>
                        <a:ext cx="1460604" cy="488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Bild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9" y="770643"/>
            <a:ext cx="471010" cy="536227"/>
          </a:xfrm>
          <a:prstGeom prst="rect">
            <a:avLst/>
          </a:prstGeom>
        </p:spPr>
      </p:pic>
      <p:sp>
        <p:nvSpPr>
          <p:cNvPr id="18" name="Rectangle 13"/>
          <p:cNvSpPr/>
          <p:nvPr/>
        </p:nvSpPr>
        <p:spPr>
          <a:xfrm>
            <a:off x="5335328" y="778724"/>
            <a:ext cx="3791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"/>
                <a:cs typeface="Times"/>
              </a:rPr>
              <a:t>Phys. </a:t>
            </a:r>
            <a:r>
              <a:rPr lang="fr-FR" dirty="0" err="1">
                <a:solidFill>
                  <a:srgbClr val="FF0000"/>
                </a:solidFill>
                <a:latin typeface="Times"/>
                <a:cs typeface="Times"/>
              </a:rPr>
              <a:t>Rev</a:t>
            </a:r>
            <a:r>
              <a:rPr lang="fr-FR" dirty="0">
                <a:solidFill>
                  <a:srgbClr val="FF0000"/>
                </a:solidFill>
                <a:latin typeface="Times"/>
                <a:cs typeface="Times"/>
              </a:rPr>
              <a:t>. </a:t>
            </a:r>
            <a:r>
              <a:rPr lang="fr-FR" dirty="0" err="1">
                <a:solidFill>
                  <a:srgbClr val="FF0000"/>
                </a:solidFill>
                <a:latin typeface="Times"/>
                <a:cs typeface="Times"/>
              </a:rPr>
              <a:t>Lett</a:t>
            </a:r>
            <a:r>
              <a:rPr lang="fr-FR" dirty="0">
                <a:solidFill>
                  <a:srgbClr val="FF0000"/>
                </a:solidFill>
                <a:latin typeface="Times"/>
                <a:cs typeface="Times"/>
              </a:rPr>
              <a:t>. 114,232301 (2015)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819785" y="1940704"/>
            <a:ext cx="17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BaBar</a:t>
            </a:r>
            <a:r>
              <a:rPr lang="de-DE" dirty="0"/>
              <a:t> 2013 Data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09526" y="4241899"/>
            <a:ext cx="44460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/>
              <a:t>Structures seen in </a:t>
            </a:r>
            <a:r>
              <a:rPr lang="en-US" dirty="0" err="1"/>
              <a:t>BaBar</a:t>
            </a:r>
            <a:r>
              <a:rPr lang="en-US" dirty="0"/>
              <a:t> data</a:t>
            </a:r>
          </a:p>
          <a:p>
            <a:pPr marL="0" lvl="2"/>
            <a:endParaRPr lang="en-US" dirty="0"/>
          </a:p>
          <a:p>
            <a:pPr marL="285750" lvl="2" indent="-285750">
              <a:buFont typeface="Arial"/>
              <a:buChar char="•"/>
            </a:pPr>
            <a:r>
              <a:rPr lang="en-US" dirty="0"/>
              <a:t>Int</a:t>
            </a:r>
            <a:r>
              <a:rPr lang="en-US" dirty="0">
                <a:latin typeface="Times New Roman"/>
                <a:cs typeface="Times New Roman"/>
              </a:rPr>
              <a:t>erference effect from </a:t>
            </a:r>
            <a:r>
              <a:rPr lang="en-US" dirty="0" err="1">
                <a:latin typeface="Times New Roman"/>
                <a:cs typeface="Times New Roman"/>
              </a:rPr>
              <a:t>rescattering</a:t>
            </a:r>
            <a:r>
              <a:rPr lang="en-US" dirty="0">
                <a:latin typeface="Times New Roman"/>
                <a:cs typeface="Times New Roman"/>
              </a:rPr>
              <a:t> processes in the final states. </a:t>
            </a:r>
          </a:p>
          <a:p>
            <a:pPr marL="0" lvl="2"/>
            <a:r>
              <a:rPr lang="fr-FR" dirty="0">
                <a:solidFill>
                  <a:srgbClr val="FF0000"/>
                </a:solidFill>
                <a:latin typeface="Times"/>
                <a:cs typeface="Times"/>
              </a:rPr>
              <a:t>     </a:t>
            </a:r>
            <a:r>
              <a:rPr lang="fr-FR" i="1" dirty="0">
                <a:latin typeface="Times"/>
                <a:cs typeface="Times"/>
              </a:rPr>
              <a:t>Phys. </a:t>
            </a:r>
            <a:r>
              <a:rPr lang="fr-FR" i="1" dirty="0" err="1">
                <a:latin typeface="Times"/>
                <a:cs typeface="Times"/>
              </a:rPr>
              <a:t>Rev</a:t>
            </a:r>
            <a:r>
              <a:rPr lang="fr-FR" i="1" dirty="0">
                <a:latin typeface="Times"/>
                <a:cs typeface="Times"/>
              </a:rPr>
              <a:t>. </a:t>
            </a:r>
            <a:r>
              <a:rPr lang="fr-FR" i="1" dirty="0" err="1">
                <a:latin typeface="Times"/>
                <a:cs typeface="Times"/>
              </a:rPr>
              <a:t>Lett</a:t>
            </a:r>
            <a:r>
              <a:rPr lang="fr-FR" i="1" dirty="0">
                <a:latin typeface="Times"/>
                <a:cs typeface="Times"/>
              </a:rPr>
              <a:t>. 114,232301 (2015) </a:t>
            </a:r>
          </a:p>
          <a:p>
            <a:pPr marL="0" lvl="2"/>
            <a:endParaRPr lang="en-US" dirty="0">
              <a:latin typeface="Times New Roman"/>
              <a:cs typeface="Times New Roman"/>
            </a:endParaRPr>
          </a:p>
          <a:p>
            <a:pPr marL="342900" lvl="2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Independent resonant structures</a:t>
            </a:r>
          </a:p>
          <a:p>
            <a:r>
              <a:rPr lang="en-US" dirty="0"/>
              <a:t>      </a:t>
            </a:r>
            <a:r>
              <a:rPr lang="en-US" i="1" dirty="0"/>
              <a:t>Phys.</a:t>
            </a:r>
            <a:r>
              <a:rPr lang="en-US" sz="800" i="1" dirty="0"/>
              <a:t> </a:t>
            </a:r>
            <a:r>
              <a:rPr lang="en-US" i="1" dirty="0"/>
              <a:t>Rev. D 92, 034018 (2015)</a:t>
            </a:r>
            <a:endParaRPr lang="en-US" sz="4800" i="1" dirty="0">
              <a:latin typeface="Times New Roman"/>
              <a:cs typeface="Times New Roman"/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41865" y="152858"/>
            <a:ext cx="9073403" cy="541508"/>
          </a:xfrm>
          <a:prstGeom prst="rect">
            <a:avLst/>
          </a:prstGeom>
        </p:spPr>
        <p:txBody>
          <a:bodyPr vert="horz" lIns="91410" tIns="45706" rIns="91410" bIns="45706" rtlCol="0" anchor="b">
            <a:noAutofit/>
          </a:bodyPr>
          <a:lstStyle>
            <a:lvl1pPr algn="ctr" defTabSz="914116" rtl="0" eaLnBrk="1" latinLnBrk="0" hangingPunct="1">
              <a:lnSpc>
                <a:spcPts val="5797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de-DE" sz="2600" b="1" dirty="0"/>
              <a:t>World </a:t>
            </a:r>
            <a:r>
              <a:rPr lang="de-DE" sz="2600" b="1" dirty="0" err="1"/>
              <a:t>data</a:t>
            </a:r>
            <a:r>
              <a:rPr lang="de-DE" sz="2600" b="1" dirty="0"/>
              <a:t> on </a:t>
            </a:r>
            <a:r>
              <a:rPr lang="de-DE" sz="2600" b="1" dirty="0" err="1"/>
              <a:t>the</a:t>
            </a:r>
            <a:r>
              <a:rPr lang="de-DE" sz="2600" b="1" dirty="0"/>
              <a:t> time-</a:t>
            </a:r>
            <a:r>
              <a:rPr lang="de-DE" sz="2600" b="1" dirty="0" err="1"/>
              <a:t>like</a:t>
            </a:r>
            <a:r>
              <a:rPr lang="de-DE" sz="2600" b="1" dirty="0"/>
              <a:t> (</a:t>
            </a:r>
            <a:r>
              <a:rPr lang="de-DE" sz="2600" b="1" dirty="0" err="1"/>
              <a:t>effective</a:t>
            </a:r>
            <a:r>
              <a:rPr lang="de-DE" sz="2600" b="1" dirty="0"/>
              <a:t>) </a:t>
            </a:r>
            <a:r>
              <a:rPr lang="de-DE" sz="2600" b="1" dirty="0" err="1"/>
              <a:t>proton</a:t>
            </a:r>
            <a:r>
              <a:rPr lang="de-DE" sz="2600" b="1" dirty="0"/>
              <a:t> form </a:t>
            </a:r>
            <a:r>
              <a:rPr lang="de-DE" sz="2600" b="1" dirty="0" err="1"/>
              <a:t>factor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1068671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reibset">
  <a:themeElements>
    <a:clrScheme name="Schreibset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chreibset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chreib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Schreibset.thmx</Template>
  <TotalTime>0</TotalTime>
  <Words>3467</Words>
  <Application>Microsoft Macintosh PowerPoint</Application>
  <PresentationFormat>On-screen Show (4:3)</PresentationFormat>
  <Paragraphs>623</Paragraphs>
  <Slides>46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Arial</vt:lpstr>
      <vt:lpstr>Bitstream Charter</vt:lpstr>
      <vt:lpstr>Bitstream Vera Sans</vt:lpstr>
      <vt:lpstr>Calibri</vt:lpstr>
      <vt:lpstr>Century Gothic</vt:lpstr>
      <vt:lpstr>Charter Black</vt:lpstr>
      <vt:lpstr>Comic Sans MS</vt:lpstr>
      <vt:lpstr>Courier New</vt:lpstr>
      <vt:lpstr>DejaVu Sans</vt:lpstr>
      <vt:lpstr>FreeSerif</vt:lpstr>
      <vt:lpstr>Palatino Linotype</vt:lpstr>
      <vt:lpstr>Symbol</vt:lpstr>
      <vt:lpstr>Times</vt:lpstr>
      <vt:lpstr>Times New Roman</vt:lpstr>
      <vt:lpstr>Wingdings</vt:lpstr>
      <vt:lpstr>Schreibset</vt:lpstr>
      <vt:lpstr>Formel</vt:lpstr>
      <vt:lpstr>Equation</vt:lpstr>
      <vt:lpstr>Nucleon structure studies with the PANDA experiment at FAIR </vt:lpstr>
      <vt:lpstr>Facility for Antiproton and Ion Research - FAIR  (Darmstadt/Germany)</vt:lpstr>
      <vt:lpstr>Facility for Antiproton and Ion Research - FAIR</vt:lpstr>
      <vt:lpstr>PowerPoint Presentation</vt:lpstr>
      <vt:lpstr>PowerPoint Presentation</vt:lpstr>
      <vt:lpstr>Study of the Hadron Structure</vt:lpstr>
      <vt:lpstr>Study of the Nucleon Structure at PANDA</vt:lpstr>
      <vt:lpstr>Electromagnetic Form Factors of the Proton</vt:lpstr>
      <vt:lpstr>PowerPoint Presentation</vt:lpstr>
      <vt:lpstr>World data on the time-like (effective) proton form factor</vt:lpstr>
      <vt:lpstr>World data on the time-like proton form factor ratio  R=|GE|/|GM|</vt:lpstr>
      <vt:lpstr>World data on the time-like proton form factor ratio  R=|GE|/|GM|</vt:lpstr>
      <vt:lpstr>Time-like electromagnetic proton form factors  @ PANDA: The goals</vt:lpstr>
      <vt:lpstr>Time-like electromagnetic proton form factors  @ PANDA: The goals</vt:lpstr>
      <vt:lpstr>PowerPoint Presentation</vt:lpstr>
      <vt:lpstr>Feasibility studies: time-like proton form factors @ PANDA Monte Carlo Simulation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GPDs to GDAs and TDAs</vt:lpstr>
      <vt:lpstr>From GPDs to GDAs and TDAs</vt:lpstr>
      <vt:lpstr>Nucleon to meson TDAs</vt:lpstr>
      <vt:lpstr>Nucleon to meson TDAs at PANDA</vt:lpstr>
      <vt:lpstr>Nucleon to meson TDAs at PANDA</vt:lpstr>
      <vt:lpstr>Nucleon to meson TDAs at PANDA</vt:lpstr>
      <vt:lpstr>Nucleon to meson TDAs at PANDA</vt:lpstr>
      <vt:lpstr>Nucleon to meson TDAs at PANDA</vt:lpstr>
      <vt:lpstr>Hard exclusive processes at PANDA-GDAs</vt:lpstr>
      <vt:lpstr>Feasibility studies for GDAs measurement at PANDA </vt:lpstr>
      <vt:lpstr>PowerPoint Presentation</vt:lpstr>
      <vt:lpstr>Drell-Yan at PANDA: TMD-PDFs </vt:lpstr>
      <vt:lpstr>Feasibility measurement of Drell Yan processes at PANDA</vt:lpstr>
      <vt:lpstr>Feasibility measurement of Drell Yan processes at PANDA</vt:lpstr>
      <vt:lpstr>Detector requirements from physics case</vt:lpstr>
      <vt:lpstr>The PANDA detector (start/full setup)</vt:lpstr>
      <vt:lpstr>The PANDA phases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Feasiblity studies on time-like form factors of the proton at PANDA</dc:title>
  <dc:creator>Iris Zimmermann</dc:creator>
  <cp:lastModifiedBy>Microsoft Office User</cp:lastModifiedBy>
  <cp:revision>1879</cp:revision>
  <dcterms:created xsi:type="dcterms:W3CDTF">2015-07-29T06:35:43Z</dcterms:created>
  <dcterms:modified xsi:type="dcterms:W3CDTF">2019-02-25T14:41:51Z</dcterms:modified>
</cp:coreProperties>
</file>