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383" r:id="rId3"/>
    <p:sldId id="399" r:id="rId4"/>
    <p:sldId id="389" r:id="rId5"/>
    <p:sldId id="292" r:id="rId6"/>
    <p:sldId id="293" r:id="rId7"/>
    <p:sldId id="390" r:id="rId8"/>
    <p:sldId id="273" r:id="rId9"/>
    <p:sldId id="388" r:id="rId10"/>
    <p:sldId id="396" r:id="rId11"/>
    <p:sldId id="291" r:id="rId12"/>
    <p:sldId id="394" r:id="rId13"/>
    <p:sldId id="391" r:id="rId14"/>
    <p:sldId id="401" r:id="rId15"/>
    <p:sldId id="393" r:id="rId16"/>
    <p:sldId id="397" r:id="rId17"/>
    <p:sldId id="402" r:id="rId18"/>
    <p:sldId id="403" r:id="rId19"/>
    <p:sldId id="258" r:id="rId20"/>
    <p:sldId id="287" r:id="rId21"/>
    <p:sldId id="263" r:id="rId22"/>
    <p:sldId id="386" r:id="rId23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zauskas" initials="L" lastIdx="3" clrIdx="0">
    <p:extLst>
      <p:ext uri="{19B8F6BF-5375-455C-9EA6-DF929625EA0E}">
        <p15:presenceInfo xmlns:p15="http://schemas.microsoft.com/office/powerpoint/2012/main" userId="S-1-5-21-2052111302-842925246-682003330-42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0066"/>
    <a:srgbClr val="990000"/>
    <a:srgbClr val="008000"/>
    <a:srgbClr val="FFFFFF"/>
    <a:srgbClr val="FF9900"/>
    <a:srgbClr val="FF9999"/>
    <a:srgbClr val="025198"/>
    <a:srgbClr val="422C1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5" autoAdjust="0"/>
    <p:restoredTop sz="90796" autoAdjust="0"/>
  </p:normalViewPr>
  <p:slideViewPr>
    <p:cSldViewPr>
      <p:cViewPr>
        <p:scale>
          <a:sx n="136" d="100"/>
          <a:sy n="136" d="100"/>
        </p:scale>
        <p:origin x="480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D58DC3-A175-4009-A8BA-55F3D3D2F6F9}" type="datetimeFigureOut">
              <a:rPr lang="fr-FR"/>
              <a:pPr>
                <a:defRPr/>
              </a:pPr>
              <a:t>28/05/2025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3A9D44-98EF-4DFF-ADB4-9A6D16F729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602AEB0-9F87-41A9-A56A-E8417AE48A0B}" type="datetimeFigureOut">
              <a:rPr lang="fr-FR"/>
              <a:pPr>
                <a:defRPr/>
              </a:pPr>
              <a:t>27/05/2025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CD5F985-3787-4BB4-B5DE-EF811887466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5285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It </a:t>
            </a:r>
            <a:r>
              <a:rPr lang="fr-FR" altLang="fr-FR" dirty="0" err="1"/>
              <a:t>is</a:t>
            </a:r>
            <a:r>
              <a:rPr lang="fr-FR" altLang="fr-FR" dirty="0"/>
              <a:t> more </a:t>
            </a:r>
            <a:r>
              <a:rPr lang="fr-FR" altLang="fr-FR" dirty="0" err="1"/>
              <a:t>complex</a:t>
            </a:r>
            <a:r>
              <a:rPr lang="fr-FR" altLang="fr-FR" dirty="0"/>
              <a:t> to </a:t>
            </a:r>
            <a:r>
              <a:rPr lang="fr-FR" altLang="fr-FR" dirty="0" err="1"/>
              <a:t>exclude</a:t>
            </a:r>
            <a:r>
              <a:rPr lang="fr-FR" altLang="fr-FR" dirty="0"/>
              <a:t> possible existence of a </a:t>
            </a:r>
            <a:r>
              <a:rPr lang="fr-FR" altLang="fr-FR" dirty="0" err="1"/>
              <a:t>resonant</a:t>
            </a:r>
            <a:r>
              <a:rPr lang="fr-FR" altLang="fr-FR" dirty="0"/>
              <a:t> state, as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much</a:t>
            </a:r>
            <a:r>
              <a:rPr lang="fr-FR" altLang="fr-FR" dirty="0"/>
              <a:t> </a:t>
            </a:r>
            <a:r>
              <a:rPr lang="fr-FR" altLang="fr-FR" dirty="0" err="1"/>
              <a:t>less</a:t>
            </a:r>
            <a:r>
              <a:rPr lang="fr-FR" altLang="fr-FR" dirty="0"/>
              <a:t> </a:t>
            </a:r>
            <a:r>
              <a:rPr lang="fr-FR" altLang="fr-FR" dirty="0" err="1"/>
              <a:t>constrained</a:t>
            </a:r>
            <a:r>
              <a:rPr lang="fr-FR" altLang="fr-FR" dirty="0"/>
              <a:t>... And</a:t>
            </a:r>
            <a:r>
              <a:rPr lang="fr-FR" altLang="fr-FR" baseline="0" dirty="0"/>
              <a:t> first how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define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it</a:t>
            </a:r>
            <a:r>
              <a:rPr lang="fr-FR" altLang="fr-FR" baseline="0" dirty="0"/>
              <a:t> and </a:t>
            </a:r>
            <a:r>
              <a:rPr lang="fr-FR" altLang="fr-FR" baseline="0" dirty="0" err="1"/>
              <a:t>what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are </a:t>
            </a:r>
            <a:r>
              <a:rPr lang="fr-FR" altLang="fr-FR" baseline="0" dirty="0" err="1"/>
              <a:t>really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looking</a:t>
            </a:r>
            <a:r>
              <a:rPr lang="fr-FR" altLang="fr-FR" baseline="0" dirty="0"/>
              <a:t> for… </a:t>
            </a:r>
            <a:r>
              <a:rPr lang="fr-FR" altLang="fr-FR" dirty="0"/>
              <a:t>In </a:t>
            </a:r>
            <a:r>
              <a:rPr lang="fr-FR" altLang="fr-FR" dirty="0" err="1"/>
              <a:t>experiment</a:t>
            </a:r>
            <a:r>
              <a:rPr lang="fr-FR" altLang="fr-FR" dirty="0"/>
              <a:t> </a:t>
            </a:r>
            <a:r>
              <a:rPr lang="fr-FR" altLang="fr-FR" dirty="0" err="1"/>
              <a:t>some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are </a:t>
            </a:r>
            <a:r>
              <a:rPr lang="fr-FR" altLang="fr-FR" dirty="0" err="1"/>
              <a:t>involved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potential</a:t>
            </a:r>
            <a:r>
              <a:rPr lang="fr-FR" altLang="fr-FR" dirty="0"/>
              <a:t> end </a:t>
            </a:r>
            <a:r>
              <a:rPr lang="fr-FR" altLang="fr-FR" dirty="0" err="1"/>
              <a:t>product</a:t>
            </a:r>
            <a:r>
              <a:rPr lang="fr-FR" altLang="fr-FR" dirty="0"/>
              <a:t> of multi-neutron. </a:t>
            </a:r>
            <a:r>
              <a:rPr lang="fr-FR" altLang="fr-FR" dirty="0" err="1"/>
              <a:t>Then</a:t>
            </a:r>
            <a:r>
              <a:rPr lang="fr-FR" altLang="fr-FR" dirty="0"/>
              <a:t> </a:t>
            </a:r>
            <a:r>
              <a:rPr lang="fr-FR" altLang="fr-FR" dirty="0" err="1"/>
              <a:t>resonance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associated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presence</a:t>
            </a:r>
            <a:r>
              <a:rPr lang="fr-FR" altLang="fr-FR" dirty="0"/>
              <a:t> of </a:t>
            </a:r>
            <a:r>
              <a:rPr lang="fr-FR" altLang="fr-FR" dirty="0" err="1"/>
              <a:t>rapid</a:t>
            </a:r>
            <a:r>
              <a:rPr lang="fr-FR" altLang="fr-FR" dirty="0"/>
              <a:t> variation..</a:t>
            </a:r>
          </a:p>
          <a:p>
            <a:pPr eaLnBrk="1" hangingPunct="1"/>
            <a:r>
              <a:rPr lang="fr-FR" altLang="fr-FR" dirty="0"/>
              <a:t>But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appears</a:t>
            </a:r>
            <a:r>
              <a:rPr lang="fr-FR" altLang="fr-FR" dirty="0"/>
              <a:t> </a:t>
            </a:r>
            <a:r>
              <a:rPr lang="fr-FR" altLang="fr-FR" dirty="0" err="1"/>
              <a:t>that</a:t>
            </a:r>
            <a:r>
              <a:rPr lang="fr-FR" altLang="fr-FR" dirty="0"/>
              <a:t> fast variation </a:t>
            </a:r>
            <a:r>
              <a:rPr lang="fr-FR" altLang="fr-FR" dirty="0" err="1"/>
              <a:t>is</a:t>
            </a:r>
            <a:r>
              <a:rPr lang="fr-FR" altLang="fr-FR" dirty="0"/>
              <a:t> not </a:t>
            </a:r>
            <a:r>
              <a:rPr lang="fr-FR" altLang="fr-FR" dirty="0" err="1"/>
              <a:t>sufficient</a:t>
            </a:r>
            <a:r>
              <a:rPr lang="fr-FR" altLang="fr-FR" dirty="0"/>
              <a:t> </a:t>
            </a:r>
            <a:r>
              <a:rPr lang="fr-FR" altLang="fr-FR" dirty="0" err="1"/>
              <a:t>evidence</a:t>
            </a:r>
            <a:r>
              <a:rPr lang="fr-FR" altLang="fr-FR" dirty="0"/>
              <a:t> of </a:t>
            </a:r>
            <a:r>
              <a:rPr lang="fr-FR" altLang="fr-FR" dirty="0" err="1"/>
              <a:t>presence</a:t>
            </a:r>
            <a:r>
              <a:rPr lang="fr-FR" altLang="fr-FR" dirty="0"/>
              <a:t> of a </a:t>
            </a:r>
            <a:r>
              <a:rPr lang="fr-FR" altLang="fr-FR" dirty="0" err="1"/>
              <a:t>resonance</a:t>
            </a:r>
            <a:r>
              <a:rPr lang="fr-FR" altLang="fr-FR" dirty="0"/>
              <a:t>..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</a:t>
            </a:r>
            <a:r>
              <a:rPr lang="fr-FR" altLang="fr-FR" dirty="0" err="1"/>
              <a:t>mechanism</a:t>
            </a:r>
            <a:r>
              <a:rPr lang="fr-FR" altLang="fr-FR" dirty="0"/>
              <a:t> </a:t>
            </a:r>
            <a:r>
              <a:rPr lang="fr-FR" altLang="fr-FR" dirty="0" err="1"/>
              <a:t>maybe</a:t>
            </a:r>
            <a:r>
              <a:rPr lang="fr-FR" altLang="fr-FR" dirty="0"/>
              <a:t> </a:t>
            </a:r>
            <a:r>
              <a:rPr lang="fr-FR" altLang="fr-FR" dirty="0" err="1"/>
              <a:t>involved</a:t>
            </a:r>
            <a:r>
              <a:rPr lang="fr-FR" altLang="fr-FR" dirty="0"/>
              <a:t>, or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phasespace</a:t>
            </a:r>
            <a:r>
              <a:rPr lang="fr-FR" altLang="fr-FR" dirty="0"/>
              <a:t>,…</a:t>
            </a:r>
          </a:p>
          <a:p>
            <a:pPr eaLnBrk="1" hangingPunct="1"/>
            <a:r>
              <a:rPr lang="fr-FR" altLang="fr-FR" dirty="0"/>
              <a:t>BUT EVEN REPRODUCING A MINIMAL REQUIREMENT -- GETTING FAST VARIATION TURNS TO BE HEAVY CHALLENGE….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5544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It </a:t>
            </a:r>
            <a:r>
              <a:rPr lang="fr-FR" altLang="fr-FR" dirty="0" err="1"/>
              <a:t>is</a:t>
            </a:r>
            <a:r>
              <a:rPr lang="fr-FR" altLang="fr-FR" dirty="0"/>
              <a:t> more </a:t>
            </a:r>
            <a:r>
              <a:rPr lang="fr-FR" altLang="fr-FR" dirty="0" err="1"/>
              <a:t>complex</a:t>
            </a:r>
            <a:r>
              <a:rPr lang="fr-FR" altLang="fr-FR" dirty="0"/>
              <a:t> to </a:t>
            </a:r>
            <a:r>
              <a:rPr lang="fr-FR" altLang="fr-FR" dirty="0" err="1"/>
              <a:t>exclude</a:t>
            </a:r>
            <a:r>
              <a:rPr lang="fr-FR" altLang="fr-FR" dirty="0"/>
              <a:t> possible existence of a </a:t>
            </a:r>
            <a:r>
              <a:rPr lang="fr-FR" altLang="fr-FR" dirty="0" err="1"/>
              <a:t>resonant</a:t>
            </a:r>
            <a:r>
              <a:rPr lang="fr-FR" altLang="fr-FR" dirty="0"/>
              <a:t> state, as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much</a:t>
            </a:r>
            <a:r>
              <a:rPr lang="fr-FR" altLang="fr-FR" dirty="0"/>
              <a:t> </a:t>
            </a:r>
            <a:r>
              <a:rPr lang="fr-FR" altLang="fr-FR" dirty="0" err="1"/>
              <a:t>less</a:t>
            </a:r>
            <a:r>
              <a:rPr lang="fr-FR" altLang="fr-FR" dirty="0"/>
              <a:t> </a:t>
            </a:r>
            <a:r>
              <a:rPr lang="fr-FR" altLang="fr-FR" dirty="0" err="1"/>
              <a:t>constrained</a:t>
            </a:r>
            <a:r>
              <a:rPr lang="fr-FR" altLang="fr-FR" dirty="0"/>
              <a:t>... And</a:t>
            </a:r>
            <a:r>
              <a:rPr lang="fr-FR" altLang="fr-FR" baseline="0" dirty="0"/>
              <a:t> first how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define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it</a:t>
            </a:r>
            <a:r>
              <a:rPr lang="fr-FR" altLang="fr-FR" baseline="0" dirty="0"/>
              <a:t> and </a:t>
            </a:r>
            <a:r>
              <a:rPr lang="fr-FR" altLang="fr-FR" baseline="0" dirty="0" err="1"/>
              <a:t>what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are </a:t>
            </a:r>
            <a:r>
              <a:rPr lang="fr-FR" altLang="fr-FR" baseline="0" dirty="0" err="1"/>
              <a:t>really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looking</a:t>
            </a:r>
            <a:r>
              <a:rPr lang="fr-FR" altLang="fr-FR" baseline="0" dirty="0"/>
              <a:t> for… </a:t>
            </a:r>
            <a:r>
              <a:rPr lang="fr-FR" altLang="fr-FR" dirty="0"/>
              <a:t>In </a:t>
            </a:r>
            <a:r>
              <a:rPr lang="fr-FR" altLang="fr-FR" dirty="0" err="1"/>
              <a:t>experiment</a:t>
            </a:r>
            <a:r>
              <a:rPr lang="fr-FR" altLang="fr-FR" dirty="0"/>
              <a:t> </a:t>
            </a:r>
            <a:r>
              <a:rPr lang="fr-FR" altLang="fr-FR" dirty="0" err="1"/>
              <a:t>some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are </a:t>
            </a:r>
            <a:r>
              <a:rPr lang="fr-FR" altLang="fr-FR" dirty="0" err="1"/>
              <a:t>involved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potential</a:t>
            </a:r>
            <a:r>
              <a:rPr lang="fr-FR" altLang="fr-FR" dirty="0"/>
              <a:t> end </a:t>
            </a:r>
            <a:r>
              <a:rPr lang="fr-FR" altLang="fr-FR" dirty="0" err="1"/>
              <a:t>product</a:t>
            </a:r>
            <a:r>
              <a:rPr lang="fr-FR" altLang="fr-FR" dirty="0"/>
              <a:t> of multi-neutron. </a:t>
            </a:r>
            <a:r>
              <a:rPr lang="fr-FR" altLang="fr-FR" dirty="0" err="1"/>
              <a:t>Then</a:t>
            </a:r>
            <a:r>
              <a:rPr lang="fr-FR" altLang="fr-FR" dirty="0"/>
              <a:t> </a:t>
            </a:r>
            <a:r>
              <a:rPr lang="fr-FR" altLang="fr-FR" dirty="0" err="1"/>
              <a:t>resonance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associated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presence</a:t>
            </a:r>
            <a:r>
              <a:rPr lang="fr-FR" altLang="fr-FR" dirty="0"/>
              <a:t> of </a:t>
            </a:r>
            <a:r>
              <a:rPr lang="fr-FR" altLang="fr-FR" dirty="0" err="1"/>
              <a:t>rapid</a:t>
            </a:r>
            <a:r>
              <a:rPr lang="fr-FR" altLang="fr-FR" dirty="0"/>
              <a:t> variation..</a:t>
            </a:r>
          </a:p>
          <a:p>
            <a:pPr eaLnBrk="1" hangingPunct="1"/>
            <a:r>
              <a:rPr lang="fr-FR" altLang="fr-FR" dirty="0"/>
              <a:t>But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appears</a:t>
            </a:r>
            <a:r>
              <a:rPr lang="fr-FR" altLang="fr-FR" dirty="0"/>
              <a:t> </a:t>
            </a:r>
            <a:r>
              <a:rPr lang="fr-FR" altLang="fr-FR" dirty="0" err="1"/>
              <a:t>that</a:t>
            </a:r>
            <a:r>
              <a:rPr lang="fr-FR" altLang="fr-FR" dirty="0"/>
              <a:t> fast variation </a:t>
            </a:r>
            <a:r>
              <a:rPr lang="fr-FR" altLang="fr-FR" dirty="0" err="1"/>
              <a:t>is</a:t>
            </a:r>
            <a:r>
              <a:rPr lang="fr-FR" altLang="fr-FR" dirty="0"/>
              <a:t> not </a:t>
            </a:r>
            <a:r>
              <a:rPr lang="fr-FR" altLang="fr-FR" dirty="0" err="1"/>
              <a:t>sufficient</a:t>
            </a:r>
            <a:r>
              <a:rPr lang="fr-FR" altLang="fr-FR" dirty="0"/>
              <a:t> </a:t>
            </a:r>
            <a:r>
              <a:rPr lang="fr-FR" altLang="fr-FR" dirty="0" err="1"/>
              <a:t>evidence</a:t>
            </a:r>
            <a:r>
              <a:rPr lang="fr-FR" altLang="fr-FR" dirty="0"/>
              <a:t> of </a:t>
            </a:r>
            <a:r>
              <a:rPr lang="fr-FR" altLang="fr-FR" dirty="0" err="1"/>
              <a:t>presence</a:t>
            </a:r>
            <a:r>
              <a:rPr lang="fr-FR" altLang="fr-FR" dirty="0"/>
              <a:t> of a </a:t>
            </a:r>
            <a:r>
              <a:rPr lang="fr-FR" altLang="fr-FR" dirty="0" err="1"/>
              <a:t>resonance</a:t>
            </a:r>
            <a:r>
              <a:rPr lang="fr-FR" altLang="fr-FR" dirty="0"/>
              <a:t>..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</a:t>
            </a:r>
            <a:r>
              <a:rPr lang="fr-FR" altLang="fr-FR" dirty="0" err="1"/>
              <a:t>mechanism</a:t>
            </a:r>
            <a:r>
              <a:rPr lang="fr-FR" altLang="fr-FR" dirty="0"/>
              <a:t> </a:t>
            </a:r>
            <a:r>
              <a:rPr lang="fr-FR" altLang="fr-FR" dirty="0" err="1"/>
              <a:t>maybe</a:t>
            </a:r>
            <a:r>
              <a:rPr lang="fr-FR" altLang="fr-FR" dirty="0"/>
              <a:t> </a:t>
            </a:r>
            <a:r>
              <a:rPr lang="fr-FR" altLang="fr-FR" dirty="0" err="1"/>
              <a:t>involved</a:t>
            </a:r>
            <a:r>
              <a:rPr lang="fr-FR" altLang="fr-FR" dirty="0"/>
              <a:t>, or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phasespace</a:t>
            </a:r>
            <a:r>
              <a:rPr lang="fr-FR" altLang="fr-FR" dirty="0"/>
              <a:t>,…</a:t>
            </a:r>
          </a:p>
          <a:p>
            <a:pPr eaLnBrk="1" hangingPunct="1"/>
            <a:r>
              <a:rPr lang="fr-FR" altLang="fr-FR" dirty="0"/>
              <a:t>BUT EVEN REPRODUCING A MINIMAL REQUIREMENT -- GETTING FAST VARIATION TURNS TO BE HEAVY CHALLENGE….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152189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It </a:t>
            </a:r>
            <a:r>
              <a:rPr lang="fr-FR" altLang="fr-FR" dirty="0" err="1"/>
              <a:t>is</a:t>
            </a:r>
            <a:r>
              <a:rPr lang="fr-FR" altLang="fr-FR" dirty="0"/>
              <a:t> more </a:t>
            </a:r>
            <a:r>
              <a:rPr lang="fr-FR" altLang="fr-FR" dirty="0" err="1"/>
              <a:t>complex</a:t>
            </a:r>
            <a:r>
              <a:rPr lang="fr-FR" altLang="fr-FR" dirty="0"/>
              <a:t> to </a:t>
            </a:r>
            <a:r>
              <a:rPr lang="fr-FR" altLang="fr-FR" dirty="0" err="1"/>
              <a:t>exclude</a:t>
            </a:r>
            <a:r>
              <a:rPr lang="fr-FR" altLang="fr-FR" dirty="0"/>
              <a:t> possible existence of a </a:t>
            </a:r>
            <a:r>
              <a:rPr lang="fr-FR" altLang="fr-FR" dirty="0" err="1"/>
              <a:t>resonant</a:t>
            </a:r>
            <a:r>
              <a:rPr lang="fr-FR" altLang="fr-FR" dirty="0"/>
              <a:t> state, as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much</a:t>
            </a:r>
            <a:r>
              <a:rPr lang="fr-FR" altLang="fr-FR" dirty="0"/>
              <a:t> </a:t>
            </a:r>
            <a:r>
              <a:rPr lang="fr-FR" altLang="fr-FR" dirty="0" err="1"/>
              <a:t>less</a:t>
            </a:r>
            <a:r>
              <a:rPr lang="fr-FR" altLang="fr-FR" dirty="0"/>
              <a:t> </a:t>
            </a:r>
            <a:r>
              <a:rPr lang="fr-FR" altLang="fr-FR" dirty="0" err="1"/>
              <a:t>constrained</a:t>
            </a:r>
            <a:r>
              <a:rPr lang="fr-FR" altLang="fr-FR" dirty="0"/>
              <a:t>... And</a:t>
            </a:r>
            <a:r>
              <a:rPr lang="fr-FR" altLang="fr-FR" baseline="0" dirty="0"/>
              <a:t> first how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define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it</a:t>
            </a:r>
            <a:r>
              <a:rPr lang="fr-FR" altLang="fr-FR" baseline="0" dirty="0"/>
              <a:t> and </a:t>
            </a:r>
            <a:r>
              <a:rPr lang="fr-FR" altLang="fr-FR" baseline="0" dirty="0" err="1"/>
              <a:t>what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are </a:t>
            </a:r>
            <a:r>
              <a:rPr lang="fr-FR" altLang="fr-FR" baseline="0" dirty="0" err="1"/>
              <a:t>really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looking</a:t>
            </a:r>
            <a:r>
              <a:rPr lang="fr-FR" altLang="fr-FR" baseline="0" dirty="0"/>
              <a:t> for… </a:t>
            </a:r>
            <a:r>
              <a:rPr lang="fr-FR" altLang="fr-FR" dirty="0"/>
              <a:t>In </a:t>
            </a:r>
            <a:r>
              <a:rPr lang="fr-FR" altLang="fr-FR" dirty="0" err="1"/>
              <a:t>experiment</a:t>
            </a:r>
            <a:r>
              <a:rPr lang="fr-FR" altLang="fr-FR" dirty="0"/>
              <a:t> </a:t>
            </a:r>
            <a:r>
              <a:rPr lang="fr-FR" altLang="fr-FR" dirty="0" err="1"/>
              <a:t>some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are </a:t>
            </a:r>
            <a:r>
              <a:rPr lang="fr-FR" altLang="fr-FR" dirty="0" err="1"/>
              <a:t>involved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potential</a:t>
            </a:r>
            <a:r>
              <a:rPr lang="fr-FR" altLang="fr-FR" dirty="0"/>
              <a:t> end </a:t>
            </a:r>
            <a:r>
              <a:rPr lang="fr-FR" altLang="fr-FR" dirty="0" err="1"/>
              <a:t>product</a:t>
            </a:r>
            <a:r>
              <a:rPr lang="fr-FR" altLang="fr-FR" dirty="0"/>
              <a:t> of multi-neutron. </a:t>
            </a:r>
            <a:r>
              <a:rPr lang="fr-FR" altLang="fr-FR" dirty="0" err="1"/>
              <a:t>Then</a:t>
            </a:r>
            <a:r>
              <a:rPr lang="fr-FR" altLang="fr-FR" dirty="0"/>
              <a:t> </a:t>
            </a:r>
            <a:r>
              <a:rPr lang="fr-FR" altLang="fr-FR" dirty="0" err="1"/>
              <a:t>resonance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associated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presence</a:t>
            </a:r>
            <a:r>
              <a:rPr lang="fr-FR" altLang="fr-FR" dirty="0"/>
              <a:t> of </a:t>
            </a:r>
            <a:r>
              <a:rPr lang="fr-FR" altLang="fr-FR" dirty="0" err="1"/>
              <a:t>rapid</a:t>
            </a:r>
            <a:r>
              <a:rPr lang="fr-FR" altLang="fr-FR" dirty="0"/>
              <a:t> variation..</a:t>
            </a:r>
          </a:p>
          <a:p>
            <a:pPr eaLnBrk="1" hangingPunct="1"/>
            <a:r>
              <a:rPr lang="fr-FR" altLang="fr-FR" dirty="0"/>
              <a:t>But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appears</a:t>
            </a:r>
            <a:r>
              <a:rPr lang="fr-FR" altLang="fr-FR" dirty="0"/>
              <a:t> </a:t>
            </a:r>
            <a:r>
              <a:rPr lang="fr-FR" altLang="fr-FR" dirty="0" err="1"/>
              <a:t>that</a:t>
            </a:r>
            <a:r>
              <a:rPr lang="fr-FR" altLang="fr-FR" dirty="0"/>
              <a:t> fast variation </a:t>
            </a:r>
            <a:r>
              <a:rPr lang="fr-FR" altLang="fr-FR" dirty="0" err="1"/>
              <a:t>is</a:t>
            </a:r>
            <a:r>
              <a:rPr lang="fr-FR" altLang="fr-FR" dirty="0"/>
              <a:t> not </a:t>
            </a:r>
            <a:r>
              <a:rPr lang="fr-FR" altLang="fr-FR" dirty="0" err="1"/>
              <a:t>sufficient</a:t>
            </a:r>
            <a:r>
              <a:rPr lang="fr-FR" altLang="fr-FR" dirty="0"/>
              <a:t> </a:t>
            </a:r>
            <a:r>
              <a:rPr lang="fr-FR" altLang="fr-FR" dirty="0" err="1"/>
              <a:t>evidence</a:t>
            </a:r>
            <a:r>
              <a:rPr lang="fr-FR" altLang="fr-FR" dirty="0"/>
              <a:t> of </a:t>
            </a:r>
            <a:r>
              <a:rPr lang="fr-FR" altLang="fr-FR" dirty="0" err="1"/>
              <a:t>presence</a:t>
            </a:r>
            <a:r>
              <a:rPr lang="fr-FR" altLang="fr-FR" dirty="0"/>
              <a:t> of a </a:t>
            </a:r>
            <a:r>
              <a:rPr lang="fr-FR" altLang="fr-FR" dirty="0" err="1"/>
              <a:t>resonance</a:t>
            </a:r>
            <a:r>
              <a:rPr lang="fr-FR" altLang="fr-FR" dirty="0"/>
              <a:t>..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</a:t>
            </a:r>
            <a:r>
              <a:rPr lang="fr-FR" altLang="fr-FR" dirty="0" err="1"/>
              <a:t>mechanism</a:t>
            </a:r>
            <a:r>
              <a:rPr lang="fr-FR" altLang="fr-FR" dirty="0"/>
              <a:t> </a:t>
            </a:r>
            <a:r>
              <a:rPr lang="fr-FR" altLang="fr-FR" dirty="0" err="1"/>
              <a:t>maybe</a:t>
            </a:r>
            <a:r>
              <a:rPr lang="fr-FR" altLang="fr-FR" dirty="0"/>
              <a:t> </a:t>
            </a:r>
            <a:r>
              <a:rPr lang="fr-FR" altLang="fr-FR" dirty="0" err="1"/>
              <a:t>involved</a:t>
            </a:r>
            <a:r>
              <a:rPr lang="fr-FR" altLang="fr-FR" dirty="0"/>
              <a:t>, or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phasespace</a:t>
            </a:r>
            <a:r>
              <a:rPr lang="fr-FR" altLang="fr-FR" dirty="0"/>
              <a:t>,…</a:t>
            </a:r>
          </a:p>
          <a:p>
            <a:pPr eaLnBrk="1" hangingPunct="1"/>
            <a:r>
              <a:rPr lang="fr-FR" altLang="fr-FR" dirty="0"/>
              <a:t>BUT EVEN REPRODUCING A MINIMAL REQUIREMENT -- GETTING FAST VARIATION TURNS TO BE HEAVY CHALLENGE….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0368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It </a:t>
            </a:r>
            <a:r>
              <a:rPr lang="fr-FR" altLang="fr-FR" dirty="0" err="1"/>
              <a:t>is</a:t>
            </a:r>
            <a:r>
              <a:rPr lang="fr-FR" altLang="fr-FR" dirty="0"/>
              <a:t> more </a:t>
            </a:r>
            <a:r>
              <a:rPr lang="fr-FR" altLang="fr-FR" dirty="0" err="1"/>
              <a:t>complex</a:t>
            </a:r>
            <a:r>
              <a:rPr lang="fr-FR" altLang="fr-FR" dirty="0"/>
              <a:t> to </a:t>
            </a:r>
            <a:r>
              <a:rPr lang="fr-FR" altLang="fr-FR" dirty="0" err="1"/>
              <a:t>exclude</a:t>
            </a:r>
            <a:r>
              <a:rPr lang="fr-FR" altLang="fr-FR" dirty="0"/>
              <a:t> possible existence of a </a:t>
            </a:r>
            <a:r>
              <a:rPr lang="fr-FR" altLang="fr-FR" dirty="0" err="1"/>
              <a:t>resonant</a:t>
            </a:r>
            <a:r>
              <a:rPr lang="fr-FR" altLang="fr-FR" dirty="0"/>
              <a:t> state, as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much</a:t>
            </a:r>
            <a:r>
              <a:rPr lang="fr-FR" altLang="fr-FR" dirty="0"/>
              <a:t> </a:t>
            </a:r>
            <a:r>
              <a:rPr lang="fr-FR" altLang="fr-FR" dirty="0" err="1"/>
              <a:t>less</a:t>
            </a:r>
            <a:r>
              <a:rPr lang="fr-FR" altLang="fr-FR" dirty="0"/>
              <a:t> </a:t>
            </a:r>
            <a:r>
              <a:rPr lang="fr-FR" altLang="fr-FR" dirty="0" err="1"/>
              <a:t>constrained</a:t>
            </a:r>
            <a:r>
              <a:rPr lang="fr-FR" altLang="fr-FR" dirty="0"/>
              <a:t>... And</a:t>
            </a:r>
            <a:r>
              <a:rPr lang="fr-FR" altLang="fr-FR" baseline="0" dirty="0"/>
              <a:t> first how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define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it</a:t>
            </a:r>
            <a:r>
              <a:rPr lang="fr-FR" altLang="fr-FR" baseline="0" dirty="0"/>
              <a:t> and </a:t>
            </a:r>
            <a:r>
              <a:rPr lang="fr-FR" altLang="fr-FR" baseline="0" dirty="0" err="1"/>
              <a:t>what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are </a:t>
            </a:r>
            <a:r>
              <a:rPr lang="fr-FR" altLang="fr-FR" baseline="0" dirty="0" err="1"/>
              <a:t>really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looking</a:t>
            </a:r>
            <a:r>
              <a:rPr lang="fr-FR" altLang="fr-FR" baseline="0" dirty="0"/>
              <a:t> for… </a:t>
            </a:r>
            <a:r>
              <a:rPr lang="fr-FR" altLang="fr-FR" dirty="0"/>
              <a:t>In </a:t>
            </a:r>
            <a:r>
              <a:rPr lang="fr-FR" altLang="fr-FR" dirty="0" err="1"/>
              <a:t>experiment</a:t>
            </a:r>
            <a:r>
              <a:rPr lang="fr-FR" altLang="fr-FR" dirty="0"/>
              <a:t> </a:t>
            </a:r>
            <a:r>
              <a:rPr lang="fr-FR" altLang="fr-FR" dirty="0" err="1"/>
              <a:t>some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are </a:t>
            </a:r>
            <a:r>
              <a:rPr lang="fr-FR" altLang="fr-FR" dirty="0" err="1"/>
              <a:t>involved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potential</a:t>
            </a:r>
            <a:r>
              <a:rPr lang="fr-FR" altLang="fr-FR" dirty="0"/>
              <a:t> end </a:t>
            </a:r>
            <a:r>
              <a:rPr lang="fr-FR" altLang="fr-FR" dirty="0" err="1"/>
              <a:t>product</a:t>
            </a:r>
            <a:r>
              <a:rPr lang="fr-FR" altLang="fr-FR" dirty="0"/>
              <a:t> of multi-neutron. </a:t>
            </a:r>
            <a:r>
              <a:rPr lang="fr-FR" altLang="fr-FR" dirty="0" err="1"/>
              <a:t>Then</a:t>
            </a:r>
            <a:r>
              <a:rPr lang="fr-FR" altLang="fr-FR" dirty="0"/>
              <a:t> </a:t>
            </a:r>
            <a:r>
              <a:rPr lang="fr-FR" altLang="fr-FR" dirty="0" err="1"/>
              <a:t>resonance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associated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presence</a:t>
            </a:r>
            <a:r>
              <a:rPr lang="fr-FR" altLang="fr-FR" dirty="0"/>
              <a:t> of </a:t>
            </a:r>
            <a:r>
              <a:rPr lang="fr-FR" altLang="fr-FR" dirty="0" err="1"/>
              <a:t>rapid</a:t>
            </a:r>
            <a:r>
              <a:rPr lang="fr-FR" altLang="fr-FR" dirty="0"/>
              <a:t> variation..</a:t>
            </a:r>
          </a:p>
          <a:p>
            <a:pPr eaLnBrk="1" hangingPunct="1"/>
            <a:r>
              <a:rPr lang="fr-FR" altLang="fr-FR" dirty="0"/>
              <a:t>But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appears</a:t>
            </a:r>
            <a:r>
              <a:rPr lang="fr-FR" altLang="fr-FR" dirty="0"/>
              <a:t> </a:t>
            </a:r>
            <a:r>
              <a:rPr lang="fr-FR" altLang="fr-FR" dirty="0" err="1"/>
              <a:t>that</a:t>
            </a:r>
            <a:r>
              <a:rPr lang="fr-FR" altLang="fr-FR" dirty="0"/>
              <a:t> fast variation </a:t>
            </a:r>
            <a:r>
              <a:rPr lang="fr-FR" altLang="fr-FR" dirty="0" err="1"/>
              <a:t>is</a:t>
            </a:r>
            <a:r>
              <a:rPr lang="fr-FR" altLang="fr-FR" dirty="0"/>
              <a:t> not </a:t>
            </a:r>
            <a:r>
              <a:rPr lang="fr-FR" altLang="fr-FR" dirty="0" err="1"/>
              <a:t>sufficient</a:t>
            </a:r>
            <a:r>
              <a:rPr lang="fr-FR" altLang="fr-FR" dirty="0"/>
              <a:t> </a:t>
            </a:r>
            <a:r>
              <a:rPr lang="fr-FR" altLang="fr-FR" dirty="0" err="1"/>
              <a:t>evidence</a:t>
            </a:r>
            <a:r>
              <a:rPr lang="fr-FR" altLang="fr-FR" dirty="0"/>
              <a:t> of </a:t>
            </a:r>
            <a:r>
              <a:rPr lang="fr-FR" altLang="fr-FR" dirty="0" err="1"/>
              <a:t>presence</a:t>
            </a:r>
            <a:r>
              <a:rPr lang="fr-FR" altLang="fr-FR" dirty="0"/>
              <a:t> of a </a:t>
            </a:r>
            <a:r>
              <a:rPr lang="fr-FR" altLang="fr-FR" dirty="0" err="1"/>
              <a:t>resonance</a:t>
            </a:r>
            <a:r>
              <a:rPr lang="fr-FR" altLang="fr-FR" dirty="0"/>
              <a:t>..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</a:t>
            </a:r>
            <a:r>
              <a:rPr lang="fr-FR" altLang="fr-FR" dirty="0" err="1"/>
              <a:t>mechanism</a:t>
            </a:r>
            <a:r>
              <a:rPr lang="fr-FR" altLang="fr-FR" dirty="0"/>
              <a:t> </a:t>
            </a:r>
            <a:r>
              <a:rPr lang="fr-FR" altLang="fr-FR" dirty="0" err="1"/>
              <a:t>maybe</a:t>
            </a:r>
            <a:r>
              <a:rPr lang="fr-FR" altLang="fr-FR" dirty="0"/>
              <a:t> </a:t>
            </a:r>
            <a:r>
              <a:rPr lang="fr-FR" altLang="fr-FR" dirty="0" err="1"/>
              <a:t>involved</a:t>
            </a:r>
            <a:r>
              <a:rPr lang="fr-FR" altLang="fr-FR" dirty="0"/>
              <a:t>, or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phasespace</a:t>
            </a:r>
            <a:r>
              <a:rPr lang="fr-FR" altLang="fr-FR" dirty="0"/>
              <a:t>,…</a:t>
            </a:r>
          </a:p>
          <a:p>
            <a:pPr eaLnBrk="1" hangingPunct="1"/>
            <a:r>
              <a:rPr lang="fr-FR" altLang="fr-FR" dirty="0"/>
              <a:t>BUT EVEN REPRODUCING A MINIMAL REQUIREMENT -- GETTING FAST VARIATION TURNS TO BE HEAVY CHALLENGE….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101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It </a:t>
            </a:r>
            <a:r>
              <a:rPr lang="fr-FR" altLang="fr-FR" dirty="0" err="1"/>
              <a:t>is</a:t>
            </a:r>
            <a:r>
              <a:rPr lang="fr-FR" altLang="fr-FR" dirty="0"/>
              <a:t> more </a:t>
            </a:r>
            <a:r>
              <a:rPr lang="fr-FR" altLang="fr-FR" dirty="0" err="1"/>
              <a:t>complex</a:t>
            </a:r>
            <a:r>
              <a:rPr lang="fr-FR" altLang="fr-FR" dirty="0"/>
              <a:t> to </a:t>
            </a:r>
            <a:r>
              <a:rPr lang="fr-FR" altLang="fr-FR" dirty="0" err="1"/>
              <a:t>exclude</a:t>
            </a:r>
            <a:r>
              <a:rPr lang="fr-FR" altLang="fr-FR" dirty="0"/>
              <a:t> possible existence of a </a:t>
            </a:r>
            <a:r>
              <a:rPr lang="fr-FR" altLang="fr-FR" dirty="0" err="1"/>
              <a:t>resonant</a:t>
            </a:r>
            <a:r>
              <a:rPr lang="fr-FR" altLang="fr-FR" dirty="0"/>
              <a:t> state, as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much</a:t>
            </a:r>
            <a:r>
              <a:rPr lang="fr-FR" altLang="fr-FR" dirty="0"/>
              <a:t> </a:t>
            </a:r>
            <a:r>
              <a:rPr lang="fr-FR" altLang="fr-FR" dirty="0" err="1"/>
              <a:t>less</a:t>
            </a:r>
            <a:r>
              <a:rPr lang="fr-FR" altLang="fr-FR" dirty="0"/>
              <a:t> </a:t>
            </a:r>
            <a:r>
              <a:rPr lang="fr-FR" altLang="fr-FR" dirty="0" err="1"/>
              <a:t>constrained</a:t>
            </a:r>
            <a:r>
              <a:rPr lang="fr-FR" altLang="fr-FR" dirty="0"/>
              <a:t>... And</a:t>
            </a:r>
            <a:r>
              <a:rPr lang="fr-FR" altLang="fr-FR" baseline="0" dirty="0"/>
              <a:t> first how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define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it</a:t>
            </a:r>
            <a:r>
              <a:rPr lang="fr-FR" altLang="fr-FR" baseline="0" dirty="0"/>
              <a:t> and </a:t>
            </a:r>
            <a:r>
              <a:rPr lang="fr-FR" altLang="fr-FR" baseline="0" dirty="0" err="1"/>
              <a:t>what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are </a:t>
            </a:r>
            <a:r>
              <a:rPr lang="fr-FR" altLang="fr-FR" baseline="0" dirty="0" err="1"/>
              <a:t>really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looking</a:t>
            </a:r>
            <a:r>
              <a:rPr lang="fr-FR" altLang="fr-FR" baseline="0" dirty="0"/>
              <a:t> for… </a:t>
            </a:r>
            <a:r>
              <a:rPr lang="fr-FR" altLang="fr-FR" dirty="0"/>
              <a:t>In </a:t>
            </a:r>
            <a:r>
              <a:rPr lang="fr-FR" altLang="fr-FR" dirty="0" err="1"/>
              <a:t>experiment</a:t>
            </a:r>
            <a:r>
              <a:rPr lang="fr-FR" altLang="fr-FR" dirty="0"/>
              <a:t> </a:t>
            </a:r>
            <a:r>
              <a:rPr lang="fr-FR" altLang="fr-FR" dirty="0" err="1"/>
              <a:t>some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are </a:t>
            </a:r>
            <a:r>
              <a:rPr lang="fr-FR" altLang="fr-FR" dirty="0" err="1"/>
              <a:t>involved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potential</a:t>
            </a:r>
            <a:r>
              <a:rPr lang="fr-FR" altLang="fr-FR" dirty="0"/>
              <a:t> end </a:t>
            </a:r>
            <a:r>
              <a:rPr lang="fr-FR" altLang="fr-FR" dirty="0" err="1"/>
              <a:t>product</a:t>
            </a:r>
            <a:r>
              <a:rPr lang="fr-FR" altLang="fr-FR" dirty="0"/>
              <a:t> of multi-neutron. </a:t>
            </a:r>
            <a:r>
              <a:rPr lang="fr-FR" altLang="fr-FR" dirty="0" err="1"/>
              <a:t>Then</a:t>
            </a:r>
            <a:r>
              <a:rPr lang="fr-FR" altLang="fr-FR" dirty="0"/>
              <a:t> </a:t>
            </a:r>
            <a:r>
              <a:rPr lang="fr-FR" altLang="fr-FR" dirty="0" err="1"/>
              <a:t>resonance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associated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presence</a:t>
            </a:r>
            <a:r>
              <a:rPr lang="fr-FR" altLang="fr-FR" dirty="0"/>
              <a:t> of </a:t>
            </a:r>
            <a:r>
              <a:rPr lang="fr-FR" altLang="fr-FR" dirty="0" err="1"/>
              <a:t>rapid</a:t>
            </a:r>
            <a:r>
              <a:rPr lang="fr-FR" altLang="fr-FR" dirty="0"/>
              <a:t> variation..</a:t>
            </a:r>
          </a:p>
          <a:p>
            <a:pPr eaLnBrk="1" hangingPunct="1"/>
            <a:r>
              <a:rPr lang="fr-FR" altLang="fr-FR" dirty="0"/>
              <a:t>But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appears</a:t>
            </a:r>
            <a:r>
              <a:rPr lang="fr-FR" altLang="fr-FR" dirty="0"/>
              <a:t> </a:t>
            </a:r>
            <a:r>
              <a:rPr lang="fr-FR" altLang="fr-FR" dirty="0" err="1"/>
              <a:t>that</a:t>
            </a:r>
            <a:r>
              <a:rPr lang="fr-FR" altLang="fr-FR" dirty="0"/>
              <a:t> fast variation </a:t>
            </a:r>
            <a:r>
              <a:rPr lang="fr-FR" altLang="fr-FR" dirty="0" err="1"/>
              <a:t>is</a:t>
            </a:r>
            <a:r>
              <a:rPr lang="fr-FR" altLang="fr-FR" dirty="0"/>
              <a:t> not </a:t>
            </a:r>
            <a:r>
              <a:rPr lang="fr-FR" altLang="fr-FR" dirty="0" err="1"/>
              <a:t>sufficient</a:t>
            </a:r>
            <a:r>
              <a:rPr lang="fr-FR" altLang="fr-FR" dirty="0"/>
              <a:t> </a:t>
            </a:r>
            <a:r>
              <a:rPr lang="fr-FR" altLang="fr-FR" dirty="0" err="1"/>
              <a:t>evidence</a:t>
            </a:r>
            <a:r>
              <a:rPr lang="fr-FR" altLang="fr-FR" dirty="0"/>
              <a:t> of </a:t>
            </a:r>
            <a:r>
              <a:rPr lang="fr-FR" altLang="fr-FR" dirty="0" err="1"/>
              <a:t>presence</a:t>
            </a:r>
            <a:r>
              <a:rPr lang="fr-FR" altLang="fr-FR" dirty="0"/>
              <a:t> of a </a:t>
            </a:r>
            <a:r>
              <a:rPr lang="fr-FR" altLang="fr-FR" dirty="0" err="1"/>
              <a:t>resonance</a:t>
            </a:r>
            <a:r>
              <a:rPr lang="fr-FR" altLang="fr-FR" dirty="0"/>
              <a:t>..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</a:t>
            </a:r>
            <a:r>
              <a:rPr lang="fr-FR" altLang="fr-FR" dirty="0" err="1"/>
              <a:t>mechanism</a:t>
            </a:r>
            <a:r>
              <a:rPr lang="fr-FR" altLang="fr-FR" dirty="0"/>
              <a:t> </a:t>
            </a:r>
            <a:r>
              <a:rPr lang="fr-FR" altLang="fr-FR" dirty="0" err="1"/>
              <a:t>maybe</a:t>
            </a:r>
            <a:r>
              <a:rPr lang="fr-FR" altLang="fr-FR" dirty="0"/>
              <a:t> </a:t>
            </a:r>
            <a:r>
              <a:rPr lang="fr-FR" altLang="fr-FR" dirty="0" err="1"/>
              <a:t>involved</a:t>
            </a:r>
            <a:r>
              <a:rPr lang="fr-FR" altLang="fr-FR" dirty="0"/>
              <a:t>, or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phasespace</a:t>
            </a:r>
            <a:r>
              <a:rPr lang="fr-FR" altLang="fr-FR" dirty="0"/>
              <a:t>,…</a:t>
            </a:r>
          </a:p>
          <a:p>
            <a:pPr eaLnBrk="1" hangingPunct="1"/>
            <a:r>
              <a:rPr lang="fr-FR" altLang="fr-FR" dirty="0"/>
              <a:t>BUT EVEN REPRODUCING A MINIMAL REQUIREMENT -- GETTING FAST VARIATION TURNS TO BE HEAVY CHALLENGE….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16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825111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It </a:t>
            </a:r>
            <a:r>
              <a:rPr lang="fr-FR" altLang="fr-FR" dirty="0" err="1"/>
              <a:t>is</a:t>
            </a:r>
            <a:r>
              <a:rPr lang="fr-FR" altLang="fr-FR" dirty="0"/>
              <a:t> more </a:t>
            </a:r>
            <a:r>
              <a:rPr lang="fr-FR" altLang="fr-FR" dirty="0" err="1"/>
              <a:t>complex</a:t>
            </a:r>
            <a:r>
              <a:rPr lang="fr-FR" altLang="fr-FR" dirty="0"/>
              <a:t> to </a:t>
            </a:r>
            <a:r>
              <a:rPr lang="fr-FR" altLang="fr-FR" dirty="0" err="1"/>
              <a:t>exclude</a:t>
            </a:r>
            <a:r>
              <a:rPr lang="fr-FR" altLang="fr-FR" dirty="0"/>
              <a:t> possible existence of a </a:t>
            </a:r>
            <a:r>
              <a:rPr lang="fr-FR" altLang="fr-FR" dirty="0" err="1"/>
              <a:t>resonant</a:t>
            </a:r>
            <a:r>
              <a:rPr lang="fr-FR" altLang="fr-FR" dirty="0"/>
              <a:t> state, as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much</a:t>
            </a:r>
            <a:r>
              <a:rPr lang="fr-FR" altLang="fr-FR" dirty="0"/>
              <a:t> </a:t>
            </a:r>
            <a:r>
              <a:rPr lang="fr-FR" altLang="fr-FR" dirty="0" err="1"/>
              <a:t>less</a:t>
            </a:r>
            <a:r>
              <a:rPr lang="fr-FR" altLang="fr-FR" dirty="0"/>
              <a:t> </a:t>
            </a:r>
            <a:r>
              <a:rPr lang="fr-FR" altLang="fr-FR" dirty="0" err="1"/>
              <a:t>constrained</a:t>
            </a:r>
            <a:r>
              <a:rPr lang="fr-FR" altLang="fr-FR" dirty="0"/>
              <a:t>... And</a:t>
            </a:r>
            <a:r>
              <a:rPr lang="fr-FR" altLang="fr-FR" baseline="0" dirty="0"/>
              <a:t> first how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define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it</a:t>
            </a:r>
            <a:r>
              <a:rPr lang="fr-FR" altLang="fr-FR" baseline="0" dirty="0"/>
              <a:t> and </a:t>
            </a:r>
            <a:r>
              <a:rPr lang="fr-FR" altLang="fr-FR" baseline="0" dirty="0" err="1"/>
              <a:t>what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are </a:t>
            </a:r>
            <a:r>
              <a:rPr lang="fr-FR" altLang="fr-FR" baseline="0" dirty="0" err="1"/>
              <a:t>really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looking</a:t>
            </a:r>
            <a:r>
              <a:rPr lang="fr-FR" altLang="fr-FR" baseline="0" dirty="0"/>
              <a:t> for… </a:t>
            </a:r>
            <a:r>
              <a:rPr lang="fr-FR" altLang="fr-FR" dirty="0"/>
              <a:t>In </a:t>
            </a:r>
            <a:r>
              <a:rPr lang="fr-FR" altLang="fr-FR" dirty="0" err="1"/>
              <a:t>experiment</a:t>
            </a:r>
            <a:r>
              <a:rPr lang="fr-FR" altLang="fr-FR" dirty="0"/>
              <a:t> </a:t>
            </a:r>
            <a:r>
              <a:rPr lang="fr-FR" altLang="fr-FR" dirty="0" err="1"/>
              <a:t>some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are </a:t>
            </a:r>
            <a:r>
              <a:rPr lang="fr-FR" altLang="fr-FR" dirty="0" err="1"/>
              <a:t>involved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potential</a:t>
            </a:r>
            <a:r>
              <a:rPr lang="fr-FR" altLang="fr-FR" dirty="0"/>
              <a:t> end </a:t>
            </a:r>
            <a:r>
              <a:rPr lang="fr-FR" altLang="fr-FR" dirty="0" err="1"/>
              <a:t>product</a:t>
            </a:r>
            <a:r>
              <a:rPr lang="fr-FR" altLang="fr-FR" dirty="0"/>
              <a:t> of multi-neutron. </a:t>
            </a:r>
            <a:r>
              <a:rPr lang="fr-FR" altLang="fr-FR" dirty="0" err="1"/>
              <a:t>Then</a:t>
            </a:r>
            <a:r>
              <a:rPr lang="fr-FR" altLang="fr-FR" dirty="0"/>
              <a:t> </a:t>
            </a:r>
            <a:r>
              <a:rPr lang="fr-FR" altLang="fr-FR" dirty="0" err="1"/>
              <a:t>resonance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associated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presence</a:t>
            </a:r>
            <a:r>
              <a:rPr lang="fr-FR" altLang="fr-FR" dirty="0"/>
              <a:t> of </a:t>
            </a:r>
            <a:r>
              <a:rPr lang="fr-FR" altLang="fr-FR" dirty="0" err="1"/>
              <a:t>rapid</a:t>
            </a:r>
            <a:r>
              <a:rPr lang="fr-FR" altLang="fr-FR" dirty="0"/>
              <a:t> variation..</a:t>
            </a:r>
          </a:p>
          <a:p>
            <a:pPr eaLnBrk="1" hangingPunct="1"/>
            <a:r>
              <a:rPr lang="fr-FR" altLang="fr-FR" dirty="0"/>
              <a:t>But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appears</a:t>
            </a:r>
            <a:r>
              <a:rPr lang="fr-FR" altLang="fr-FR" dirty="0"/>
              <a:t> </a:t>
            </a:r>
            <a:r>
              <a:rPr lang="fr-FR" altLang="fr-FR" dirty="0" err="1"/>
              <a:t>that</a:t>
            </a:r>
            <a:r>
              <a:rPr lang="fr-FR" altLang="fr-FR" dirty="0"/>
              <a:t> fast variation </a:t>
            </a:r>
            <a:r>
              <a:rPr lang="fr-FR" altLang="fr-FR" dirty="0" err="1"/>
              <a:t>is</a:t>
            </a:r>
            <a:r>
              <a:rPr lang="fr-FR" altLang="fr-FR" dirty="0"/>
              <a:t> not </a:t>
            </a:r>
            <a:r>
              <a:rPr lang="fr-FR" altLang="fr-FR" dirty="0" err="1"/>
              <a:t>sufficient</a:t>
            </a:r>
            <a:r>
              <a:rPr lang="fr-FR" altLang="fr-FR" dirty="0"/>
              <a:t> </a:t>
            </a:r>
            <a:r>
              <a:rPr lang="fr-FR" altLang="fr-FR" dirty="0" err="1"/>
              <a:t>evidence</a:t>
            </a:r>
            <a:r>
              <a:rPr lang="fr-FR" altLang="fr-FR" dirty="0"/>
              <a:t> of </a:t>
            </a:r>
            <a:r>
              <a:rPr lang="fr-FR" altLang="fr-FR" dirty="0" err="1"/>
              <a:t>presence</a:t>
            </a:r>
            <a:r>
              <a:rPr lang="fr-FR" altLang="fr-FR" dirty="0"/>
              <a:t> of a </a:t>
            </a:r>
            <a:r>
              <a:rPr lang="fr-FR" altLang="fr-FR" dirty="0" err="1"/>
              <a:t>resonance</a:t>
            </a:r>
            <a:r>
              <a:rPr lang="fr-FR" altLang="fr-FR" dirty="0"/>
              <a:t>..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</a:t>
            </a:r>
            <a:r>
              <a:rPr lang="fr-FR" altLang="fr-FR" dirty="0" err="1"/>
              <a:t>mechanism</a:t>
            </a:r>
            <a:r>
              <a:rPr lang="fr-FR" altLang="fr-FR" dirty="0"/>
              <a:t> </a:t>
            </a:r>
            <a:r>
              <a:rPr lang="fr-FR" altLang="fr-FR" dirty="0" err="1"/>
              <a:t>maybe</a:t>
            </a:r>
            <a:r>
              <a:rPr lang="fr-FR" altLang="fr-FR" dirty="0"/>
              <a:t> </a:t>
            </a:r>
            <a:r>
              <a:rPr lang="fr-FR" altLang="fr-FR" dirty="0" err="1"/>
              <a:t>involved</a:t>
            </a:r>
            <a:r>
              <a:rPr lang="fr-FR" altLang="fr-FR" dirty="0"/>
              <a:t>, or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phasespace</a:t>
            </a:r>
            <a:r>
              <a:rPr lang="fr-FR" altLang="fr-FR" dirty="0"/>
              <a:t>,…</a:t>
            </a:r>
          </a:p>
          <a:p>
            <a:pPr eaLnBrk="1" hangingPunct="1"/>
            <a:r>
              <a:rPr lang="fr-FR" altLang="fr-FR" dirty="0"/>
              <a:t>BUT EVEN REPRODUCING A MINIMAL REQUIREMENT -- GETTING FAST VARIATION TURNS TO BE HEAVY CHALLENGE….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624964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It </a:t>
            </a:r>
            <a:r>
              <a:rPr lang="fr-FR" altLang="fr-FR" dirty="0" err="1"/>
              <a:t>is</a:t>
            </a:r>
            <a:r>
              <a:rPr lang="fr-FR" altLang="fr-FR" dirty="0"/>
              <a:t> more </a:t>
            </a:r>
            <a:r>
              <a:rPr lang="fr-FR" altLang="fr-FR" dirty="0" err="1"/>
              <a:t>complex</a:t>
            </a:r>
            <a:r>
              <a:rPr lang="fr-FR" altLang="fr-FR" dirty="0"/>
              <a:t> to </a:t>
            </a:r>
            <a:r>
              <a:rPr lang="fr-FR" altLang="fr-FR" dirty="0" err="1"/>
              <a:t>exclude</a:t>
            </a:r>
            <a:r>
              <a:rPr lang="fr-FR" altLang="fr-FR" dirty="0"/>
              <a:t> possible existence of a </a:t>
            </a:r>
            <a:r>
              <a:rPr lang="fr-FR" altLang="fr-FR" dirty="0" err="1"/>
              <a:t>resonant</a:t>
            </a:r>
            <a:r>
              <a:rPr lang="fr-FR" altLang="fr-FR" dirty="0"/>
              <a:t> state, as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much</a:t>
            </a:r>
            <a:r>
              <a:rPr lang="fr-FR" altLang="fr-FR" dirty="0"/>
              <a:t> </a:t>
            </a:r>
            <a:r>
              <a:rPr lang="fr-FR" altLang="fr-FR" dirty="0" err="1"/>
              <a:t>less</a:t>
            </a:r>
            <a:r>
              <a:rPr lang="fr-FR" altLang="fr-FR" dirty="0"/>
              <a:t> </a:t>
            </a:r>
            <a:r>
              <a:rPr lang="fr-FR" altLang="fr-FR" dirty="0" err="1"/>
              <a:t>constrained</a:t>
            </a:r>
            <a:r>
              <a:rPr lang="fr-FR" altLang="fr-FR" dirty="0"/>
              <a:t>... And</a:t>
            </a:r>
            <a:r>
              <a:rPr lang="fr-FR" altLang="fr-FR" baseline="0" dirty="0"/>
              <a:t> first how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define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it</a:t>
            </a:r>
            <a:r>
              <a:rPr lang="fr-FR" altLang="fr-FR" baseline="0" dirty="0"/>
              <a:t> and </a:t>
            </a:r>
            <a:r>
              <a:rPr lang="fr-FR" altLang="fr-FR" baseline="0" dirty="0" err="1"/>
              <a:t>what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are </a:t>
            </a:r>
            <a:r>
              <a:rPr lang="fr-FR" altLang="fr-FR" baseline="0" dirty="0" err="1"/>
              <a:t>really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looking</a:t>
            </a:r>
            <a:r>
              <a:rPr lang="fr-FR" altLang="fr-FR" baseline="0" dirty="0"/>
              <a:t> for… </a:t>
            </a:r>
            <a:r>
              <a:rPr lang="fr-FR" altLang="fr-FR" dirty="0"/>
              <a:t>In </a:t>
            </a:r>
            <a:r>
              <a:rPr lang="fr-FR" altLang="fr-FR" dirty="0" err="1"/>
              <a:t>experiment</a:t>
            </a:r>
            <a:r>
              <a:rPr lang="fr-FR" altLang="fr-FR" dirty="0"/>
              <a:t> </a:t>
            </a:r>
            <a:r>
              <a:rPr lang="fr-FR" altLang="fr-FR" dirty="0" err="1"/>
              <a:t>some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are </a:t>
            </a:r>
            <a:r>
              <a:rPr lang="fr-FR" altLang="fr-FR" dirty="0" err="1"/>
              <a:t>involved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potential</a:t>
            </a:r>
            <a:r>
              <a:rPr lang="fr-FR" altLang="fr-FR" dirty="0"/>
              <a:t> end </a:t>
            </a:r>
            <a:r>
              <a:rPr lang="fr-FR" altLang="fr-FR" dirty="0" err="1"/>
              <a:t>product</a:t>
            </a:r>
            <a:r>
              <a:rPr lang="fr-FR" altLang="fr-FR" dirty="0"/>
              <a:t> of multi-neutron. </a:t>
            </a:r>
            <a:r>
              <a:rPr lang="fr-FR" altLang="fr-FR" dirty="0" err="1"/>
              <a:t>Then</a:t>
            </a:r>
            <a:r>
              <a:rPr lang="fr-FR" altLang="fr-FR" dirty="0"/>
              <a:t> </a:t>
            </a:r>
            <a:r>
              <a:rPr lang="fr-FR" altLang="fr-FR" dirty="0" err="1"/>
              <a:t>resonance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associated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presence</a:t>
            </a:r>
            <a:r>
              <a:rPr lang="fr-FR" altLang="fr-FR" dirty="0"/>
              <a:t> of </a:t>
            </a:r>
            <a:r>
              <a:rPr lang="fr-FR" altLang="fr-FR" dirty="0" err="1"/>
              <a:t>rapid</a:t>
            </a:r>
            <a:r>
              <a:rPr lang="fr-FR" altLang="fr-FR" dirty="0"/>
              <a:t> variation..</a:t>
            </a:r>
          </a:p>
          <a:p>
            <a:pPr eaLnBrk="1" hangingPunct="1"/>
            <a:r>
              <a:rPr lang="fr-FR" altLang="fr-FR" dirty="0"/>
              <a:t>But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appears</a:t>
            </a:r>
            <a:r>
              <a:rPr lang="fr-FR" altLang="fr-FR" dirty="0"/>
              <a:t> </a:t>
            </a:r>
            <a:r>
              <a:rPr lang="fr-FR" altLang="fr-FR" dirty="0" err="1"/>
              <a:t>that</a:t>
            </a:r>
            <a:r>
              <a:rPr lang="fr-FR" altLang="fr-FR" dirty="0"/>
              <a:t> fast variation </a:t>
            </a:r>
            <a:r>
              <a:rPr lang="fr-FR" altLang="fr-FR" dirty="0" err="1"/>
              <a:t>is</a:t>
            </a:r>
            <a:r>
              <a:rPr lang="fr-FR" altLang="fr-FR" dirty="0"/>
              <a:t> not </a:t>
            </a:r>
            <a:r>
              <a:rPr lang="fr-FR" altLang="fr-FR" dirty="0" err="1"/>
              <a:t>sufficient</a:t>
            </a:r>
            <a:r>
              <a:rPr lang="fr-FR" altLang="fr-FR" dirty="0"/>
              <a:t> </a:t>
            </a:r>
            <a:r>
              <a:rPr lang="fr-FR" altLang="fr-FR" dirty="0" err="1"/>
              <a:t>evidence</a:t>
            </a:r>
            <a:r>
              <a:rPr lang="fr-FR" altLang="fr-FR" dirty="0"/>
              <a:t> of </a:t>
            </a:r>
            <a:r>
              <a:rPr lang="fr-FR" altLang="fr-FR" dirty="0" err="1"/>
              <a:t>presence</a:t>
            </a:r>
            <a:r>
              <a:rPr lang="fr-FR" altLang="fr-FR" dirty="0"/>
              <a:t> of a </a:t>
            </a:r>
            <a:r>
              <a:rPr lang="fr-FR" altLang="fr-FR" dirty="0" err="1"/>
              <a:t>resonance</a:t>
            </a:r>
            <a:r>
              <a:rPr lang="fr-FR" altLang="fr-FR" dirty="0"/>
              <a:t>..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</a:t>
            </a:r>
            <a:r>
              <a:rPr lang="fr-FR" altLang="fr-FR" dirty="0" err="1"/>
              <a:t>mechanism</a:t>
            </a:r>
            <a:r>
              <a:rPr lang="fr-FR" altLang="fr-FR" dirty="0"/>
              <a:t> </a:t>
            </a:r>
            <a:r>
              <a:rPr lang="fr-FR" altLang="fr-FR" dirty="0" err="1"/>
              <a:t>maybe</a:t>
            </a:r>
            <a:r>
              <a:rPr lang="fr-FR" altLang="fr-FR" dirty="0"/>
              <a:t> </a:t>
            </a:r>
            <a:r>
              <a:rPr lang="fr-FR" altLang="fr-FR" dirty="0" err="1"/>
              <a:t>involved</a:t>
            </a:r>
            <a:r>
              <a:rPr lang="fr-FR" altLang="fr-FR" dirty="0"/>
              <a:t>, or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phasespace</a:t>
            </a:r>
            <a:r>
              <a:rPr lang="fr-FR" altLang="fr-FR" dirty="0"/>
              <a:t>,…</a:t>
            </a:r>
          </a:p>
          <a:p>
            <a:pPr eaLnBrk="1" hangingPunct="1"/>
            <a:r>
              <a:rPr lang="fr-FR" altLang="fr-FR" dirty="0"/>
              <a:t>BUT EVEN REPRODUCING A MINIMAL REQUIREMENT -- GETTING FAST VARIATION TURNS TO BE HEAVY CHALLENGE….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18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08454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376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First if interaction is repulsive:</a:t>
            </a:r>
            <a:r>
              <a:rPr lang="en-GB" baseline="0" dirty="0"/>
              <a:t> particles can not approach each other, thus wave function is zero close to the origin. Then it starts evolving to reach linear asymptotic behaviour. Scattering length is a position where tangent to asymptote crosses the axis and thus it is positive. If one adds some attraction to the interaction then </a:t>
            </a:r>
            <a:r>
              <a:rPr lang="en-GB" baseline="0" dirty="0" err="1"/>
              <a:t>paricles</a:t>
            </a:r>
            <a:r>
              <a:rPr lang="en-GB" baseline="0" dirty="0"/>
              <a:t> may approach more and wave function starts bending – scattering length becomes negative…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1345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0F4A7E-BDB9-46B0-8D35-C4B65131999C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2</a:t>
            </a:fld>
            <a:endParaRPr lang="en-US" altLang="zh-CN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zh-CN" dirty="0" err="1"/>
              <a:t>Being</a:t>
            </a:r>
            <a:r>
              <a:rPr lang="fr-FR" altLang="zh-CN" dirty="0"/>
              <a:t> </a:t>
            </a:r>
            <a:r>
              <a:rPr lang="fr-FR" altLang="zh-CN" dirty="0" err="1"/>
              <a:t>mimited</a:t>
            </a:r>
            <a:r>
              <a:rPr lang="fr-FR" altLang="zh-CN" dirty="0"/>
              <a:t> to 4-body </a:t>
            </a:r>
            <a:r>
              <a:rPr lang="fr-FR" altLang="zh-CN" dirty="0" err="1"/>
              <a:t>problem</a:t>
            </a:r>
            <a:r>
              <a:rPr lang="fr-FR" altLang="zh-CN" dirty="0"/>
              <a:t>. </a:t>
            </a:r>
            <a:r>
              <a:rPr lang="fr-FR" altLang="zh-CN" dirty="0" err="1"/>
              <a:t>We</a:t>
            </a:r>
            <a:r>
              <a:rPr lang="fr-FR" altLang="zh-CN" dirty="0"/>
              <a:t> came up </a:t>
            </a:r>
            <a:r>
              <a:rPr lang="fr-FR" altLang="zh-CN" dirty="0" err="1"/>
              <a:t>with</a:t>
            </a:r>
            <a:r>
              <a:rPr lang="fr-FR" altLang="zh-CN" dirty="0"/>
              <a:t> a model/</a:t>
            </a:r>
            <a:endParaRPr lang="zh-CN" altLang="en-US" dirty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3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1813180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6860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1432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6004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057650" indent="-247650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F2A3A344-8439-4C92-B670-53E23F097A75}" type="slidenum">
              <a:rPr lang="zh-CN" altLang="en-US" sz="1300"/>
              <a:pPr algn="r"/>
              <a:t>4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3238122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025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9865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D5F985-3787-4BB4-B5DE-EF8118874669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92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It </a:t>
            </a:r>
            <a:r>
              <a:rPr lang="fr-FR" altLang="fr-FR" dirty="0" err="1"/>
              <a:t>is</a:t>
            </a:r>
            <a:r>
              <a:rPr lang="fr-FR" altLang="fr-FR" dirty="0"/>
              <a:t> more </a:t>
            </a:r>
            <a:r>
              <a:rPr lang="fr-FR" altLang="fr-FR" dirty="0" err="1"/>
              <a:t>complex</a:t>
            </a:r>
            <a:r>
              <a:rPr lang="fr-FR" altLang="fr-FR" dirty="0"/>
              <a:t> to </a:t>
            </a:r>
            <a:r>
              <a:rPr lang="fr-FR" altLang="fr-FR" dirty="0" err="1"/>
              <a:t>exclude</a:t>
            </a:r>
            <a:r>
              <a:rPr lang="fr-FR" altLang="fr-FR" dirty="0"/>
              <a:t> possible existence of a </a:t>
            </a:r>
            <a:r>
              <a:rPr lang="fr-FR" altLang="fr-FR" dirty="0" err="1"/>
              <a:t>resonant</a:t>
            </a:r>
            <a:r>
              <a:rPr lang="fr-FR" altLang="fr-FR" dirty="0"/>
              <a:t> state, as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much</a:t>
            </a:r>
            <a:r>
              <a:rPr lang="fr-FR" altLang="fr-FR" dirty="0"/>
              <a:t> </a:t>
            </a:r>
            <a:r>
              <a:rPr lang="fr-FR" altLang="fr-FR" dirty="0" err="1"/>
              <a:t>less</a:t>
            </a:r>
            <a:r>
              <a:rPr lang="fr-FR" altLang="fr-FR" dirty="0"/>
              <a:t> </a:t>
            </a:r>
            <a:r>
              <a:rPr lang="fr-FR" altLang="fr-FR" dirty="0" err="1"/>
              <a:t>constrained</a:t>
            </a:r>
            <a:r>
              <a:rPr lang="fr-FR" altLang="fr-FR" dirty="0"/>
              <a:t>... And</a:t>
            </a:r>
            <a:r>
              <a:rPr lang="fr-FR" altLang="fr-FR" baseline="0" dirty="0"/>
              <a:t> first how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define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it</a:t>
            </a:r>
            <a:r>
              <a:rPr lang="fr-FR" altLang="fr-FR" baseline="0" dirty="0"/>
              <a:t> and </a:t>
            </a:r>
            <a:r>
              <a:rPr lang="fr-FR" altLang="fr-FR" baseline="0" dirty="0" err="1"/>
              <a:t>what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are </a:t>
            </a:r>
            <a:r>
              <a:rPr lang="fr-FR" altLang="fr-FR" baseline="0" dirty="0" err="1"/>
              <a:t>really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looking</a:t>
            </a:r>
            <a:r>
              <a:rPr lang="fr-FR" altLang="fr-FR" baseline="0" dirty="0"/>
              <a:t> for… </a:t>
            </a:r>
            <a:r>
              <a:rPr lang="fr-FR" altLang="fr-FR" dirty="0"/>
              <a:t>In </a:t>
            </a:r>
            <a:r>
              <a:rPr lang="fr-FR" altLang="fr-FR" dirty="0" err="1"/>
              <a:t>experiment</a:t>
            </a:r>
            <a:r>
              <a:rPr lang="fr-FR" altLang="fr-FR" dirty="0"/>
              <a:t> </a:t>
            </a:r>
            <a:r>
              <a:rPr lang="fr-FR" altLang="fr-FR" dirty="0" err="1"/>
              <a:t>some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are </a:t>
            </a:r>
            <a:r>
              <a:rPr lang="fr-FR" altLang="fr-FR" dirty="0" err="1"/>
              <a:t>involved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potential</a:t>
            </a:r>
            <a:r>
              <a:rPr lang="fr-FR" altLang="fr-FR" dirty="0"/>
              <a:t> end </a:t>
            </a:r>
            <a:r>
              <a:rPr lang="fr-FR" altLang="fr-FR" dirty="0" err="1"/>
              <a:t>product</a:t>
            </a:r>
            <a:r>
              <a:rPr lang="fr-FR" altLang="fr-FR" dirty="0"/>
              <a:t> of multi-neutron. </a:t>
            </a:r>
            <a:r>
              <a:rPr lang="fr-FR" altLang="fr-FR" dirty="0" err="1"/>
              <a:t>Then</a:t>
            </a:r>
            <a:r>
              <a:rPr lang="fr-FR" altLang="fr-FR" dirty="0"/>
              <a:t> </a:t>
            </a:r>
            <a:r>
              <a:rPr lang="fr-FR" altLang="fr-FR" dirty="0" err="1"/>
              <a:t>resonance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associated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presence</a:t>
            </a:r>
            <a:r>
              <a:rPr lang="fr-FR" altLang="fr-FR" dirty="0"/>
              <a:t> of </a:t>
            </a:r>
            <a:r>
              <a:rPr lang="fr-FR" altLang="fr-FR" dirty="0" err="1"/>
              <a:t>rapid</a:t>
            </a:r>
            <a:r>
              <a:rPr lang="fr-FR" altLang="fr-FR" dirty="0"/>
              <a:t> variation..</a:t>
            </a:r>
          </a:p>
          <a:p>
            <a:pPr eaLnBrk="1" hangingPunct="1"/>
            <a:r>
              <a:rPr lang="fr-FR" altLang="fr-FR" dirty="0"/>
              <a:t>But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appears</a:t>
            </a:r>
            <a:r>
              <a:rPr lang="fr-FR" altLang="fr-FR" dirty="0"/>
              <a:t> </a:t>
            </a:r>
            <a:r>
              <a:rPr lang="fr-FR" altLang="fr-FR" dirty="0" err="1"/>
              <a:t>that</a:t>
            </a:r>
            <a:r>
              <a:rPr lang="fr-FR" altLang="fr-FR" dirty="0"/>
              <a:t> fast variation </a:t>
            </a:r>
            <a:r>
              <a:rPr lang="fr-FR" altLang="fr-FR" dirty="0" err="1"/>
              <a:t>is</a:t>
            </a:r>
            <a:r>
              <a:rPr lang="fr-FR" altLang="fr-FR" dirty="0"/>
              <a:t> not </a:t>
            </a:r>
            <a:r>
              <a:rPr lang="fr-FR" altLang="fr-FR" dirty="0" err="1"/>
              <a:t>sufficient</a:t>
            </a:r>
            <a:r>
              <a:rPr lang="fr-FR" altLang="fr-FR" dirty="0"/>
              <a:t> </a:t>
            </a:r>
            <a:r>
              <a:rPr lang="fr-FR" altLang="fr-FR" dirty="0" err="1"/>
              <a:t>evidence</a:t>
            </a:r>
            <a:r>
              <a:rPr lang="fr-FR" altLang="fr-FR" dirty="0"/>
              <a:t> of </a:t>
            </a:r>
            <a:r>
              <a:rPr lang="fr-FR" altLang="fr-FR" dirty="0" err="1"/>
              <a:t>presence</a:t>
            </a:r>
            <a:r>
              <a:rPr lang="fr-FR" altLang="fr-FR" dirty="0"/>
              <a:t> of a </a:t>
            </a:r>
            <a:r>
              <a:rPr lang="fr-FR" altLang="fr-FR" dirty="0" err="1"/>
              <a:t>resonance</a:t>
            </a:r>
            <a:r>
              <a:rPr lang="fr-FR" altLang="fr-FR" dirty="0"/>
              <a:t>..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</a:t>
            </a:r>
            <a:r>
              <a:rPr lang="fr-FR" altLang="fr-FR" dirty="0" err="1"/>
              <a:t>mechanism</a:t>
            </a:r>
            <a:r>
              <a:rPr lang="fr-FR" altLang="fr-FR" dirty="0"/>
              <a:t> </a:t>
            </a:r>
            <a:r>
              <a:rPr lang="fr-FR" altLang="fr-FR" dirty="0" err="1"/>
              <a:t>maybe</a:t>
            </a:r>
            <a:r>
              <a:rPr lang="fr-FR" altLang="fr-FR" dirty="0"/>
              <a:t> </a:t>
            </a:r>
            <a:r>
              <a:rPr lang="fr-FR" altLang="fr-FR" dirty="0" err="1"/>
              <a:t>involved</a:t>
            </a:r>
            <a:r>
              <a:rPr lang="fr-FR" altLang="fr-FR" dirty="0"/>
              <a:t>, or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phasespace</a:t>
            </a:r>
            <a:r>
              <a:rPr lang="fr-FR" altLang="fr-FR" dirty="0"/>
              <a:t>,…</a:t>
            </a:r>
          </a:p>
          <a:p>
            <a:pPr eaLnBrk="1" hangingPunct="1"/>
            <a:r>
              <a:rPr lang="fr-FR" altLang="fr-FR" dirty="0"/>
              <a:t>BUT EVEN REPRODUCING A MINIMAL REQUIREMENT -- GETTING FAST VARIATION TURNS TO BE HEAVY CHALLENGE….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873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ce réservé des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dirty="0"/>
              <a:t>It </a:t>
            </a:r>
            <a:r>
              <a:rPr lang="fr-FR" altLang="fr-FR" dirty="0" err="1"/>
              <a:t>is</a:t>
            </a:r>
            <a:r>
              <a:rPr lang="fr-FR" altLang="fr-FR" dirty="0"/>
              <a:t> more </a:t>
            </a:r>
            <a:r>
              <a:rPr lang="fr-FR" altLang="fr-FR" dirty="0" err="1"/>
              <a:t>complex</a:t>
            </a:r>
            <a:r>
              <a:rPr lang="fr-FR" altLang="fr-FR" dirty="0"/>
              <a:t> to </a:t>
            </a:r>
            <a:r>
              <a:rPr lang="fr-FR" altLang="fr-FR" dirty="0" err="1"/>
              <a:t>exclude</a:t>
            </a:r>
            <a:r>
              <a:rPr lang="fr-FR" altLang="fr-FR" dirty="0"/>
              <a:t> possible existence of a </a:t>
            </a:r>
            <a:r>
              <a:rPr lang="fr-FR" altLang="fr-FR" dirty="0" err="1"/>
              <a:t>resonant</a:t>
            </a:r>
            <a:r>
              <a:rPr lang="fr-FR" altLang="fr-FR" dirty="0"/>
              <a:t> state, as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much</a:t>
            </a:r>
            <a:r>
              <a:rPr lang="fr-FR" altLang="fr-FR" dirty="0"/>
              <a:t> </a:t>
            </a:r>
            <a:r>
              <a:rPr lang="fr-FR" altLang="fr-FR" dirty="0" err="1"/>
              <a:t>less</a:t>
            </a:r>
            <a:r>
              <a:rPr lang="fr-FR" altLang="fr-FR" dirty="0"/>
              <a:t> </a:t>
            </a:r>
            <a:r>
              <a:rPr lang="fr-FR" altLang="fr-FR" dirty="0" err="1"/>
              <a:t>constrained</a:t>
            </a:r>
            <a:r>
              <a:rPr lang="fr-FR" altLang="fr-FR" dirty="0"/>
              <a:t>... And</a:t>
            </a:r>
            <a:r>
              <a:rPr lang="fr-FR" altLang="fr-FR" baseline="0" dirty="0"/>
              <a:t> first how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define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it</a:t>
            </a:r>
            <a:r>
              <a:rPr lang="fr-FR" altLang="fr-FR" baseline="0" dirty="0"/>
              <a:t> and </a:t>
            </a:r>
            <a:r>
              <a:rPr lang="fr-FR" altLang="fr-FR" baseline="0" dirty="0" err="1"/>
              <a:t>what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we</a:t>
            </a:r>
            <a:r>
              <a:rPr lang="fr-FR" altLang="fr-FR" baseline="0" dirty="0"/>
              <a:t> are </a:t>
            </a:r>
            <a:r>
              <a:rPr lang="fr-FR" altLang="fr-FR" baseline="0" dirty="0" err="1"/>
              <a:t>really</a:t>
            </a:r>
            <a:r>
              <a:rPr lang="fr-FR" altLang="fr-FR" baseline="0" dirty="0"/>
              <a:t> </a:t>
            </a:r>
            <a:r>
              <a:rPr lang="fr-FR" altLang="fr-FR" baseline="0" dirty="0" err="1"/>
              <a:t>looking</a:t>
            </a:r>
            <a:r>
              <a:rPr lang="fr-FR" altLang="fr-FR" baseline="0" dirty="0"/>
              <a:t> for… </a:t>
            </a:r>
            <a:r>
              <a:rPr lang="fr-FR" altLang="fr-FR" dirty="0"/>
              <a:t>In </a:t>
            </a:r>
            <a:r>
              <a:rPr lang="fr-FR" altLang="fr-FR" dirty="0" err="1"/>
              <a:t>experiment</a:t>
            </a:r>
            <a:r>
              <a:rPr lang="fr-FR" altLang="fr-FR" dirty="0"/>
              <a:t> </a:t>
            </a:r>
            <a:r>
              <a:rPr lang="fr-FR" altLang="fr-FR" dirty="0" err="1"/>
              <a:t>some</a:t>
            </a:r>
            <a:r>
              <a:rPr lang="fr-FR" altLang="fr-FR" dirty="0"/>
              <a:t>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are </a:t>
            </a:r>
            <a:r>
              <a:rPr lang="fr-FR" altLang="fr-FR" dirty="0" err="1"/>
              <a:t>involved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potential</a:t>
            </a:r>
            <a:r>
              <a:rPr lang="fr-FR" altLang="fr-FR" dirty="0"/>
              <a:t> end </a:t>
            </a:r>
            <a:r>
              <a:rPr lang="fr-FR" altLang="fr-FR" dirty="0" err="1"/>
              <a:t>product</a:t>
            </a:r>
            <a:r>
              <a:rPr lang="fr-FR" altLang="fr-FR" dirty="0"/>
              <a:t> of multi-neutron. </a:t>
            </a:r>
            <a:r>
              <a:rPr lang="fr-FR" altLang="fr-FR" dirty="0" err="1"/>
              <a:t>Then</a:t>
            </a:r>
            <a:r>
              <a:rPr lang="fr-FR" altLang="fr-FR" dirty="0"/>
              <a:t> </a:t>
            </a:r>
            <a:r>
              <a:rPr lang="fr-FR" altLang="fr-FR" dirty="0" err="1"/>
              <a:t>resonance</a:t>
            </a:r>
            <a:r>
              <a:rPr lang="fr-FR" altLang="fr-FR" dirty="0"/>
              <a:t> </a:t>
            </a:r>
            <a:r>
              <a:rPr lang="fr-FR" altLang="fr-FR" dirty="0" err="1"/>
              <a:t>is</a:t>
            </a:r>
            <a:r>
              <a:rPr lang="fr-FR" altLang="fr-FR" dirty="0"/>
              <a:t> </a:t>
            </a:r>
            <a:r>
              <a:rPr lang="fr-FR" altLang="fr-FR" dirty="0" err="1"/>
              <a:t>associated</a:t>
            </a:r>
            <a:r>
              <a:rPr lang="fr-FR" altLang="fr-FR" dirty="0"/>
              <a:t> </a:t>
            </a:r>
            <a:r>
              <a:rPr lang="fr-FR" altLang="fr-FR" dirty="0" err="1"/>
              <a:t>with</a:t>
            </a:r>
            <a:r>
              <a:rPr lang="fr-FR" altLang="fr-FR" dirty="0"/>
              <a:t> a </a:t>
            </a:r>
            <a:r>
              <a:rPr lang="fr-FR" altLang="fr-FR" dirty="0" err="1"/>
              <a:t>presence</a:t>
            </a:r>
            <a:r>
              <a:rPr lang="fr-FR" altLang="fr-FR" dirty="0"/>
              <a:t> of </a:t>
            </a:r>
            <a:r>
              <a:rPr lang="fr-FR" altLang="fr-FR" dirty="0" err="1"/>
              <a:t>rapid</a:t>
            </a:r>
            <a:r>
              <a:rPr lang="fr-FR" altLang="fr-FR" dirty="0"/>
              <a:t> variation..</a:t>
            </a:r>
          </a:p>
          <a:p>
            <a:pPr eaLnBrk="1" hangingPunct="1"/>
            <a:r>
              <a:rPr lang="fr-FR" altLang="fr-FR" dirty="0"/>
              <a:t>But </a:t>
            </a:r>
            <a:r>
              <a:rPr lang="fr-FR" altLang="fr-FR" dirty="0" err="1"/>
              <a:t>it</a:t>
            </a:r>
            <a:r>
              <a:rPr lang="fr-FR" altLang="fr-FR" dirty="0"/>
              <a:t> </a:t>
            </a:r>
            <a:r>
              <a:rPr lang="fr-FR" altLang="fr-FR" dirty="0" err="1"/>
              <a:t>appears</a:t>
            </a:r>
            <a:r>
              <a:rPr lang="fr-FR" altLang="fr-FR" dirty="0"/>
              <a:t> </a:t>
            </a:r>
            <a:r>
              <a:rPr lang="fr-FR" altLang="fr-FR" dirty="0" err="1"/>
              <a:t>that</a:t>
            </a:r>
            <a:r>
              <a:rPr lang="fr-FR" altLang="fr-FR" dirty="0"/>
              <a:t> fast variation </a:t>
            </a:r>
            <a:r>
              <a:rPr lang="fr-FR" altLang="fr-FR" dirty="0" err="1"/>
              <a:t>is</a:t>
            </a:r>
            <a:r>
              <a:rPr lang="fr-FR" altLang="fr-FR" dirty="0"/>
              <a:t> not </a:t>
            </a:r>
            <a:r>
              <a:rPr lang="fr-FR" altLang="fr-FR" dirty="0" err="1"/>
              <a:t>sufficient</a:t>
            </a:r>
            <a:r>
              <a:rPr lang="fr-FR" altLang="fr-FR" dirty="0"/>
              <a:t> </a:t>
            </a:r>
            <a:r>
              <a:rPr lang="fr-FR" altLang="fr-FR" dirty="0" err="1"/>
              <a:t>evidence</a:t>
            </a:r>
            <a:r>
              <a:rPr lang="fr-FR" altLang="fr-FR" dirty="0"/>
              <a:t> of </a:t>
            </a:r>
            <a:r>
              <a:rPr lang="fr-FR" altLang="fr-FR" dirty="0" err="1"/>
              <a:t>presence</a:t>
            </a:r>
            <a:r>
              <a:rPr lang="fr-FR" altLang="fr-FR" dirty="0"/>
              <a:t> of a </a:t>
            </a:r>
            <a:r>
              <a:rPr lang="fr-FR" altLang="fr-FR" dirty="0" err="1"/>
              <a:t>resonance</a:t>
            </a:r>
            <a:r>
              <a:rPr lang="fr-FR" altLang="fr-FR" dirty="0"/>
              <a:t>..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reaction</a:t>
            </a:r>
            <a:r>
              <a:rPr lang="fr-FR" altLang="fr-FR" dirty="0"/>
              <a:t> </a:t>
            </a:r>
            <a:r>
              <a:rPr lang="fr-FR" altLang="fr-FR" dirty="0" err="1"/>
              <a:t>mechanism</a:t>
            </a:r>
            <a:r>
              <a:rPr lang="fr-FR" altLang="fr-FR" dirty="0"/>
              <a:t> </a:t>
            </a:r>
            <a:r>
              <a:rPr lang="fr-FR" altLang="fr-FR" dirty="0" err="1"/>
              <a:t>maybe</a:t>
            </a:r>
            <a:r>
              <a:rPr lang="fr-FR" altLang="fr-FR" dirty="0"/>
              <a:t> </a:t>
            </a:r>
            <a:r>
              <a:rPr lang="fr-FR" altLang="fr-FR" dirty="0" err="1"/>
              <a:t>involved</a:t>
            </a:r>
            <a:r>
              <a:rPr lang="fr-FR" altLang="fr-FR" dirty="0"/>
              <a:t>, or </a:t>
            </a:r>
            <a:r>
              <a:rPr lang="fr-FR" altLang="fr-FR" dirty="0" err="1"/>
              <a:t>complex</a:t>
            </a:r>
            <a:r>
              <a:rPr lang="fr-FR" altLang="fr-FR" dirty="0"/>
              <a:t> </a:t>
            </a:r>
            <a:r>
              <a:rPr lang="fr-FR" altLang="fr-FR" dirty="0" err="1"/>
              <a:t>phasespace</a:t>
            </a:r>
            <a:r>
              <a:rPr lang="fr-FR" altLang="fr-FR" dirty="0"/>
              <a:t>,…</a:t>
            </a:r>
          </a:p>
          <a:p>
            <a:pPr eaLnBrk="1" hangingPunct="1"/>
            <a:r>
              <a:rPr lang="fr-FR" altLang="fr-FR" dirty="0"/>
              <a:t>BUT EVEN REPRODUCING A MINIMAL REQUIREMENT -- GETTING FAST VARIATION TURNS TO BE HEAVY CHALLENGE….</a:t>
            </a:r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24332A-7724-4AE5-B25A-00E7CA31D7CD}" type="slidenum">
              <a:rPr lang="fr-FR" altLang="fr-FR" smtClean="0"/>
              <a:pPr/>
              <a:t>11</a:t>
            </a:fld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5F54B-03C8-48D6-BDF6-5F1C333921E5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60889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CB919-535F-4EAF-8549-AD058D279984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87181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7AE39-1D43-481A-83CC-67B41BD55E67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507864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altLang="zh-CN"/>
              <a:t>Modifiez le style du titre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 altLang="zh-CN"/>
              <a:t>Modifiez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altLang="zh-CN"/>
              <a:t>Modifiez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zh-CN" alt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 altLang="zh-CN"/>
              <a:t>Modifiez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altLang="zh-CN"/>
              <a:t>Modifiez les styles du texte du masque</a:t>
            </a:r>
          </a:p>
          <a:p>
            <a:pPr lvl="1"/>
            <a:r>
              <a:rPr lang="fr-FR" altLang="zh-CN"/>
              <a:t>Deuxième niveau</a:t>
            </a:r>
          </a:p>
          <a:p>
            <a:pPr lvl="2"/>
            <a:r>
              <a:rPr lang="fr-FR" altLang="zh-CN"/>
              <a:t>Troisième niveau</a:t>
            </a:r>
          </a:p>
          <a:p>
            <a:pPr lvl="3"/>
            <a:r>
              <a:rPr lang="fr-FR" altLang="zh-CN"/>
              <a:t>Quatrième niveau</a:t>
            </a:r>
          </a:p>
          <a:p>
            <a:pPr lvl="4"/>
            <a:r>
              <a:rPr lang="fr-FR" altLang="zh-CN"/>
              <a:t>Cinquième niveau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FB09C9F-B970-4A7E-9950-2C113CB1EA18}" type="slidenum">
              <a:rPr lang="en-US" altLang="zh-CN"/>
              <a:pPr/>
              <a:t>‹N°›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6426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11113" y="6596063"/>
            <a:ext cx="27162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s-ES" altLang="fr-FR" sz="1600">
                <a:solidFill>
                  <a:schemeClr val="bg1"/>
                </a:solidFill>
              </a:rPr>
              <a:t>RL, J. Carbonell, E. Hiyama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9113" y="66198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288088" y="66198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FA0F-94E6-40AF-9E1C-EDFBE5650056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51401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4F186-F37E-4CD2-A843-15BD1F377A29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222285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E3794-BBF6-4184-845A-FB50F647C59D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6173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FBBC-2655-4AE1-A8A4-338CCA07B1D6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27449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F2FC8-DCE5-4778-B5AE-BEB39DC25B50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02406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51941-1940-4027-8CA8-672EC9D0A281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123457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A49D3-98DA-4DF9-94CA-4CC99B6F9BF0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254108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E6DF3-BE2C-4F75-B0C8-8388FB6ADCDD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  <p:extLst>
      <p:ext uri="{BB962C8B-B14F-4D97-AF65-F5344CB8AC3E}">
        <p14:creationId xmlns:p14="http://schemas.microsoft.com/office/powerpoint/2010/main" val="3991754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fr-FR"/>
              <a:t>Haga clic para modificar el estilo de texto del patrón</a:t>
            </a:r>
          </a:p>
          <a:p>
            <a:pPr lvl="1"/>
            <a:r>
              <a:rPr lang="es-ES" altLang="fr-FR"/>
              <a:t>Segundo nivel</a:t>
            </a:r>
          </a:p>
          <a:p>
            <a:pPr lvl="2"/>
            <a:r>
              <a:rPr lang="es-ES" altLang="fr-FR"/>
              <a:t>Tercer nivel</a:t>
            </a:r>
          </a:p>
          <a:p>
            <a:pPr lvl="3"/>
            <a:r>
              <a:rPr lang="es-ES" altLang="fr-FR"/>
              <a:t>Cuarto nivel</a:t>
            </a:r>
          </a:p>
          <a:p>
            <a:pPr lvl="4"/>
            <a:r>
              <a:rPr lang="es-ES" altLang="fr-FR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E7E6FE8-72A8-47D6-BF29-7A04847094BE}" type="slidenum">
              <a:rPr lang="es-ES" altLang="fr-FR"/>
              <a:pPr>
                <a:defRPr/>
              </a:pPr>
              <a:t>‹N°›</a:t>
            </a:fld>
            <a:endParaRPr lang="es-ES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jpe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29.jpe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2.png"/><Relationship Id="rId12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11" Type="http://schemas.openxmlformats.org/officeDocument/2006/relationships/image" Target="../media/image44.png"/><Relationship Id="rId5" Type="http://schemas.openxmlformats.org/officeDocument/2006/relationships/image" Target="../media/image39.png"/><Relationship Id="rId15" Type="http://schemas.openxmlformats.org/officeDocument/2006/relationships/image" Target="../media/image38.emf"/><Relationship Id="rId10" Type="http://schemas.openxmlformats.org/officeDocument/2006/relationships/image" Target="../media/image43.png"/><Relationship Id="rId4" Type="http://schemas.openxmlformats.org/officeDocument/2006/relationships/image" Target="../media/image39.jpeg"/><Relationship Id="rId9" Type="http://schemas.openxmlformats.org/officeDocument/2006/relationships/image" Target="../media/image34.png"/><Relationship Id="rId1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46.png"/><Relationship Id="rId5" Type="http://schemas.openxmlformats.org/officeDocument/2006/relationships/image" Target="../media/image31.png"/><Relationship Id="rId10" Type="http://schemas.openxmlformats.org/officeDocument/2006/relationships/image" Target="../media/image49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8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10" Type="http://schemas.openxmlformats.org/officeDocument/2006/relationships/image" Target="../media/image59.emf"/><Relationship Id="rId9" Type="http://schemas.openxmlformats.org/officeDocument/2006/relationships/oleObject" Target="../embeddings/oleObject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1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10" Type="http://schemas.openxmlformats.org/officeDocument/2006/relationships/image" Target="../media/image60.emf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jpe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jpe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0.emf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7.jpeg"/><Relationship Id="rId9" Type="http://schemas.openxmlformats.org/officeDocument/2006/relationships/image" Target="../media/image7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80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3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5.png"/><Relationship Id="rId4" Type="http://schemas.openxmlformats.org/officeDocument/2006/relationships/image" Target="../media/image8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3.emf"/><Relationship Id="rId7" Type="http://schemas.openxmlformats.org/officeDocument/2006/relationships/image" Target="../media/image2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200.png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00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png"/><Relationship Id="rId11" Type="http://schemas.openxmlformats.org/officeDocument/2006/relationships/hyperlink" Target="http://www.int.washington.edu/PROGRAMS/16-1/" TargetMode="External"/><Relationship Id="rId5" Type="http://schemas.openxmlformats.org/officeDocument/2006/relationships/image" Target="../media/image220.png"/><Relationship Id="rId10" Type="http://schemas.openxmlformats.org/officeDocument/2006/relationships/hyperlink" Target="https://dx-doi-org.scd-rproxy.u-strasbg.fr/10.1103/PhysRevC.79.054007?_gl=1*wy017t*_ga*NTcwNjM3NjcxLjE3MTQ1OTM0MDk.*_ga_ZS5V2B2DR1*MTc0MTAyMzAyOC4zOS4xLjE3NDEwMjMxMDUuMC4wLjE4ODY5ODY0MDc." TargetMode="External"/><Relationship Id="rId4" Type="http://schemas.openxmlformats.org/officeDocument/2006/relationships/image" Target="../media/image210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22"/>
          <p:cNvSpPr>
            <a:spLocks noChangeArrowheads="1"/>
          </p:cNvSpPr>
          <p:nvPr/>
        </p:nvSpPr>
        <p:spPr bwMode="auto">
          <a:xfrm>
            <a:off x="20638" y="6493066"/>
            <a:ext cx="82804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UY" altLang="fr-FR" sz="1600" b="1" u="sng" dirty="0">
                <a:solidFill>
                  <a:schemeClr val="bg1"/>
                </a:solidFill>
              </a:rPr>
              <a:t>R. Lazauskas </a:t>
            </a:r>
            <a:r>
              <a:rPr lang="es-UY" altLang="fr-FR" sz="1600" b="1" dirty="0">
                <a:solidFill>
                  <a:schemeClr val="bg1"/>
                </a:solidFill>
              </a:rPr>
              <a:t>(IPHC)</a:t>
            </a:r>
            <a:endParaRPr lang="es-ES" altLang="fr-FR" sz="1600" b="1" dirty="0">
              <a:solidFill>
                <a:schemeClr val="bg1"/>
              </a:solidFill>
            </a:endParaRPr>
          </a:p>
        </p:txBody>
      </p:sp>
      <p:pic>
        <p:nvPicPr>
          <p:cNvPr id="5124" name="Picture 15" descr="http://www.ganil-spiral2.eu/images-presentation/logos/cnrs-in2p3-1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6253163"/>
            <a:ext cx="103187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" descr="http://www-physique-ingenierie.u-strasbg.fr/side/uee2008/Img/logo_IPHC_10c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5" y="0"/>
            <a:ext cx="909638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bc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1412875"/>
            <a:ext cx="102393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bc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00" y="2560638"/>
            <a:ext cx="10255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0" descr="bc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8368">
            <a:off x="666750" y="1739900"/>
            <a:ext cx="10255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0" descr="bc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598488"/>
            <a:ext cx="1025525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1403350" y="2163763"/>
            <a:ext cx="750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2843213" y="2224088"/>
            <a:ext cx="171450" cy="820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2411413" y="1082675"/>
            <a:ext cx="255587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 flipV="1">
            <a:off x="3059113" y="1897063"/>
            <a:ext cx="1101725" cy="444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5" name="ZoneTexte 27"/>
          <p:cNvSpPr txBox="1">
            <a:spLocks noChangeArrowheads="1"/>
          </p:cNvSpPr>
          <p:nvPr/>
        </p:nvSpPr>
        <p:spPr bwMode="auto">
          <a:xfrm>
            <a:off x="2308225" y="1914525"/>
            <a:ext cx="358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800" b="1">
                <a:solidFill>
                  <a:srgbClr val="C00000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" name="Ellipse 1"/>
          <p:cNvSpPr/>
          <p:nvPr/>
        </p:nvSpPr>
        <p:spPr>
          <a:xfrm>
            <a:off x="2250095" y="1662696"/>
            <a:ext cx="688975" cy="665584"/>
          </a:xfrm>
          <a:prstGeom prst="ellipse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93F95C-40DC-4253-A085-7BCE5206B7E8}"/>
              </a:ext>
            </a:extLst>
          </p:cNvPr>
          <p:cNvSpPr/>
          <p:nvPr/>
        </p:nvSpPr>
        <p:spPr>
          <a:xfrm>
            <a:off x="865505" y="3687398"/>
            <a:ext cx="76161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UY" altLang="fr-F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Description</a:t>
            </a:r>
            <a:r>
              <a:rPr lang="es-UY" alt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UY" altLang="fr-F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of</a:t>
            </a:r>
            <a:r>
              <a:rPr lang="es-UY" alt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s-UY" altLang="fr-F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neutron-rich</a:t>
            </a:r>
            <a:r>
              <a:rPr lang="es-UY" alt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s-UY" altLang="fr-FR" sz="4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 </a:t>
            </a:r>
            <a:r>
              <a:rPr lang="es-UY" altLang="fr-FR" sz="4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isotopes</a:t>
            </a:r>
            <a:endParaRPr lang="fr-FR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pic>
        <p:nvPicPr>
          <p:cNvPr id="32786" name="Picture 18" descr="Cartoon Empty Pockets Stock Illustrations – 383 Cartoon Empty Pockets Stock  Illustrations, Vectors &amp; Clipart - Dreamstime">
            <a:extLst>
              <a:ext uri="{FF2B5EF4-FFF2-40B4-BE49-F238E27FC236}">
                <a16:creationId xmlns:a16="http://schemas.microsoft.com/office/drawing/2014/main" id="{C3EB157D-4F90-4E0A-A8D4-C3329C51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76" y="-13944"/>
            <a:ext cx="1033098" cy="1033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D2684D-177A-4C5D-BC20-24493F7FD1A3}"/>
              </a:ext>
            </a:extLst>
          </p:cNvPr>
          <p:cNvCxnSpPr>
            <a:cxnSpLocks/>
          </p:cNvCxnSpPr>
          <p:nvPr/>
        </p:nvCxnSpPr>
        <p:spPr>
          <a:xfrm>
            <a:off x="7912251" y="2060848"/>
            <a:ext cx="0" cy="345638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EFAD8-D69A-4742-83D3-9169B94B97F7}"/>
              </a:ext>
            </a:extLst>
          </p:cNvPr>
          <p:cNvCxnSpPr>
            <a:cxnSpLocks/>
          </p:cNvCxnSpPr>
          <p:nvPr/>
        </p:nvCxnSpPr>
        <p:spPr>
          <a:xfrm>
            <a:off x="7912251" y="4226488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E3DBDF-DCD3-46D2-8F85-90D88537CAF9}"/>
              </a:ext>
            </a:extLst>
          </p:cNvPr>
          <p:cNvCxnSpPr>
            <a:cxnSpLocks/>
          </p:cNvCxnSpPr>
          <p:nvPr/>
        </p:nvCxnSpPr>
        <p:spPr>
          <a:xfrm>
            <a:off x="7892988" y="206084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BA4387-3CD3-440E-88A5-99F3EC492CB7}"/>
              </a:ext>
            </a:extLst>
          </p:cNvPr>
          <p:cNvCxnSpPr>
            <a:cxnSpLocks/>
          </p:cNvCxnSpPr>
          <p:nvPr/>
        </p:nvCxnSpPr>
        <p:spPr>
          <a:xfrm>
            <a:off x="7938993" y="2780928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D1A4CC-18EF-440A-8F32-BA396069B09E}"/>
              </a:ext>
            </a:extLst>
          </p:cNvPr>
          <p:cNvSpPr txBox="1"/>
          <p:nvPr/>
        </p:nvSpPr>
        <p:spPr>
          <a:xfrm>
            <a:off x="7295400" y="26581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-0.973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0B066-9BE4-4E27-908E-0CF43B8ECAA2}"/>
              </a:ext>
            </a:extLst>
          </p:cNvPr>
          <p:cNvSpPr txBox="1"/>
          <p:nvPr/>
        </p:nvSpPr>
        <p:spPr>
          <a:xfrm>
            <a:off x="7343587" y="4065439"/>
            <a:ext cx="52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-3.11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6AD61D-65EB-4F5D-94E7-28A5BD865E1C}"/>
              </a:ext>
            </a:extLst>
          </p:cNvPr>
          <p:cNvSpPr txBox="1"/>
          <p:nvPr/>
        </p:nvSpPr>
        <p:spPr>
          <a:xfrm>
            <a:off x="6892213" y="5050525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CA7EF-2559-4C60-BE99-7E76CC3DF91F}"/>
              </a:ext>
            </a:extLst>
          </p:cNvPr>
          <p:cNvSpPr txBox="1"/>
          <p:nvPr/>
        </p:nvSpPr>
        <p:spPr>
          <a:xfrm>
            <a:off x="7604940" y="20608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/>
              <p:nvPr/>
            </p:nvSpPr>
            <p:spPr>
              <a:xfrm>
                <a:off x="7892988" y="1609925"/>
                <a:ext cx="120430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2988" y="1609925"/>
                <a:ext cx="1204304" cy="396391"/>
              </a:xfrm>
              <a:prstGeom prst="rect">
                <a:avLst/>
              </a:prstGeom>
              <a:blipFill>
                <a:blip r:embed="rId4"/>
                <a:stretch>
                  <a:fillRect b="-1230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/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/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7B3B2970-420F-4921-9C4F-AFC037E5963B}"/>
              </a:ext>
            </a:extLst>
          </p:cNvPr>
          <p:cNvSpPr txBox="1"/>
          <p:nvPr/>
        </p:nvSpPr>
        <p:spPr>
          <a:xfrm>
            <a:off x="319037" y="1283795"/>
            <a:ext cx="69935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There </a:t>
            </a:r>
            <a:r>
              <a:rPr lang="fr-FR" dirty="0" err="1">
                <a:latin typeface="-apple-system"/>
              </a:rPr>
              <a:t>exist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several</a:t>
            </a:r>
            <a:r>
              <a:rPr lang="fr-FR" dirty="0">
                <a:latin typeface="-apple-system"/>
              </a:rPr>
              <a:t> 2-body </a:t>
            </a:r>
            <a:r>
              <a:rPr lang="fr-FR" dirty="0" err="1">
                <a:latin typeface="-apple-system"/>
              </a:rPr>
              <a:t>models</a:t>
            </a:r>
            <a:r>
              <a:rPr lang="fr-FR" dirty="0">
                <a:latin typeface="-apple-system"/>
              </a:rPr>
              <a:t> for </a:t>
            </a:r>
            <a:r>
              <a:rPr lang="fr-FR" dirty="0">
                <a:latin typeface="Symbol" panose="05050102010706020507" pitchFamily="18" charset="2"/>
              </a:rPr>
              <a:t>a</a:t>
            </a:r>
            <a:r>
              <a:rPr lang="fr-FR" dirty="0">
                <a:latin typeface="-apple-system"/>
              </a:rPr>
              <a:t>-n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Major </a:t>
            </a:r>
            <a:r>
              <a:rPr lang="fr-FR" dirty="0" err="1">
                <a:latin typeface="-apple-system"/>
              </a:rPr>
              <a:t>difference</a:t>
            </a:r>
            <a:r>
              <a:rPr lang="fr-FR" dirty="0">
                <a:latin typeface="-apple-system"/>
              </a:rPr>
              <a:t> how to </a:t>
            </a:r>
            <a:r>
              <a:rPr lang="fr-FR" dirty="0" err="1">
                <a:latin typeface="-apple-system"/>
              </a:rPr>
              <a:t>account</a:t>
            </a:r>
            <a:r>
              <a:rPr lang="fr-FR" dirty="0">
                <a:latin typeface="-apple-system"/>
              </a:rPr>
              <a:t> for </a:t>
            </a:r>
            <a:r>
              <a:rPr lang="fr-FR" dirty="0" err="1">
                <a:latin typeface="-apple-system"/>
              </a:rPr>
              <a:t>repulsion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produced</a:t>
            </a:r>
            <a:r>
              <a:rPr lang="fr-FR" dirty="0">
                <a:latin typeface="-apple-system"/>
              </a:rPr>
              <a:t> by Pauli</a:t>
            </a:r>
          </a:p>
          <a:p>
            <a:pPr lvl="1"/>
            <a:r>
              <a:rPr lang="fr-FR" dirty="0" err="1">
                <a:latin typeface="-apple-system"/>
              </a:rPr>
              <a:t>principle</a:t>
            </a:r>
            <a:r>
              <a:rPr lang="fr-FR" dirty="0">
                <a:latin typeface="-apple-system"/>
              </a:rPr>
              <a:t>, </a:t>
            </a:r>
            <a:r>
              <a:rPr lang="fr-FR" dirty="0" err="1">
                <a:latin typeface="-apple-system"/>
              </a:rPr>
              <a:t>leading</a:t>
            </a:r>
            <a:r>
              <a:rPr lang="fr-FR" dirty="0">
                <a:latin typeface="-apple-system"/>
              </a:rPr>
              <a:t> to </a:t>
            </a:r>
            <a:r>
              <a:rPr lang="fr-FR" dirty="0" err="1">
                <a:latin typeface="-apple-system"/>
              </a:rPr>
              <a:t>repulsive</a:t>
            </a:r>
            <a:r>
              <a:rPr lang="fr-FR" dirty="0">
                <a:latin typeface="-apple-system"/>
              </a:rPr>
              <a:t> S-</a:t>
            </a:r>
            <a:r>
              <a:rPr lang="fr-FR" dirty="0" err="1">
                <a:latin typeface="-apple-system"/>
              </a:rPr>
              <a:t>wave</a:t>
            </a:r>
            <a:r>
              <a:rPr lang="fr-FR" dirty="0">
                <a:latin typeface="-apple-system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2A7916A-13F5-4E39-95A9-E5823107FAAF}"/>
                  </a:ext>
                </a:extLst>
              </p:cNvPr>
              <p:cNvSpPr txBox="1"/>
              <p:nvPr/>
            </p:nvSpPr>
            <p:spPr>
              <a:xfrm>
                <a:off x="956198" y="2177076"/>
                <a:ext cx="6619376" cy="7352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Local pot: J.M. Bang and C. </a:t>
                </a:r>
                <a:r>
                  <a:rPr lang="en-US" sz="1400" dirty="0" err="1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Gignoux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, </a:t>
                </a:r>
                <a:r>
                  <a:rPr lang="en-US" sz="1400" dirty="0" err="1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Nucl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. Phys. </a:t>
                </a:r>
                <a:r>
                  <a:rPr lang="en-US" sz="1400" b="1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A313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, 119 (1979) – produces a deep</a:t>
                </a:r>
              </a:p>
              <a:p>
                <a14:m>
                  <m:oMath xmlns:m="http://schemas.openxmlformats.org/officeDocument/2006/math">
                    <m:r>
                      <a:rPr lang="fr-FR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𝑉</m:t>
                    </m:r>
                    <m:d>
                      <m:dPr>
                        <m:ctrlP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dPr>
                      <m:e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𝑟</m:t>
                        </m:r>
                      </m:e>
                    </m:d>
                    <m:r>
                      <a:rPr lang="fr-FR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=</m:t>
                    </m:r>
                    <m:f>
                      <m:fPr>
                        <m:ctrlPr>
                          <a:rPr lang="fr-FR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</m:ctrlPr>
                          </m:sSubPr>
                          <m:e>
                            <m:r>
                              <a:rPr lang="fr-FR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r>
                          <a:rPr lang="fr-FR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[1+</m:t>
                        </m:r>
                        <m:func>
                          <m:funcPr>
                            <m:ctrlPr>
                              <a:rPr lang="fr-FR" sz="14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4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Arabic Typesetting" panose="03020402040406030203" pitchFamily="66" charset="-78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abic Typesetting" panose="03020402040406030203" pitchFamily="66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abic Typesetting" panose="03020402040406030203" pitchFamily="66" charset="-78"/>
                                      </a:rPr>
                                      <m:t>𝑟</m:t>
                                    </m:r>
                                    <m:r>
                                      <a:rPr lang="fr-FR" sz="1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abic Typesetting" panose="03020402040406030203" pitchFamily="66" charset="-7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fr-FR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]</m:t>
                        </m:r>
                      </m:den>
                    </m:f>
                    <m:r>
                      <a:rPr lang="fr-FR" sz="14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+</m:t>
                    </m:r>
                    <m:f>
                      <m:fPr>
                        <m:ctrlP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(</m:t>
                        </m:r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𝑙</m:t>
                        </m:r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.</m:t>
                        </m:r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𝑠</m:t>
                        </m:r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)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fr-FR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fPr>
                      <m:num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𝑑</m:t>
                        </m:r>
                      </m:num>
                      <m:den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𝑑𝑟</m:t>
                        </m:r>
                      </m:den>
                    </m:f>
                    <m:f>
                      <m:fPr>
                        <m:ctrlPr>
                          <a:rPr lang="fr-FR" sz="14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</m:ctrlPr>
                          </m:sSubPr>
                          <m:e>
                            <m:r>
                              <a:rPr lang="fr-FR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𝑠𝑜</m:t>
                            </m:r>
                          </m:sub>
                        </m:sSub>
                      </m:num>
                      <m:den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[1+</m:t>
                        </m:r>
                        <m:func>
                          <m:funcPr>
                            <m:ctrlPr>
                              <a:rPr lang="fr-FR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400" b="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  <a:cs typeface="Arabic Typesetting" panose="03020402040406030203" pitchFamily="66" charset="-78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4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  <a:cs typeface="Arabic Typesetting" panose="03020402040406030203" pitchFamily="66" charset="-78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4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abic Typesetting" panose="03020402040406030203" pitchFamily="66" charset="-78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abic Typesetting" panose="03020402040406030203" pitchFamily="66" charset="-78"/>
                                      </a:rPr>
                                      <m:t>𝑟</m:t>
                                    </m:r>
                                    <m:r>
                                      <a:rPr lang="fr-FR" sz="14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  <a:cs typeface="Arabic Typesetting" panose="03020402040406030203" pitchFamily="66" charset="-78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𝑠𝑜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fr-FR" sz="1400" b="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  <a:cs typeface="Arabic Typesetting" panose="03020402040406030203" pitchFamily="66" charset="-78"/>
                                          </a:rPr>
                                          <m:t>𝑠𝑜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fr-FR" sz="14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]</m:t>
                        </m:r>
                      </m:den>
                    </m:f>
                  </m:oMath>
                </a14:m>
                <a:r>
                  <a:rPr lang="fr-FR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 :  (6 </a:t>
                </a:r>
                <a:r>
                  <a:rPr lang="fr-FR" sz="1400" dirty="0" err="1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parameters</a:t>
                </a:r>
                <a:r>
                  <a:rPr lang="fr-FR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)</a:t>
                </a: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2A7916A-13F5-4E39-95A9-E5823107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198" y="2177076"/>
                <a:ext cx="6619376" cy="735266"/>
              </a:xfrm>
              <a:prstGeom prst="rect">
                <a:avLst/>
              </a:prstGeom>
              <a:blipFill>
                <a:blip r:embed="rId7"/>
                <a:stretch>
                  <a:fillRect l="-184" t="-16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C8184268-C754-4EC0-8A2B-A16BE5352DD0}"/>
              </a:ext>
            </a:extLst>
          </p:cNvPr>
          <p:cNvCxnSpPr>
            <a:cxnSpLocks/>
          </p:cNvCxnSpPr>
          <p:nvPr/>
        </p:nvCxnSpPr>
        <p:spPr>
          <a:xfrm>
            <a:off x="4511812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E6425850-6DD2-4E76-B2F4-E316B7E82A63}"/>
              </a:ext>
            </a:extLst>
          </p:cNvPr>
          <p:cNvCxnSpPr>
            <a:cxnSpLocks/>
          </p:cNvCxnSpPr>
          <p:nvPr/>
        </p:nvCxnSpPr>
        <p:spPr>
          <a:xfrm>
            <a:off x="5735948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AB1BB784-EB86-4877-BBE7-0F7DE1072516}"/>
              </a:ext>
            </a:extLst>
          </p:cNvPr>
          <p:cNvCxnSpPr>
            <a:cxnSpLocks/>
          </p:cNvCxnSpPr>
          <p:nvPr/>
        </p:nvCxnSpPr>
        <p:spPr>
          <a:xfrm>
            <a:off x="4375018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DEB173E9-B080-49B6-9659-912D69514235}"/>
              </a:ext>
            </a:extLst>
          </p:cNvPr>
          <p:cNvCxnSpPr>
            <a:cxnSpLocks/>
          </p:cNvCxnSpPr>
          <p:nvPr/>
        </p:nvCxnSpPr>
        <p:spPr>
          <a:xfrm>
            <a:off x="5599154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0A514BB7-326F-43DC-8B84-7A6B082872E9}"/>
              </a:ext>
            </a:extLst>
          </p:cNvPr>
          <p:cNvCxnSpPr>
            <a:cxnSpLocks/>
          </p:cNvCxnSpPr>
          <p:nvPr/>
        </p:nvCxnSpPr>
        <p:spPr>
          <a:xfrm>
            <a:off x="4511812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633BB4EC-0901-4F50-9AE7-A7DE1B59BFFF}"/>
              </a:ext>
            </a:extLst>
          </p:cNvPr>
          <p:cNvCxnSpPr>
            <a:cxnSpLocks/>
          </p:cNvCxnSpPr>
          <p:nvPr/>
        </p:nvCxnSpPr>
        <p:spPr>
          <a:xfrm>
            <a:off x="5735948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lipse 27">
            <a:extLst>
              <a:ext uri="{FF2B5EF4-FFF2-40B4-BE49-F238E27FC236}">
                <a16:creationId xmlns:a16="http://schemas.microsoft.com/office/drawing/2014/main" id="{179D6859-8EAA-4BFF-9424-F26EC83800F1}"/>
              </a:ext>
            </a:extLst>
          </p:cNvPr>
          <p:cNvSpPr/>
          <p:nvPr/>
        </p:nvSpPr>
        <p:spPr>
          <a:xfrm rot="17659391">
            <a:off x="6034278" y="634535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174A3F6-59B0-467C-AD26-BC9A98184030}"/>
              </a:ext>
            </a:extLst>
          </p:cNvPr>
          <p:cNvSpPr/>
          <p:nvPr/>
        </p:nvSpPr>
        <p:spPr>
          <a:xfrm rot="17659391">
            <a:off x="6331206" y="63387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67B3BA2-23E8-41E3-8932-5502EC0DF5CA}"/>
              </a:ext>
            </a:extLst>
          </p:cNvPr>
          <p:cNvSpPr/>
          <p:nvPr/>
        </p:nvSpPr>
        <p:spPr>
          <a:xfrm rot="17659391">
            <a:off x="4805866" y="635194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9BA5BE74-4EAF-48CC-AF42-46ABD9D8FFA0}"/>
              </a:ext>
            </a:extLst>
          </p:cNvPr>
          <p:cNvSpPr/>
          <p:nvPr/>
        </p:nvSpPr>
        <p:spPr>
          <a:xfrm rot="17659391">
            <a:off x="5107070" y="6351943"/>
            <a:ext cx="118800" cy="118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BBB4503E-5FBF-4104-8357-AB0256019EC3}"/>
              </a:ext>
            </a:extLst>
          </p:cNvPr>
          <p:cNvSpPr/>
          <p:nvPr/>
        </p:nvSpPr>
        <p:spPr>
          <a:xfrm rot="17659391">
            <a:off x="4682244" y="5452942"/>
            <a:ext cx="118800" cy="118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D878452C-2253-4FB7-828B-15562746681A}"/>
              </a:ext>
            </a:extLst>
          </p:cNvPr>
          <p:cNvSpPr/>
          <p:nvPr/>
        </p:nvSpPr>
        <p:spPr>
          <a:xfrm rot="17659391">
            <a:off x="5893208" y="5439770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2AEC6AC9-1EF3-402E-AFBC-FAFC1CD23540}"/>
              </a:ext>
            </a:extLst>
          </p:cNvPr>
          <p:cNvSpPr/>
          <p:nvPr/>
        </p:nvSpPr>
        <p:spPr>
          <a:xfrm rot="17659391">
            <a:off x="6194412" y="5452942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C3B79F7-8370-4BC0-856C-1F203373938F}"/>
              </a:ext>
            </a:extLst>
          </p:cNvPr>
          <p:cNvSpPr/>
          <p:nvPr/>
        </p:nvSpPr>
        <p:spPr>
          <a:xfrm rot="17659391">
            <a:off x="5827150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528D1A67-801E-4E11-90BF-7CA360D88054}"/>
              </a:ext>
            </a:extLst>
          </p:cNvPr>
          <p:cNvSpPr/>
          <p:nvPr/>
        </p:nvSpPr>
        <p:spPr>
          <a:xfrm rot="17659391">
            <a:off x="6043174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94C6619-FC25-4FBA-939E-7D97935413A9}"/>
              </a:ext>
            </a:extLst>
          </p:cNvPr>
          <p:cNvSpPr/>
          <p:nvPr/>
        </p:nvSpPr>
        <p:spPr>
          <a:xfrm rot="17659391">
            <a:off x="6259198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BFA651E4-E427-4390-BBA5-41F579FADCF8}"/>
              </a:ext>
            </a:extLst>
          </p:cNvPr>
          <p:cNvSpPr/>
          <p:nvPr/>
        </p:nvSpPr>
        <p:spPr>
          <a:xfrm rot="17659391">
            <a:off x="6475222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FF4F330-0EC2-4F36-83A3-57FA5C6E6E8F}"/>
              </a:ext>
            </a:extLst>
          </p:cNvPr>
          <p:cNvSpPr/>
          <p:nvPr/>
        </p:nvSpPr>
        <p:spPr>
          <a:xfrm rot="17659391">
            <a:off x="4957104" y="5452942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33CBA022-493D-4198-A7B2-87E5DFB73510}"/>
              </a:ext>
            </a:extLst>
          </p:cNvPr>
          <p:cNvSpPr/>
          <p:nvPr/>
        </p:nvSpPr>
        <p:spPr>
          <a:xfrm rot="17659391">
            <a:off x="4589842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34D845BD-3551-4A1B-8C89-65F1BB0CD3B8}"/>
              </a:ext>
            </a:extLst>
          </p:cNvPr>
          <p:cNvSpPr/>
          <p:nvPr/>
        </p:nvSpPr>
        <p:spPr>
          <a:xfrm rot="17659391">
            <a:off x="4805866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409A5542-DF23-429F-AC52-D0B6577849F3}"/>
              </a:ext>
            </a:extLst>
          </p:cNvPr>
          <p:cNvSpPr/>
          <p:nvPr/>
        </p:nvSpPr>
        <p:spPr>
          <a:xfrm rot="17659391">
            <a:off x="5021890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C2F312AD-F994-4B24-ABA9-60DC08404850}"/>
              </a:ext>
            </a:extLst>
          </p:cNvPr>
          <p:cNvSpPr/>
          <p:nvPr/>
        </p:nvSpPr>
        <p:spPr>
          <a:xfrm rot="17659391">
            <a:off x="5251086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8DE02740-8D91-485B-B8A7-6BB608D5F77E}"/>
                  </a:ext>
                </a:extLst>
              </p:cNvPr>
              <p:cNvSpPr txBox="1"/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8DE02740-8D91-485B-B8A7-6BB608D5F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5403FE8D-19E4-4AFC-8FA6-3ACAE4924505}"/>
                  </a:ext>
                </a:extLst>
              </p:cNvPr>
              <p:cNvSpPr txBox="1"/>
              <p:nvPr/>
            </p:nvSpPr>
            <p:spPr>
              <a:xfrm>
                <a:off x="1720744" y="5265032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5403FE8D-19E4-4AFC-8FA6-3ACAE4924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744" y="5265032"/>
                <a:ext cx="4735284" cy="394210"/>
              </a:xfrm>
              <a:prstGeom prst="rect">
                <a:avLst/>
              </a:prstGeom>
              <a:blipFill>
                <a:blip r:embed="rId9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628E32DC-0D09-455A-9449-E619782375E0}"/>
                  </a:ext>
                </a:extLst>
              </p:cNvPr>
              <p:cNvSpPr txBox="1"/>
              <p:nvPr/>
            </p:nvSpPr>
            <p:spPr>
              <a:xfrm>
                <a:off x="1731841" y="5635914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628E32DC-0D09-455A-9449-E61978237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1841" y="5635914"/>
                <a:ext cx="4735284" cy="394210"/>
              </a:xfrm>
              <a:prstGeom prst="rect">
                <a:avLst/>
              </a:prstGeom>
              <a:blipFill>
                <a:blip r:embed="rId1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52B32DC4-EF3E-4FFB-9163-F7C6DFBA4E4A}"/>
              </a:ext>
            </a:extLst>
          </p:cNvPr>
          <p:cNvSpPr txBox="1"/>
          <p:nvPr/>
        </p:nvSpPr>
        <p:spPr>
          <a:xfrm>
            <a:off x="5924127" y="4911643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-apple-system"/>
              </a:rPr>
              <a:t>p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57C956BD-BF57-49BF-87DB-9BCD749FB5DD}"/>
              </a:ext>
            </a:extLst>
          </p:cNvPr>
          <p:cNvSpPr txBox="1"/>
          <p:nvPr/>
        </p:nvSpPr>
        <p:spPr>
          <a:xfrm>
            <a:off x="4825168" y="4921725"/>
            <a:ext cx="40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chemeClr val="accent6"/>
                </a:solidFill>
                <a:latin typeface="-apple-system"/>
              </a:rPr>
              <a:t>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505F6C-8831-42A3-8043-7ABAA1A49342}"/>
              </a:ext>
            </a:extLst>
          </p:cNvPr>
          <p:cNvSpPr txBox="1"/>
          <p:nvPr/>
        </p:nvSpPr>
        <p:spPr>
          <a:xfrm>
            <a:off x="7538055" y="188817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</a:rPr>
              <a:t>0</a:t>
            </a:r>
          </a:p>
        </p:txBody>
      </p:sp>
      <p:pic>
        <p:nvPicPr>
          <p:cNvPr id="44036" name="Picture 4" descr="Red Clipart Dump Truck - Garbage Truck Dumping Clipart - 432x399 PNG  Download - PNGkit">
            <a:extLst>
              <a:ext uri="{FF2B5EF4-FFF2-40B4-BE49-F238E27FC236}">
                <a16:creationId xmlns:a16="http://schemas.microsoft.com/office/drawing/2014/main" id="{C4700973-E295-41CA-9574-11CF3BE95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37" y="2947204"/>
            <a:ext cx="2409248" cy="128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AF58D3B8-489B-45B0-AC2F-8DE0F9038144}"/>
              </a:ext>
            </a:extLst>
          </p:cNvPr>
          <p:cNvSpPr txBox="1"/>
          <p:nvPr/>
        </p:nvSpPr>
        <p:spPr>
          <a:xfrm>
            <a:off x="1076120" y="3154726"/>
            <a:ext cx="473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latin typeface="-apple-system"/>
                <a:cs typeface="Arabic Typesetting" panose="03020402040406030203" pitchFamily="66" charset="-78"/>
              </a:rPr>
              <a:t>Spurious S-wave state: -9.84 MeV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5D8A8F7D-8070-44F7-94CF-9315FEEAF4F3}"/>
                  </a:ext>
                </a:extLst>
              </p:cNvPr>
              <p:cNvSpPr txBox="1"/>
              <p:nvPr/>
            </p:nvSpPr>
            <p:spPr>
              <a:xfrm>
                <a:off x="4469886" y="3168169"/>
                <a:ext cx="473528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  <a:sym typeface="Wingdings" panose="05000000000000000000" pitchFamily="2" charset="2"/>
                  </a:rPr>
                  <a:t> +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endParaRPr lang="fr-FR" dirty="0"/>
              </a:p>
            </p:txBody>
          </p:sp>
        </mc:Choice>
        <mc:Fallback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5D8A8F7D-8070-44F7-94CF-9315FEEAF4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9886" y="3168169"/>
                <a:ext cx="4735284" cy="369332"/>
              </a:xfrm>
              <a:prstGeom prst="rect">
                <a:avLst/>
              </a:prstGeom>
              <a:blipFill>
                <a:blip r:embed="rId12"/>
                <a:stretch>
                  <a:fillRect l="-1030" t="-11667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01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pic>
        <p:nvPicPr>
          <p:cNvPr id="32786" name="Picture 18" descr="Cartoon Empty Pockets Stock Illustrations – 383 Cartoon Empty Pockets Stock  Illustrations, Vectors &amp; Clipart - Dreamstime">
            <a:extLst>
              <a:ext uri="{FF2B5EF4-FFF2-40B4-BE49-F238E27FC236}">
                <a16:creationId xmlns:a16="http://schemas.microsoft.com/office/drawing/2014/main" id="{C3EB157D-4F90-4E0A-A8D4-C3329C51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93" y="10719"/>
            <a:ext cx="1517193" cy="15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D2684D-177A-4C5D-BC20-24493F7FD1A3}"/>
              </a:ext>
            </a:extLst>
          </p:cNvPr>
          <p:cNvCxnSpPr>
            <a:cxnSpLocks/>
          </p:cNvCxnSpPr>
          <p:nvPr/>
        </p:nvCxnSpPr>
        <p:spPr>
          <a:xfrm>
            <a:off x="7912251" y="2060848"/>
            <a:ext cx="0" cy="345638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EFAD8-D69A-4742-83D3-9169B94B97F7}"/>
              </a:ext>
            </a:extLst>
          </p:cNvPr>
          <p:cNvCxnSpPr>
            <a:cxnSpLocks/>
          </p:cNvCxnSpPr>
          <p:nvPr/>
        </p:nvCxnSpPr>
        <p:spPr>
          <a:xfrm>
            <a:off x="7912251" y="4226488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E3DBDF-DCD3-46D2-8F85-90D88537CAF9}"/>
              </a:ext>
            </a:extLst>
          </p:cNvPr>
          <p:cNvCxnSpPr>
            <a:cxnSpLocks/>
          </p:cNvCxnSpPr>
          <p:nvPr/>
        </p:nvCxnSpPr>
        <p:spPr>
          <a:xfrm>
            <a:off x="7892988" y="206084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BA4387-3CD3-440E-88A5-99F3EC492CB7}"/>
              </a:ext>
            </a:extLst>
          </p:cNvPr>
          <p:cNvCxnSpPr>
            <a:cxnSpLocks/>
          </p:cNvCxnSpPr>
          <p:nvPr/>
        </p:nvCxnSpPr>
        <p:spPr>
          <a:xfrm>
            <a:off x="7938993" y="2780928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D1A4CC-18EF-440A-8F32-BA396069B09E}"/>
              </a:ext>
            </a:extLst>
          </p:cNvPr>
          <p:cNvSpPr txBox="1"/>
          <p:nvPr/>
        </p:nvSpPr>
        <p:spPr>
          <a:xfrm>
            <a:off x="7295400" y="26581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-0.973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0B066-9BE4-4E27-908E-0CF43B8ECAA2}"/>
              </a:ext>
            </a:extLst>
          </p:cNvPr>
          <p:cNvSpPr txBox="1"/>
          <p:nvPr/>
        </p:nvSpPr>
        <p:spPr>
          <a:xfrm>
            <a:off x="7343587" y="4065439"/>
            <a:ext cx="52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-3.11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6AD61D-65EB-4F5D-94E7-28A5BD865E1C}"/>
              </a:ext>
            </a:extLst>
          </p:cNvPr>
          <p:cNvSpPr txBox="1"/>
          <p:nvPr/>
        </p:nvSpPr>
        <p:spPr>
          <a:xfrm>
            <a:off x="6892213" y="5050525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CA7EF-2559-4C60-BE99-7E76CC3DF91F}"/>
              </a:ext>
            </a:extLst>
          </p:cNvPr>
          <p:cNvSpPr txBox="1"/>
          <p:nvPr/>
        </p:nvSpPr>
        <p:spPr>
          <a:xfrm>
            <a:off x="7604940" y="20608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/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/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/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ZoneTexte 16">
            <a:extLst>
              <a:ext uri="{FF2B5EF4-FFF2-40B4-BE49-F238E27FC236}">
                <a16:creationId xmlns:a16="http://schemas.microsoft.com/office/drawing/2014/main" id="{7B3B2970-420F-4921-9C4F-AFC037E5963B}"/>
              </a:ext>
            </a:extLst>
          </p:cNvPr>
          <p:cNvSpPr txBox="1"/>
          <p:nvPr/>
        </p:nvSpPr>
        <p:spPr>
          <a:xfrm>
            <a:off x="319037" y="1283795"/>
            <a:ext cx="69935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There </a:t>
            </a:r>
            <a:r>
              <a:rPr lang="fr-FR" dirty="0" err="1">
                <a:latin typeface="-apple-system"/>
              </a:rPr>
              <a:t>exist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several</a:t>
            </a:r>
            <a:r>
              <a:rPr lang="fr-FR" dirty="0">
                <a:latin typeface="-apple-system"/>
              </a:rPr>
              <a:t> 2-body </a:t>
            </a:r>
            <a:r>
              <a:rPr lang="fr-FR" dirty="0" err="1">
                <a:latin typeface="-apple-system"/>
              </a:rPr>
              <a:t>models</a:t>
            </a:r>
            <a:r>
              <a:rPr lang="fr-FR" dirty="0">
                <a:latin typeface="-apple-system"/>
              </a:rPr>
              <a:t> for a-n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Major </a:t>
            </a:r>
            <a:r>
              <a:rPr lang="fr-FR" dirty="0" err="1">
                <a:latin typeface="-apple-system"/>
              </a:rPr>
              <a:t>difference</a:t>
            </a:r>
            <a:r>
              <a:rPr lang="fr-FR" dirty="0">
                <a:latin typeface="-apple-system"/>
              </a:rPr>
              <a:t> how to </a:t>
            </a:r>
            <a:r>
              <a:rPr lang="fr-FR" dirty="0" err="1">
                <a:latin typeface="-apple-system"/>
              </a:rPr>
              <a:t>account</a:t>
            </a:r>
            <a:r>
              <a:rPr lang="fr-FR" dirty="0">
                <a:latin typeface="-apple-system"/>
              </a:rPr>
              <a:t> for </a:t>
            </a:r>
            <a:r>
              <a:rPr lang="fr-FR" dirty="0" err="1">
                <a:latin typeface="-apple-system"/>
              </a:rPr>
              <a:t>repulsion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produced</a:t>
            </a:r>
            <a:r>
              <a:rPr lang="fr-FR" dirty="0">
                <a:latin typeface="-apple-system"/>
              </a:rPr>
              <a:t> by Pauli</a:t>
            </a:r>
          </a:p>
          <a:p>
            <a:pPr lvl="1"/>
            <a:r>
              <a:rPr lang="fr-FR" dirty="0" err="1">
                <a:latin typeface="-apple-system"/>
              </a:rPr>
              <a:t>principle</a:t>
            </a:r>
            <a:r>
              <a:rPr lang="fr-FR" dirty="0">
                <a:latin typeface="-apple-system"/>
              </a:rPr>
              <a:t>, </a:t>
            </a:r>
            <a:r>
              <a:rPr lang="fr-FR" dirty="0" err="1">
                <a:latin typeface="-apple-system"/>
              </a:rPr>
              <a:t>leading</a:t>
            </a:r>
            <a:r>
              <a:rPr lang="fr-FR" dirty="0">
                <a:latin typeface="-apple-system"/>
              </a:rPr>
              <a:t> to </a:t>
            </a:r>
            <a:r>
              <a:rPr lang="fr-FR" dirty="0" err="1">
                <a:latin typeface="-apple-system"/>
              </a:rPr>
              <a:t>repulsive</a:t>
            </a:r>
            <a:r>
              <a:rPr lang="fr-FR" dirty="0">
                <a:latin typeface="-apple-system"/>
              </a:rPr>
              <a:t> S-</a:t>
            </a:r>
            <a:r>
              <a:rPr lang="fr-FR" dirty="0" err="1">
                <a:latin typeface="-apple-system"/>
              </a:rPr>
              <a:t>wave</a:t>
            </a:r>
            <a:r>
              <a:rPr lang="fr-FR" dirty="0">
                <a:latin typeface="-apple-system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6957401-92CB-43BE-8142-01410A0FFECA}"/>
              </a:ext>
            </a:extLst>
          </p:cNvPr>
          <p:cNvCxnSpPr>
            <a:cxnSpLocks/>
          </p:cNvCxnSpPr>
          <p:nvPr/>
        </p:nvCxnSpPr>
        <p:spPr>
          <a:xfrm>
            <a:off x="4511812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100BF03-A6D3-456B-B935-60AB7C0F9AD3}"/>
              </a:ext>
            </a:extLst>
          </p:cNvPr>
          <p:cNvCxnSpPr>
            <a:cxnSpLocks/>
          </p:cNvCxnSpPr>
          <p:nvPr/>
        </p:nvCxnSpPr>
        <p:spPr>
          <a:xfrm>
            <a:off x="5735948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A9E5DA1-C808-49FF-B894-F183840BB4A8}"/>
              </a:ext>
            </a:extLst>
          </p:cNvPr>
          <p:cNvCxnSpPr>
            <a:cxnSpLocks/>
          </p:cNvCxnSpPr>
          <p:nvPr/>
        </p:nvCxnSpPr>
        <p:spPr>
          <a:xfrm>
            <a:off x="4375018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F7B6771-5F3A-4C5B-8599-4E1889D64631}"/>
              </a:ext>
            </a:extLst>
          </p:cNvPr>
          <p:cNvCxnSpPr>
            <a:cxnSpLocks/>
          </p:cNvCxnSpPr>
          <p:nvPr/>
        </p:nvCxnSpPr>
        <p:spPr>
          <a:xfrm>
            <a:off x="5599154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853E9A3-5E72-4812-892E-0AADEDDBE0AB}"/>
              </a:ext>
            </a:extLst>
          </p:cNvPr>
          <p:cNvCxnSpPr>
            <a:cxnSpLocks/>
          </p:cNvCxnSpPr>
          <p:nvPr/>
        </p:nvCxnSpPr>
        <p:spPr>
          <a:xfrm>
            <a:off x="4511812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59FE35F-7EBB-42DC-AE27-8AFAE7B53BA8}"/>
              </a:ext>
            </a:extLst>
          </p:cNvPr>
          <p:cNvCxnSpPr>
            <a:cxnSpLocks/>
          </p:cNvCxnSpPr>
          <p:nvPr/>
        </p:nvCxnSpPr>
        <p:spPr>
          <a:xfrm>
            <a:off x="5735948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5A56FA7C-2DA2-4940-9578-80524310BD77}"/>
              </a:ext>
            </a:extLst>
          </p:cNvPr>
          <p:cNvSpPr/>
          <p:nvPr/>
        </p:nvSpPr>
        <p:spPr>
          <a:xfrm rot="17659391">
            <a:off x="6034278" y="634535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73B4D0A1-EF91-4E55-B385-0959A2F2C434}"/>
              </a:ext>
            </a:extLst>
          </p:cNvPr>
          <p:cNvSpPr/>
          <p:nvPr/>
        </p:nvSpPr>
        <p:spPr>
          <a:xfrm rot="17659391">
            <a:off x="6331206" y="63387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50CD8D8-D375-4DB5-B51A-B60728AF9619}"/>
              </a:ext>
            </a:extLst>
          </p:cNvPr>
          <p:cNvSpPr/>
          <p:nvPr/>
        </p:nvSpPr>
        <p:spPr>
          <a:xfrm rot="17659391">
            <a:off x="4805866" y="635194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90D931F-6EDD-4003-B201-EA26DD874428}"/>
              </a:ext>
            </a:extLst>
          </p:cNvPr>
          <p:cNvSpPr/>
          <p:nvPr/>
        </p:nvSpPr>
        <p:spPr>
          <a:xfrm rot="17659391">
            <a:off x="5107070" y="6351943"/>
            <a:ext cx="118800" cy="118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4BFA0BF5-8909-4C67-A8EA-80616646295F}"/>
              </a:ext>
            </a:extLst>
          </p:cNvPr>
          <p:cNvSpPr/>
          <p:nvPr/>
        </p:nvSpPr>
        <p:spPr>
          <a:xfrm rot="17659391">
            <a:off x="4682244" y="5452942"/>
            <a:ext cx="118800" cy="118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45368DF-C260-4C16-91B6-0E83D0F929FB}"/>
              </a:ext>
            </a:extLst>
          </p:cNvPr>
          <p:cNvSpPr/>
          <p:nvPr/>
        </p:nvSpPr>
        <p:spPr>
          <a:xfrm rot="17659391">
            <a:off x="5893208" y="5439770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80449B4-6924-490E-A53D-75DB8FC16389}"/>
              </a:ext>
            </a:extLst>
          </p:cNvPr>
          <p:cNvSpPr/>
          <p:nvPr/>
        </p:nvSpPr>
        <p:spPr>
          <a:xfrm rot="17659391">
            <a:off x="6194412" y="5452942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BDA3155-5EAC-44C4-97AD-F3BE2031442B}"/>
              </a:ext>
            </a:extLst>
          </p:cNvPr>
          <p:cNvSpPr/>
          <p:nvPr/>
        </p:nvSpPr>
        <p:spPr>
          <a:xfrm rot="17659391">
            <a:off x="5827150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0FDAED3-5FC8-4660-9924-F627367A1C8E}"/>
              </a:ext>
            </a:extLst>
          </p:cNvPr>
          <p:cNvSpPr/>
          <p:nvPr/>
        </p:nvSpPr>
        <p:spPr>
          <a:xfrm rot="17659391">
            <a:off x="6043174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CCC1AB0-F25B-4A99-9DD3-90B8073F5B97}"/>
              </a:ext>
            </a:extLst>
          </p:cNvPr>
          <p:cNvSpPr/>
          <p:nvPr/>
        </p:nvSpPr>
        <p:spPr>
          <a:xfrm rot="17659391">
            <a:off x="6259198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954DCA5-BBB6-4320-9A1A-406DEEAFDCE1}"/>
              </a:ext>
            </a:extLst>
          </p:cNvPr>
          <p:cNvSpPr/>
          <p:nvPr/>
        </p:nvSpPr>
        <p:spPr>
          <a:xfrm rot="17659391">
            <a:off x="6475222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2087FD7-96A1-4CCE-9538-62D4995764DB}"/>
              </a:ext>
            </a:extLst>
          </p:cNvPr>
          <p:cNvSpPr/>
          <p:nvPr/>
        </p:nvSpPr>
        <p:spPr>
          <a:xfrm rot="17659391">
            <a:off x="4957104" y="5452942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2E3EA3E-14D3-4300-BD47-3D78B1C46A49}"/>
              </a:ext>
            </a:extLst>
          </p:cNvPr>
          <p:cNvSpPr/>
          <p:nvPr/>
        </p:nvSpPr>
        <p:spPr>
          <a:xfrm rot="17659391">
            <a:off x="4589842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F228EC3-9F06-48F3-BC3C-4C0EDB1BE1E9}"/>
              </a:ext>
            </a:extLst>
          </p:cNvPr>
          <p:cNvSpPr/>
          <p:nvPr/>
        </p:nvSpPr>
        <p:spPr>
          <a:xfrm rot="17659391">
            <a:off x="4805866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2E5F3D1-782E-44CA-AE5F-87950EF6DA3C}"/>
              </a:ext>
            </a:extLst>
          </p:cNvPr>
          <p:cNvSpPr/>
          <p:nvPr/>
        </p:nvSpPr>
        <p:spPr>
          <a:xfrm rot="17659391">
            <a:off x="5021890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DD665F1-7EAE-4CFB-9053-CA7223611CFF}"/>
              </a:ext>
            </a:extLst>
          </p:cNvPr>
          <p:cNvSpPr/>
          <p:nvPr/>
        </p:nvSpPr>
        <p:spPr>
          <a:xfrm rot="17659391">
            <a:off x="5251086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2A7916A-13F5-4E39-95A9-E5823107FAAF}"/>
                  </a:ext>
                </a:extLst>
              </p:cNvPr>
              <p:cNvSpPr txBox="1"/>
              <p:nvPr/>
            </p:nvSpPr>
            <p:spPr>
              <a:xfrm>
                <a:off x="564798" y="2151130"/>
                <a:ext cx="7027886" cy="13849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Local pot: J.M. Bang and C. </a:t>
                </a:r>
                <a:r>
                  <a:rPr lang="en-US" sz="1400" dirty="0" err="1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Gignoux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, </a:t>
                </a:r>
                <a:r>
                  <a:rPr lang="en-US" sz="1400" dirty="0" err="1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Nucl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. Phys. </a:t>
                </a:r>
                <a:r>
                  <a:rPr lang="en-US" sz="1400" b="1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A313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, 119 (1979) – produces a deep</a:t>
                </a:r>
              </a:p>
              <a:p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       S-wave state; 6 parameters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KKNN: H. </a:t>
                </a:r>
                <a:r>
                  <a:rPr lang="en-US" sz="1400" dirty="0" err="1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Kanada</a:t>
                </a:r>
                <a:r>
                  <a:rPr lang="en-US" sz="14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 et al., </a:t>
                </a:r>
                <a:r>
                  <a:rPr lang="en-US" sz="1400" b="1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PTP  61, </a:t>
                </a:r>
                <a:r>
                  <a:rPr lang="en-US" sz="14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1327(1979);  In S-wave a </a:t>
                </a:r>
                <a:r>
                  <a:rPr lang="en-US" sz="1400" baseline="300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2</a:t>
                </a:r>
                <a:r>
                  <a:rPr lang="en-US" sz="14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S</a:t>
                </a:r>
                <a:r>
                  <a:rPr lang="en-US" sz="1400" baseline="-250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1</a:t>
                </a:r>
                <a:r>
                  <a:rPr lang="en-US" sz="1400" dirty="0">
                    <a:solidFill>
                      <a:srgbClr val="660066"/>
                    </a:solidFill>
                    <a:latin typeface="-apple-system"/>
                    <a:cs typeface="Arabic Typesetting" panose="03020402040406030203" pitchFamily="66" charset="-78"/>
                  </a:rPr>
                  <a:t> HO state is eliminated (OCM)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rgbClr val="006600"/>
                    </a:solidFill>
                    <a:latin typeface="-apple-system"/>
                    <a:cs typeface="Arabic Typesetting" panose="03020402040406030203" pitchFamily="66" charset="-78"/>
                  </a:rPr>
                  <a:t>Fish-bone: E. Smith, R. Woodhouse, and Z. Papp,</a:t>
                </a:r>
                <a:r>
                  <a:rPr lang="fr-FR" sz="1400" b="0" i="0" dirty="0">
                    <a:solidFill>
                      <a:srgbClr val="006600"/>
                    </a:solidFill>
                    <a:effectLst/>
                    <a:latin typeface="-apple-system"/>
                    <a:cs typeface="Arabic Typesetting" panose="03020402040406030203" pitchFamily="66" charset="-78"/>
                  </a:rPr>
                  <a:t> Phys. </a:t>
                </a:r>
                <a:r>
                  <a:rPr lang="fr-FR" sz="1400" b="0" i="0" dirty="0" err="1">
                    <a:solidFill>
                      <a:srgbClr val="006600"/>
                    </a:solidFill>
                    <a:effectLst/>
                    <a:latin typeface="-apple-system"/>
                    <a:cs typeface="Arabic Typesetting" panose="03020402040406030203" pitchFamily="66" charset="-78"/>
                  </a:rPr>
                  <a:t>Rev</a:t>
                </a:r>
                <a:r>
                  <a:rPr lang="fr-FR" sz="1400" b="0" i="0" dirty="0">
                    <a:solidFill>
                      <a:srgbClr val="006600"/>
                    </a:solidFill>
                    <a:effectLst/>
                    <a:latin typeface="-apple-system"/>
                    <a:cs typeface="Arabic Typesetting" panose="03020402040406030203" pitchFamily="66" charset="-78"/>
                  </a:rPr>
                  <a:t>. C </a:t>
                </a:r>
                <a:r>
                  <a:rPr lang="fr-FR" sz="1400" b="1" i="0" dirty="0">
                    <a:solidFill>
                      <a:srgbClr val="006600"/>
                    </a:solidFill>
                    <a:effectLst/>
                    <a:latin typeface="-apple-system"/>
                    <a:cs typeface="Arabic Typesetting" panose="03020402040406030203" pitchFamily="66" charset="-78"/>
                  </a:rPr>
                  <a:t>86</a:t>
                </a:r>
                <a:r>
                  <a:rPr lang="fr-FR" sz="1400" b="0" i="0" dirty="0">
                    <a:solidFill>
                      <a:srgbClr val="006600"/>
                    </a:solidFill>
                    <a:effectLst/>
                    <a:latin typeface="-apple-system"/>
                    <a:cs typeface="Arabic Typesetting" panose="03020402040406030203" pitchFamily="66" charset="-78"/>
                  </a:rPr>
                  <a:t>, 067001(2012</a:t>
                </a:r>
                <a:r>
                  <a:rPr lang="fr-FR" sz="1400" b="0" i="0" dirty="0">
                    <a:solidFill>
                      <a:schemeClr val="accent2"/>
                    </a:solidFill>
                    <a:effectLst/>
                    <a:latin typeface="-apple-system"/>
                    <a:cs typeface="Arabic Typesetting" panose="03020402040406030203" pitchFamily="66" charset="-78"/>
                  </a:rPr>
                  <a:t>)</a:t>
                </a:r>
                <a:r>
                  <a:rPr lang="en-US" sz="14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</a:rPr>
                  <a:t> ; </a:t>
                </a:r>
              </a:p>
              <a:p>
                <a14:m>
                  <m:oMath xmlns:m="http://schemas.openxmlformats.org/officeDocument/2006/math">
                    <m:r>
                      <a:rPr lang="fr-FR" sz="1000" b="0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             </m:t>
                    </m:r>
                    <m:r>
                      <a:rPr lang="fr-FR" sz="1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 </m:t>
                    </m:r>
                    <m:r>
                      <a:rPr lang="fr-FR" sz="1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𝑉</m:t>
                    </m:r>
                    <m:d>
                      <m:dPr>
                        <m:ctrlPr>
                          <a:rPr lang="fr-FR" sz="10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</m:ctrlPr>
                      </m:dPr>
                      <m:e>
                        <m:r>
                          <a:rPr lang="fr-FR" sz="1000" i="1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  <a:cs typeface="Arabic Typesetting" panose="03020402040406030203" pitchFamily="66" charset="-78"/>
                          </a:rPr>
                          <m:t>𝑟</m:t>
                        </m:r>
                      </m:e>
                    </m:d>
                    <m:r>
                      <a:rPr lang="fr-FR" sz="1000" i="1">
                        <a:solidFill>
                          <a:srgbClr val="006600"/>
                        </a:solidFill>
                        <a:latin typeface="Cambria Math" panose="02040503050406030204" pitchFamily="18" charset="0"/>
                        <a:cs typeface="Arabic Typesetting" panose="03020402040406030203" pitchFamily="66" charset="-78"/>
                      </a:rPr>
                      <m:t>⇒ </m:t>
                    </m:r>
                  </m:oMath>
                </a14:m>
                <a:r>
                  <a:rPr lang="fr-FR" sz="1400" dirty="0">
                    <a:solidFill>
                      <a:srgbClr val="0066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</a:t>
                </a:r>
                <a:r>
                  <a:rPr lang="fr-FR" sz="1400" dirty="0" err="1">
                    <a:solidFill>
                      <a:srgbClr val="0066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Gaussian</a:t>
                </a:r>
                <a:r>
                  <a:rPr lang="fr-FR" sz="1400" dirty="0">
                    <a:solidFill>
                      <a:srgbClr val="0066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 (6 </a:t>
                </a:r>
                <a:r>
                  <a:rPr lang="fr-FR" sz="1400" dirty="0" err="1">
                    <a:solidFill>
                      <a:srgbClr val="0066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parameters</a:t>
                </a:r>
                <a:r>
                  <a:rPr lang="fr-FR" sz="1400" dirty="0">
                    <a:solidFill>
                      <a:srgbClr val="006600"/>
                    </a:solidFill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)</a:t>
                </a:r>
              </a:p>
              <a:p>
                <a:endParaRPr lang="fr-FR" sz="1400" dirty="0">
                  <a:solidFill>
                    <a:srgbClr val="006600"/>
                  </a:solidFill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</p:txBody>
          </p:sp>
        </mc:Choice>
        <mc:Fallback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42A7916A-13F5-4E39-95A9-E5823107F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98" y="2151130"/>
                <a:ext cx="7027886" cy="1384995"/>
              </a:xfrm>
              <a:prstGeom prst="rect">
                <a:avLst/>
              </a:prstGeom>
              <a:blipFill>
                <a:blip r:embed="rId8"/>
                <a:stretch>
                  <a:fillRect l="-173" t="-8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1E2FCAC-2177-4D5A-B68A-81412DC31EB6}"/>
                  </a:ext>
                </a:extLst>
              </p:cNvPr>
              <p:cNvSpPr txBox="1"/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1E2FCAC-2177-4D5A-B68A-81412DC31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437914F-80E0-4CDE-BADE-955713048C60}"/>
                  </a:ext>
                </a:extLst>
              </p:cNvPr>
              <p:cNvSpPr txBox="1"/>
              <p:nvPr/>
            </p:nvSpPr>
            <p:spPr>
              <a:xfrm>
                <a:off x="1672586" y="5571058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437914F-80E0-4CDE-BADE-95571304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86" y="5571058"/>
                <a:ext cx="4735284" cy="394210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4604B32-14EB-4DDB-832E-52ABF15A1C3C}"/>
                  </a:ext>
                </a:extLst>
              </p:cNvPr>
              <p:cNvSpPr txBox="1"/>
              <p:nvPr/>
            </p:nvSpPr>
            <p:spPr>
              <a:xfrm>
                <a:off x="1646910" y="526103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4604B32-14EB-4DDB-832E-52ABF15A1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910" y="5261030"/>
                <a:ext cx="4735284" cy="394210"/>
              </a:xfrm>
              <a:prstGeom prst="rect">
                <a:avLst/>
              </a:prstGeom>
              <a:blipFill>
                <a:blip r:embed="rId11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2C178F10-8C2F-4F3F-9CBC-618E7236A21B}"/>
                  </a:ext>
                </a:extLst>
              </p:cNvPr>
              <p:cNvSpPr txBox="1"/>
              <p:nvPr/>
            </p:nvSpPr>
            <p:spPr>
              <a:xfrm>
                <a:off x="1640280" y="5263864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7" name="ZoneTexte 76">
                <a:extLst>
                  <a:ext uri="{FF2B5EF4-FFF2-40B4-BE49-F238E27FC236}">
                    <a16:creationId xmlns:a16="http://schemas.microsoft.com/office/drawing/2014/main" id="{2C178F10-8C2F-4F3F-9CBC-618E7236A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280" y="5263864"/>
                <a:ext cx="4735284" cy="394210"/>
              </a:xfrm>
              <a:prstGeom prst="rect">
                <a:avLst/>
              </a:prstGeom>
              <a:blipFill>
                <a:blip r:embed="rId12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e 77">
            <a:extLst>
              <a:ext uri="{FF2B5EF4-FFF2-40B4-BE49-F238E27FC236}">
                <a16:creationId xmlns:a16="http://schemas.microsoft.com/office/drawing/2014/main" id="{6E0C775B-5E96-4F0F-89AB-1013739DEC17}"/>
              </a:ext>
            </a:extLst>
          </p:cNvPr>
          <p:cNvGrpSpPr/>
          <p:nvPr/>
        </p:nvGrpSpPr>
        <p:grpSpPr>
          <a:xfrm>
            <a:off x="424600" y="3644817"/>
            <a:ext cx="4735284" cy="2386326"/>
            <a:chOff x="285750" y="4203938"/>
            <a:chExt cx="4735284" cy="2386326"/>
          </a:xfrm>
        </p:grpSpPr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AF90F8E5-E2B3-4455-AF8C-EE07EBF762B6}"/>
                </a:ext>
              </a:extLst>
            </p:cNvPr>
            <p:cNvGrpSpPr/>
            <p:nvPr/>
          </p:nvGrpSpPr>
          <p:grpSpPr>
            <a:xfrm>
              <a:off x="319037" y="4203938"/>
              <a:ext cx="3516158" cy="2019300"/>
              <a:chOff x="319037" y="4203938"/>
              <a:chExt cx="3516158" cy="2019300"/>
            </a:xfrm>
          </p:grpSpPr>
          <p:pic>
            <p:nvPicPr>
              <p:cNvPr id="81" name="Image 80">
                <a:extLst>
                  <a:ext uri="{FF2B5EF4-FFF2-40B4-BE49-F238E27FC236}">
                    <a16:creationId xmlns:a16="http://schemas.microsoft.com/office/drawing/2014/main" id="{82644467-77A3-4489-BAD8-FA4147189F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91920" y="4203938"/>
                <a:ext cx="3343275" cy="2019300"/>
              </a:xfrm>
              <a:prstGeom prst="rect">
                <a:avLst/>
              </a:prstGeom>
            </p:spPr>
          </p:pic>
          <p:sp>
            <p:nvSpPr>
              <p:cNvPr id="82" name="Bulle narrative : rectangle 81">
                <a:extLst>
                  <a:ext uri="{FF2B5EF4-FFF2-40B4-BE49-F238E27FC236}">
                    <a16:creationId xmlns:a16="http://schemas.microsoft.com/office/drawing/2014/main" id="{B98B0223-59ED-408B-A229-62D5AE7A2822}"/>
                  </a:ext>
                </a:extLst>
              </p:cNvPr>
              <p:cNvSpPr/>
              <p:nvPr/>
            </p:nvSpPr>
            <p:spPr>
              <a:xfrm>
                <a:off x="319037" y="4203938"/>
                <a:ext cx="3363714" cy="1975000"/>
              </a:xfrm>
              <a:prstGeom prst="wedgeRectCallout">
                <a:avLst>
                  <a:gd name="adj1" fmla="val 65574"/>
                  <a:gd name="adj2" fmla="val -80806"/>
                </a:avLst>
              </a:prstGeom>
              <a:noFill/>
              <a:ln>
                <a:solidFill>
                  <a:srgbClr val="0066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C72C4F3A-9EE3-42B8-8A09-2BF96F0A79DF}"/>
                </a:ext>
              </a:extLst>
            </p:cNvPr>
            <p:cNvSpPr txBox="1"/>
            <p:nvPr/>
          </p:nvSpPr>
          <p:spPr>
            <a:xfrm>
              <a:off x="285750" y="6282487"/>
              <a:ext cx="473528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D.A. </a:t>
              </a:r>
              <a:r>
                <a:rPr lang="en-US" sz="1400" dirty="0" err="1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Zaikin</a:t>
              </a:r>
              <a:r>
                <a: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,  </a:t>
              </a:r>
              <a:r>
                <a:rPr lang="en-US" sz="1400" dirty="0" err="1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Nucl</a:t>
              </a:r>
              <a:r>
                <a: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. Phys. A170, 584 (1971) </a:t>
              </a:r>
              <a:endParaRPr lang="fr-FR" sz="1400" dirty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endParaRPr>
            </a:p>
          </p:txBody>
        </p:sp>
      </p:grpSp>
      <p:graphicFrame>
        <p:nvGraphicFramePr>
          <p:cNvPr id="71" name="Objet 70">
            <a:extLst>
              <a:ext uri="{FF2B5EF4-FFF2-40B4-BE49-F238E27FC236}">
                <a16:creationId xmlns:a16="http://schemas.microsoft.com/office/drawing/2014/main" id="{087D4A0A-7C5E-4A2B-AF17-E49ED40B54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628136"/>
              </p:ext>
            </p:extLst>
          </p:nvPr>
        </p:nvGraphicFramePr>
        <p:xfrm>
          <a:off x="73143" y="2745104"/>
          <a:ext cx="5002477" cy="3818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Graph" r:id="rId14" imgW="5789960" imgH="4420228" progId="Origin50.Graph">
                  <p:embed/>
                </p:oleObj>
              </mc:Choice>
              <mc:Fallback>
                <p:oleObj name="Graph" r:id="rId14" imgW="5789960" imgH="4420228" progId="Origin50.Graph">
                  <p:embed/>
                  <p:pic>
                    <p:nvPicPr>
                      <p:cNvPr id="5" name="Obje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3143" y="2745104"/>
                        <a:ext cx="5002477" cy="3818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pic>
        <p:nvPicPr>
          <p:cNvPr id="32786" name="Picture 18" descr="Cartoon Empty Pockets Stock Illustrations – 383 Cartoon Empty Pockets Stock  Illustrations, Vectors &amp; Clipart - Dreamstime">
            <a:extLst>
              <a:ext uri="{FF2B5EF4-FFF2-40B4-BE49-F238E27FC236}">
                <a16:creationId xmlns:a16="http://schemas.microsoft.com/office/drawing/2014/main" id="{C3EB157D-4F90-4E0A-A8D4-C3329C512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93" y="10719"/>
            <a:ext cx="1517193" cy="151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D2684D-177A-4C5D-BC20-24493F7FD1A3}"/>
              </a:ext>
            </a:extLst>
          </p:cNvPr>
          <p:cNvCxnSpPr>
            <a:cxnSpLocks/>
          </p:cNvCxnSpPr>
          <p:nvPr/>
        </p:nvCxnSpPr>
        <p:spPr>
          <a:xfrm>
            <a:off x="7912251" y="2060848"/>
            <a:ext cx="0" cy="345638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EFAD8-D69A-4742-83D3-9169B94B97F7}"/>
              </a:ext>
            </a:extLst>
          </p:cNvPr>
          <p:cNvCxnSpPr>
            <a:cxnSpLocks/>
          </p:cNvCxnSpPr>
          <p:nvPr/>
        </p:nvCxnSpPr>
        <p:spPr>
          <a:xfrm>
            <a:off x="7912251" y="4226488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E3DBDF-DCD3-46D2-8F85-90D88537CAF9}"/>
              </a:ext>
            </a:extLst>
          </p:cNvPr>
          <p:cNvCxnSpPr>
            <a:cxnSpLocks/>
          </p:cNvCxnSpPr>
          <p:nvPr/>
        </p:nvCxnSpPr>
        <p:spPr>
          <a:xfrm>
            <a:off x="7892988" y="206084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BA4387-3CD3-440E-88A5-99F3EC492CB7}"/>
              </a:ext>
            </a:extLst>
          </p:cNvPr>
          <p:cNvCxnSpPr>
            <a:cxnSpLocks/>
          </p:cNvCxnSpPr>
          <p:nvPr/>
        </p:nvCxnSpPr>
        <p:spPr>
          <a:xfrm>
            <a:off x="7938993" y="2780928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D1A4CC-18EF-440A-8F32-BA396069B09E}"/>
              </a:ext>
            </a:extLst>
          </p:cNvPr>
          <p:cNvSpPr txBox="1"/>
          <p:nvPr/>
        </p:nvSpPr>
        <p:spPr>
          <a:xfrm>
            <a:off x="7295400" y="26581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-0.973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0B066-9BE4-4E27-908E-0CF43B8ECAA2}"/>
              </a:ext>
            </a:extLst>
          </p:cNvPr>
          <p:cNvSpPr txBox="1"/>
          <p:nvPr/>
        </p:nvSpPr>
        <p:spPr>
          <a:xfrm>
            <a:off x="7343587" y="4065439"/>
            <a:ext cx="52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-3.11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6AD61D-65EB-4F5D-94E7-28A5BD865E1C}"/>
              </a:ext>
            </a:extLst>
          </p:cNvPr>
          <p:cNvSpPr txBox="1"/>
          <p:nvPr/>
        </p:nvSpPr>
        <p:spPr>
          <a:xfrm>
            <a:off x="6892213" y="5050525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CA7EF-2559-4C60-BE99-7E76CC3DF91F}"/>
              </a:ext>
            </a:extLst>
          </p:cNvPr>
          <p:cNvSpPr txBox="1"/>
          <p:nvPr/>
        </p:nvSpPr>
        <p:spPr>
          <a:xfrm>
            <a:off x="7604940" y="20608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/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/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/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2B5BA79-DAB9-4A86-8BEC-4024849B739A}"/>
              </a:ext>
            </a:extLst>
          </p:cNvPr>
          <p:cNvSpPr/>
          <p:nvPr/>
        </p:nvSpPr>
        <p:spPr>
          <a:xfrm>
            <a:off x="7912251" y="1835153"/>
            <a:ext cx="1039416" cy="396385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3B2970-420F-4921-9C4F-AFC037E5963B}"/>
              </a:ext>
            </a:extLst>
          </p:cNvPr>
          <p:cNvSpPr txBox="1"/>
          <p:nvPr/>
        </p:nvSpPr>
        <p:spPr>
          <a:xfrm>
            <a:off x="319037" y="1283795"/>
            <a:ext cx="69935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There </a:t>
            </a:r>
            <a:r>
              <a:rPr lang="fr-FR" dirty="0" err="1">
                <a:latin typeface="-apple-system"/>
              </a:rPr>
              <a:t>exist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several</a:t>
            </a:r>
            <a:r>
              <a:rPr lang="fr-FR" dirty="0">
                <a:latin typeface="-apple-system"/>
              </a:rPr>
              <a:t> 2-body </a:t>
            </a:r>
            <a:r>
              <a:rPr lang="fr-FR" dirty="0" err="1">
                <a:latin typeface="-apple-system"/>
              </a:rPr>
              <a:t>models</a:t>
            </a:r>
            <a:r>
              <a:rPr lang="fr-FR" dirty="0">
                <a:latin typeface="-apple-system"/>
              </a:rPr>
              <a:t> for a-n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Major </a:t>
            </a:r>
            <a:r>
              <a:rPr lang="fr-FR" dirty="0" err="1">
                <a:latin typeface="-apple-system"/>
              </a:rPr>
              <a:t>difference</a:t>
            </a:r>
            <a:r>
              <a:rPr lang="fr-FR" dirty="0">
                <a:latin typeface="-apple-system"/>
              </a:rPr>
              <a:t> how to </a:t>
            </a:r>
            <a:r>
              <a:rPr lang="fr-FR" dirty="0" err="1">
                <a:latin typeface="-apple-system"/>
              </a:rPr>
              <a:t>account</a:t>
            </a:r>
            <a:r>
              <a:rPr lang="fr-FR" dirty="0">
                <a:latin typeface="-apple-system"/>
              </a:rPr>
              <a:t> for </a:t>
            </a:r>
            <a:r>
              <a:rPr lang="fr-FR" dirty="0" err="1">
                <a:latin typeface="-apple-system"/>
              </a:rPr>
              <a:t>repulsion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produced</a:t>
            </a:r>
            <a:r>
              <a:rPr lang="fr-FR" dirty="0">
                <a:latin typeface="-apple-system"/>
              </a:rPr>
              <a:t> by Pauli</a:t>
            </a:r>
          </a:p>
          <a:p>
            <a:pPr lvl="1"/>
            <a:r>
              <a:rPr lang="fr-FR" dirty="0" err="1">
                <a:latin typeface="-apple-system"/>
              </a:rPr>
              <a:t>principle</a:t>
            </a:r>
            <a:r>
              <a:rPr lang="fr-FR" dirty="0">
                <a:latin typeface="-apple-system"/>
              </a:rPr>
              <a:t>, </a:t>
            </a:r>
            <a:r>
              <a:rPr lang="fr-FR" dirty="0" err="1">
                <a:latin typeface="-apple-system"/>
              </a:rPr>
              <a:t>leading</a:t>
            </a:r>
            <a:r>
              <a:rPr lang="fr-FR" dirty="0">
                <a:latin typeface="-apple-system"/>
              </a:rPr>
              <a:t> to </a:t>
            </a:r>
            <a:r>
              <a:rPr lang="fr-FR" dirty="0" err="1">
                <a:latin typeface="-apple-system"/>
              </a:rPr>
              <a:t>repulsive</a:t>
            </a:r>
            <a:r>
              <a:rPr lang="fr-FR" dirty="0">
                <a:latin typeface="-apple-system"/>
              </a:rPr>
              <a:t> S-</a:t>
            </a:r>
            <a:r>
              <a:rPr lang="fr-FR" dirty="0" err="1">
                <a:latin typeface="-apple-system"/>
              </a:rPr>
              <a:t>wave</a:t>
            </a:r>
            <a:r>
              <a:rPr lang="fr-FR" dirty="0">
                <a:latin typeface="-apple-system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6957401-92CB-43BE-8142-01410A0FFECA}"/>
              </a:ext>
            </a:extLst>
          </p:cNvPr>
          <p:cNvCxnSpPr>
            <a:cxnSpLocks/>
          </p:cNvCxnSpPr>
          <p:nvPr/>
        </p:nvCxnSpPr>
        <p:spPr>
          <a:xfrm>
            <a:off x="4511812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100BF03-A6D3-456B-B935-60AB7C0F9AD3}"/>
              </a:ext>
            </a:extLst>
          </p:cNvPr>
          <p:cNvCxnSpPr>
            <a:cxnSpLocks/>
          </p:cNvCxnSpPr>
          <p:nvPr/>
        </p:nvCxnSpPr>
        <p:spPr>
          <a:xfrm>
            <a:off x="5735948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A9E5DA1-C808-49FF-B894-F183840BB4A8}"/>
              </a:ext>
            </a:extLst>
          </p:cNvPr>
          <p:cNvCxnSpPr>
            <a:cxnSpLocks/>
          </p:cNvCxnSpPr>
          <p:nvPr/>
        </p:nvCxnSpPr>
        <p:spPr>
          <a:xfrm>
            <a:off x="4375018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F7B6771-5F3A-4C5B-8599-4E1889D64631}"/>
              </a:ext>
            </a:extLst>
          </p:cNvPr>
          <p:cNvCxnSpPr>
            <a:cxnSpLocks/>
          </p:cNvCxnSpPr>
          <p:nvPr/>
        </p:nvCxnSpPr>
        <p:spPr>
          <a:xfrm>
            <a:off x="5599154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853E9A3-5E72-4812-892E-0AADEDDBE0AB}"/>
              </a:ext>
            </a:extLst>
          </p:cNvPr>
          <p:cNvCxnSpPr>
            <a:cxnSpLocks/>
          </p:cNvCxnSpPr>
          <p:nvPr/>
        </p:nvCxnSpPr>
        <p:spPr>
          <a:xfrm>
            <a:off x="4511812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59FE35F-7EBB-42DC-AE27-8AFAE7B53BA8}"/>
              </a:ext>
            </a:extLst>
          </p:cNvPr>
          <p:cNvCxnSpPr>
            <a:cxnSpLocks/>
          </p:cNvCxnSpPr>
          <p:nvPr/>
        </p:nvCxnSpPr>
        <p:spPr>
          <a:xfrm>
            <a:off x="5735948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5A56FA7C-2DA2-4940-9578-80524310BD77}"/>
              </a:ext>
            </a:extLst>
          </p:cNvPr>
          <p:cNvSpPr/>
          <p:nvPr/>
        </p:nvSpPr>
        <p:spPr>
          <a:xfrm rot="17659391">
            <a:off x="6034278" y="634535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73B4D0A1-EF91-4E55-B385-0959A2F2C434}"/>
              </a:ext>
            </a:extLst>
          </p:cNvPr>
          <p:cNvSpPr/>
          <p:nvPr/>
        </p:nvSpPr>
        <p:spPr>
          <a:xfrm rot="17659391">
            <a:off x="6331206" y="63387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50CD8D8-D375-4DB5-B51A-B60728AF9619}"/>
              </a:ext>
            </a:extLst>
          </p:cNvPr>
          <p:cNvSpPr/>
          <p:nvPr/>
        </p:nvSpPr>
        <p:spPr>
          <a:xfrm rot="17659391">
            <a:off x="4805866" y="635194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90D931F-6EDD-4003-B201-EA26DD874428}"/>
              </a:ext>
            </a:extLst>
          </p:cNvPr>
          <p:cNvSpPr/>
          <p:nvPr/>
        </p:nvSpPr>
        <p:spPr>
          <a:xfrm rot="17659391">
            <a:off x="5107070" y="6351943"/>
            <a:ext cx="118800" cy="118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4BFA0BF5-8909-4C67-A8EA-80616646295F}"/>
              </a:ext>
            </a:extLst>
          </p:cNvPr>
          <p:cNvSpPr/>
          <p:nvPr/>
        </p:nvSpPr>
        <p:spPr>
          <a:xfrm rot="17659391">
            <a:off x="4682244" y="5452942"/>
            <a:ext cx="118800" cy="118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45368DF-C260-4C16-91B6-0E83D0F929FB}"/>
              </a:ext>
            </a:extLst>
          </p:cNvPr>
          <p:cNvSpPr/>
          <p:nvPr/>
        </p:nvSpPr>
        <p:spPr>
          <a:xfrm rot="17659391">
            <a:off x="5893208" y="5439770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80449B4-6924-490E-A53D-75DB8FC16389}"/>
              </a:ext>
            </a:extLst>
          </p:cNvPr>
          <p:cNvSpPr/>
          <p:nvPr/>
        </p:nvSpPr>
        <p:spPr>
          <a:xfrm rot="17659391">
            <a:off x="6194412" y="5452942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BDA3155-5EAC-44C4-97AD-F3BE2031442B}"/>
              </a:ext>
            </a:extLst>
          </p:cNvPr>
          <p:cNvSpPr/>
          <p:nvPr/>
        </p:nvSpPr>
        <p:spPr>
          <a:xfrm rot="17659391">
            <a:off x="5827150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0FDAED3-5FC8-4660-9924-F627367A1C8E}"/>
              </a:ext>
            </a:extLst>
          </p:cNvPr>
          <p:cNvSpPr/>
          <p:nvPr/>
        </p:nvSpPr>
        <p:spPr>
          <a:xfrm rot="17659391">
            <a:off x="6043174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CCC1AB0-F25B-4A99-9DD3-90B8073F5B97}"/>
              </a:ext>
            </a:extLst>
          </p:cNvPr>
          <p:cNvSpPr/>
          <p:nvPr/>
        </p:nvSpPr>
        <p:spPr>
          <a:xfrm rot="17659391">
            <a:off x="6259198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954DCA5-BBB6-4320-9A1A-406DEEAFDCE1}"/>
              </a:ext>
            </a:extLst>
          </p:cNvPr>
          <p:cNvSpPr/>
          <p:nvPr/>
        </p:nvSpPr>
        <p:spPr>
          <a:xfrm rot="17659391">
            <a:off x="6475222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2087FD7-96A1-4CCE-9538-62D4995764DB}"/>
              </a:ext>
            </a:extLst>
          </p:cNvPr>
          <p:cNvSpPr/>
          <p:nvPr/>
        </p:nvSpPr>
        <p:spPr>
          <a:xfrm rot="17659391">
            <a:off x="4957104" y="5452942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2E3EA3E-14D3-4300-BD47-3D78B1C46A49}"/>
              </a:ext>
            </a:extLst>
          </p:cNvPr>
          <p:cNvSpPr/>
          <p:nvPr/>
        </p:nvSpPr>
        <p:spPr>
          <a:xfrm rot="17659391">
            <a:off x="4589842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F228EC3-9F06-48F3-BC3C-4C0EDB1BE1E9}"/>
              </a:ext>
            </a:extLst>
          </p:cNvPr>
          <p:cNvSpPr/>
          <p:nvPr/>
        </p:nvSpPr>
        <p:spPr>
          <a:xfrm rot="17659391">
            <a:off x="4805866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2E5F3D1-782E-44CA-AE5F-87950EF6DA3C}"/>
              </a:ext>
            </a:extLst>
          </p:cNvPr>
          <p:cNvSpPr/>
          <p:nvPr/>
        </p:nvSpPr>
        <p:spPr>
          <a:xfrm rot="17659391">
            <a:off x="5021890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DD665F1-7EAE-4CFB-9053-CA7223611CFF}"/>
              </a:ext>
            </a:extLst>
          </p:cNvPr>
          <p:cNvSpPr/>
          <p:nvPr/>
        </p:nvSpPr>
        <p:spPr>
          <a:xfrm rot="17659391">
            <a:off x="5251086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53" name="Tableau 53">
            <a:extLst>
              <a:ext uri="{FF2B5EF4-FFF2-40B4-BE49-F238E27FC236}">
                <a16:creationId xmlns:a16="http://schemas.microsoft.com/office/drawing/2014/main" id="{7CEEE0AE-B213-44AC-83D5-E84E199A2F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405901"/>
              </p:ext>
            </p:extLst>
          </p:nvPr>
        </p:nvGraphicFramePr>
        <p:xfrm>
          <a:off x="875704" y="2150365"/>
          <a:ext cx="5039122" cy="1942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511">
                  <a:extLst>
                    <a:ext uri="{9D8B030D-6E8A-4147-A177-3AD203B41FA5}">
                      <a16:colId xmlns:a16="http://schemas.microsoft.com/office/drawing/2014/main" val="288077923"/>
                    </a:ext>
                  </a:extLst>
                </a:gridCol>
                <a:gridCol w="1594709">
                  <a:extLst>
                    <a:ext uri="{9D8B030D-6E8A-4147-A177-3AD203B41FA5}">
                      <a16:colId xmlns:a16="http://schemas.microsoft.com/office/drawing/2014/main" val="2187767935"/>
                    </a:ext>
                  </a:extLst>
                </a:gridCol>
                <a:gridCol w="2084902">
                  <a:extLst>
                    <a:ext uri="{9D8B030D-6E8A-4147-A177-3AD203B41FA5}">
                      <a16:colId xmlns:a16="http://schemas.microsoft.com/office/drawing/2014/main" val="3857354112"/>
                    </a:ext>
                  </a:extLst>
                </a:gridCol>
              </a:tblGrid>
              <a:tr h="323816">
                <a:tc>
                  <a:txBody>
                    <a:bodyPr/>
                    <a:lstStyle/>
                    <a:p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/>
                        <a:t>E(6He)-E(4He),MeV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732123"/>
                  </a:ext>
                </a:extLst>
              </a:tr>
              <a:tr h="32381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accent6"/>
                          </a:solidFill>
                          <a:latin typeface="-apple-system"/>
                        </a:rPr>
                        <a:t>Bang/Gignoux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-apple-system"/>
                        </a:rPr>
                        <a:t>Repulsive</a:t>
                      </a:r>
                      <a:r>
                        <a:rPr lang="fr-FR" sz="1400" dirty="0">
                          <a:latin typeface="-apple-system"/>
                        </a:rPr>
                        <a:t> S </a:t>
                      </a:r>
                      <a:r>
                        <a:rPr lang="fr-FR" sz="1400" dirty="0" err="1">
                          <a:latin typeface="-apple-system"/>
                        </a:rPr>
                        <a:t>wave</a:t>
                      </a:r>
                      <a:endParaRPr lang="fr-FR" sz="1400" dirty="0"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-apple-system"/>
                        </a:rPr>
                        <a:t>Not </a:t>
                      </a:r>
                      <a:r>
                        <a:rPr lang="fr-FR" sz="1400" dirty="0" err="1">
                          <a:latin typeface="-apple-system"/>
                        </a:rPr>
                        <a:t>bound</a:t>
                      </a:r>
                      <a:endParaRPr lang="fr-FR" sz="1400" dirty="0">
                        <a:latin typeface="-apple-system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700548"/>
                  </a:ext>
                </a:extLst>
              </a:tr>
              <a:tr h="323816">
                <a:tc>
                  <a:txBody>
                    <a:bodyPr/>
                    <a:lstStyle/>
                    <a:p>
                      <a:endParaRPr lang="fr-FR" sz="1400" dirty="0"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-apple-system"/>
                        </a:rPr>
                        <a:t>Excluding</a:t>
                      </a:r>
                      <a:r>
                        <a:rPr lang="fr-FR" sz="1400" dirty="0">
                          <a:latin typeface="-apple-system"/>
                        </a:rPr>
                        <a:t> S </a:t>
                      </a:r>
                      <a:r>
                        <a:rPr lang="fr-FR" sz="1400" dirty="0" err="1">
                          <a:latin typeface="-apple-system"/>
                        </a:rPr>
                        <a:t>wave</a:t>
                      </a:r>
                      <a:endParaRPr lang="fr-FR" sz="1400" dirty="0"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-apple-system"/>
                        </a:rPr>
                        <a:t>-0.199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630980"/>
                  </a:ext>
                </a:extLst>
              </a:tr>
              <a:tr h="32381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990000"/>
                          </a:solidFill>
                          <a:latin typeface="-apple-system"/>
                        </a:rPr>
                        <a:t>KKNN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990000"/>
                          </a:solidFill>
                          <a:latin typeface="-apple-system"/>
                        </a:rPr>
                        <a:t>OCM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990000"/>
                          </a:solidFill>
                          <a:latin typeface="-apple-system"/>
                        </a:rPr>
                        <a:t>-0.755*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1318375"/>
                  </a:ext>
                </a:extLst>
              </a:tr>
              <a:tr h="323816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006600"/>
                          </a:solidFill>
                          <a:latin typeface="-apple-system"/>
                        </a:rPr>
                        <a:t>Papp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-apple-system"/>
                        </a:rPr>
                        <a:t>Fish-</a:t>
                      </a:r>
                      <a:r>
                        <a:rPr lang="fr-FR" sz="1400" dirty="0" err="1">
                          <a:latin typeface="-apple-system"/>
                        </a:rPr>
                        <a:t>bone</a:t>
                      </a:r>
                      <a:endParaRPr lang="fr-FR" sz="1400" dirty="0"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-apple-system"/>
                        </a:rPr>
                        <a:t>-0.171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277445"/>
                  </a:ext>
                </a:extLst>
              </a:tr>
              <a:tr h="323816"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rgbClr val="FF0000"/>
                          </a:solidFill>
                          <a:latin typeface="-apple-system"/>
                        </a:rPr>
                        <a:t>Exp</a:t>
                      </a:r>
                      <a:r>
                        <a:rPr lang="fr-FR" sz="1400" dirty="0">
                          <a:solidFill>
                            <a:srgbClr val="FF0000"/>
                          </a:solidFill>
                          <a:latin typeface="-apple-system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400" dirty="0">
                        <a:solidFill>
                          <a:srgbClr val="FF0000"/>
                        </a:solidFill>
                        <a:latin typeface="-apple-syste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rgbClr val="FF0000"/>
                          </a:solidFill>
                          <a:latin typeface="-apple-system"/>
                        </a:rPr>
                        <a:t>-0.973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422012"/>
                  </a:ext>
                </a:extLst>
              </a:tr>
            </a:tbl>
          </a:graphicData>
        </a:graphic>
      </p:graphicFrame>
      <p:sp>
        <p:nvSpPr>
          <p:cNvPr id="54" name="ZoneTexte 53">
            <a:extLst>
              <a:ext uri="{FF2B5EF4-FFF2-40B4-BE49-F238E27FC236}">
                <a16:creationId xmlns:a16="http://schemas.microsoft.com/office/drawing/2014/main" id="{42A7916A-13F5-4E39-95A9-E5823107FAAF}"/>
              </a:ext>
            </a:extLst>
          </p:cNvPr>
          <p:cNvSpPr txBox="1"/>
          <p:nvPr/>
        </p:nvSpPr>
        <p:spPr>
          <a:xfrm>
            <a:off x="3946169" y="4072715"/>
            <a:ext cx="4068743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Av18 for </a:t>
            </a:r>
            <a:r>
              <a:rPr lang="fr-FR" sz="16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nn</a:t>
            </a:r>
            <a:r>
              <a:rPr lang="fr-FR" sz="1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interaction</a:t>
            </a:r>
          </a:p>
          <a:p>
            <a:r>
              <a:rPr lang="en-US" sz="1400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J.M. Bang and C. </a:t>
            </a:r>
            <a:r>
              <a:rPr lang="en-US" sz="1400" dirty="0" err="1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Gignoux</a:t>
            </a:r>
            <a:r>
              <a:rPr lang="en-US" sz="1400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1400" dirty="0" err="1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Nucl</a:t>
            </a:r>
            <a:r>
              <a:rPr lang="en-US" sz="1400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. Phys. </a:t>
            </a:r>
            <a:r>
              <a:rPr lang="en-US" sz="1400" b="1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A313</a:t>
            </a:r>
            <a:r>
              <a:rPr lang="en-US" sz="1400" dirty="0">
                <a:solidFill>
                  <a:schemeClr val="accent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, 119 (1979)</a:t>
            </a:r>
          </a:p>
          <a:p>
            <a:r>
              <a:rPr lang="en-US" sz="1400" dirty="0">
                <a:solidFill>
                  <a:srgbClr val="6600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H. </a:t>
            </a:r>
            <a:r>
              <a:rPr lang="en-US" sz="1400" dirty="0" err="1">
                <a:solidFill>
                  <a:srgbClr val="6600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Kanada</a:t>
            </a:r>
            <a:r>
              <a:rPr lang="en-US" sz="1400" dirty="0">
                <a:solidFill>
                  <a:srgbClr val="6600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</a:t>
            </a:r>
            <a:r>
              <a:rPr lang="en-US" sz="1400" b="1" dirty="0">
                <a:solidFill>
                  <a:srgbClr val="6600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PTP  61, </a:t>
            </a:r>
            <a:r>
              <a:rPr lang="en-US" sz="1400" dirty="0">
                <a:solidFill>
                  <a:srgbClr val="6600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1327(1979); *less accurate description of N</a:t>
            </a:r>
            <a:r>
              <a:rPr lang="en-US" sz="1200" dirty="0">
                <a:solidFill>
                  <a:srgbClr val="660066"/>
                </a:solidFill>
                <a:latin typeface="Symbol" panose="05050102010706020507" pitchFamily="18" charset="2"/>
                <a:cs typeface="Arabic Typesetting" panose="03020402040406030203" pitchFamily="66" charset="-78"/>
              </a:rPr>
              <a:t>a</a:t>
            </a:r>
            <a:r>
              <a:rPr lang="en-US" sz="1400" dirty="0">
                <a:solidFill>
                  <a:srgbClr val="660066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data</a:t>
            </a:r>
          </a:p>
          <a:p>
            <a:r>
              <a:rPr lang="en-US" sz="1400" dirty="0">
                <a:solidFill>
                  <a:srgbClr val="0066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E. Smith, R. Woodhouse, and Z. Papp,</a:t>
            </a:r>
            <a:r>
              <a:rPr lang="fr-FR" sz="1400" b="0" i="0" dirty="0">
                <a:solidFill>
                  <a:srgbClr val="0066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Phys. </a:t>
            </a:r>
            <a:r>
              <a:rPr lang="fr-FR" sz="1400" b="0" i="0" dirty="0" err="1">
                <a:solidFill>
                  <a:srgbClr val="0066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b="0" i="0" dirty="0">
                <a:solidFill>
                  <a:srgbClr val="0066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 </a:t>
            </a:r>
            <a:r>
              <a:rPr lang="fr-FR" sz="1400" b="1" i="0" dirty="0">
                <a:solidFill>
                  <a:srgbClr val="0066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86</a:t>
            </a:r>
            <a:r>
              <a:rPr lang="fr-FR" sz="1400" b="0" i="0" dirty="0">
                <a:solidFill>
                  <a:srgbClr val="0066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, 067001(2012)</a:t>
            </a:r>
            <a:r>
              <a:rPr lang="en-US" sz="1400" dirty="0">
                <a:solidFill>
                  <a:srgbClr val="0066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sz="1400" dirty="0">
              <a:solidFill>
                <a:srgbClr val="0066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fr-FR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1E2FCAC-2177-4D5A-B68A-81412DC31EB6}"/>
                  </a:ext>
                </a:extLst>
              </p:cNvPr>
              <p:cNvSpPr txBox="1"/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1E2FCAC-2177-4D5A-B68A-81412DC31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437914F-80E0-4CDE-BADE-955713048C60}"/>
                  </a:ext>
                </a:extLst>
              </p:cNvPr>
              <p:cNvSpPr txBox="1"/>
              <p:nvPr/>
            </p:nvSpPr>
            <p:spPr>
              <a:xfrm>
                <a:off x="1672586" y="5571058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437914F-80E0-4CDE-BADE-95571304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86" y="5571058"/>
                <a:ext cx="4735284" cy="394210"/>
              </a:xfrm>
              <a:prstGeom prst="rect">
                <a:avLst/>
              </a:prstGeom>
              <a:blipFill>
                <a:blip r:embed="rId9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4604B32-14EB-4DDB-832E-52ABF15A1C3C}"/>
                  </a:ext>
                </a:extLst>
              </p:cNvPr>
              <p:cNvSpPr txBox="1"/>
              <p:nvPr/>
            </p:nvSpPr>
            <p:spPr>
              <a:xfrm>
                <a:off x="1646910" y="526103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4604B32-14EB-4DDB-832E-52ABF15A1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910" y="5261030"/>
                <a:ext cx="4735284" cy="394210"/>
              </a:xfrm>
              <a:prstGeom prst="rect">
                <a:avLst/>
              </a:prstGeom>
              <a:blipFill>
                <a:blip r:embed="rId10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45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D2684D-177A-4C5D-BC20-24493F7FD1A3}"/>
              </a:ext>
            </a:extLst>
          </p:cNvPr>
          <p:cNvCxnSpPr>
            <a:cxnSpLocks/>
          </p:cNvCxnSpPr>
          <p:nvPr/>
        </p:nvCxnSpPr>
        <p:spPr>
          <a:xfrm>
            <a:off x="7912251" y="2060848"/>
            <a:ext cx="0" cy="345638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EFAD8-D69A-4742-83D3-9169B94B97F7}"/>
              </a:ext>
            </a:extLst>
          </p:cNvPr>
          <p:cNvCxnSpPr>
            <a:cxnSpLocks/>
          </p:cNvCxnSpPr>
          <p:nvPr/>
        </p:nvCxnSpPr>
        <p:spPr>
          <a:xfrm>
            <a:off x="7912251" y="4226488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E3DBDF-DCD3-46D2-8F85-90D88537CAF9}"/>
              </a:ext>
            </a:extLst>
          </p:cNvPr>
          <p:cNvCxnSpPr>
            <a:cxnSpLocks/>
          </p:cNvCxnSpPr>
          <p:nvPr/>
        </p:nvCxnSpPr>
        <p:spPr>
          <a:xfrm>
            <a:off x="7892988" y="206084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BA4387-3CD3-440E-88A5-99F3EC492CB7}"/>
              </a:ext>
            </a:extLst>
          </p:cNvPr>
          <p:cNvCxnSpPr>
            <a:cxnSpLocks/>
          </p:cNvCxnSpPr>
          <p:nvPr/>
        </p:nvCxnSpPr>
        <p:spPr>
          <a:xfrm>
            <a:off x="7938993" y="2780928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D1A4CC-18EF-440A-8F32-BA396069B09E}"/>
              </a:ext>
            </a:extLst>
          </p:cNvPr>
          <p:cNvSpPr txBox="1"/>
          <p:nvPr/>
        </p:nvSpPr>
        <p:spPr>
          <a:xfrm>
            <a:off x="7295400" y="26581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-0.973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0B066-9BE4-4E27-908E-0CF43B8ECAA2}"/>
              </a:ext>
            </a:extLst>
          </p:cNvPr>
          <p:cNvSpPr txBox="1"/>
          <p:nvPr/>
        </p:nvSpPr>
        <p:spPr>
          <a:xfrm>
            <a:off x="7343587" y="4065439"/>
            <a:ext cx="52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-3.11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6AD61D-65EB-4F5D-94E7-28A5BD865E1C}"/>
              </a:ext>
            </a:extLst>
          </p:cNvPr>
          <p:cNvSpPr txBox="1"/>
          <p:nvPr/>
        </p:nvSpPr>
        <p:spPr>
          <a:xfrm>
            <a:off x="6892213" y="5050525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CA7EF-2559-4C60-BE99-7E76CC3DF91F}"/>
              </a:ext>
            </a:extLst>
          </p:cNvPr>
          <p:cNvSpPr txBox="1"/>
          <p:nvPr/>
        </p:nvSpPr>
        <p:spPr>
          <a:xfrm>
            <a:off x="7604940" y="20608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/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blipFill>
                <a:blip r:embed="rId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/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/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2B5BA79-DAB9-4A86-8BEC-4024849B739A}"/>
              </a:ext>
            </a:extLst>
          </p:cNvPr>
          <p:cNvSpPr/>
          <p:nvPr/>
        </p:nvSpPr>
        <p:spPr>
          <a:xfrm>
            <a:off x="7912251" y="1835153"/>
            <a:ext cx="1039416" cy="396385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B3B2970-420F-4921-9C4F-AFC037E5963B}"/>
                  </a:ext>
                </a:extLst>
              </p:cNvPr>
              <p:cNvSpPr txBox="1"/>
              <p:nvPr/>
            </p:nvSpPr>
            <p:spPr>
              <a:xfrm>
                <a:off x="319037" y="1283795"/>
                <a:ext cx="6924268" cy="26152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-apple-system"/>
                  </a:rPr>
                  <a:t>There </a:t>
                </a:r>
                <a:r>
                  <a:rPr lang="fr-FR" dirty="0" err="1">
                    <a:latin typeface="-apple-system"/>
                  </a:rPr>
                  <a:t>exist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several</a:t>
                </a:r>
                <a:r>
                  <a:rPr lang="fr-FR" dirty="0">
                    <a:latin typeface="-apple-system"/>
                  </a:rPr>
                  <a:t> 2-body </a:t>
                </a:r>
                <a:r>
                  <a:rPr lang="fr-FR" dirty="0" err="1">
                    <a:latin typeface="-apple-system"/>
                  </a:rPr>
                  <a:t>models</a:t>
                </a:r>
                <a:r>
                  <a:rPr lang="fr-FR" dirty="0">
                    <a:latin typeface="-apple-system"/>
                  </a:rPr>
                  <a:t> for </a:t>
                </a:r>
                <a:r>
                  <a:rPr lang="fr-FR" dirty="0"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latin typeface="-apple-system"/>
                  </a:rPr>
                  <a:t>-n interaction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-apple-system"/>
                  </a:rPr>
                  <a:t>Major </a:t>
                </a:r>
                <a:r>
                  <a:rPr lang="fr-FR" dirty="0" err="1">
                    <a:latin typeface="-apple-system"/>
                  </a:rPr>
                  <a:t>difference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hox</a:t>
                </a:r>
                <a:r>
                  <a:rPr lang="fr-FR" dirty="0">
                    <a:latin typeface="-apple-system"/>
                  </a:rPr>
                  <a:t> to </a:t>
                </a:r>
                <a:r>
                  <a:rPr lang="fr-FR" dirty="0" err="1">
                    <a:latin typeface="-apple-system"/>
                  </a:rPr>
                  <a:t>account</a:t>
                </a:r>
                <a:r>
                  <a:rPr lang="fr-FR" dirty="0">
                    <a:latin typeface="-apple-system"/>
                  </a:rPr>
                  <a:t> for </a:t>
                </a:r>
                <a:r>
                  <a:rPr lang="fr-FR" dirty="0" err="1">
                    <a:latin typeface="-apple-system"/>
                  </a:rPr>
                  <a:t>repulsion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produced</a:t>
                </a:r>
                <a:r>
                  <a:rPr lang="fr-FR" dirty="0">
                    <a:latin typeface="-apple-system"/>
                  </a:rPr>
                  <a:t> by Pauli</a:t>
                </a:r>
              </a:p>
              <a:p>
                <a:pPr lvl="1"/>
                <a:r>
                  <a:rPr lang="fr-FR" dirty="0" err="1">
                    <a:latin typeface="-apple-system"/>
                  </a:rPr>
                  <a:t>principle</a:t>
                </a:r>
                <a:r>
                  <a:rPr lang="fr-FR" dirty="0">
                    <a:latin typeface="-apple-system"/>
                  </a:rPr>
                  <a:t>, </a:t>
                </a:r>
                <a:r>
                  <a:rPr lang="fr-FR" dirty="0" err="1">
                    <a:latin typeface="-apple-system"/>
                  </a:rPr>
                  <a:t>leading</a:t>
                </a:r>
                <a:r>
                  <a:rPr lang="fr-FR" dirty="0">
                    <a:latin typeface="-apple-system"/>
                  </a:rPr>
                  <a:t> to </a:t>
                </a:r>
                <a:r>
                  <a:rPr lang="fr-FR" dirty="0" err="1">
                    <a:latin typeface="-apple-system"/>
                  </a:rPr>
                  <a:t>repulsive</a:t>
                </a:r>
                <a:r>
                  <a:rPr lang="fr-FR" dirty="0">
                    <a:latin typeface="-apple-system"/>
                  </a:rPr>
                  <a:t> S-</a:t>
                </a:r>
                <a:r>
                  <a:rPr lang="fr-FR" dirty="0" err="1">
                    <a:latin typeface="-apple-system"/>
                  </a:rPr>
                  <a:t>wave</a:t>
                </a:r>
                <a:r>
                  <a:rPr lang="fr-FR" dirty="0">
                    <a:latin typeface="-apple-system"/>
                  </a:rPr>
                  <a:t>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dirty="0">
                  <a:latin typeface="-apple-system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latin typeface="-apple-system"/>
                  </a:rPr>
                  <a:t>Nevertheless</a:t>
                </a:r>
                <a:r>
                  <a:rPr lang="fr-FR" dirty="0">
                    <a:latin typeface="-apple-system"/>
                  </a:rPr>
                  <a:t>, </a:t>
                </a:r>
                <a:r>
                  <a:rPr lang="fr-FR" dirty="0" err="1">
                    <a:latin typeface="-apple-system"/>
                  </a:rPr>
                  <a:t>when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combined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with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realistic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nn</a:t>
                </a:r>
                <a:r>
                  <a:rPr lang="fr-FR" dirty="0">
                    <a:latin typeface="-apple-system"/>
                  </a:rPr>
                  <a:t> interactions,</a:t>
                </a:r>
              </a:p>
              <a:p>
                <a:r>
                  <a:rPr lang="fr-FR" dirty="0">
                    <a:latin typeface="-apple-system"/>
                  </a:rPr>
                  <a:t> all </a:t>
                </a:r>
                <a:r>
                  <a:rPr lang="fr-FR" dirty="0" err="1">
                    <a:latin typeface="-apple-system"/>
                  </a:rPr>
                  <a:t>these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models</a:t>
                </a:r>
                <a:r>
                  <a:rPr lang="fr-FR" dirty="0">
                    <a:latin typeface="-apple-system"/>
                  </a:rPr>
                  <a:t> fail to </a:t>
                </a:r>
                <a:r>
                  <a:rPr lang="fr-FR" dirty="0" err="1">
                    <a:latin typeface="-apple-system"/>
                  </a:rPr>
                  <a:t>describe</a:t>
                </a:r>
                <a:r>
                  <a:rPr lang="fr-FR" dirty="0">
                    <a:latin typeface="-apple-system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𝐻𝑒</m:t>
                        </m:r>
                        <m:d>
                          <m:dPr>
                            <m:ctrlPr>
                              <a:rPr lang="fr-F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sPre>
                  </m:oMath>
                </a14:m>
                <a:r>
                  <a:rPr lang="fr-FR" dirty="0">
                    <a:latin typeface="-apple-system"/>
                  </a:rPr>
                  <a:t> binding :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softening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with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SRG 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–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does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not help!</a:t>
                </a:r>
                <a:endParaRPr lang="fr-FR" dirty="0">
                  <a:latin typeface="-apple-system"/>
                </a:endParaRPr>
              </a:p>
              <a:p>
                <a:endParaRPr lang="fr-FR" dirty="0">
                  <a:latin typeface="-apple-system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B3B2970-420F-4921-9C4F-AFC037E5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37" y="1283795"/>
                <a:ext cx="6924268" cy="2615268"/>
              </a:xfrm>
              <a:prstGeom prst="rect">
                <a:avLst/>
              </a:prstGeom>
              <a:blipFill>
                <a:blip r:embed="rId7"/>
                <a:stretch>
                  <a:fillRect l="-704" t="-186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8BB99822-4ACE-438A-806E-36AC22FF007A}"/>
              </a:ext>
            </a:extLst>
          </p:cNvPr>
          <p:cNvCxnSpPr>
            <a:cxnSpLocks/>
          </p:cNvCxnSpPr>
          <p:nvPr/>
        </p:nvCxnSpPr>
        <p:spPr>
          <a:xfrm>
            <a:off x="4511812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>
            <a:extLst>
              <a:ext uri="{FF2B5EF4-FFF2-40B4-BE49-F238E27FC236}">
                <a16:creationId xmlns:a16="http://schemas.microsoft.com/office/drawing/2014/main" id="{0460F2F7-E00D-4278-B18D-7235E1ED16FE}"/>
              </a:ext>
            </a:extLst>
          </p:cNvPr>
          <p:cNvCxnSpPr>
            <a:cxnSpLocks/>
          </p:cNvCxnSpPr>
          <p:nvPr/>
        </p:nvCxnSpPr>
        <p:spPr>
          <a:xfrm>
            <a:off x="5735948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>
            <a:extLst>
              <a:ext uri="{FF2B5EF4-FFF2-40B4-BE49-F238E27FC236}">
                <a16:creationId xmlns:a16="http://schemas.microsoft.com/office/drawing/2014/main" id="{DBEA6FF6-81D2-41A2-A7C0-B7C31CD4A1DC}"/>
              </a:ext>
            </a:extLst>
          </p:cNvPr>
          <p:cNvCxnSpPr>
            <a:cxnSpLocks/>
          </p:cNvCxnSpPr>
          <p:nvPr/>
        </p:nvCxnSpPr>
        <p:spPr>
          <a:xfrm>
            <a:off x="4375018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08179B5E-F228-45BF-BD8D-8E701216844B}"/>
              </a:ext>
            </a:extLst>
          </p:cNvPr>
          <p:cNvCxnSpPr>
            <a:cxnSpLocks/>
          </p:cNvCxnSpPr>
          <p:nvPr/>
        </p:nvCxnSpPr>
        <p:spPr>
          <a:xfrm>
            <a:off x="5599154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>
            <a:extLst>
              <a:ext uri="{FF2B5EF4-FFF2-40B4-BE49-F238E27FC236}">
                <a16:creationId xmlns:a16="http://schemas.microsoft.com/office/drawing/2014/main" id="{14565908-FF20-49B4-933F-2686F7D63D23}"/>
              </a:ext>
            </a:extLst>
          </p:cNvPr>
          <p:cNvCxnSpPr>
            <a:cxnSpLocks/>
          </p:cNvCxnSpPr>
          <p:nvPr/>
        </p:nvCxnSpPr>
        <p:spPr>
          <a:xfrm>
            <a:off x="4511812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9CA3F798-2B1F-4E26-809E-6024BF17D14C}"/>
              </a:ext>
            </a:extLst>
          </p:cNvPr>
          <p:cNvCxnSpPr>
            <a:cxnSpLocks/>
          </p:cNvCxnSpPr>
          <p:nvPr/>
        </p:nvCxnSpPr>
        <p:spPr>
          <a:xfrm>
            <a:off x="5735948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Ellipse 55">
            <a:extLst>
              <a:ext uri="{FF2B5EF4-FFF2-40B4-BE49-F238E27FC236}">
                <a16:creationId xmlns:a16="http://schemas.microsoft.com/office/drawing/2014/main" id="{B31BA46F-835C-47EA-984E-29E4924386D8}"/>
              </a:ext>
            </a:extLst>
          </p:cNvPr>
          <p:cNvSpPr/>
          <p:nvPr/>
        </p:nvSpPr>
        <p:spPr>
          <a:xfrm rot="17659391">
            <a:off x="6034278" y="634535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A5AF18B7-5632-4627-94F4-5D87E1DF9F18}"/>
              </a:ext>
            </a:extLst>
          </p:cNvPr>
          <p:cNvSpPr/>
          <p:nvPr/>
        </p:nvSpPr>
        <p:spPr>
          <a:xfrm rot="17659391">
            <a:off x="6331206" y="63387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3D0033DC-F070-4AAA-98BA-9DC3486D4980}"/>
              </a:ext>
            </a:extLst>
          </p:cNvPr>
          <p:cNvSpPr/>
          <p:nvPr/>
        </p:nvSpPr>
        <p:spPr>
          <a:xfrm rot="17659391">
            <a:off x="4805866" y="635194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4FBE5E28-A66C-4BD7-80A8-6A137E55342A}"/>
              </a:ext>
            </a:extLst>
          </p:cNvPr>
          <p:cNvSpPr/>
          <p:nvPr/>
        </p:nvSpPr>
        <p:spPr>
          <a:xfrm rot="17659391">
            <a:off x="5107070" y="6351943"/>
            <a:ext cx="118800" cy="118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98B6073D-6C0F-46DD-97DB-B59AF084ACEA}"/>
              </a:ext>
            </a:extLst>
          </p:cNvPr>
          <p:cNvSpPr/>
          <p:nvPr/>
        </p:nvSpPr>
        <p:spPr>
          <a:xfrm rot="17659391">
            <a:off x="4682244" y="5452942"/>
            <a:ext cx="118800" cy="118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Ellipse 60">
            <a:extLst>
              <a:ext uri="{FF2B5EF4-FFF2-40B4-BE49-F238E27FC236}">
                <a16:creationId xmlns:a16="http://schemas.microsoft.com/office/drawing/2014/main" id="{B55ED612-B245-40FE-ADC9-493DE6CF6697}"/>
              </a:ext>
            </a:extLst>
          </p:cNvPr>
          <p:cNvSpPr/>
          <p:nvPr/>
        </p:nvSpPr>
        <p:spPr>
          <a:xfrm rot="17659391">
            <a:off x="5893208" y="5439770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1C099BA9-F5D3-4287-BACB-3D2BE92A1067}"/>
              </a:ext>
            </a:extLst>
          </p:cNvPr>
          <p:cNvSpPr/>
          <p:nvPr/>
        </p:nvSpPr>
        <p:spPr>
          <a:xfrm rot="17659391">
            <a:off x="6194412" y="5452942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96CE635A-7D87-4F37-8F87-5964EA5A9212}"/>
              </a:ext>
            </a:extLst>
          </p:cNvPr>
          <p:cNvSpPr/>
          <p:nvPr/>
        </p:nvSpPr>
        <p:spPr>
          <a:xfrm rot="17659391">
            <a:off x="5827150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Ellipse 63">
            <a:extLst>
              <a:ext uri="{FF2B5EF4-FFF2-40B4-BE49-F238E27FC236}">
                <a16:creationId xmlns:a16="http://schemas.microsoft.com/office/drawing/2014/main" id="{5C0218FC-035A-4FCE-8E8D-9330A9DA9A02}"/>
              </a:ext>
            </a:extLst>
          </p:cNvPr>
          <p:cNvSpPr/>
          <p:nvPr/>
        </p:nvSpPr>
        <p:spPr>
          <a:xfrm rot="17659391">
            <a:off x="6043174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Ellipse 64">
            <a:extLst>
              <a:ext uri="{FF2B5EF4-FFF2-40B4-BE49-F238E27FC236}">
                <a16:creationId xmlns:a16="http://schemas.microsoft.com/office/drawing/2014/main" id="{E333F1C9-D432-462C-A3BD-6C45590EC080}"/>
              </a:ext>
            </a:extLst>
          </p:cNvPr>
          <p:cNvSpPr/>
          <p:nvPr/>
        </p:nvSpPr>
        <p:spPr>
          <a:xfrm rot="17659391">
            <a:off x="6259198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Ellipse 65">
            <a:extLst>
              <a:ext uri="{FF2B5EF4-FFF2-40B4-BE49-F238E27FC236}">
                <a16:creationId xmlns:a16="http://schemas.microsoft.com/office/drawing/2014/main" id="{66DE5204-448F-4920-B0F9-86D1CDFC9C33}"/>
              </a:ext>
            </a:extLst>
          </p:cNvPr>
          <p:cNvSpPr/>
          <p:nvPr/>
        </p:nvSpPr>
        <p:spPr>
          <a:xfrm rot="17659391">
            <a:off x="6475222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Ellipse 66">
            <a:extLst>
              <a:ext uri="{FF2B5EF4-FFF2-40B4-BE49-F238E27FC236}">
                <a16:creationId xmlns:a16="http://schemas.microsoft.com/office/drawing/2014/main" id="{65F9228D-51AD-4FCC-911C-5B1737464CD4}"/>
              </a:ext>
            </a:extLst>
          </p:cNvPr>
          <p:cNvSpPr/>
          <p:nvPr/>
        </p:nvSpPr>
        <p:spPr>
          <a:xfrm rot="17659391">
            <a:off x="4957104" y="5452942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Ellipse 67">
            <a:extLst>
              <a:ext uri="{FF2B5EF4-FFF2-40B4-BE49-F238E27FC236}">
                <a16:creationId xmlns:a16="http://schemas.microsoft.com/office/drawing/2014/main" id="{D5FFE9BF-4115-4B19-9F89-FEFFBEE8C71F}"/>
              </a:ext>
            </a:extLst>
          </p:cNvPr>
          <p:cNvSpPr/>
          <p:nvPr/>
        </p:nvSpPr>
        <p:spPr>
          <a:xfrm rot="17659391">
            <a:off x="4589842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Ellipse 68">
            <a:extLst>
              <a:ext uri="{FF2B5EF4-FFF2-40B4-BE49-F238E27FC236}">
                <a16:creationId xmlns:a16="http://schemas.microsoft.com/office/drawing/2014/main" id="{B256C006-35B4-4FAE-A140-C71133A81876}"/>
              </a:ext>
            </a:extLst>
          </p:cNvPr>
          <p:cNvSpPr/>
          <p:nvPr/>
        </p:nvSpPr>
        <p:spPr>
          <a:xfrm rot="17659391">
            <a:off x="4805866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06606820-9484-47EF-8DC8-957FF364ADB6}"/>
              </a:ext>
            </a:extLst>
          </p:cNvPr>
          <p:cNvSpPr/>
          <p:nvPr/>
        </p:nvSpPr>
        <p:spPr>
          <a:xfrm rot="17659391">
            <a:off x="5021890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8CF5D5EE-53B4-4932-B151-C0F89028C158}"/>
              </a:ext>
            </a:extLst>
          </p:cNvPr>
          <p:cNvSpPr/>
          <p:nvPr/>
        </p:nvSpPr>
        <p:spPr>
          <a:xfrm rot="17659391">
            <a:off x="5251086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A21DCA6A-F181-435E-9A76-E4A7C1A3BE3F}"/>
                  </a:ext>
                </a:extLst>
              </p:cNvPr>
              <p:cNvSpPr txBox="1"/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A21DCA6A-F181-435E-9A76-E4A7C1A3B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89C61333-F43E-4616-B8B1-4AFB7D33F6C2}"/>
                  </a:ext>
                </a:extLst>
              </p:cNvPr>
              <p:cNvSpPr txBox="1"/>
              <p:nvPr/>
            </p:nvSpPr>
            <p:spPr>
              <a:xfrm>
                <a:off x="1691198" y="5241291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4" name="ZoneTexte 73">
                <a:extLst>
                  <a:ext uri="{FF2B5EF4-FFF2-40B4-BE49-F238E27FC236}">
                    <a16:creationId xmlns:a16="http://schemas.microsoft.com/office/drawing/2014/main" id="{89C61333-F43E-4616-B8B1-4AFB7D33F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198" y="5241291"/>
                <a:ext cx="4735284" cy="394210"/>
              </a:xfrm>
              <a:prstGeom prst="rect">
                <a:avLst/>
              </a:prstGeom>
              <a:blipFill>
                <a:blip r:embed="rId10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2230" name="Picture 6">
            <a:extLst>
              <a:ext uri="{FF2B5EF4-FFF2-40B4-BE49-F238E27FC236}">
                <a16:creationId xmlns:a16="http://schemas.microsoft.com/office/drawing/2014/main" id="{AFA93991-57C2-424F-844C-4BA6323C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70" y="3434076"/>
            <a:ext cx="2699792" cy="91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ZoneTexte 48">
            <a:extLst>
              <a:ext uri="{FF2B5EF4-FFF2-40B4-BE49-F238E27FC236}">
                <a16:creationId xmlns:a16="http://schemas.microsoft.com/office/drawing/2014/main" id="{214A3873-DEE0-4356-995C-2038A71C3EBC}"/>
              </a:ext>
            </a:extLst>
          </p:cNvPr>
          <p:cNvSpPr txBox="1"/>
          <p:nvPr/>
        </p:nvSpPr>
        <p:spPr>
          <a:xfrm>
            <a:off x="714808" y="5889123"/>
            <a:ext cx="47331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E.D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 Jurgenson, Phys. Rev. C </a:t>
            </a:r>
            <a:r>
              <a:rPr lang="pt-BR" sz="1400" b="1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83</a:t>
            </a:r>
            <a:r>
              <a:rPr lang="pt-BR" sz="1400" b="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, 034301 (2011)</a:t>
            </a:r>
            <a:endParaRPr lang="fr-FR" sz="1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CEFCF59-5044-4C63-BC65-FBCCCCCF8D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0916" y="3242389"/>
            <a:ext cx="2765141" cy="264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38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D2684D-177A-4C5D-BC20-24493F7FD1A3}"/>
              </a:ext>
            </a:extLst>
          </p:cNvPr>
          <p:cNvCxnSpPr>
            <a:cxnSpLocks/>
          </p:cNvCxnSpPr>
          <p:nvPr/>
        </p:nvCxnSpPr>
        <p:spPr>
          <a:xfrm>
            <a:off x="7912251" y="2060848"/>
            <a:ext cx="0" cy="345638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EFAD8-D69A-4742-83D3-9169B94B97F7}"/>
              </a:ext>
            </a:extLst>
          </p:cNvPr>
          <p:cNvCxnSpPr>
            <a:cxnSpLocks/>
          </p:cNvCxnSpPr>
          <p:nvPr/>
        </p:nvCxnSpPr>
        <p:spPr>
          <a:xfrm>
            <a:off x="7912251" y="4226488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E3DBDF-DCD3-46D2-8F85-90D88537CAF9}"/>
              </a:ext>
            </a:extLst>
          </p:cNvPr>
          <p:cNvCxnSpPr>
            <a:cxnSpLocks/>
          </p:cNvCxnSpPr>
          <p:nvPr/>
        </p:nvCxnSpPr>
        <p:spPr>
          <a:xfrm>
            <a:off x="7892988" y="206084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BA4387-3CD3-440E-88A5-99F3EC492CB7}"/>
              </a:ext>
            </a:extLst>
          </p:cNvPr>
          <p:cNvCxnSpPr>
            <a:cxnSpLocks/>
          </p:cNvCxnSpPr>
          <p:nvPr/>
        </p:nvCxnSpPr>
        <p:spPr>
          <a:xfrm>
            <a:off x="7938993" y="2780928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D1A4CC-18EF-440A-8F32-BA396069B09E}"/>
              </a:ext>
            </a:extLst>
          </p:cNvPr>
          <p:cNvSpPr txBox="1"/>
          <p:nvPr/>
        </p:nvSpPr>
        <p:spPr>
          <a:xfrm>
            <a:off x="7295400" y="26581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-0.973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0B066-9BE4-4E27-908E-0CF43B8ECAA2}"/>
              </a:ext>
            </a:extLst>
          </p:cNvPr>
          <p:cNvSpPr txBox="1"/>
          <p:nvPr/>
        </p:nvSpPr>
        <p:spPr>
          <a:xfrm>
            <a:off x="7343587" y="4065439"/>
            <a:ext cx="52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-3.11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6AD61D-65EB-4F5D-94E7-28A5BD865E1C}"/>
              </a:ext>
            </a:extLst>
          </p:cNvPr>
          <p:cNvSpPr txBox="1"/>
          <p:nvPr/>
        </p:nvSpPr>
        <p:spPr>
          <a:xfrm>
            <a:off x="6892213" y="5050525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CA7EF-2559-4C60-BE99-7E76CC3DF91F}"/>
              </a:ext>
            </a:extLst>
          </p:cNvPr>
          <p:cNvSpPr txBox="1"/>
          <p:nvPr/>
        </p:nvSpPr>
        <p:spPr>
          <a:xfrm>
            <a:off x="7604940" y="20608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dirty="0"/>
          </a:p>
          <a:p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/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blipFill>
                <a:blip r:embed="rId3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/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/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2B5BA79-DAB9-4A86-8BEC-4024849B739A}"/>
              </a:ext>
            </a:extLst>
          </p:cNvPr>
          <p:cNvSpPr/>
          <p:nvPr/>
        </p:nvSpPr>
        <p:spPr>
          <a:xfrm>
            <a:off x="7912251" y="1835153"/>
            <a:ext cx="1039416" cy="396385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B3B2970-420F-4921-9C4F-AFC037E5963B}"/>
              </a:ext>
            </a:extLst>
          </p:cNvPr>
          <p:cNvSpPr txBox="1"/>
          <p:nvPr/>
        </p:nvSpPr>
        <p:spPr>
          <a:xfrm>
            <a:off x="319037" y="1283795"/>
            <a:ext cx="745107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There </a:t>
            </a:r>
            <a:r>
              <a:rPr lang="fr-FR" dirty="0" err="1">
                <a:latin typeface="-apple-system"/>
              </a:rPr>
              <a:t>exist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several</a:t>
            </a:r>
            <a:r>
              <a:rPr lang="fr-FR" dirty="0">
                <a:latin typeface="-apple-system"/>
              </a:rPr>
              <a:t> 2-body </a:t>
            </a:r>
            <a:r>
              <a:rPr lang="fr-FR" dirty="0" err="1">
                <a:latin typeface="-apple-system"/>
              </a:rPr>
              <a:t>models</a:t>
            </a:r>
            <a:r>
              <a:rPr lang="fr-FR" dirty="0">
                <a:latin typeface="-apple-system"/>
              </a:rPr>
              <a:t> for a-n interaction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latin typeface="-apple-system"/>
              </a:rPr>
              <a:t>Major </a:t>
            </a:r>
            <a:r>
              <a:rPr lang="fr-FR" dirty="0" err="1">
                <a:latin typeface="-apple-system"/>
              </a:rPr>
              <a:t>difference</a:t>
            </a:r>
            <a:r>
              <a:rPr lang="fr-FR" dirty="0">
                <a:latin typeface="-apple-system"/>
              </a:rPr>
              <a:t> how to </a:t>
            </a:r>
            <a:r>
              <a:rPr lang="fr-FR" dirty="0" err="1">
                <a:latin typeface="-apple-system"/>
              </a:rPr>
              <a:t>account</a:t>
            </a:r>
            <a:r>
              <a:rPr lang="fr-FR" dirty="0">
                <a:latin typeface="-apple-system"/>
              </a:rPr>
              <a:t> for </a:t>
            </a:r>
            <a:r>
              <a:rPr lang="fr-FR" dirty="0" err="1">
                <a:latin typeface="-apple-system"/>
              </a:rPr>
              <a:t>repulsion</a:t>
            </a:r>
            <a:r>
              <a:rPr lang="fr-FR" dirty="0">
                <a:latin typeface="-apple-system"/>
              </a:rPr>
              <a:t> </a:t>
            </a:r>
            <a:r>
              <a:rPr lang="fr-FR" dirty="0" err="1">
                <a:latin typeface="-apple-system"/>
              </a:rPr>
              <a:t>produced</a:t>
            </a:r>
            <a:r>
              <a:rPr lang="fr-FR" dirty="0">
                <a:latin typeface="-apple-system"/>
              </a:rPr>
              <a:t> by Pauli</a:t>
            </a:r>
          </a:p>
          <a:p>
            <a:pPr lvl="1"/>
            <a:r>
              <a:rPr lang="fr-FR" dirty="0" err="1">
                <a:latin typeface="-apple-system"/>
              </a:rPr>
              <a:t>principle</a:t>
            </a:r>
            <a:r>
              <a:rPr lang="fr-FR" dirty="0">
                <a:latin typeface="-apple-system"/>
              </a:rPr>
              <a:t>, </a:t>
            </a:r>
            <a:r>
              <a:rPr lang="fr-FR" dirty="0" err="1">
                <a:latin typeface="-apple-system"/>
              </a:rPr>
              <a:t>leading</a:t>
            </a:r>
            <a:r>
              <a:rPr lang="fr-FR" dirty="0">
                <a:latin typeface="-apple-system"/>
              </a:rPr>
              <a:t> to </a:t>
            </a:r>
            <a:r>
              <a:rPr lang="fr-FR" dirty="0" err="1">
                <a:latin typeface="-apple-system"/>
              </a:rPr>
              <a:t>repulsive</a:t>
            </a:r>
            <a:r>
              <a:rPr lang="fr-FR" dirty="0">
                <a:latin typeface="-apple-system"/>
              </a:rPr>
              <a:t> S-</a:t>
            </a:r>
            <a:r>
              <a:rPr lang="fr-FR" dirty="0" err="1">
                <a:latin typeface="-apple-system"/>
              </a:rPr>
              <a:t>wave</a:t>
            </a:r>
            <a:r>
              <a:rPr lang="fr-FR" dirty="0">
                <a:latin typeface="-apple-system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>
                <a:solidFill>
                  <a:srgbClr val="008000"/>
                </a:solidFill>
                <a:latin typeface="-apple-system"/>
              </a:rPr>
              <a:t>Conventional</a:t>
            </a:r>
            <a:r>
              <a:rPr lang="fr-FR" dirty="0">
                <a:solidFill>
                  <a:srgbClr val="008000"/>
                </a:solidFill>
                <a:latin typeface="-apple-system"/>
              </a:rPr>
              <a:t> </a:t>
            </a:r>
            <a:r>
              <a:rPr lang="fr-FR" dirty="0" err="1">
                <a:solidFill>
                  <a:srgbClr val="008000"/>
                </a:solidFill>
                <a:latin typeface="-apple-system"/>
              </a:rPr>
              <a:t>way</a:t>
            </a:r>
            <a:r>
              <a:rPr lang="fr-FR" dirty="0">
                <a:solidFill>
                  <a:srgbClr val="008000"/>
                </a:solidFill>
                <a:latin typeface="-apple-system"/>
              </a:rPr>
              <a:t> to </a:t>
            </a:r>
            <a:r>
              <a:rPr lang="fr-FR" dirty="0" err="1">
                <a:solidFill>
                  <a:srgbClr val="008000"/>
                </a:solidFill>
                <a:latin typeface="-apple-system"/>
              </a:rPr>
              <a:t>improve</a:t>
            </a:r>
            <a:r>
              <a:rPr lang="fr-FR" dirty="0">
                <a:solidFill>
                  <a:srgbClr val="008000"/>
                </a:solidFill>
                <a:latin typeface="-apple-system"/>
              </a:rPr>
              <a:t> description of He-isotopes </a:t>
            </a:r>
            <a:r>
              <a:rPr lang="fr-FR" dirty="0" err="1">
                <a:solidFill>
                  <a:srgbClr val="008000"/>
                </a:solidFill>
                <a:latin typeface="-apple-system"/>
              </a:rPr>
              <a:t>introduce</a:t>
            </a:r>
            <a:r>
              <a:rPr lang="fr-FR" dirty="0">
                <a:solidFill>
                  <a:srgbClr val="008000"/>
                </a:solidFill>
                <a:latin typeface="-apple-system"/>
              </a:rPr>
              <a:t> </a:t>
            </a:r>
          </a:p>
          <a:p>
            <a:r>
              <a:rPr lang="fr-FR" dirty="0">
                <a:solidFill>
                  <a:srgbClr val="008000"/>
                </a:solidFill>
                <a:latin typeface="-apple-system"/>
              </a:rPr>
              <a:t>				(</a:t>
            </a:r>
            <a:r>
              <a:rPr lang="fr-FR" dirty="0">
                <a:solidFill>
                  <a:srgbClr val="008000"/>
                </a:solidFill>
                <a:latin typeface="Symbol" panose="05050102010706020507" pitchFamily="18" charset="2"/>
              </a:rPr>
              <a:t>a</a:t>
            </a:r>
            <a:r>
              <a:rPr lang="fr-FR" dirty="0">
                <a:solidFill>
                  <a:srgbClr val="008000"/>
                </a:solidFill>
                <a:latin typeface="-apple-system"/>
              </a:rPr>
              <a:t>-n-n) 3-body force, but…</a:t>
            </a:r>
          </a:p>
          <a:p>
            <a:pPr lvl="7"/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E. Garrido, D.V. Fedorov , and A.S. Jensen,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Eur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Phys. J. A 25, 365–378 (2005)</a:t>
            </a:r>
          </a:p>
          <a:p>
            <a:pPr lvl="7"/>
            <a:r>
              <a:rPr lang="en-US" sz="1400" b="0" i="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M.D. Higgins, C. H. Greene, Phys. Rev. C </a:t>
            </a:r>
            <a:r>
              <a:rPr lang="en-US" sz="1400" b="1" i="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111</a:t>
            </a:r>
            <a:r>
              <a:rPr lang="en-US" sz="1400" b="0" i="0" dirty="0"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, 014001 (2025) </a:t>
            </a:r>
            <a:endParaRPr lang="en-US" b="0" i="0" dirty="0">
              <a:effectLst/>
              <a:latin typeface="Noto Sans" panose="020B050204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36957401-92CB-43BE-8142-01410A0FFECA}"/>
              </a:ext>
            </a:extLst>
          </p:cNvPr>
          <p:cNvCxnSpPr>
            <a:cxnSpLocks/>
          </p:cNvCxnSpPr>
          <p:nvPr/>
        </p:nvCxnSpPr>
        <p:spPr>
          <a:xfrm>
            <a:off x="4511812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1100BF03-A6D3-456B-B935-60AB7C0F9AD3}"/>
              </a:ext>
            </a:extLst>
          </p:cNvPr>
          <p:cNvCxnSpPr>
            <a:cxnSpLocks/>
          </p:cNvCxnSpPr>
          <p:nvPr/>
        </p:nvCxnSpPr>
        <p:spPr>
          <a:xfrm>
            <a:off x="5735948" y="6404757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A9E5DA1-C808-49FF-B894-F183840BB4A8}"/>
              </a:ext>
            </a:extLst>
          </p:cNvPr>
          <p:cNvCxnSpPr>
            <a:cxnSpLocks/>
          </p:cNvCxnSpPr>
          <p:nvPr/>
        </p:nvCxnSpPr>
        <p:spPr>
          <a:xfrm>
            <a:off x="4375018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F7B6771-5F3A-4C5B-8599-4E1889D64631}"/>
              </a:ext>
            </a:extLst>
          </p:cNvPr>
          <p:cNvCxnSpPr>
            <a:cxnSpLocks/>
          </p:cNvCxnSpPr>
          <p:nvPr/>
        </p:nvCxnSpPr>
        <p:spPr>
          <a:xfrm>
            <a:off x="5599154" y="5505756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853E9A3-5E72-4812-892E-0AADEDDBE0AB}"/>
              </a:ext>
            </a:extLst>
          </p:cNvPr>
          <p:cNvCxnSpPr>
            <a:cxnSpLocks/>
          </p:cNvCxnSpPr>
          <p:nvPr/>
        </p:nvCxnSpPr>
        <p:spPr>
          <a:xfrm>
            <a:off x="4511812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459FE35F-7EBB-42DC-AE27-8AFAE7B53BA8}"/>
              </a:ext>
            </a:extLst>
          </p:cNvPr>
          <p:cNvCxnSpPr>
            <a:cxnSpLocks/>
          </p:cNvCxnSpPr>
          <p:nvPr/>
        </p:nvCxnSpPr>
        <p:spPr>
          <a:xfrm>
            <a:off x="5735948" y="5794034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lipse 31">
            <a:extLst>
              <a:ext uri="{FF2B5EF4-FFF2-40B4-BE49-F238E27FC236}">
                <a16:creationId xmlns:a16="http://schemas.microsoft.com/office/drawing/2014/main" id="{5A56FA7C-2DA2-4940-9578-80524310BD77}"/>
              </a:ext>
            </a:extLst>
          </p:cNvPr>
          <p:cNvSpPr/>
          <p:nvPr/>
        </p:nvSpPr>
        <p:spPr>
          <a:xfrm rot="17659391">
            <a:off x="6034278" y="634535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73B4D0A1-EF91-4E55-B385-0959A2F2C434}"/>
              </a:ext>
            </a:extLst>
          </p:cNvPr>
          <p:cNvSpPr/>
          <p:nvPr/>
        </p:nvSpPr>
        <p:spPr>
          <a:xfrm rot="17659391">
            <a:off x="6331206" y="633877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650CD8D8-D375-4DB5-B51A-B60728AF9619}"/>
              </a:ext>
            </a:extLst>
          </p:cNvPr>
          <p:cNvSpPr/>
          <p:nvPr/>
        </p:nvSpPr>
        <p:spPr>
          <a:xfrm rot="17659391">
            <a:off x="4805866" y="635194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890D931F-6EDD-4003-B201-EA26DD874428}"/>
              </a:ext>
            </a:extLst>
          </p:cNvPr>
          <p:cNvSpPr/>
          <p:nvPr/>
        </p:nvSpPr>
        <p:spPr>
          <a:xfrm rot="17659391">
            <a:off x="5107070" y="6351943"/>
            <a:ext cx="118800" cy="11880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4BFA0BF5-8909-4C67-A8EA-80616646295F}"/>
              </a:ext>
            </a:extLst>
          </p:cNvPr>
          <p:cNvSpPr/>
          <p:nvPr/>
        </p:nvSpPr>
        <p:spPr>
          <a:xfrm rot="17659391">
            <a:off x="4682244" y="5452942"/>
            <a:ext cx="118800" cy="1188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45368DF-C260-4C16-91B6-0E83D0F929FB}"/>
              </a:ext>
            </a:extLst>
          </p:cNvPr>
          <p:cNvSpPr/>
          <p:nvPr/>
        </p:nvSpPr>
        <p:spPr>
          <a:xfrm rot="17659391">
            <a:off x="5893208" y="5439770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E80449B4-6924-490E-A53D-75DB8FC16389}"/>
              </a:ext>
            </a:extLst>
          </p:cNvPr>
          <p:cNvSpPr/>
          <p:nvPr/>
        </p:nvSpPr>
        <p:spPr>
          <a:xfrm rot="17659391">
            <a:off x="6194412" y="5452942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BDA3155-5EAC-44C4-97AD-F3BE2031442B}"/>
              </a:ext>
            </a:extLst>
          </p:cNvPr>
          <p:cNvSpPr/>
          <p:nvPr/>
        </p:nvSpPr>
        <p:spPr>
          <a:xfrm rot="17659391">
            <a:off x="5827150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C0FDAED3-5FC8-4660-9924-F627367A1C8E}"/>
              </a:ext>
            </a:extLst>
          </p:cNvPr>
          <p:cNvSpPr/>
          <p:nvPr/>
        </p:nvSpPr>
        <p:spPr>
          <a:xfrm rot="17659391">
            <a:off x="6043174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3CCC1AB0-F25B-4A99-9DD3-90B8073F5B97}"/>
              </a:ext>
            </a:extLst>
          </p:cNvPr>
          <p:cNvSpPr/>
          <p:nvPr/>
        </p:nvSpPr>
        <p:spPr>
          <a:xfrm rot="17659391">
            <a:off x="6259198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7954DCA5-BBB6-4320-9A1A-406DEEAFDCE1}"/>
              </a:ext>
            </a:extLst>
          </p:cNvPr>
          <p:cNvSpPr/>
          <p:nvPr/>
        </p:nvSpPr>
        <p:spPr>
          <a:xfrm rot="17659391">
            <a:off x="6475222" y="5703871"/>
            <a:ext cx="118800" cy="118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B2087FD7-96A1-4CCE-9538-62D4995764DB}"/>
              </a:ext>
            </a:extLst>
          </p:cNvPr>
          <p:cNvSpPr/>
          <p:nvPr/>
        </p:nvSpPr>
        <p:spPr>
          <a:xfrm rot="17659391">
            <a:off x="4957104" y="5452942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52E3EA3E-14D3-4300-BD47-3D78B1C46A49}"/>
              </a:ext>
            </a:extLst>
          </p:cNvPr>
          <p:cNvSpPr/>
          <p:nvPr/>
        </p:nvSpPr>
        <p:spPr>
          <a:xfrm rot="17659391">
            <a:off x="4589842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BF228EC3-9F06-48F3-BC3C-4C0EDB1BE1E9}"/>
              </a:ext>
            </a:extLst>
          </p:cNvPr>
          <p:cNvSpPr/>
          <p:nvPr/>
        </p:nvSpPr>
        <p:spPr>
          <a:xfrm rot="17659391">
            <a:off x="4805866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F2E5F3D1-782E-44CA-AE5F-87950EF6DA3C}"/>
              </a:ext>
            </a:extLst>
          </p:cNvPr>
          <p:cNvSpPr/>
          <p:nvPr/>
        </p:nvSpPr>
        <p:spPr>
          <a:xfrm rot="17659391">
            <a:off x="5021890" y="5690699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Ellipse 48">
            <a:extLst>
              <a:ext uri="{FF2B5EF4-FFF2-40B4-BE49-F238E27FC236}">
                <a16:creationId xmlns:a16="http://schemas.microsoft.com/office/drawing/2014/main" id="{EDD665F1-7EAE-4CFB-9053-CA7223611CFF}"/>
              </a:ext>
            </a:extLst>
          </p:cNvPr>
          <p:cNvSpPr/>
          <p:nvPr/>
        </p:nvSpPr>
        <p:spPr>
          <a:xfrm rot="17659391">
            <a:off x="5251086" y="5703871"/>
            <a:ext cx="118800" cy="11880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1E2FCAC-2177-4D5A-B68A-81412DC31EB6}"/>
                  </a:ext>
                </a:extLst>
              </p:cNvPr>
              <p:cNvSpPr txBox="1"/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71E2FCAC-2177-4D5A-B68A-81412DC31E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6" y="6189420"/>
                <a:ext cx="4735284" cy="394210"/>
              </a:xfrm>
              <a:prstGeom prst="rect">
                <a:avLst/>
              </a:prstGeom>
              <a:blipFill>
                <a:blip r:embed="rId6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437914F-80E0-4CDE-BADE-955713048C60}"/>
                  </a:ext>
                </a:extLst>
              </p:cNvPr>
              <p:cNvSpPr txBox="1"/>
              <p:nvPr/>
            </p:nvSpPr>
            <p:spPr>
              <a:xfrm>
                <a:off x="1672586" y="5571058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3/2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F437914F-80E0-4CDE-BADE-955713048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586" y="5571058"/>
                <a:ext cx="4735284" cy="394210"/>
              </a:xfrm>
              <a:prstGeom prst="rect">
                <a:avLst/>
              </a:prstGeom>
              <a:blipFill>
                <a:blip r:embed="rId7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4604B32-14EB-4DDB-832E-52ABF15A1C3C}"/>
                  </a:ext>
                </a:extLst>
              </p:cNvPr>
              <p:cNvSpPr txBox="1"/>
              <p:nvPr/>
            </p:nvSpPr>
            <p:spPr>
              <a:xfrm>
                <a:off x="1646910" y="5261030"/>
                <a:ext cx="4735284" cy="3942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E4604B32-14EB-4DDB-832E-52ABF15A1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6910" y="5261030"/>
                <a:ext cx="4735284" cy="394210"/>
              </a:xfrm>
              <a:prstGeom prst="rect">
                <a:avLst/>
              </a:prstGeom>
              <a:blipFill>
                <a:blip r:embed="rId8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8" descr="Image générée">
            <a:extLst>
              <a:ext uri="{FF2B5EF4-FFF2-40B4-BE49-F238E27FC236}">
                <a16:creationId xmlns:a16="http://schemas.microsoft.com/office/drawing/2014/main" id="{4ACFA999-E392-4B90-B63B-8A4C2E0EC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29" y="2487695"/>
            <a:ext cx="1561773" cy="156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081FFAB4-E1BB-4D3F-9954-0D88F6DD30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05558" y="3147077"/>
            <a:ext cx="3467100" cy="2657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49356DAB-4BCD-46F4-95E2-C1F529FB82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9817041"/>
                  </p:ext>
                </p:extLst>
              </p:nvPr>
            </p:nvGraphicFramePr>
            <p:xfrm>
              <a:off x="89378" y="4595688"/>
              <a:ext cx="2654876" cy="983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3719">
                      <a:extLst>
                        <a:ext uri="{9D8B030D-6E8A-4147-A177-3AD203B41FA5}">
                          <a16:colId xmlns:a16="http://schemas.microsoft.com/office/drawing/2014/main" val="2356809158"/>
                        </a:ext>
                      </a:extLst>
                    </a:gridCol>
                    <a:gridCol w="663719">
                      <a:extLst>
                        <a:ext uri="{9D8B030D-6E8A-4147-A177-3AD203B41FA5}">
                          <a16:colId xmlns:a16="http://schemas.microsoft.com/office/drawing/2014/main" val="1288365987"/>
                        </a:ext>
                      </a:extLst>
                    </a:gridCol>
                    <a:gridCol w="663719">
                      <a:extLst>
                        <a:ext uri="{9D8B030D-6E8A-4147-A177-3AD203B41FA5}">
                          <a16:colId xmlns:a16="http://schemas.microsoft.com/office/drawing/2014/main" val="4285585028"/>
                        </a:ext>
                      </a:extLst>
                    </a:gridCol>
                    <a:gridCol w="663719">
                      <a:extLst>
                        <a:ext uri="{9D8B030D-6E8A-4147-A177-3AD203B41FA5}">
                          <a16:colId xmlns:a16="http://schemas.microsoft.com/office/drawing/2014/main" val="2757169340"/>
                        </a:ext>
                      </a:extLst>
                    </a:gridCol>
                  </a:tblGrid>
                  <a:tr h="314877"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B;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Sup>
                                      <m:sSubSupPr>
                                        <m:ctrlP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  <m:sup>
                                        <m: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  <m:t>&gt;;</m:t>
                                    </m:r>
                                  </m:e>
                                </m:rad>
                                <m:r>
                                  <a:rPr lang="fr-FR" sz="1000" b="1" i="1" smtClean="0">
                                    <a:latin typeface="Cambria Math" panose="02040503050406030204" pitchFamily="18" charset="0"/>
                                  </a:rPr>
                                  <m:t>𝒇𝒎</m:t>
                                </m:r>
                              </m:oMath>
                            </m:oMathPara>
                          </a14:m>
                          <a:endParaRPr lang="fr-FR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Sup>
                                      <m:sSubSupPr>
                                        <m:ctrlP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  <m:t>𝒑</m:t>
                                        </m:r>
                                      </m:sub>
                                      <m:sup>
                                        <m:r>
                                          <a:rPr lang="fr-FR" sz="1000" b="1" i="1" smtClean="0"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  <m:t>&gt;</m:t>
                                    </m:r>
                                    <m:r>
                                      <a:rPr lang="fr-FR" sz="1000" b="1" i="1" smtClean="0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</m:e>
                                </m:rad>
                                <m:r>
                                  <a:rPr lang="fr-FR" sz="10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fr-FR" sz="1000" b="1" i="1" smtClean="0">
                                    <a:latin typeface="Cambria Math" panose="02040503050406030204" pitchFamily="18" charset="0"/>
                                  </a:rPr>
                                  <m:t>𝒇𝒎</m:t>
                                </m:r>
                              </m:oMath>
                            </m:oMathPara>
                          </a14:m>
                          <a:endParaRPr lang="fr-FR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6933628"/>
                      </a:ext>
                    </a:extLst>
                  </a:tr>
                  <a:tr h="290778"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KKNN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0.755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2.73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1.89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231674"/>
                      </a:ext>
                    </a:extLst>
                  </a:tr>
                  <a:tr h="290778">
                    <a:tc>
                      <a:txBody>
                        <a:bodyPr/>
                        <a:lstStyle/>
                        <a:p>
                          <a:r>
                            <a:rPr lang="fr-FR" sz="1000" dirty="0" err="1"/>
                            <a:t>Exp</a:t>
                          </a:r>
                          <a:r>
                            <a:rPr lang="fr-FR" sz="10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0.973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2.9(1)*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1.88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402492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au 3">
                <a:extLst>
                  <a:ext uri="{FF2B5EF4-FFF2-40B4-BE49-F238E27FC236}">
                    <a16:creationId xmlns:a16="http://schemas.microsoft.com/office/drawing/2014/main" id="{49356DAB-4BCD-46F4-95E2-C1F529FB829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89817041"/>
                  </p:ext>
                </p:extLst>
              </p:nvPr>
            </p:nvGraphicFramePr>
            <p:xfrm>
              <a:off x="89378" y="4595688"/>
              <a:ext cx="2654876" cy="9831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63719">
                      <a:extLst>
                        <a:ext uri="{9D8B030D-6E8A-4147-A177-3AD203B41FA5}">
                          <a16:colId xmlns:a16="http://schemas.microsoft.com/office/drawing/2014/main" val="2356809158"/>
                        </a:ext>
                      </a:extLst>
                    </a:gridCol>
                    <a:gridCol w="663719">
                      <a:extLst>
                        <a:ext uri="{9D8B030D-6E8A-4147-A177-3AD203B41FA5}">
                          <a16:colId xmlns:a16="http://schemas.microsoft.com/office/drawing/2014/main" val="1288365987"/>
                        </a:ext>
                      </a:extLst>
                    </a:gridCol>
                    <a:gridCol w="663719">
                      <a:extLst>
                        <a:ext uri="{9D8B030D-6E8A-4147-A177-3AD203B41FA5}">
                          <a16:colId xmlns:a16="http://schemas.microsoft.com/office/drawing/2014/main" val="4285585028"/>
                        </a:ext>
                      </a:extLst>
                    </a:gridCol>
                    <a:gridCol w="663719">
                      <a:extLst>
                        <a:ext uri="{9D8B030D-6E8A-4147-A177-3AD203B41FA5}">
                          <a16:colId xmlns:a16="http://schemas.microsoft.com/office/drawing/2014/main" val="2757169340"/>
                        </a:ext>
                      </a:extLst>
                    </a:gridCol>
                  </a:tblGrid>
                  <a:tr h="401574"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B; 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1"/>
                          <a:stretch>
                            <a:fillRect l="-201835" t="-1493" r="-103670" b="-1462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1"/>
                          <a:stretch>
                            <a:fillRect l="-301835" t="-1493" r="-3670" b="-1462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6933628"/>
                      </a:ext>
                    </a:extLst>
                  </a:tr>
                  <a:tr h="290778"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KKNN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0.755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2.73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>
                              <a:solidFill>
                                <a:srgbClr val="660066"/>
                              </a:solidFill>
                            </a:rPr>
                            <a:t>1.89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84231674"/>
                      </a:ext>
                    </a:extLst>
                  </a:tr>
                  <a:tr h="290778">
                    <a:tc>
                      <a:txBody>
                        <a:bodyPr/>
                        <a:lstStyle/>
                        <a:p>
                          <a:r>
                            <a:rPr lang="fr-FR" sz="1000" dirty="0" err="1"/>
                            <a:t>Exp</a:t>
                          </a:r>
                          <a:r>
                            <a:rPr lang="fr-FR" sz="1000" dirty="0"/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0.973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2.9(1)*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/>
                            <a:t>1.88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1402492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5" name="ZoneTexte 54">
            <a:extLst>
              <a:ext uri="{FF2B5EF4-FFF2-40B4-BE49-F238E27FC236}">
                <a16:creationId xmlns:a16="http://schemas.microsoft.com/office/drawing/2014/main" id="{EBA7C2AF-BCD6-4204-B480-578012E65EC2}"/>
              </a:ext>
            </a:extLst>
          </p:cNvPr>
          <p:cNvSpPr txBox="1"/>
          <p:nvPr/>
        </p:nvSpPr>
        <p:spPr>
          <a:xfrm>
            <a:off x="78226" y="5472533"/>
            <a:ext cx="47347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S.C. Pieper et al.,</a:t>
            </a:r>
            <a:r>
              <a:rPr lang="fr-FR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Phys. </a:t>
            </a:r>
            <a:r>
              <a:rPr lang="fr-FR" sz="1200" b="0" i="0" dirty="0" err="1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 </a:t>
            </a:r>
            <a:r>
              <a:rPr lang="fr-FR" sz="12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64</a:t>
            </a:r>
            <a:r>
              <a:rPr lang="fr-FR" sz="12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, 014001(2001)</a:t>
            </a:r>
            <a:r>
              <a:rPr lang="en-US" sz="1800" dirty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sz="1800" dirty="0">
              <a:solidFill>
                <a:schemeClr val="accent2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F7208E2C-EE14-4A2A-822C-406256A8DE00}"/>
                  </a:ext>
                </a:extLst>
              </p:cNvPr>
              <p:cNvSpPr txBox="1"/>
              <p:nvPr/>
            </p:nvSpPr>
            <p:spPr>
              <a:xfrm>
                <a:off x="89378" y="3970810"/>
                <a:ext cx="4734790" cy="6132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fr-FR" dirty="0"/>
              </a:p>
              <a:p>
                <a:r>
                  <a:rPr lang="fr-FR" sz="1400" dirty="0" err="1">
                    <a:latin typeface="-apple-system"/>
                  </a:rPr>
                  <a:t>Properties</a:t>
                </a:r>
                <a:r>
                  <a:rPr lang="fr-FR" sz="1400" dirty="0">
                    <a:latin typeface="-apple-system"/>
                  </a:rPr>
                  <a:t> of</a:t>
                </a:r>
                <a14:m>
                  <m:oMath xmlns:m="http://schemas.openxmlformats.org/officeDocument/2006/math">
                    <m:r>
                      <a:rPr lang="fr-FR" sz="1400" b="0" i="1" dirty="0" smtClean="0">
                        <a:latin typeface="-apple-system"/>
                      </a:rPr>
                      <m:t> </m:t>
                    </m:r>
                    <m:sPre>
                      <m:sPrePr>
                        <m:ctrlPr>
                          <a:rPr lang="fr-FR" sz="1400" b="0" i="1" dirty="0" smtClean="0">
                            <a:latin typeface="-apple-system"/>
                          </a:rPr>
                        </m:ctrlPr>
                      </m:sPrePr>
                      <m:sub/>
                      <m:sup>
                        <m:r>
                          <a:rPr lang="fr-FR" sz="1400" b="0" i="1" dirty="0" smtClean="0">
                            <a:latin typeface="-apple-system"/>
                          </a:rPr>
                          <m:t>6</m:t>
                        </m:r>
                      </m:sup>
                      <m:e>
                        <m:r>
                          <a:rPr lang="fr-FR" sz="1400" b="0" i="1" dirty="0" smtClean="0">
                            <a:latin typeface="-apple-system"/>
                          </a:rPr>
                          <m:t>𝐻𝑒</m:t>
                        </m:r>
                      </m:e>
                    </m:sPre>
                    <m:d>
                      <m:dPr>
                        <m:ctrlPr>
                          <a:rPr lang="fr-FR" sz="1400" i="1" dirty="0" smtClean="0">
                            <a:latin typeface="-apple-syste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400" b="0" i="1" dirty="0" smtClean="0">
                                <a:latin typeface="-apple-system"/>
                              </a:rPr>
                            </m:ctrlPr>
                          </m:sSupPr>
                          <m:e>
                            <m:r>
                              <a:rPr lang="fr-FR" sz="1400" i="1" dirty="0" smtClean="0">
                                <a:latin typeface="-apple-system"/>
                              </a:rPr>
                              <m:t>0</m:t>
                            </m:r>
                          </m:e>
                          <m:sup>
                            <m:r>
                              <a:rPr lang="fr-FR" sz="1400" i="1" dirty="0" smtClean="0">
                                <a:latin typeface="-apple-system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fr-FR" sz="1400" i="1" dirty="0" smtClean="0">
                        <a:latin typeface="-apple-system"/>
                      </a:rPr>
                      <m:t> </m:t>
                    </m:r>
                  </m:oMath>
                </a14:m>
                <a:r>
                  <a:rPr lang="fr-FR" sz="1400" dirty="0">
                    <a:latin typeface="-apple-system"/>
                  </a:rPr>
                  <a:t>state</a:t>
                </a:r>
              </a:p>
            </p:txBody>
          </p:sp>
        </mc:Choice>
        <mc:Fallback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F7208E2C-EE14-4A2A-822C-406256A8D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8" y="3970810"/>
                <a:ext cx="4734790" cy="613245"/>
              </a:xfrm>
              <a:prstGeom prst="rect">
                <a:avLst/>
              </a:prstGeom>
              <a:blipFill>
                <a:blip r:embed="rId12"/>
                <a:stretch>
                  <a:fillRect l="-387" b="-89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704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D2684D-177A-4C5D-BC20-24493F7FD1A3}"/>
              </a:ext>
            </a:extLst>
          </p:cNvPr>
          <p:cNvCxnSpPr>
            <a:cxnSpLocks/>
          </p:cNvCxnSpPr>
          <p:nvPr/>
        </p:nvCxnSpPr>
        <p:spPr>
          <a:xfrm>
            <a:off x="7912251" y="2060848"/>
            <a:ext cx="0" cy="345638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EFAD8-D69A-4742-83D3-9169B94B97F7}"/>
              </a:ext>
            </a:extLst>
          </p:cNvPr>
          <p:cNvCxnSpPr>
            <a:cxnSpLocks/>
          </p:cNvCxnSpPr>
          <p:nvPr/>
        </p:nvCxnSpPr>
        <p:spPr>
          <a:xfrm>
            <a:off x="7912251" y="4226488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E3DBDF-DCD3-46D2-8F85-90D88537CAF9}"/>
              </a:ext>
            </a:extLst>
          </p:cNvPr>
          <p:cNvCxnSpPr>
            <a:cxnSpLocks/>
          </p:cNvCxnSpPr>
          <p:nvPr/>
        </p:nvCxnSpPr>
        <p:spPr>
          <a:xfrm>
            <a:off x="7892988" y="206084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BA4387-3CD3-440E-88A5-99F3EC492CB7}"/>
              </a:ext>
            </a:extLst>
          </p:cNvPr>
          <p:cNvCxnSpPr>
            <a:cxnSpLocks/>
          </p:cNvCxnSpPr>
          <p:nvPr/>
        </p:nvCxnSpPr>
        <p:spPr>
          <a:xfrm>
            <a:off x="7938993" y="2780928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D1A4CC-18EF-440A-8F32-BA396069B09E}"/>
              </a:ext>
            </a:extLst>
          </p:cNvPr>
          <p:cNvSpPr txBox="1"/>
          <p:nvPr/>
        </p:nvSpPr>
        <p:spPr>
          <a:xfrm>
            <a:off x="7295400" y="26581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-0.973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0B066-9BE4-4E27-908E-0CF43B8ECAA2}"/>
              </a:ext>
            </a:extLst>
          </p:cNvPr>
          <p:cNvSpPr txBox="1"/>
          <p:nvPr/>
        </p:nvSpPr>
        <p:spPr>
          <a:xfrm>
            <a:off x="7343587" y="4065439"/>
            <a:ext cx="52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-3.11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6AD61D-65EB-4F5D-94E7-28A5BD865E1C}"/>
              </a:ext>
            </a:extLst>
          </p:cNvPr>
          <p:cNvSpPr txBox="1"/>
          <p:nvPr/>
        </p:nvSpPr>
        <p:spPr>
          <a:xfrm>
            <a:off x="6892213" y="5050525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CA7EF-2559-4C60-BE99-7E76CC3DF91F}"/>
              </a:ext>
            </a:extLst>
          </p:cNvPr>
          <p:cNvSpPr txBox="1"/>
          <p:nvPr/>
        </p:nvSpPr>
        <p:spPr>
          <a:xfrm>
            <a:off x="7604940" y="20608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/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/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/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2B5BA79-DAB9-4A86-8BEC-4024849B739A}"/>
              </a:ext>
            </a:extLst>
          </p:cNvPr>
          <p:cNvSpPr/>
          <p:nvPr/>
        </p:nvSpPr>
        <p:spPr>
          <a:xfrm>
            <a:off x="7912251" y="1835153"/>
            <a:ext cx="1039416" cy="396385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B3B2970-420F-4921-9C4F-AFC037E5963B}"/>
                  </a:ext>
                </a:extLst>
              </p:cNvPr>
              <p:cNvSpPr txBox="1"/>
              <p:nvPr/>
            </p:nvSpPr>
            <p:spPr>
              <a:xfrm>
                <a:off x="319037" y="1283795"/>
                <a:ext cx="7475134" cy="6727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-apple-system"/>
                  </a:rPr>
                  <a:t>There </a:t>
                </a:r>
                <a:r>
                  <a:rPr lang="fr-FR" dirty="0" err="1">
                    <a:latin typeface="-apple-system"/>
                  </a:rPr>
                  <a:t>exist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several</a:t>
                </a:r>
                <a:r>
                  <a:rPr lang="fr-FR" dirty="0">
                    <a:latin typeface="-apple-system"/>
                  </a:rPr>
                  <a:t> 2-body </a:t>
                </a:r>
                <a:r>
                  <a:rPr lang="fr-FR" dirty="0" err="1">
                    <a:latin typeface="-apple-system"/>
                  </a:rPr>
                  <a:t>models</a:t>
                </a:r>
                <a:r>
                  <a:rPr lang="fr-FR" dirty="0">
                    <a:latin typeface="-apple-system"/>
                  </a:rPr>
                  <a:t> for </a:t>
                </a:r>
                <a:r>
                  <a:rPr lang="fr-FR" dirty="0"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latin typeface="-apple-system"/>
                  </a:rPr>
                  <a:t>-n interaction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-apple-system"/>
                  </a:rPr>
                  <a:t>Major </a:t>
                </a:r>
                <a:r>
                  <a:rPr lang="fr-FR" dirty="0" err="1">
                    <a:latin typeface="-apple-system"/>
                  </a:rPr>
                  <a:t>difference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hox</a:t>
                </a:r>
                <a:r>
                  <a:rPr lang="fr-FR" dirty="0">
                    <a:latin typeface="-apple-system"/>
                  </a:rPr>
                  <a:t> to </a:t>
                </a:r>
                <a:r>
                  <a:rPr lang="fr-FR" dirty="0" err="1">
                    <a:latin typeface="-apple-system"/>
                  </a:rPr>
                  <a:t>account</a:t>
                </a:r>
                <a:r>
                  <a:rPr lang="fr-FR" dirty="0">
                    <a:latin typeface="-apple-system"/>
                  </a:rPr>
                  <a:t> for </a:t>
                </a:r>
                <a:r>
                  <a:rPr lang="fr-FR" dirty="0" err="1">
                    <a:latin typeface="-apple-system"/>
                  </a:rPr>
                  <a:t>repulsion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produced</a:t>
                </a:r>
                <a:r>
                  <a:rPr lang="fr-FR" dirty="0">
                    <a:latin typeface="-apple-system"/>
                  </a:rPr>
                  <a:t> by Pauli</a:t>
                </a:r>
              </a:p>
              <a:p>
                <a:pPr lvl="1"/>
                <a:r>
                  <a:rPr lang="fr-FR" dirty="0" err="1">
                    <a:latin typeface="-apple-system"/>
                  </a:rPr>
                  <a:t>principle</a:t>
                </a:r>
                <a:r>
                  <a:rPr lang="fr-FR" dirty="0">
                    <a:latin typeface="-apple-system"/>
                  </a:rPr>
                  <a:t>, </a:t>
                </a:r>
                <a:r>
                  <a:rPr lang="fr-FR" dirty="0" err="1">
                    <a:latin typeface="-apple-system"/>
                  </a:rPr>
                  <a:t>leading</a:t>
                </a:r>
                <a:r>
                  <a:rPr lang="fr-FR" dirty="0">
                    <a:latin typeface="-apple-system"/>
                  </a:rPr>
                  <a:t> to </a:t>
                </a:r>
                <a:r>
                  <a:rPr lang="fr-FR" dirty="0" err="1">
                    <a:latin typeface="-apple-system"/>
                  </a:rPr>
                  <a:t>repulsive</a:t>
                </a:r>
                <a:r>
                  <a:rPr lang="fr-FR" dirty="0">
                    <a:latin typeface="-apple-system"/>
                  </a:rPr>
                  <a:t> S-</a:t>
                </a:r>
                <a:r>
                  <a:rPr lang="fr-FR" dirty="0" err="1">
                    <a:latin typeface="-apple-system"/>
                  </a:rPr>
                  <a:t>wave</a:t>
                </a:r>
                <a:r>
                  <a:rPr lang="fr-FR" dirty="0">
                    <a:latin typeface="-apple-system"/>
                  </a:rPr>
                  <a:t>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dirty="0">
                  <a:latin typeface="-apple-system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latin typeface="-apple-system"/>
                  </a:rPr>
                  <a:t>Nevertheless</a:t>
                </a:r>
                <a:r>
                  <a:rPr lang="fr-FR" dirty="0">
                    <a:latin typeface="-apple-system"/>
                  </a:rPr>
                  <a:t>, </a:t>
                </a:r>
                <a:r>
                  <a:rPr lang="fr-FR" dirty="0" err="1">
                    <a:latin typeface="-apple-system"/>
                  </a:rPr>
                  <a:t>when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combined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with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realistic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nn</a:t>
                </a:r>
                <a:r>
                  <a:rPr lang="fr-FR" dirty="0">
                    <a:latin typeface="-apple-system"/>
                  </a:rPr>
                  <a:t> interactions,</a:t>
                </a:r>
              </a:p>
              <a:p>
                <a:r>
                  <a:rPr lang="fr-FR" dirty="0">
                    <a:latin typeface="-apple-system"/>
                  </a:rPr>
                  <a:t> all </a:t>
                </a:r>
                <a:r>
                  <a:rPr lang="fr-FR" dirty="0" err="1">
                    <a:latin typeface="-apple-system"/>
                  </a:rPr>
                  <a:t>these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models</a:t>
                </a:r>
                <a:r>
                  <a:rPr lang="fr-FR" dirty="0">
                    <a:latin typeface="-apple-system"/>
                  </a:rPr>
                  <a:t> fail to </a:t>
                </a:r>
                <a:r>
                  <a:rPr lang="fr-FR" dirty="0" err="1">
                    <a:latin typeface="-apple-system"/>
                  </a:rPr>
                  <a:t>describe</a:t>
                </a:r>
                <a:r>
                  <a:rPr lang="fr-FR" dirty="0">
                    <a:latin typeface="-apple-system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𝐻𝑒</m:t>
                        </m:r>
                        <m:d>
                          <m:dPr>
                            <m:ctrlPr>
                              <a:rPr lang="fr-F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sPre>
                  </m:oMath>
                </a14:m>
                <a:r>
                  <a:rPr lang="fr-FR" dirty="0">
                    <a:latin typeface="-apple-system"/>
                  </a:rPr>
                  <a:t> binding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>
                  <a:latin typeface="-apple-system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Conventional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way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 to </a:t>
                </a: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improve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 description of He-isotopes </a:t>
                </a: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introduce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 </a:t>
                </a:r>
              </a:p>
              <a:p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				(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-n-n) 3-body force, but…</a:t>
                </a:r>
              </a:p>
              <a:p>
                <a:pPr lvl="7"/>
                <a:r>
                  <a:rPr lang="fr-FR" sz="14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E. Garrido, D.V. Fedorov , and A.S. Jensen, </a:t>
                </a:r>
                <a:r>
                  <a:rPr lang="fr-FR" sz="1400" dirty="0" err="1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Eur</a:t>
                </a:r>
                <a:r>
                  <a:rPr lang="fr-FR" sz="14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. Phys. J. A 25, 365–378 (2005)</a:t>
                </a:r>
              </a:p>
              <a:p>
                <a:pPr lvl="7"/>
                <a:r>
                  <a:rPr lang="en-US" sz="1400" b="0" i="0" dirty="0">
                    <a:effectLst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M.D. Higgins, C. H. Greene, Phys. Rev. C </a:t>
                </a:r>
                <a:r>
                  <a:rPr lang="en-US" sz="1400" b="1" i="0" dirty="0">
                    <a:effectLst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111</a:t>
                </a:r>
                <a:r>
                  <a:rPr lang="en-US" sz="1400" b="0" i="0" dirty="0">
                    <a:effectLst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, 014001 (2025)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-n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phaseshifts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favors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presence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of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deep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bound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states, simple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Yukawa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</a:p>
              <a:p>
                <a:pPr lvl="1"/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Potential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𝑙𝑗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𝑙𝑗</m:t>
                          </m:r>
                        </m:sub>
                      </m:sSub>
                      <m:f>
                        <m:f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FF0000"/>
                  </a:solidFill>
                  <a:latin typeface="-apple-system"/>
                </a:endParaRPr>
              </a:p>
              <a:p>
                <a:pPr lvl="1"/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</a:p>
              <a:p>
                <a:pPr lvl="7"/>
                <a:endPara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  <a:p>
                <a:pPr lvl="7"/>
                <a:endParaRPr lang="en-US" sz="1400" b="0" i="0" dirty="0">
                  <a:effectLst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  <a:p>
                <a:pPr lvl="7"/>
                <a:r>
                  <a:rPr lang="en-US" sz="1400" b="0" i="0" dirty="0">
                    <a:effectLst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 </a:t>
                </a:r>
                <a:endParaRPr lang="en-US" b="0" i="0" dirty="0">
                  <a:effectLst/>
                  <a:latin typeface="Noto Sans" panose="020B0502040504020204" pitchFamily="34" charset="0"/>
                </a:endParaRPr>
              </a:p>
              <a:p>
                <a:r>
                  <a:rPr lang="fr-FR" dirty="0"/>
                  <a:t> </a:t>
                </a:r>
              </a:p>
              <a:p>
                <a:endParaRPr lang="fr-FR" dirty="0">
                  <a:solidFill>
                    <a:srgbClr val="008000"/>
                  </a:solidFill>
                  <a:latin typeface="-apple-system"/>
                </a:endParaRP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B3B2970-420F-4921-9C4F-AFC037E5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37" y="1283795"/>
                <a:ext cx="7475134" cy="6727932"/>
              </a:xfrm>
              <a:prstGeom prst="rect">
                <a:avLst/>
              </a:prstGeom>
              <a:blipFill>
                <a:blip r:embed="rId8"/>
                <a:stretch>
                  <a:fillRect l="-652" t="-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2" name="Objet 21">
            <a:extLst>
              <a:ext uri="{FF2B5EF4-FFF2-40B4-BE49-F238E27FC236}">
                <a16:creationId xmlns:a16="http://schemas.microsoft.com/office/drawing/2014/main" id="{ED69BA23-F248-4524-9235-25DF476440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515239"/>
              </p:ext>
            </p:extLst>
          </p:nvPr>
        </p:nvGraphicFramePr>
        <p:xfrm>
          <a:off x="299851" y="2627861"/>
          <a:ext cx="5304447" cy="4049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Graph" r:id="rId9" imgW="5789960" imgH="4420228" progId="Origin50.Graph">
                  <p:embed/>
                </p:oleObj>
              </mc:Choice>
              <mc:Fallback>
                <p:oleObj name="Graph" r:id="rId9" imgW="5789960" imgH="4420228" progId="Origin50.Graph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9851" y="2627861"/>
                        <a:ext cx="5304447" cy="4049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717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64D2684D-177A-4C5D-BC20-24493F7FD1A3}"/>
              </a:ext>
            </a:extLst>
          </p:cNvPr>
          <p:cNvCxnSpPr>
            <a:cxnSpLocks/>
          </p:cNvCxnSpPr>
          <p:nvPr/>
        </p:nvCxnSpPr>
        <p:spPr>
          <a:xfrm>
            <a:off x="7912251" y="2060848"/>
            <a:ext cx="0" cy="3456384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DCDEFAD8-D69A-4742-83D3-9169B94B97F7}"/>
              </a:ext>
            </a:extLst>
          </p:cNvPr>
          <p:cNvCxnSpPr>
            <a:cxnSpLocks/>
          </p:cNvCxnSpPr>
          <p:nvPr/>
        </p:nvCxnSpPr>
        <p:spPr>
          <a:xfrm>
            <a:off x="7912251" y="4226488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F5E3DBDF-DCD3-46D2-8F85-90D88537CAF9}"/>
              </a:ext>
            </a:extLst>
          </p:cNvPr>
          <p:cNvCxnSpPr>
            <a:cxnSpLocks/>
          </p:cNvCxnSpPr>
          <p:nvPr/>
        </p:nvCxnSpPr>
        <p:spPr>
          <a:xfrm>
            <a:off x="7892988" y="2060848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EBA4387-3CD3-440E-88A5-99F3EC492CB7}"/>
              </a:ext>
            </a:extLst>
          </p:cNvPr>
          <p:cNvCxnSpPr>
            <a:cxnSpLocks/>
          </p:cNvCxnSpPr>
          <p:nvPr/>
        </p:nvCxnSpPr>
        <p:spPr>
          <a:xfrm>
            <a:off x="7938993" y="2780928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65D1A4CC-18EF-440A-8F32-BA396069B09E}"/>
              </a:ext>
            </a:extLst>
          </p:cNvPr>
          <p:cNvSpPr txBox="1"/>
          <p:nvPr/>
        </p:nvSpPr>
        <p:spPr>
          <a:xfrm>
            <a:off x="7295400" y="2658176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7030A0"/>
                </a:solidFill>
              </a:rPr>
              <a:t>-0.973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BA0B066-9BE4-4E27-908E-0CF43B8ECAA2}"/>
              </a:ext>
            </a:extLst>
          </p:cNvPr>
          <p:cNvSpPr txBox="1"/>
          <p:nvPr/>
        </p:nvSpPr>
        <p:spPr>
          <a:xfrm>
            <a:off x="7343587" y="4065439"/>
            <a:ext cx="522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-3.11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FC6AD61D-65EB-4F5D-94E7-28A5BD865E1C}"/>
              </a:ext>
            </a:extLst>
          </p:cNvPr>
          <p:cNvSpPr txBox="1"/>
          <p:nvPr/>
        </p:nvSpPr>
        <p:spPr>
          <a:xfrm>
            <a:off x="6892213" y="5050525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CA7EF-2559-4C60-BE99-7E76CC3DF91F}"/>
              </a:ext>
            </a:extLst>
          </p:cNvPr>
          <p:cNvSpPr txBox="1"/>
          <p:nvPr/>
        </p:nvSpPr>
        <p:spPr>
          <a:xfrm>
            <a:off x="7604940" y="206084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b="0" dirty="0"/>
          </a:p>
          <a:p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/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8D3C8ACD-0E2F-4DBC-A844-B8F246F31E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6325" y="1814324"/>
                <a:ext cx="1204304" cy="396391"/>
              </a:xfrm>
              <a:prstGeom prst="rect">
                <a:avLst/>
              </a:prstGeom>
              <a:blipFill>
                <a:blip r:embed="rId5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/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6B2875C6-D729-4721-AAB0-99BEA50CF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2769490"/>
                <a:ext cx="1204304" cy="3992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/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  <m:d>
                            <m:dPr>
                              <m:ctrlPr>
                                <a:rPr lang="fr-FR" b="0" i="1" smtClean="0">
                                  <a:solidFill>
                                    <a:srgbClr val="008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fr-FR" b="0" i="1" smtClean="0">
                                      <a:solidFill>
                                        <a:srgbClr val="008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</m:sPre>
                      <m:r>
                        <a:rPr lang="fr-FR" b="0" i="1" smtClean="0">
                          <a:solidFill>
                            <a:srgbClr val="008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55D022FA-7DB6-4160-B94B-02BA386190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635" y="4231439"/>
                <a:ext cx="1203535" cy="39940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2B5BA79-DAB9-4A86-8BEC-4024849B739A}"/>
              </a:ext>
            </a:extLst>
          </p:cNvPr>
          <p:cNvSpPr/>
          <p:nvPr/>
        </p:nvSpPr>
        <p:spPr>
          <a:xfrm>
            <a:off x="7912251" y="1835153"/>
            <a:ext cx="1039416" cy="396385"/>
          </a:xfrm>
          <a:prstGeom prst="rect">
            <a:avLst/>
          </a:pr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B3B2970-420F-4921-9C4F-AFC037E5963B}"/>
                  </a:ext>
                </a:extLst>
              </p:cNvPr>
              <p:cNvSpPr txBox="1"/>
              <p:nvPr/>
            </p:nvSpPr>
            <p:spPr>
              <a:xfrm>
                <a:off x="319037" y="1283795"/>
                <a:ext cx="7475134" cy="6727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dirty="0">
                    <a:latin typeface="-apple-system"/>
                  </a:rPr>
                  <a:t>There </a:t>
                </a:r>
                <a:r>
                  <a:rPr lang="fr-FR" dirty="0" err="1">
                    <a:latin typeface="-apple-system"/>
                  </a:rPr>
                  <a:t>exist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several</a:t>
                </a:r>
                <a:r>
                  <a:rPr lang="fr-FR" dirty="0">
                    <a:latin typeface="-apple-system"/>
                  </a:rPr>
                  <a:t> 2-body </a:t>
                </a:r>
                <a:r>
                  <a:rPr lang="fr-FR" dirty="0" err="1">
                    <a:latin typeface="-apple-system"/>
                  </a:rPr>
                  <a:t>models</a:t>
                </a:r>
                <a:r>
                  <a:rPr lang="fr-FR" dirty="0">
                    <a:latin typeface="-apple-system"/>
                  </a:rPr>
                  <a:t> for </a:t>
                </a:r>
                <a:r>
                  <a:rPr lang="fr-FR" dirty="0"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latin typeface="-apple-system"/>
                  </a:rPr>
                  <a:t>-n interaction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-apple-system"/>
                  </a:rPr>
                  <a:t>Major </a:t>
                </a:r>
                <a:r>
                  <a:rPr lang="fr-FR" dirty="0" err="1">
                    <a:latin typeface="-apple-system"/>
                  </a:rPr>
                  <a:t>difference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hox</a:t>
                </a:r>
                <a:r>
                  <a:rPr lang="fr-FR" dirty="0">
                    <a:latin typeface="-apple-system"/>
                  </a:rPr>
                  <a:t> to </a:t>
                </a:r>
                <a:r>
                  <a:rPr lang="fr-FR" dirty="0" err="1">
                    <a:latin typeface="-apple-system"/>
                  </a:rPr>
                  <a:t>account</a:t>
                </a:r>
                <a:r>
                  <a:rPr lang="fr-FR" dirty="0">
                    <a:latin typeface="-apple-system"/>
                  </a:rPr>
                  <a:t> for </a:t>
                </a:r>
                <a:r>
                  <a:rPr lang="fr-FR" dirty="0" err="1">
                    <a:latin typeface="-apple-system"/>
                  </a:rPr>
                  <a:t>repulsion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produced</a:t>
                </a:r>
                <a:r>
                  <a:rPr lang="fr-FR" dirty="0">
                    <a:latin typeface="-apple-system"/>
                  </a:rPr>
                  <a:t> by Pauli</a:t>
                </a:r>
              </a:p>
              <a:p>
                <a:pPr lvl="1"/>
                <a:r>
                  <a:rPr lang="fr-FR" dirty="0" err="1">
                    <a:latin typeface="-apple-system"/>
                  </a:rPr>
                  <a:t>principle</a:t>
                </a:r>
                <a:r>
                  <a:rPr lang="fr-FR" dirty="0">
                    <a:latin typeface="-apple-system"/>
                  </a:rPr>
                  <a:t>, </a:t>
                </a:r>
                <a:r>
                  <a:rPr lang="fr-FR" dirty="0" err="1">
                    <a:latin typeface="-apple-system"/>
                  </a:rPr>
                  <a:t>leading</a:t>
                </a:r>
                <a:r>
                  <a:rPr lang="fr-FR" dirty="0">
                    <a:latin typeface="-apple-system"/>
                  </a:rPr>
                  <a:t> to </a:t>
                </a:r>
                <a:r>
                  <a:rPr lang="fr-FR" dirty="0" err="1">
                    <a:latin typeface="-apple-system"/>
                  </a:rPr>
                  <a:t>repulsive</a:t>
                </a:r>
                <a:r>
                  <a:rPr lang="fr-FR" dirty="0">
                    <a:latin typeface="-apple-system"/>
                  </a:rPr>
                  <a:t> S-</a:t>
                </a:r>
                <a:r>
                  <a:rPr lang="fr-FR" dirty="0" err="1">
                    <a:latin typeface="-apple-system"/>
                  </a:rPr>
                  <a:t>wave</a:t>
                </a:r>
                <a:r>
                  <a:rPr lang="fr-FR" dirty="0">
                    <a:latin typeface="-apple-system"/>
                  </a:rPr>
                  <a:t> 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fr-FR" dirty="0">
                  <a:latin typeface="-apple-system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latin typeface="-apple-system"/>
                  </a:rPr>
                  <a:t>Nevertheless</a:t>
                </a:r>
                <a:r>
                  <a:rPr lang="fr-FR" dirty="0">
                    <a:latin typeface="-apple-system"/>
                  </a:rPr>
                  <a:t>, </a:t>
                </a:r>
                <a:r>
                  <a:rPr lang="fr-FR" dirty="0" err="1">
                    <a:latin typeface="-apple-system"/>
                  </a:rPr>
                  <a:t>when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combined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with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realistic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nn</a:t>
                </a:r>
                <a:r>
                  <a:rPr lang="fr-FR" dirty="0">
                    <a:latin typeface="-apple-system"/>
                  </a:rPr>
                  <a:t> interactions,</a:t>
                </a:r>
              </a:p>
              <a:p>
                <a:r>
                  <a:rPr lang="fr-FR" dirty="0">
                    <a:latin typeface="-apple-system"/>
                  </a:rPr>
                  <a:t> all </a:t>
                </a:r>
                <a:r>
                  <a:rPr lang="fr-FR" dirty="0" err="1">
                    <a:latin typeface="-apple-system"/>
                  </a:rPr>
                  <a:t>these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models</a:t>
                </a:r>
                <a:r>
                  <a:rPr lang="fr-FR" dirty="0">
                    <a:latin typeface="-apple-system"/>
                  </a:rPr>
                  <a:t> fail to </a:t>
                </a:r>
                <a:r>
                  <a:rPr lang="fr-FR" dirty="0" err="1">
                    <a:latin typeface="-apple-system"/>
                  </a:rPr>
                  <a:t>describe</a:t>
                </a:r>
                <a:r>
                  <a:rPr lang="fr-FR" dirty="0">
                    <a:latin typeface="-apple-system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  <m:e>
                        <m:r>
                          <a:rPr lang="fr-FR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𝐻𝑒</m:t>
                        </m:r>
                        <m:d>
                          <m:dPr>
                            <m:ctrlPr>
                              <a:rPr lang="fr-FR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sPre>
                  </m:oMath>
                </a14:m>
                <a:r>
                  <a:rPr lang="fr-FR" dirty="0">
                    <a:latin typeface="-apple-system"/>
                  </a:rPr>
                  <a:t> binding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>
                  <a:latin typeface="-apple-system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Conventional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way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 to </a:t>
                </a: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improve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 description of He-isotopes </a:t>
                </a:r>
                <a:r>
                  <a:rPr lang="fr-FR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introduce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 </a:t>
                </a:r>
              </a:p>
              <a:p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				(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-apple-system"/>
                  </a:rPr>
                  <a:t>-n-n) 3-body force, but…</a:t>
                </a:r>
              </a:p>
              <a:p>
                <a:pPr lvl="7"/>
                <a:r>
                  <a:rPr lang="fr-FR" sz="14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E. Garrido, D.V. Fedorov , and A.S. Jensen, </a:t>
                </a:r>
                <a:r>
                  <a:rPr lang="fr-FR" sz="1400" dirty="0" err="1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Eur</a:t>
                </a:r>
                <a:r>
                  <a:rPr lang="fr-FR" sz="1400" dirty="0"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. Phys. J. A 25, 365–378 (2005)</a:t>
                </a:r>
              </a:p>
              <a:p>
                <a:pPr lvl="7"/>
                <a:r>
                  <a:rPr lang="en-US" sz="1400" b="0" i="0" dirty="0">
                    <a:effectLst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M.D. Higgins, C. H. Greene, Phys. Rev. C </a:t>
                </a:r>
                <a:r>
                  <a:rPr lang="en-US" sz="1400" b="1" i="0" dirty="0">
                    <a:effectLst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111</a:t>
                </a:r>
                <a:r>
                  <a:rPr lang="en-US" sz="1400" b="0" i="0" dirty="0">
                    <a:effectLst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, 014001 (2025)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fr-FR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-n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phaseshifts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favors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presence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of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deep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bound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states, simple </a:t>
                </a:r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Yukawa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</a:p>
              <a:p>
                <a:pPr lvl="1"/>
                <a:r>
                  <a:rPr lang="fr-FR" dirty="0" err="1">
                    <a:solidFill>
                      <a:srgbClr val="FF0000"/>
                    </a:solidFill>
                    <a:latin typeface="-apple-system"/>
                  </a:rPr>
                  <a:t>Potential</a:t>
                </a:r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: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𝑙𝑗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𝑙𝑗</m:t>
                          </m:r>
                        </m:sub>
                      </m:sSub>
                      <m:f>
                        <m:f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fr-FR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exp</m:t>
                          </m:r>
                          <m:d>
                            <m:dPr>
                              <m:ctrlPr>
                                <a:rPr lang="fr-F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fr-FR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fr-FR" dirty="0">
                  <a:solidFill>
                    <a:srgbClr val="FF0000"/>
                  </a:solidFill>
                  <a:latin typeface="-apple-system"/>
                </a:endParaRPr>
              </a:p>
              <a:p>
                <a:pPr lvl="1"/>
                <a:r>
                  <a:rPr lang="fr-FR" dirty="0">
                    <a:solidFill>
                      <a:srgbClr val="FF0000"/>
                    </a:solidFill>
                    <a:latin typeface="-apple-system"/>
                  </a:rPr>
                  <a:t> </a:t>
                </a:r>
              </a:p>
              <a:p>
                <a:pPr lvl="7"/>
                <a:endPara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  <a:p>
                <a:pPr lvl="7"/>
                <a:endParaRPr lang="en-US" sz="1400" b="0" i="0" dirty="0">
                  <a:effectLst/>
                  <a:latin typeface="Arabic Typesetting" panose="03020402040406030203" pitchFamily="66" charset="-78"/>
                  <a:cs typeface="Arabic Typesetting" panose="03020402040406030203" pitchFamily="66" charset="-78"/>
                </a:endParaRPr>
              </a:p>
              <a:p>
                <a:pPr lvl="7"/>
                <a:r>
                  <a:rPr lang="en-US" sz="1400" b="0" i="0" dirty="0">
                    <a:effectLst/>
                    <a:latin typeface="Arabic Typesetting" panose="03020402040406030203" pitchFamily="66" charset="-78"/>
                    <a:cs typeface="Arabic Typesetting" panose="03020402040406030203" pitchFamily="66" charset="-78"/>
                  </a:rPr>
                  <a:t> </a:t>
                </a:r>
                <a:endParaRPr lang="en-US" b="0" i="0" dirty="0">
                  <a:effectLst/>
                  <a:latin typeface="Noto Sans" panose="020B0502040504020204" pitchFamily="34" charset="0"/>
                </a:endParaRPr>
              </a:p>
              <a:p>
                <a:r>
                  <a:rPr lang="fr-FR" dirty="0"/>
                  <a:t> </a:t>
                </a:r>
              </a:p>
              <a:p>
                <a:endParaRPr lang="fr-FR" dirty="0">
                  <a:solidFill>
                    <a:srgbClr val="008000"/>
                  </a:solidFill>
                  <a:latin typeface="-apple-system"/>
                </a:endParaRPr>
              </a:p>
              <a:p>
                <a:endParaRPr lang="fr-FR" dirty="0"/>
              </a:p>
              <a:p>
                <a:endParaRPr lang="fr-FR" dirty="0"/>
              </a:p>
              <a:p>
                <a:endParaRPr lang="fr-F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fr-FR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B3B2970-420F-4921-9C4F-AFC037E596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037" y="1283795"/>
                <a:ext cx="7475134" cy="6727932"/>
              </a:xfrm>
              <a:prstGeom prst="rect">
                <a:avLst/>
              </a:prstGeom>
              <a:blipFill>
                <a:blip r:embed="rId8"/>
                <a:stretch>
                  <a:fillRect l="-652" t="-72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08EC92F1-D485-46B8-814A-D5772A582ECA}"/>
              </a:ext>
            </a:extLst>
          </p:cNvPr>
          <p:cNvSpPr/>
          <p:nvPr/>
        </p:nvSpPr>
        <p:spPr>
          <a:xfrm>
            <a:off x="-43563" y="2384013"/>
            <a:ext cx="5896361" cy="42853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23" name="Objet 22">
            <a:extLst>
              <a:ext uri="{FF2B5EF4-FFF2-40B4-BE49-F238E27FC236}">
                <a16:creationId xmlns:a16="http://schemas.microsoft.com/office/drawing/2014/main" id="{DAC3167B-0AB4-4980-8642-E4AF09D4B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707622"/>
              </p:ext>
            </p:extLst>
          </p:nvPr>
        </p:nvGraphicFramePr>
        <p:xfrm>
          <a:off x="96088" y="2384013"/>
          <a:ext cx="5789613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Graph" r:id="rId9" imgW="5789960" imgH="4420228" progId="Origin50.Graph">
                  <p:embed/>
                </p:oleObj>
              </mc:Choice>
              <mc:Fallback>
                <p:oleObj name="Graph" r:id="rId9" imgW="5789960" imgH="4420228" progId="Origin50.Graph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6088" y="2384013"/>
                        <a:ext cx="5789613" cy="441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31DE1563-964C-43A5-BA1E-50252D551590}"/>
              </a:ext>
            </a:extLst>
          </p:cNvPr>
          <p:cNvCxnSpPr>
            <a:cxnSpLocks/>
          </p:cNvCxnSpPr>
          <p:nvPr/>
        </p:nvCxnSpPr>
        <p:spPr>
          <a:xfrm flipH="1">
            <a:off x="5181996" y="5877272"/>
            <a:ext cx="1206961" cy="37734"/>
          </a:xfrm>
          <a:prstGeom prst="straightConnector1">
            <a:avLst/>
          </a:prstGeom>
          <a:ln w="158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8466F649-D3B2-4621-99AB-7656EAE180D9}"/>
              </a:ext>
            </a:extLst>
          </p:cNvPr>
          <p:cNvSpPr txBox="1"/>
          <p:nvPr/>
        </p:nvSpPr>
        <p:spPr>
          <a:xfrm>
            <a:off x="5766965" y="5453707"/>
            <a:ext cx="3595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2 </a:t>
            </a:r>
            <a:r>
              <a:rPr lang="fr-FR" dirty="0" err="1">
                <a:solidFill>
                  <a:srgbClr val="FF0000"/>
                </a:solidFill>
              </a:rPr>
              <a:t>deep</a:t>
            </a:r>
            <a:r>
              <a:rPr lang="fr-FR" dirty="0">
                <a:solidFill>
                  <a:srgbClr val="FF0000"/>
                </a:solidFill>
              </a:rPr>
              <a:t> states, 1 </a:t>
            </a:r>
            <a:r>
              <a:rPr lang="fr-FR" dirty="0" err="1">
                <a:solidFill>
                  <a:srgbClr val="FF0000"/>
                </a:solidFill>
              </a:rPr>
              <a:t>additional</a:t>
            </a:r>
            <a:r>
              <a:rPr lang="fr-FR" dirty="0">
                <a:solidFill>
                  <a:srgbClr val="FF0000"/>
                </a:solidFill>
              </a:rPr>
              <a:t> param</a:t>
            </a:r>
          </a:p>
        </p:txBody>
      </p:sp>
    </p:spTree>
    <p:extLst>
      <p:ext uri="{BB962C8B-B14F-4D97-AF65-F5344CB8AC3E}">
        <p14:creationId xmlns:p14="http://schemas.microsoft.com/office/powerpoint/2010/main" val="3670220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 err="1">
                <a:solidFill>
                  <a:schemeClr val="bg1"/>
                </a:solidFill>
              </a:rPr>
              <a:t>Struggles</a:t>
            </a:r>
            <a:r>
              <a:rPr lang="fr-FR" altLang="fr-FR" sz="3600" dirty="0">
                <a:solidFill>
                  <a:schemeClr val="bg1"/>
                </a:solidFill>
              </a:rPr>
              <a:t> </a:t>
            </a:r>
            <a:r>
              <a:rPr lang="fr-FR" altLang="fr-FR" sz="3600" dirty="0" err="1">
                <a:solidFill>
                  <a:schemeClr val="bg1"/>
                </a:solidFill>
              </a:rPr>
              <a:t>with</a:t>
            </a:r>
            <a:r>
              <a:rPr lang="fr-FR" altLang="fr-FR" sz="3600" dirty="0">
                <a:solidFill>
                  <a:schemeClr val="bg1"/>
                </a:solidFill>
              </a:rPr>
              <a:t> a model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pic>
        <p:nvPicPr>
          <p:cNvPr id="22" name="Picture 2" descr="Throwing Garbage River Royalty-Free Images, Stock Photos &amp; Pictures |  Shutterstock">
            <a:extLst>
              <a:ext uri="{FF2B5EF4-FFF2-40B4-BE49-F238E27FC236}">
                <a16:creationId xmlns:a16="http://schemas.microsoft.com/office/drawing/2014/main" id="{DFAA8795-DFE7-4297-B36A-01E90F5AF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275" y="2952131"/>
            <a:ext cx="1725570" cy="24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71B84DF-3B3C-4EB3-B7DE-B4DBFEFAED61}"/>
              </a:ext>
            </a:extLst>
          </p:cNvPr>
          <p:cNvCxnSpPr>
            <a:cxnSpLocks/>
          </p:cNvCxnSpPr>
          <p:nvPr/>
        </p:nvCxnSpPr>
        <p:spPr>
          <a:xfrm>
            <a:off x="7884368" y="1268760"/>
            <a:ext cx="0" cy="432048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B3EA549B-4015-4DE3-A8B7-4A16DD5181B4}"/>
              </a:ext>
            </a:extLst>
          </p:cNvPr>
          <p:cNvCxnSpPr>
            <a:cxnSpLocks/>
          </p:cNvCxnSpPr>
          <p:nvPr/>
        </p:nvCxnSpPr>
        <p:spPr>
          <a:xfrm>
            <a:off x="7884368" y="5012760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27DEF605-1FB5-45BD-9547-F04D5F2443A4}"/>
              </a:ext>
            </a:extLst>
          </p:cNvPr>
          <p:cNvCxnSpPr>
            <a:cxnSpLocks/>
          </p:cNvCxnSpPr>
          <p:nvPr/>
        </p:nvCxnSpPr>
        <p:spPr>
          <a:xfrm>
            <a:off x="7884368" y="4634760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DA774E5F-8A7E-4501-8322-333EF5B505E0}"/>
              </a:ext>
            </a:extLst>
          </p:cNvPr>
          <p:cNvCxnSpPr>
            <a:cxnSpLocks/>
          </p:cNvCxnSpPr>
          <p:nvPr/>
        </p:nvCxnSpPr>
        <p:spPr>
          <a:xfrm>
            <a:off x="7884368" y="4742760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C609DF14-B995-4525-9AC5-AB6FDFDAE132}"/>
                  </a:ext>
                </a:extLst>
              </p:cNvPr>
              <p:cNvSpPr txBox="1"/>
              <p:nvPr/>
            </p:nvSpPr>
            <p:spPr>
              <a:xfrm>
                <a:off x="8579128" y="4319861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8" name="ZoneTexte 27">
                <a:extLst>
                  <a:ext uri="{FF2B5EF4-FFF2-40B4-BE49-F238E27FC236}">
                    <a16:creationId xmlns:a16="http://schemas.microsoft.com/office/drawing/2014/main" id="{C609DF14-B995-4525-9AC5-AB6FDFDAE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128" y="4319861"/>
                <a:ext cx="752322" cy="396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B2E3890-4FB7-4857-8DB9-D475FD679E93}"/>
                  </a:ext>
                </a:extLst>
              </p:cNvPr>
              <p:cNvSpPr txBox="1"/>
              <p:nvPr/>
            </p:nvSpPr>
            <p:spPr>
              <a:xfrm>
                <a:off x="8574441" y="4567244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BB2E3890-4FB7-4857-8DB9-D475FD679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41" y="4567244"/>
                <a:ext cx="752322" cy="396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C704CAD0-3EFE-42AE-91E9-CA10B51B4A51}"/>
                  </a:ext>
                </a:extLst>
              </p:cNvPr>
              <p:cNvSpPr txBox="1"/>
              <p:nvPr/>
            </p:nvSpPr>
            <p:spPr>
              <a:xfrm>
                <a:off x="8574441" y="4889689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6600"/>
                  </a:solidFill>
                </a:endParaRPr>
              </a:p>
            </p:txBody>
          </p:sp>
        </mc:Choice>
        <mc:Fallback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C704CAD0-3EFE-42AE-91E9-CA10B51B4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41" y="4889689"/>
                <a:ext cx="752322" cy="396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7B7B8F81-14CE-4ED0-BF3C-635ACD8FFDF9}"/>
              </a:ext>
            </a:extLst>
          </p:cNvPr>
          <p:cNvCxnSpPr>
            <a:cxnSpLocks/>
          </p:cNvCxnSpPr>
          <p:nvPr/>
        </p:nvCxnSpPr>
        <p:spPr>
          <a:xfrm flipH="1">
            <a:off x="7884368" y="1268760"/>
            <a:ext cx="1043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>
            <a:extLst>
              <a:ext uri="{FF2B5EF4-FFF2-40B4-BE49-F238E27FC236}">
                <a16:creationId xmlns:a16="http://schemas.microsoft.com/office/drawing/2014/main" id="{28B3C887-28F2-4BCD-A36C-4F811579B887}"/>
              </a:ext>
            </a:extLst>
          </p:cNvPr>
          <p:cNvSpPr txBox="1"/>
          <p:nvPr/>
        </p:nvSpPr>
        <p:spPr>
          <a:xfrm>
            <a:off x="7571461" y="1196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D213D3DC-EF0C-4E5C-8B37-AA21AB82D37C}"/>
              </a:ext>
            </a:extLst>
          </p:cNvPr>
          <p:cNvSpPr txBox="1"/>
          <p:nvPr/>
        </p:nvSpPr>
        <p:spPr>
          <a:xfrm>
            <a:off x="7330984" y="44486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-28.3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B4128F08-EA18-4459-89B3-6C1E56006271}"/>
              </a:ext>
            </a:extLst>
          </p:cNvPr>
          <p:cNvSpPr txBox="1"/>
          <p:nvPr/>
        </p:nvSpPr>
        <p:spPr>
          <a:xfrm>
            <a:off x="7350246" y="487635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-31.4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B57D2B2-433C-4777-8EB0-2C171B32770E}"/>
              </a:ext>
            </a:extLst>
          </p:cNvPr>
          <p:cNvSpPr txBox="1"/>
          <p:nvPr/>
        </p:nvSpPr>
        <p:spPr>
          <a:xfrm>
            <a:off x="7341869" y="4641188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-29.3</a:t>
            </a:r>
          </a:p>
        </p:txBody>
      </p: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44218494-D06C-4918-A14D-4973BE07BC13}"/>
              </a:ext>
            </a:extLst>
          </p:cNvPr>
          <p:cNvCxnSpPr>
            <a:cxnSpLocks/>
          </p:cNvCxnSpPr>
          <p:nvPr/>
        </p:nvCxnSpPr>
        <p:spPr>
          <a:xfrm>
            <a:off x="7884368" y="2276760"/>
            <a:ext cx="93610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82D70AEA-203D-4388-B4D0-387B2B49D64E}"/>
                  </a:ext>
                </a:extLst>
              </p:cNvPr>
              <p:cNvSpPr txBox="1"/>
              <p:nvPr/>
            </p:nvSpPr>
            <p:spPr>
              <a:xfrm>
                <a:off x="8686588" y="2026253"/>
                <a:ext cx="640175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82D70AEA-203D-4388-B4D0-387B2B49D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588" y="2026253"/>
                <a:ext cx="640175" cy="3963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ZoneTexte 37">
            <a:extLst>
              <a:ext uri="{FF2B5EF4-FFF2-40B4-BE49-F238E27FC236}">
                <a16:creationId xmlns:a16="http://schemas.microsoft.com/office/drawing/2014/main" id="{DD2D43AA-E134-499B-A094-A6514CA44A9F}"/>
              </a:ext>
            </a:extLst>
          </p:cNvPr>
          <p:cNvSpPr txBox="1"/>
          <p:nvPr/>
        </p:nvSpPr>
        <p:spPr>
          <a:xfrm>
            <a:off x="7367480" y="5648596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484EA74D-1A79-4F76-B38B-C9AD355445B8}"/>
              </a:ext>
            </a:extLst>
          </p:cNvPr>
          <p:cNvCxnSpPr>
            <a:cxnSpLocks/>
          </p:cNvCxnSpPr>
          <p:nvPr/>
        </p:nvCxnSpPr>
        <p:spPr>
          <a:xfrm>
            <a:off x="7884368" y="2204864"/>
            <a:ext cx="936104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C191AB0-6136-4790-86A0-4B1D43FAE0BA}"/>
                  </a:ext>
                </a:extLst>
              </p:cNvPr>
              <p:cNvSpPr txBox="1"/>
              <p:nvPr/>
            </p:nvSpPr>
            <p:spPr>
              <a:xfrm>
                <a:off x="8473779" y="1789694"/>
                <a:ext cx="857671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6C191AB0-6136-4790-86A0-4B1D43FAE0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3779" y="1789694"/>
                <a:ext cx="857671" cy="3963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DF969F7A-7653-4816-B197-C80FB6EE6DF5}"/>
              </a:ext>
            </a:extLst>
          </p:cNvPr>
          <p:cNvCxnSpPr>
            <a:cxnSpLocks/>
          </p:cNvCxnSpPr>
          <p:nvPr/>
        </p:nvCxnSpPr>
        <p:spPr>
          <a:xfrm>
            <a:off x="7884368" y="2636912"/>
            <a:ext cx="936104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C5BA018-C639-4A6F-8512-AE35EBEC7820}"/>
                  </a:ext>
                </a:extLst>
              </p:cNvPr>
              <p:cNvSpPr txBox="1"/>
              <p:nvPr/>
            </p:nvSpPr>
            <p:spPr>
              <a:xfrm>
                <a:off x="6317461" y="2593528"/>
                <a:ext cx="4738254" cy="406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BC5BA018-C639-4A6F-8512-AE35EBEC7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7461" y="2593528"/>
                <a:ext cx="4738254" cy="40613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ZoneTexte 43">
            <a:extLst>
              <a:ext uri="{FF2B5EF4-FFF2-40B4-BE49-F238E27FC236}">
                <a16:creationId xmlns:a16="http://schemas.microsoft.com/office/drawing/2014/main" id="{412D2043-2A79-44A8-A03F-B0C27A224901}"/>
              </a:ext>
            </a:extLst>
          </p:cNvPr>
          <p:cNvSpPr txBox="1"/>
          <p:nvPr/>
        </p:nvSpPr>
        <p:spPr>
          <a:xfrm>
            <a:off x="7452320" y="2115903"/>
            <a:ext cx="55997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0B0F0"/>
                </a:solidFill>
              </a:rPr>
              <a:t>-8.5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DACCE52-2E1E-4E38-912A-AC37A0705B78}"/>
              </a:ext>
            </a:extLst>
          </p:cNvPr>
          <p:cNvSpPr txBox="1"/>
          <p:nvPr/>
        </p:nvSpPr>
        <p:spPr>
          <a:xfrm>
            <a:off x="7393830" y="2517180"/>
            <a:ext cx="55997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chemeClr val="accent2">
                    <a:lumMod val="50000"/>
                  </a:schemeClr>
                </a:solidFill>
              </a:rPr>
              <a:t>-10.7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96E679C-A016-43CE-9C81-0ED91D2613B0}"/>
                  </a:ext>
                </a:extLst>
              </p:cNvPr>
              <p:cNvSpPr txBox="1"/>
              <p:nvPr/>
            </p:nvSpPr>
            <p:spPr>
              <a:xfrm>
                <a:off x="195901" y="1119959"/>
                <a:ext cx="6597282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latin typeface="-apple-system"/>
                  </a:rPr>
                  <a:t>How to </a:t>
                </a:r>
                <a:r>
                  <a:rPr lang="fr-FR" dirty="0" err="1">
                    <a:latin typeface="-apple-system"/>
                  </a:rPr>
                  <a:t>resolve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underbinding</a:t>
                </a:r>
                <a:r>
                  <a:rPr lang="fr-FR" dirty="0">
                    <a:latin typeface="-apple-system"/>
                  </a:rPr>
                  <a:t> </a:t>
                </a:r>
                <a:r>
                  <a:rPr lang="fr-FR" dirty="0" err="1">
                    <a:latin typeface="-apple-system"/>
                  </a:rPr>
                  <a:t>problem</a:t>
                </a:r>
                <a:r>
                  <a:rPr lang="fr-FR" dirty="0">
                    <a:latin typeface="-apple-system"/>
                  </a:rPr>
                  <a:t> in </a:t>
                </a:r>
                <a:r>
                  <a:rPr lang="fr-FR" dirty="0"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latin typeface="-apple-system"/>
                  </a:rPr>
                  <a:t>-n-n </a:t>
                </a:r>
                <a:r>
                  <a:rPr lang="fr-FR" dirty="0" err="1">
                    <a:latin typeface="-apple-system"/>
                  </a:rPr>
                  <a:t>models</a:t>
                </a:r>
                <a:r>
                  <a:rPr lang="fr-FR" dirty="0">
                    <a:latin typeface="-apple-system"/>
                  </a:rPr>
                  <a:t>?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fr-FR" dirty="0" err="1">
                    <a:latin typeface="-apple-system"/>
                  </a:rPr>
                  <a:t>Ease</a:t>
                </a:r>
                <a:r>
                  <a:rPr lang="fr-FR" dirty="0">
                    <a:latin typeface="-apple-system"/>
                  </a:rPr>
                  <a:t> projection of the </a:t>
                </a:r>
                <a:r>
                  <a:rPr lang="fr-FR" dirty="0" err="1">
                    <a:latin typeface="-apple-system"/>
                  </a:rPr>
                  <a:t>deep</a:t>
                </a:r>
                <a:r>
                  <a:rPr lang="fr-FR" dirty="0">
                    <a:latin typeface="-apple-system"/>
                  </a:rPr>
                  <a:t> (</a:t>
                </a:r>
                <a:r>
                  <a:rPr lang="fr-FR" dirty="0"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latin typeface="-apple-system"/>
                  </a:rPr>
                  <a:t>-n) </a:t>
                </a:r>
                <a:r>
                  <a:rPr lang="fr-FR" dirty="0" err="1">
                    <a:latin typeface="-apple-system"/>
                  </a:rPr>
                  <a:t>spurious</a:t>
                </a:r>
                <a:r>
                  <a:rPr lang="fr-FR" dirty="0">
                    <a:latin typeface="-apple-system"/>
                  </a:rPr>
                  <a:t> states</a:t>
                </a:r>
              </a:p>
              <a:p>
                <a:r>
                  <a:rPr lang="fr-FR" dirty="0">
                    <a:latin typeface="-apple-system"/>
                  </a:rPr>
                  <a:t>     In OCM </a:t>
                </a:r>
                <a:r>
                  <a:rPr lang="fr-FR" dirty="0" err="1">
                    <a:latin typeface="-apple-system"/>
                  </a:rPr>
                  <a:t>deep</a:t>
                </a:r>
                <a:r>
                  <a:rPr lang="fr-FR" dirty="0">
                    <a:latin typeface="-apple-system"/>
                  </a:rPr>
                  <a:t> states are </a:t>
                </a:r>
                <a:r>
                  <a:rPr lang="fr-FR" dirty="0" err="1">
                    <a:latin typeface="-apple-system"/>
                  </a:rPr>
                  <a:t>projected</a:t>
                </a:r>
                <a:r>
                  <a:rPr lang="fr-FR" dirty="0">
                    <a:latin typeface="-apple-system"/>
                  </a:rPr>
                  <a:t> to E(</a:t>
                </a:r>
                <a:r>
                  <a:rPr lang="fr-FR" dirty="0">
                    <a:latin typeface="Symbol" panose="05050102010706020507" pitchFamily="18" charset="2"/>
                  </a:rPr>
                  <a:t>a</a:t>
                </a:r>
                <a:r>
                  <a:rPr lang="fr-FR" dirty="0">
                    <a:latin typeface="-apple-system"/>
                  </a:rPr>
                  <a:t>-n)=</a:t>
                </a:r>
                <a:r>
                  <a:rPr lang="en-US" sz="1800" dirty="0">
                    <a:solidFill>
                      <a:schemeClr val="accent2"/>
                    </a:solidFill>
                    <a:latin typeface="-apple-system"/>
                    <a:cs typeface="Arabic Typesetting" panose="03020402040406030203" pitchFamily="66" charset="-78"/>
                    <a:sym typeface="Wingdings" panose="05000000000000000000" pitchFamily="2" charset="2"/>
                  </a:rPr>
                  <a:t>+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abic Typesetting" panose="03020402040406030203" pitchFamily="66" charset="-78"/>
                        <a:sym typeface="Wingdings" panose="05000000000000000000" pitchFamily="2" charset="2"/>
                      </a:rPr>
                      <m:t>∞</m:t>
                    </m:r>
                  </m:oMath>
                </a14:m>
                <a:endParaRPr lang="fr-FR" dirty="0">
                  <a:latin typeface="-apple-system"/>
                </a:endParaRPr>
              </a:p>
              <a:p>
                <a:r>
                  <a:rPr lang="fr-FR" dirty="0">
                    <a:latin typeface="-apple-system"/>
                  </a:rPr>
                  <a:t> </a:t>
                </a:r>
                <a:endParaRPr lang="fr-FR" dirty="0">
                  <a:solidFill>
                    <a:srgbClr val="FF0000"/>
                  </a:solidFill>
                  <a:latin typeface="-apple-system"/>
                </a:endParaRPr>
              </a:p>
            </p:txBody>
          </p:sp>
        </mc:Choice>
        <mc:Fallback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696E679C-A016-43CE-9C81-0ED91D261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901" y="1119959"/>
                <a:ext cx="6597282" cy="1200329"/>
              </a:xfrm>
              <a:prstGeom prst="rect">
                <a:avLst/>
              </a:prstGeom>
              <a:blipFill>
                <a:blip r:embed="rId10"/>
                <a:stretch>
                  <a:fillRect l="-739" t="-406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8" name="Picture 4" descr="Red Clipart Dump Truck - Garbage Truck Dumping Clipart - 432x399 PNG  Download - PNGkit">
            <a:extLst>
              <a:ext uri="{FF2B5EF4-FFF2-40B4-BE49-F238E27FC236}">
                <a16:creationId xmlns:a16="http://schemas.microsoft.com/office/drawing/2014/main" id="{2161C86D-B5BD-40A5-9D7C-393AEEF6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870" y="1347084"/>
            <a:ext cx="2157724" cy="116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E14F2E0-4D8E-4D7E-9C9C-FF30AEAECA27}"/>
              </a:ext>
            </a:extLst>
          </p:cNvPr>
          <p:cNvSpPr txBox="1"/>
          <p:nvPr/>
        </p:nvSpPr>
        <p:spPr>
          <a:xfrm>
            <a:off x="6176113" y="260951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CF48D909-03BF-4261-88C2-5BEF61BB82CE}"/>
              </a:ext>
            </a:extLst>
          </p:cNvPr>
          <p:cNvSpPr txBox="1"/>
          <p:nvPr/>
        </p:nvSpPr>
        <p:spPr>
          <a:xfrm>
            <a:off x="5274981" y="2185658"/>
            <a:ext cx="6598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-apple-system"/>
              </a:rPr>
              <a:t>OCM</a:t>
            </a:r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6" name="Tableau 48">
                <a:extLst>
                  <a:ext uri="{FF2B5EF4-FFF2-40B4-BE49-F238E27FC236}">
                    <a16:creationId xmlns:a16="http://schemas.microsoft.com/office/drawing/2014/main" id="{4EE0F4E9-B6DE-4188-9D79-BFC13CBEF1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680286"/>
                  </p:ext>
                </p:extLst>
              </p:nvPr>
            </p:nvGraphicFramePr>
            <p:xfrm>
              <a:off x="107504" y="3494651"/>
              <a:ext cx="5285632" cy="17896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8288">
                      <a:extLst>
                        <a:ext uri="{9D8B030D-6E8A-4147-A177-3AD203B41FA5}">
                          <a16:colId xmlns:a16="http://schemas.microsoft.com/office/drawing/2014/main" val="4074778099"/>
                        </a:ext>
                      </a:extLst>
                    </a:gridCol>
                    <a:gridCol w="885732">
                      <a:extLst>
                        <a:ext uri="{9D8B030D-6E8A-4147-A177-3AD203B41FA5}">
                          <a16:colId xmlns:a16="http://schemas.microsoft.com/office/drawing/2014/main" val="699291782"/>
                        </a:ext>
                      </a:extLst>
                    </a:gridCol>
                    <a:gridCol w="1233534">
                      <a:extLst>
                        <a:ext uri="{9D8B030D-6E8A-4147-A177-3AD203B41FA5}">
                          <a16:colId xmlns:a16="http://schemas.microsoft.com/office/drawing/2014/main" val="1530142956"/>
                        </a:ext>
                      </a:extLst>
                    </a:gridCol>
                    <a:gridCol w="1523777">
                      <a:extLst>
                        <a:ext uri="{9D8B030D-6E8A-4147-A177-3AD203B41FA5}">
                          <a16:colId xmlns:a16="http://schemas.microsoft.com/office/drawing/2014/main" val="3327481615"/>
                        </a:ext>
                      </a:extLst>
                    </a:gridCol>
                    <a:gridCol w="714301">
                      <a:extLst>
                        <a:ext uri="{9D8B030D-6E8A-4147-A177-3AD203B41FA5}">
                          <a16:colId xmlns:a16="http://schemas.microsoft.com/office/drawing/2014/main" val="3337278564"/>
                        </a:ext>
                      </a:extLst>
                    </a:gridCol>
                  </a:tblGrid>
                  <a:tr h="416148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fr-FR" sz="10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fr-FR" sz="10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sSubSup>
                                      <m:sSubSupPr>
                                        <m:ctrlPr>
                                          <a:rPr lang="fr-FR" sz="1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fr-FR" sz="1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𝒓</m:t>
                                        </m:r>
                                      </m:e>
                                      <m:sub>
                                        <m:r>
                                          <a:rPr lang="fr-FR" sz="1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  <m:sup>
                                        <m:r>
                                          <a:rPr lang="fr-FR" sz="1000" b="1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𝟐</m:t>
                                        </m:r>
                                      </m:sup>
                                    </m:sSubSup>
                                    <m:r>
                                      <a:rPr lang="fr-FR" sz="1000" b="1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&gt;;</m:t>
                                    </m:r>
                                  </m:e>
                                </m:rad>
                                <m:r>
                                  <a:rPr lang="fr-FR" sz="1000" b="1" i="1" smtClean="0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𝒇𝒎</m:t>
                                </m:r>
                              </m:oMath>
                            </m:oMathPara>
                          </a14:m>
                          <a:endParaRPr lang="fr-FR" sz="1000" b="1" dirty="0">
                            <a:solidFill>
                              <a:srgbClr val="002060"/>
                            </a:solidFill>
                            <a:latin typeface="-apple-system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Pre>
                                  <m:sPrePr>
                                    <m:ctrlP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  <m:e>
                                    <m: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𝐻𝑒</m:t>
                                    </m:r>
                                  </m:e>
                                </m:sPre>
                                <m:d>
                                  <m:dPr>
                                    <m:ctrlPr>
                                      <a:rPr lang="fr-FR" sz="1000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sz="10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0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fr-FR" sz="1000" b="0" i="1" smtClean="0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fr-FR" sz="1000" dirty="0">
                            <a:solidFill>
                              <a:srgbClr val="002060"/>
                            </a:solidFill>
                            <a:latin typeface="-apple-system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b="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a:t>E(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fr-FR" sz="1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fr-FR" sz="1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  <m:e>
                                  <m:r>
                                    <a:rPr lang="fr-FR" sz="1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𝐻𝑒</m:t>
                                  </m:r>
                                </m:e>
                              </m:sPre>
                              <m:d>
                                <m:dPr>
                                  <m:ctrlPr>
                                    <a:rPr lang="fr-FR" sz="1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fr-FR" sz="1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sz="1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-apple-system"/>
                          </a:endParaRPr>
                        </a:p>
                        <a:p>
                          <a:r>
                            <a:rPr lang="fr-FR" sz="1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b="0" i="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+mn-lt"/>
                            </a:rPr>
                            <a:t>E(</a:t>
                          </a:r>
                          <a:r>
                            <a:rPr lang="fr-FR" sz="1000" b="0" i="1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a:t>E(</a:t>
                          </a:r>
                          <a14:m>
                            <m:oMath xmlns:m="http://schemas.openxmlformats.org/officeDocument/2006/math">
                              <m:sPre>
                                <m:sPrePr>
                                  <m:ctrlPr>
                                    <a:rPr lang="fr-FR" sz="1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PrePr>
                                <m:sub/>
                                <m:sup>
                                  <m:r>
                                    <a:rPr lang="fr-FR" sz="1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p>
                                <m:e>
                                  <m:r>
                                    <a:rPr lang="fr-FR" sz="10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𝐻𝑒</m:t>
                                  </m:r>
                                </m:e>
                              </m:sPre>
                              <m:d>
                                <m:dPr>
                                  <m:ctrlPr>
                                    <a:rPr lang="fr-FR" sz="1000" b="0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3/</m:t>
                                      </m:r>
                                      <m: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fr-FR" sz="1000" b="0" i="1" smtClean="0"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fr-FR" sz="1000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fr-FR" sz="1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-apple-system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MeV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fr-FR" sz="1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  <m:r>
                                  <m:rPr>
                                    <m:nor/>
                                  </m:rPr>
                                  <a:rPr lang="fr-FR" sz="1000" b="0" i="1" dirty="0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Pre>
                                  <m:sPrePr>
                                    <m:ctrlP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PrePr>
                                  <m:sub/>
                                  <m:sup>
                                    <m: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sup>
                                  <m:e>
                                    <m:r>
                                      <a:rPr lang="fr-FR" sz="1000" b="0" i="1" dirty="0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𝐻𝑒</m:t>
                                    </m:r>
                                  </m:e>
                                </m:sPre>
                                <m:d>
                                  <m:dPr>
                                    <m:ctrlPr>
                                      <a:rPr lang="fr-FR" sz="1000" b="0" i="1" smtClean="0">
                                        <a:solidFill>
                                          <a:schemeClr val="accent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fr-FR" sz="10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0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sup>
                                        <m:r>
                                          <a:rPr lang="fr-FR" sz="1000" b="0" i="1" smtClean="0">
                                            <a:solidFill>
                                              <a:schemeClr val="accent2">
                                                <a:lumMod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fr-FR" sz="1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fr-FR" sz="1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-apple-system"/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0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MeV</a:t>
                          </a:r>
                        </a:p>
                        <a:p>
                          <a:endParaRPr lang="fr-FR" sz="1000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-apple-system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20121733"/>
                      </a:ext>
                    </a:extLst>
                  </a:tr>
                  <a:tr h="230313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KKNN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2.71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0.91-0.09i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0.315(5)-0.035(1)i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-2.98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735968"/>
                      </a:ext>
                    </a:extLst>
                  </a:tr>
                  <a:tr h="230313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Papp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2.88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0.82-0.10i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0.35(1)-0.041(1)i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-2.96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4779680"/>
                      </a:ext>
                    </a:extLst>
                  </a:tr>
                  <a:tr h="230313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Cliff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2.18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0.99-0.07(1)i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0.512-0.088i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-2.5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150646"/>
                      </a:ext>
                    </a:extLst>
                  </a:tr>
                  <a:tr h="230313">
                    <a:tc>
                      <a:txBody>
                        <a:bodyPr/>
                        <a:lstStyle/>
                        <a:p>
                          <a:r>
                            <a:rPr lang="fr-FR" sz="1400" dirty="0" err="1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Exp</a:t>
                          </a:r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2.9(1)*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0.824-0.06(1)i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0.445-0.075(10)i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-3.11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01143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6" name="Tableau 48">
                <a:extLst>
                  <a:ext uri="{FF2B5EF4-FFF2-40B4-BE49-F238E27FC236}">
                    <a16:creationId xmlns:a16="http://schemas.microsoft.com/office/drawing/2014/main" id="{4EE0F4E9-B6DE-4188-9D79-BFC13CBEF1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680286"/>
                  </p:ext>
                </p:extLst>
              </p:nvPr>
            </p:nvGraphicFramePr>
            <p:xfrm>
              <a:off x="107504" y="3494651"/>
              <a:ext cx="5285632" cy="17896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28288">
                      <a:extLst>
                        <a:ext uri="{9D8B030D-6E8A-4147-A177-3AD203B41FA5}">
                          <a16:colId xmlns:a16="http://schemas.microsoft.com/office/drawing/2014/main" val="4074778099"/>
                        </a:ext>
                      </a:extLst>
                    </a:gridCol>
                    <a:gridCol w="885732">
                      <a:extLst>
                        <a:ext uri="{9D8B030D-6E8A-4147-A177-3AD203B41FA5}">
                          <a16:colId xmlns:a16="http://schemas.microsoft.com/office/drawing/2014/main" val="699291782"/>
                        </a:ext>
                      </a:extLst>
                    </a:gridCol>
                    <a:gridCol w="1233534">
                      <a:extLst>
                        <a:ext uri="{9D8B030D-6E8A-4147-A177-3AD203B41FA5}">
                          <a16:colId xmlns:a16="http://schemas.microsoft.com/office/drawing/2014/main" val="1530142956"/>
                        </a:ext>
                      </a:extLst>
                    </a:gridCol>
                    <a:gridCol w="1523777">
                      <a:extLst>
                        <a:ext uri="{9D8B030D-6E8A-4147-A177-3AD203B41FA5}">
                          <a16:colId xmlns:a16="http://schemas.microsoft.com/office/drawing/2014/main" val="3327481615"/>
                        </a:ext>
                      </a:extLst>
                    </a:gridCol>
                    <a:gridCol w="714301">
                      <a:extLst>
                        <a:ext uri="{9D8B030D-6E8A-4147-A177-3AD203B41FA5}">
                          <a16:colId xmlns:a16="http://schemas.microsoft.com/office/drawing/2014/main" val="3337278564"/>
                        </a:ext>
                      </a:extLst>
                    </a:gridCol>
                  </a:tblGrid>
                  <a:tr h="570484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-apple-system"/>
                            </a:rPr>
                            <a:t>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2"/>
                          <a:stretch>
                            <a:fillRect l="-104795" t="-1064" r="-393151" b="-2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2"/>
                          <a:stretch>
                            <a:fillRect l="-148020" t="-1064" r="-184158" b="-2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2"/>
                          <a:stretch>
                            <a:fillRect l="-199602" t="-1064" r="-48207" b="-2234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12"/>
                          <a:stretch>
                            <a:fillRect l="-642735" t="-1064" r="-3419" b="-2234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2012173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KKNN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2.71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0.91-0.09i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0.315(5)-0.035(1)i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-2.98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7735968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Papp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2.88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0.82-0.10i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0.35(1)-0.041(1)i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chemeClr val="tx1"/>
                              </a:solidFill>
                              <a:latin typeface="-apple-system"/>
                            </a:rPr>
                            <a:t>-2.96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477968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Cliff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2.18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0.99-0.07(1)i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0.512-0.088i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latin typeface="-apple-system"/>
                            </a:rPr>
                            <a:t>-2.5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72150646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fr-FR" sz="1400" dirty="0" err="1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Exp</a:t>
                          </a:r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2.9(1)*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0.824-0.06(1)i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0.445-0.075(10)i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400" dirty="0">
                              <a:solidFill>
                                <a:srgbClr val="FF0000"/>
                              </a:solidFill>
                              <a:latin typeface="-apple-system"/>
                            </a:rPr>
                            <a:t>-3.11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4401143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Bulle narrative : rectangle 48">
                <a:extLst>
                  <a:ext uri="{FF2B5EF4-FFF2-40B4-BE49-F238E27FC236}">
                    <a16:creationId xmlns:a16="http://schemas.microsoft.com/office/drawing/2014/main" id="{1FE383A3-030C-4BC2-9BC9-DB8931D40B5E}"/>
                  </a:ext>
                </a:extLst>
              </p:cNvPr>
              <p:cNvSpPr/>
              <p:nvPr/>
            </p:nvSpPr>
            <p:spPr>
              <a:xfrm>
                <a:off x="1776137" y="2510901"/>
                <a:ext cx="2943499" cy="483500"/>
              </a:xfrm>
              <a:prstGeom prst="wedgeRectCallout">
                <a:avLst>
                  <a:gd name="adj1" fmla="val -3844"/>
                  <a:gd name="adj2" fmla="val 262675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>
                    <a:solidFill>
                      <a:srgbClr val="FF0000"/>
                    </a:solidFill>
                    <a:latin typeface="-apple-system"/>
                  </a:rPr>
                  <a:t>Energies relative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/>
                      <m:sup>
                        <m: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𝐻𝑒</m:t>
                    </m:r>
                    <m:r>
                      <a:rPr lang="fr-FR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fr-FR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endParaRPr lang="fr-FR" sz="1600" b="0" dirty="0">
                  <a:solidFill>
                    <a:srgbClr val="FF0000"/>
                  </a:solidFill>
                  <a:latin typeface="-apple-system"/>
                </a:endParaRPr>
              </a:p>
              <a:p>
                <a:pPr algn="ctr"/>
                <a:r>
                  <a:rPr lang="fr-FR" sz="1600" dirty="0" err="1">
                    <a:solidFill>
                      <a:srgbClr val="FF0000"/>
                    </a:solidFill>
                    <a:latin typeface="-apple-system"/>
                  </a:rPr>
                  <a:t>threshold</a:t>
                </a:r>
                <a:r>
                  <a:rPr lang="fr-FR" sz="1600" dirty="0">
                    <a:solidFill>
                      <a:srgbClr val="FF0000"/>
                    </a:solidFill>
                    <a:latin typeface="-apple-system"/>
                  </a:rPr>
                  <a:t>!</a:t>
                </a:r>
              </a:p>
            </p:txBody>
          </p:sp>
        </mc:Choice>
        <mc:Fallback>
          <p:sp>
            <p:nvSpPr>
              <p:cNvPr id="49" name="Bulle narrative : rectangle 48">
                <a:extLst>
                  <a:ext uri="{FF2B5EF4-FFF2-40B4-BE49-F238E27FC236}">
                    <a16:creationId xmlns:a16="http://schemas.microsoft.com/office/drawing/2014/main" id="{1FE383A3-030C-4BC2-9BC9-DB8931D40B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137" y="2510901"/>
                <a:ext cx="2943499" cy="483500"/>
              </a:xfrm>
              <a:prstGeom prst="wedgeRectCallout">
                <a:avLst>
                  <a:gd name="adj1" fmla="val -3844"/>
                  <a:gd name="adj2" fmla="val 262675"/>
                </a:avLst>
              </a:prstGeom>
              <a:blipFill>
                <a:blip r:embed="rId13"/>
                <a:stretch>
                  <a:fillRect t="-23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Ellipse 1">
            <a:extLst>
              <a:ext uri="{FF2B5EF4-FFF2-40B4-BE49-F238E27FC236}">
                <a16:creationId xmlns:a16="http://schemas.microsoft.com/office/drawing/2014/main" id="{1588B061-F928-48C7-B524-FB5870A76181}"/>
              </a:ext>
            </a:extLst>
          </p:cNvPr>
          <p:cNvSpPr/>
          <p:nvPr/>
        </p:nvSpPr>
        <p:spPr>
          <a:xfrm>
            <a:off x="912041" y="4641188"/>
            <a:ext cx="864096" cy="4207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331C4051-4110-4304-8CC2-910B1164F825}"/>
                  </a:ext>
                </a:extLst>
              </p:cNvPr>
              <p:cNvSpPr txBox="1"/>
              <p:nvPr/>
            </p:nvSpPr>
            <p:spPr>
              <a:xfrm>
                <a:off x="78835" y="5287723"/>
                <a:ext cx="6598226" cy="578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1200" dirty="0">
                    <a:latin typeface="-apple-system"/>
                  </a:rPr>
                  <a:t>1 </a:t>
                </a:r>
                <a:r>
                  <a:rPr lang="fr-FR" sz="1200" dirty="0" err="1">
                    <a:latin typeface="-apple-system"/>
                  </a:rPr>
                  <a:t>parameter</a:t>
                </a:r>
                <a:r>
                  <a:rPr lang="fr-FR" sz="1200" dirty="0">
                    <a:latin typeface="-apple-system"/>
                  </a:rPr>
                  <a:t> </a:t>
                </a:r>
                <a:r>
                  <a:rPr lang="fr-FR" sz="1200" dirty="0" err="1">
                    <a:latin typeface="-apple-system"/>
                  </a:rPr>
                  <a:t>is</a:t>
                </a:r>
                <a:r>
                  <a:rPr lang="fr-FR" sz="1200" dirty="0">
                    <a:latin typeface="-apple-system"/>
                  </a:rPr>
                  <a:t> </a:t>
                </a:r>
                <a:r>
                  <a:rPr lang="fr-FR" sz="1200" dirty="0" err="1">
                    <a:latin typeface="-apple-system"/>
                  </a:rPr>
                  <a:t>adjusted</a:t>
                </a:r>
                <a:r>
                  <a:rPr lang="fr-FR" sz="1200" dirty="0">
                    <a:latin typeface="-apple-system"/>
                  </a:rPr>
                  <a:t> to </a:t>
                </a:r>
                <a:r>
                  <a:rPr lang="fr-FR" sz="1200" dirty="0" err="1">
                    <a:latin typeface="-apple-system"/>
                  </a:rPr>
                  <a:t>reproduce</a:t>
                </a:r>
                <a:r>
                  <a:rPr lang="fr-FR" sz="1200" dirty="0">
                    <a:latin typeface="-apple-system"/>
                  </a:rPr>
                  <a:t>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fr-FR" sz="1200" b="0" i="1" dirty="0" smtClean="0">
                            <a:solidFill>
                              <a:srgbClr val="002060"/>
                            </a:solidFill>
                            <a:latin typeface="-apple-system"/>
                          </a:rPr>
                        </m:ctrlPr>
                      </m:sPrePr>
                      <m:sub/>
                      <m:sup>
                        <m:r>
                          <a:rPr lang="fr-FR" sz="1200" b="0" i="1" dirty="0" smtClean="0">
                            <a:solidFill>
                              <a:srgbClr val="002060"/>
                            </a:solidFill>
                            <a:latin typeface="-apple-system"/>
                          </a:rPr>
                          <m:t>6</m:t>
                        </m:r>
                      </m:sup>
                      <m:e>
                        <m:r>
                          <a:rPr lang="fr-FR" sz="1200" b="0" i="1" dirty="0" smtClean="0">
                            <a:solidFill>
                              <a:srgbClr val="002060"/>
                            </a:solidFill>
                            <a:latin typeface="-apple-system"/>
                          </a:rPr>
                          <m:t>𝐻𝑒</m:t>
                        </m:r>
                      </m:e>
                    </m:sPre>
                    <m:d>
                      <m:dPr>
                        <m:ctrlPr>
                          <a:rPr lang="fr-FR" sz="1200" b="0" i="1" smtClean="0">
                            <a:solidFill>
                              <a:srgbClr val="002060"/>
                            </a:solidFill>
                            <a:latin typeface="-apple-system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fr-FR" sz="1200" b="0" i="1" smtClean="0">
                                <a:solidFill>
                                  <a:srgbClr val="002060"/>
                                </a:solidFill>
                                <a:latin typeface="-apple-system"/>
                              </a:rPr>
                            </m:ctrlPr>
                          </m:sSupPr>
                          <m:e>
                            <m:r>
                              <a:rPr lang="fr-FR" sz="1200" b="0" i="1" smtClean="0">
                                <a:solidFill>
                                  <a:srgbClr val="002060"/>
                                </a:solidFill>
                                <a:latin typeface="-apple-system"/>
                              </a:rPr>
                              <m:t>0</m:t>
                            </m:r>
                          </m:e>
                          <m:sup>
                            <m:r>
                              <a:rPr lang="fr-FR" sz="1200" b="0" i="1" smtClean="0">
                                <a:solidFill>
                                  <a:srgbClr val="002060"/>
                                </a:solidFill>
                                <a:latin typeface="-apple-system"/>
                              </a:rPr>
                              <m:t>+</m:t>
                            </m:r>
                          </m:sup>
                        </m:sSup>
                      </m:e>
                    </m:d>
                  </m:oMath>
                </a14:m>
                <a:r>
                  <a:rPr lang="fr-FR" sz="1200" dirty="0">
                    <a:latin typeface="-apple-system"/>
                  </a:rPr>
                  <a:t> binding </a:t>
                </a:r>
                <a:r>
                  <a:rPr lang="fr-FR" sz="1200" dirty="0" err="1">
                    <a:latin typeface="-apple-system"/>
                  </a:rPr>
                  <a:t>energy</a:t>
                </a:r>
                <a:endParaRPr lang="fr-FR" sz="1200" dirty="0">
                  <a:latin typeface="-apple-system"/>
                </a:endParaRPr>
              </a:p>
              <a:p>
                <a:endParaRPr lang="fr-FR" dirty="0">
                  <a:latin typeface="-apple-system"/>
                </a:endParaRPr>
              </a:p>
            </p:txBody>
          </p:sp>
        </mc:Choice>
        <mc:Fallback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331C4051-4110-4304-8CC2-910B1164F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5" y="5287723"/>
                <a:ext cx="6598226" cy="578492"/>
              </a:xfrm>
              <a:prstGeom prst="rect">
                <a:avLst/>
              </a:prstGeom>
              <a:blipFill>
                <a:blip r:embed="rId14"/>
                <a:stretch>
                  <a:fillRect l="-9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53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2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-142875" y="31750"/>
            <a:ext cx="9467850" cy="981075"/>
          </a:xfrm>
        </p:spPr>
        <p:txBody>
          <a:bodyPr/>
          <a:lstStyle/>
          <a:p>
            <a:pPr eaLnBrk="1" hangingPunct="1"/>
            <a:r>
              <a:rPr lang="fr-FR" altLang="fr-FR" sz="3600" dirty="0">
                <a:solidFill>
                  <a:schemeClr val="bg1"/>
                </a:solidFill>
              </a:rPr>
              <a:t>Calculation of 4n </a:t>
            </a:r>
            <a:r>
              <a:rPr lang="fr-FR" altLang="fr-FR" sz="3600" dirty="0" err="1">
                <a:solidFill>
                  <a:schemeClr val="bg1"/>
                </a:solidFill>
              </a:rPr>
              <a:t>energy</a:t>
            </a:r>
            <a:r>
              <a:rPr lang="fr-FR" altLang="fr-FR" sz="3600" dirty="0">
                <a:solidFill>
                  <a:schemeClr val="bg1"/>
                </a:solidFill>
              </a:rPr>
              <a:t> distribution</a:t>
            </a:r>
          </a:p>
        </p:txBody>
      </p:sp>
      <p:sp>
        <p:nvSpPr>
          <p:cNvPr id="7177" name="AutoShape 2" descr="Figure 1"/>
          <p:cNvSpPr>
            <a:spLocks noChangeAspect="1" noChangeArrowheads="1"/>
          </p:cNvSpPr>
          <p:nvPr/>
        </p:nvSpPr>
        <p:spPr bwMode="auto">
          <a:xfrm>
            <a:off x="-19050" y="27574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fr-FR" sz="1800"/>
          </a:p>
        </p:txBody>
      </p:sp>
      <p:grpSp>
        <p:nvGrpSpPr>
          <p:cNvPr id="62" name="Groupe 61">
            <a:extLst>
              <a:ext uri="{FF2B5EF4-FFF2-40B4-BE49-F238E27FC236}">
                <a16:creationId xmlns:a16="http://schemas.microsoft.com/office/drawing/2014/main" id="{FDB9B957-4717-4E09-9AE9-D6E9F4376BF9}"/>
              </a:ext>
            </a:extLst>
          </p:cNvPr>
          <p:cNvGrpSpPr/>
          <p:nvPr/>
        </p:nvGrpSpPr>
        <p:grpSpPr>
          <a:xfrm>
            <a:off x="64156" y="3312853"/>
            <a:ext cx="4395443" cy="3296582"/>
            <a:chOff x="64156" y="3312853"/>
            <a:chExt cx="4395443" cy="3296582"/>
          </a:xfrm>
        </p:grpSpPr>
        <p:pic>
          <p:nvPicPr>
            <p:cNvPr id="23" name="Image 22">
              <a:extLst>
                <a:ext uri="{FF2B5EF4-FFF2-40B4-BE49-F238E27FC236}">
                  <a16:creationId xmlns:a16="http://schemas.microsoft.com/office/drawing/2014/main" id="{C012F2A2-2913-4DB4-9260-5E18A09942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56" y="3312853"/>
              <a:ext cx="4395443" cy="3296582"/>
            </a:xfrm>
            <a:prstGeom prst="rect">
              <a:avLst/>
            </a:prstGeom>
          </p:spPr>
        </p:pic>
        <p:cxnSp>
          <p:nvCxnSpPr>
            <p:cNvPr id="57" name="Connecteur droit 56">
              <a:extLst>
                <a:ext uri="{FF2B5EF4-FFF2-40B4-BE49-F238E27FC236}">
                  <a16:creationId xmlns:a16="http://schemas.microsoft.com/office/drawing/2014/main" id="{4F68751F-EC86-439C-B9DF-F491F1FA3B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3608" y="3689836"/>
              <a:ext cx="0" cy="2542616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Rectangle 6">
            <a:extLst>
              <a:ext uri="{FF2B5EF4-FFF2-40B4-BE49-F238E27FC236}">
                <a16:creationId xmlns:a16="http://schemas.microsoft.com/office/drawing/2014/main" id="{FDB08FDF-D759-430E-8F19-7689EE90D0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15001" y="2479401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5" name="Rectangle 6">
            <a:extLst>
              <a:ext uri="{FF2B5EF4-FFF2-40B4-BE49-F238E27FC236}">
                <a16:creationId xmlns:a16="http://schemas.microsoft.com/office/drawing/2014/main" id="{C1985CA4-0DAA-45AB-AF36-B4D1834B2DC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615001" y="2479401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18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67" name="Flèche droite rayée 20">
            <a:extLst>
              <a:ext uri="{FF2B5EF4-FFF2-40B4-BE49-F238E27FC236}">
                <a16:creationId xmlns:a16="http://schemas.microsoft.com/office/drawing/2014/main" id="{503011B3-2FCA-4B57-B062-327337AC72EB}"/>
              </a:ext>
            </a:extLst>
          </p:cNvPr>
          <p:cNvSpPr/>
          <p:nvPr/>
        </p:nvSpPr>
        <p:spPr>
          <a:xfrm>
            <a:off x="3039741" y="1779194"/>
            <a:ext cx="795879" cy="427261"/>
          </a:xfrm>
          <a:prstGeom prst="strip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BE8C8353-7EC6-4C46-B540-A9D8E13DB225}"/>
              </a:ext>
            </a:extLst>
          </p:cNvPr>
          <p:cNvCxnSpPr/>
          <p:nvPr/>
        </p:nvCxnSpPr>
        <p:spPr>
          <a:xfrm>
            <a:off x="188123" y="1960787"/>
            <a:ext cx="10302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llipse 68">
            <a:extLst>
              <a:ext uri="{FF2B5EF4-FFF2-40B4-BE49-F238E27FC236}">
                <a16:creationId xmlns:a16="http://schemas.microsoft.com/office/drawing/2014/main" id="{37B550BA-A5E7-4520-9032-CD6DF724A266}"/>
              </a:ext>
            </a:extLst>
          </p:cNvPr>
          <p:cNvSpPr/>
          <p:nvPr/>
        </p:nvSpPr>
        <p:spPr>
          <a:xfrm>
            <a:off x="1717851" y="1514134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AD8FFA0F-AB8B-46E4-9A82-C14641E51578}"/>
              </a:ext>
            </a:extLst>
          </p:cNvPr>
          <p:cNvSpPr/>
          <p:nvPr/>
        </p:nvSpPr>
        <p:spPr>
          <a:xfrm>
            <a:off x="1537492" y="1071662"/>
            <a:ext cx="1035050" cy="2024063"/>
          </a:xfrm>
          <a:prstGeom prst="ellipse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Ellipse 70">
            <a:extLst>
              <a:ext uri="{FF2B5EF4-FFF2-40B4-BE49-F238E27FC236}">
                <a16:creationId xmlns:a16="http://schemas.microsoft.com/office/drawing/2014/main" id="{0933E52A-6651-456E-AD4A-3A09DF406565}"/>
              </a:ext>
            </a:extLst>
          </p:cNvPr>
          <p:cNvSpPr/>
          <p:nvPr/>
        </p:nvSpPr>
        <p:spPr>
          <a:xfrm rot="5214805">
            <a:off x="1886160" y="1823309"/>
            <a:ext cx="360000" cy="360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Ellipse 71">
            <a:extLst>
              <a:ext uri="{FF2B5EF4-FFF2-40B4-BE49-F238E27FC236}">
                <a16:creationId xmlns:a16="http://schemas.microsoft.com/office/drawing/2014/main" id="{0FAD628B-41A0-4A9C-95E7-11E7AF749F87}"/>
              </a:ext>
            </a:extLst>
          </p:cNvPr>
          <p:cNvSpPr/>
          <p:nvPr/>
        </p:nvSpPr>
        <p:spPr>
          <a:xfrm rot="17659391">
            <a:off x="207317" y="1900457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" name="Ellipse 72">
            <a:extLst>
              <a:ext uri="{FF2B5EF4-FFF2-40B4-BE49-F238E27FC236}">
                <a16:creationId xmlns:a16="http://schemas.microsoft.com/office/drawing/2014/main" id="{0E0B5513-757F-4C2C-9997-519F4B36232F}"/>
              </a:ext>
            </a:extLst>
          </p:cNvPr>
          <p:cNvSpPr/>
          <p:nvPr/>
        </p:nvSpPr>
        <p:spPr>
          <a:xfrm>
            <a:off x="1717851" y="2277699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" name="Ellipse 73">
            <a:extLst>
              <a:ext uri="{FF2B5EF4-FFF2-40B4-BE49-F238E27FC236}">
                <a16:creationId xmlns:a16="http://schemas.microsoft.com/office/drawing/2014/main" id="{9A3584CB-C95E-47C3-9B86-693450C3CEF6}"/>
              </a:ext>
            </a:extLst>
          </p:cNvPr>
          <p:cNvSpPr/>
          <p:nvPr/>
        </p:nvSpPr>
        <p:spPr>
          <a:xfrm>
            <a:off x="2293416" y="2236499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Ellipse 74">
            <a:extLst>
              <a:ext uri="{FF2B5EF4-FFF2-40B4-BE49-F238E27FC236}">
                <a16:creationId xmlns:a16="http://schemas.microsoft.com/office/drawing/2014/main" id="{84BB6C4A-528F-42ED-BF5F-F299F2C28178}"/>
              </a:ext>
            </a:extLst>
          </p:cNvPr>
          <p:cNvSpPr/>
          <p:nvPr/>
        </p:nvSpPr>
        <p:spPr>
          <a:xfrm>
            <a:off x="2251323" y="1539335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Ellipse 75">
            <a:extLst>
              <a:ext uri="{FF2B5EF4-FFF2-40B4-BE49-F238E27FC236}">
                <a16:creationId xmlns:a16="http://schemas.microsoft.com/office/drawing/2014/main" id="{363FA8AE-BA8D-4FBE-9678-CF883C7CF15C}"/>
              </a:ext>
            </a:extLst>
          </p:cNvPr>
          <p:cNvSpPr/>
          <p:nvPr/>
        </p:nvSpPr>
        <p:spPr>
          <a:xfrm>
            <a:off x="1926638" y="1839046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Ellipse 76">
            <a:extLst>
              <a:ext uri="{FF2B5EF4-FFF2-40B4-BE49-F238E27FC236}">
                <a16:creationId xmlns:a16="http://schemas.microsoft.com/office/drawing/2014/main" id="{FB44086A-431F-4B71-A5BE-EDA121BB1F1A}"/>
              </a:ext>
            </a:extLst>
          </p:cNvPr>
          <p:cNvSpPr/>
          <p:nvPr/>
        </p:nvSpPr>
        <p:spPr>
          <a:xfrm>
            <a:off x="2067893" y="1865275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8" name="Ellipse 77">
            <a:extLst>
              <a:ext uri="{FF2B5EF4-FFF2-40B4-BE49-F238E27FC236}">
                <a16:creationId xmlns:a16="http://schemas.microsoft.com/office/drawing/2014/main" id="{D582A5FC-2DF8-4941-A65C-E20A3F0129CC}"/>
              </a:ext>
            </a:extLst>
          </p:cNvPr>
          <p:cNvSpPr/>
          <p:nvPr/>
        </p:nvSpPr>
        <p:spPr>
          <a:xfrm>
            <a:off x="1926638" y="1985680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E57714C9-E310-4264-B779-E556EF6A3FD2}"/>
              </a:ext>
            </a:extLst>
          </p:cNvPr>
          <p:cNvSpPr/>
          <p:nvPr/>
        </p:nvSpPr>
        <p:spPr>
          <a:xfrm>
            <a:off x="2067893" y="1992825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2E7BE6AF-868E-49F8-A9D1-CFBA5A705EFD}"/>
              </a:ext>
            </a:extLst>
          </p:cNvPr>
          <p:cNvSpPr/>
          <p:nvPr/>
        </p:nvSpPr>
        <p:spPr>
          <a:xfrm>
            <a:off x="4365559" y="1531292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C6711A12-8E6C-49EF-8BC4-53B59D10A3FC}"/>
              </a:ext>
            </a:extLst>
          </p:cNvPr>
          <p:cNvSpPr/>
          <p:nvPr/>
        </p:nvSpPr>
        <p:spPr>
          <a:xfrm rot="5214805">
            <a:off x="7037809" y="2717424"/>
            <a:ext cx="360000" cy="360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95E44A0D-B8E7-4B2A-BDD4-5F276C5FA6D8}"/>
              </a:ext>
            </a:extLst>
          </p:cNvPr>
          <p:cNvSpPr/>
          <p:nvPr/>
        </p:nvSpPr>
        <p:spPr>
          <a:xfrm>
            <a:off x="4365559" y="2294857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2CA37412-F0F2-43B6-9A23-47DC1464B3A4}"/>
              </a:ext>
            </a:extLst>
          </p:cNvPr>
          <p:cNvSpPr/>
          <p:nvPr/>
        </p:nvSpPr>
        <p:spPr>
          <a:xfrm>
            <a:off x="4941124" y="2253657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1295A337-FEB1-41BB-AC11-B8826A2A6238}"/>
              </a:ext>
            </a:extLst>
          </p:cNvPr>
          <p:cNvSpPr/>
          <p:nvPr/>
        </p:nvSpPr>
        <p:spPr>
          <a:xfrm>
            <a:off x="4899031" y="155649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B2E84284-7603-44BA-B6D8-226E2BC1134C}"/>
              </a:ext>
            </a:extLst>
          </p:cNvPr>
          <p:cNvSpPr/>
          <p:nvPr/>
        </p:nvSpPr>
        <p:spPr>
          <a:xfrm>
            <a:off x="7103959" y="2793000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03CE5909-F74F-4279-868A-76008ACED467}"/>
              </a:ext>
            </a:extLst>
          </p:cNvPr>
          <p:cNvSpPr/>
          <p:nvPr/>
        </p:nvSpPr>
        <p:spPr>
          <a:xfrm>
            <a:off x="7217809" y="2761222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7" name="Ellipse 86">
            <a:extLst>
              <a:ext uri="{FF2B5EF4-FFF2-40B4-BE49-F238E27FC236}">
                <a16:creationId xmlns:a16="http://schemas.microsoft.com/office/drawing/2014/main" id="{FD9976D6-C683-4ECA-8A13-0DFC8C481BE5}"/>
              </a:ext>
            </a:extLst>
          </p:cNvPr>
          <p:cNvSpPr/>
          <p:nvPr/>
        </p:nvSpPr>
        <p:spPr>
          <a:xfrm>
            <a:off x="7118013" y="2939927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8" name="Ellipse 87">
            <a:extLst>
              <a:ext uri="{FF2B5EF4-FFF2-40B4-BE49-F238E27FC236}">
                <a16:creationId xmlns:a16="http://schemas.microsoft.com/office/drawing/2014/main" id="{97FF1CD6-D91B-4C6F-B596-4A9DC7B3A3FD}"/>
              </a:ext>
            </a:extLst>
          </p:cNvPr>
          <p:cNvSpPr/>
          <p:nvPr/>
        </p:nvSpPr>
        <p:spPr>
          <a:xfrm>
            <a:off x="7253125" y="287385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89" name="Ellipse 88">
            <a:extLst>
              <a:ext uri="{FF2B5EF4-FFF2-40B4-BE49-F238E27FC236}">
                <a16:creationId xmlns:a16="http://schemas.microsoft.com/office/drawing/2014/main" id="{C9639165-8319-40DB-B8DF-547803822B9F}"/>
              </a:ext>
            </a:extLst>
          </p:cNvPr>
          <p:cNvSpPr/>
          <p:nvPr/>
        </p:nvSpPr>
        <p:spPr>
          <a:xfrm rot="17659391">
            <a:off x="7139215" y="1217767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99D644D4-E155-4B79-BFC3-CBF11737643A}"/>
              </a:ext>
            </a:extLst>
          </p:cNvPr>
          <p:cNvCxnSpPr>
            <a:cxnSpLocks/>
          </p:cNvCxnSpPr>
          <p:nvPr/>
        </p:nvCxnSpPr>
        <p:spPr>
          <a:xfrm flipV="1">
            <a:off x="7223129" y="910634"/>
            <a:ext cx="616974" cy="3247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D9FC3EFD-68D1-4881-94F5-4723792CDBC4}"/>
              </a:ext>
            </a:extLst>
          </p:cNvPr>
          <p:cNvCxnSpPr>
            <a:cxnSpLocks/>
          </p:cNvCxnSpPr>
          <p:nvPr/>
        </p:nvCxnSpPr>
        <p:spPr>
          <a:xfrm>
            <a:off x="7408437" y="2879887"/>
            <a:ext cx="863714" cy="2158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16">
            <a:extLst>
              <a:ext uri="{FF2B5EF4-FFF2-40B4-BE49-F238E27FC236}">
                <a16:creationId xmlns:a16="http://schemas.microsoft.com/office/drawing/2014/main" id="{FB8D3F59-8C54-43C7-91D7-983DCCAE718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08954" y="3754823"/>
            <a:ext cx="5743575" cy="2574925"/>
            <a:chOff x="249" y="1495"/>
            <a:chExt cx="3618" cy="1622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94" name="AutoShape 15">
              <a:extLst>
                <a:ext uri="{FF2B5EF4-FFF2-40B4-BE49-F238E27FC236}">
                  <a16:creationId xmlns:a16="http://schemas.microsoft.com/office/drawing/2014/main" id="{D24E906A-BD9F-4F25-9AC3-C35C11212F0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495"/>
              <a:ext cx="3618" cy="16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95" name="Picture 17">
              <a:extLst>
                <a:ext uri="{FF2B5EF4-FFF2-40B4-BE49-F238E27FC236}">
                  <a16:creationId xmlns:a16="http://schemas.microsoft.com/office/drawing/2014/main" id="{A25C78C2-517E-461A-83C1-935CBE0FAF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95"/>
              <a:ext cx="3622" cy="16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6" name="Image 6">
            <a:extLst>
              <a:ext uri="{FF2B5EF4-FFF2-40B4-BE49-F238E27FC236}">
                <a16:creationId xmlns:a16="http://schemas.microsoft.com/office/drawing/2014/main" id="{68B45F4C-C3DA-4E86-8C2E-F4F5E12F9C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77" y="1487156"/>
            <a:ext cx="2321152" cy="101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145DFE95-2807-448E-A67E-40B6C3AF99CF}"/>
              </a:ext>
            </a:extLst>
          </p:cNvPr>
          <p:cNvGrpSpPr/>
          <p:nvPr/>
        </p:nvGrpSpPr>
        <p:grpSpPr>
          <a:xfrm>
            <a:off x="4459599" y="3429982"/>
            <a:ext cx="4590630" cy="3480608"/>
            <a:chOff x="4591050" y="3102819"/>
            <a:chExt cx="4590630" cy="3480608"/>
          </a:xfrm>
        </p:grpSpPr>
        <p:pic>
          <p:nvPicPr>
            <p:cNvPr id="52" name="Image 4">
              <a:extLst>
                <a:ext uri="{FF2B5EF4-FFF2-40B4-BE49-F238E27FC236}">
                  <a16:creationId xmlns:a16="http://schemas.microsoft.com/office/drawing/2014/main" id="{6F958EA9-E6C2-4664-AB80-E019181AE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050" y="3102819"/>
              <a:ext cx="4590630" cy="3480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87F606C2-FD06-45E2-99B7-B9A311FE4B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10708" y="3278311"/>
              <a:ext cx="8587" cy="2739617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75A7964-9654-41FD-B65A-021245BC9718}"/>
              </a:ext>
            </a:extLst>
          </p:cNvPr>
          <p:cNvSpPr/>
          <p:nvPr/>
        </p:nvSpPr>
        <p:spPr>
          <a:xfrm rot="19259582">
            <a:off x="84854" y="3953475"/>
            <a:ext cx="52247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Very Preliminary</a:t>
            </a:r>
            <a:endParaRPr lang="fr-FR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392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/>
            <a:r>
              <a:rPr lang="fr-FR" altLang="fr-FR" dirty="0">
                <a:solidFill>
                  <a:schemeClr val="tx1"/>
                </a:solidFill>
              </a:rPr>
              <a:t>Conclusions &amp; Outlook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412875"/>
            <a:ext cx="7704137" cy="4525963"/>
          </a:xfrm>
        </p:spPr>
        <p:txBody>
          <a:bodyPr/>
          <a:lstStyle/>
          <a:p>
            <a:pPr algn="just" eaLnBrk="1" hangingPunct="1"/>
            <a:r>
              <a:rPr lang="fr-FR" altLang="fr-FR" sz="2000" dirty="0" err="1">
                <a:latin typeface="Bradley Hand ITC" panose="03070402050302030203" pitchFamily="66" charset="0"/>
              </a:rPr>
              <a:t>Hellium</a:t>
            </a:r>
            <a:r>
              <a:rPr lang="fr-FR" altLang="fr-FR" sz="2000" dirty="0">
                <a:latin typeface="Bradley Hand ITC" panose="03070402050302030203" pitchFamily="66" charset="0"/>
              </a:rPr>
              <a:t> isotopes are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ideal</a:t>
            </a:r>
            <a:r>
              <a:rPr lang="fr-FR" altLang="fr-FR" sz="2000" dirty="0"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testground</a:t>
            </a:r>
            <a:r>
              <a:rPr lang="fr-FR" altLang="fr-FR" sz="2000" dirty="0">
                <a:latin typeface="Bradley Hand ITC" panose="03070402050302030203" pitchFamily="66" charset="0"/>
              </a:rPr>
              <a:t> for cluster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methods</a:t>
            </a:r>
            <a:r>
              <a:rPr lang="fr-FR" altLang="fr-FR" sz="2000" dirty="0">
                <a:latin typeface="Bradley Hand ITC" panose="03070402050302030203" pitchFamily="66" charset="0"/>
              </a:rPr>
              <a:t> and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phenomena</a:t>
            </a:r>
            <a:r>
              <a:rPr lang="fr-FR" altLang="fr-FR" sz="2000" dirty="0"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related</a:t>
            </a:r>
            <a:r>
              <a:rPr lang="fr-FR" altLang="fr-FR" sz="2000" dirty="0"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with</a:t>
            </a:r>
            <a:r>
              <a:rPr lang="fr-FR" altLang="fr-FR" sz="2000" dirty="0">
                <a:latin typeface="Bradley Hand ITC" panose="03070402050302030203" pitchFamily="66" charset="0"/>
              </a:rPr>
              <a:t> Pauli exclusion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principle</a:t>
            </a:r>
            <a:endParaRPr lang="fr-FR" altLang="fr-FR" sz="2000" dirty="0">
              <a:latin typeface="Bradley Hand ITC" panose="03070402050302030203" pitchFamily="66" charset="0"/>
            </a:endParaRPr>
          </a:p>
          <a:p>
            <a:pPr algn="just" eaLnBrk="1" hangingPunct="1"/>
            <a:r>
              <a:rPr lang="fr-FR" altLang="fr-FR" sz="2000" dirty="0">
                <a:latin typeface="Bradley Hand ITC" panose="03070402050302030203" pitchFamily="66" charset="0"/>
              </a:rPr>
              <a:t> 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Very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striking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dynamical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phenomena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was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observed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by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Duer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et al.,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where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sharp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low-energy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peak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appears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naturally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without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any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underlying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baseline="30000" dirty="0">
                <a:solidFill>
                  <a:srgbClr val="C00000"/>
                </a:solidFill>
                <a:latin typeface="Bradley Hand ITC" panose="03070402050302030203" pitchFamily="66" charset="0"/>
              </a:rPr>
              <a:t>4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n </a:t>
            </a:r>
            <a:r>
              <a:rPr lang="fr-FR" altLang="fr-FR" sz="2000" dirty="0" err="1">
                <a:solidFill>
                  <a:srgbClr val="C00000"/>
                </a:solidFill>
                <a:latin typeface="Bradley Hand ITC" panose="03070402050302030203" pitchFamily="66" charset="0"/>
              </a:rPr>
              <a:t>resonant</a:t>
            </a:r>
            <a:r>
              <a:rPr lang="fr-FR" altLang="fr-FR" sz="2000" dirty="0">
                <a:solidFill>
                  <a:srgbClr val="C00000"/>
                </a:solidFill>
                <a:latin typeface="Bradley Hand ITC" panose="03070402050302030203" pitchFamily="66" charset="0"/>
              </a:rPr>
              <a:t> state</a:t>
            </a:r>
          </a:p>
          <a:p>
            <a:pPr algn="just" eaLnBrk="1" hangingPunct="1"/>
            <a:r>
              <a:rPr lang="fr-FR" altLang="fr-FR" sz="2000" dirty="0">
                <a:latin typeface="Bradley Hand ITC" panose="03070402050302030203" pitchFamily="66" charset="0"/>
              </a:rPr>
              <a:t>The key in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explaining</a:t>
            </a:r>
            <a:r>
              <a:rPr lang="fr-FR" altLang="fr-FR" sz="2000" dirty="0"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this</a:t>
            </a:r>
            <a:r>
              <a:rPr lang="fr-FR" altLang="fr-FR" sz="2000" dirty="0"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phenomena</a:t>
            </a:r>
            <a:r>
              <a:rPr lang="fr-FR" altLang="fr-FR" sz="2000" dirty="0">
                <a:latin typeface="Bradley Hand ITC" panose="03070402050302030203" pitchFamily="66" charset="0"/>
              </a:rPr>
              <a:t> lies in </a:t>
            </a:r>
            <a:r>
              <a:rPr lang="fr-FR" altLang="fr-FR" sz="2000" dirty="0" err="1">
                <a:latin typeface="Bradley Hand ITC" panose="03070402050302030203" pitchFamily="66" charset="0"/>
              </a:rPr>
              <a:t>understanding</a:t>
            </a:r>
            <a:r>
              <a:rPr lang="fr-FR" altLang="fr-FR" sz="2000" dirty="0">
                <a:latin typeface="Bradley Hand ITC" panose="03070402050302030203" pitchFamily="66" charset="0"/>
              </a:rPr>
              <a:t> structure of </a:t>
            </a:r>
            <a:r>
              <a:rPr lang="fr-FR" altLang="fr-FR" sz="2000" baseline="30000" dirty="0">
                <a:latin typeface="Bradley Hand ITC" panose="03070402050302030203" pitchFamily="66" charset="0"/>
              </a:rPr>
              <a:t>8</a:t>
            </a:r>
            <a:r>
              <a:rPr lang="fr-FR" altLang="fr-FR" sz="2000" dirty="0">
                <a:latin typeface="Bradley Hand ITC" panose="03070402050302030203" pitchFamily="66" charset="0"/>
              </a:rPr>
              <a:t>He nucleus</a:t>
            </a:r>
          </a:p>
          <a:p>
            <a:pPr algn="just" eaLnBrk="1" hangingPunct="1"/>
            <a:endParaRPr lang="fr-FR" altLang="fr-FR" sz="2000" dirty="0">
              <a:latin typeface="Bradley Hand ITC" panose="03070402050302030203" pitchFamily="66" charset="0"/>
            </a:endParaRPr>
          </a:p>
          <a:p>
            <a:pPr algn="just" eaLnBrk="1" hangingPunct="1"/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I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am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trying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to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construct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1800" dirty="0">
                <a:solidFill>
                  <a:srgbClr val="008000"/>
                </a:solidFill>
                <a:latin typeface="Symbol" panose="05050102010706020507" pitchFamily="18" charset="2"/>
              </a:rPr>
              <a:t>a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+4n model able to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sucessfuly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describe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He isotopes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with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eventual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description of 4n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decay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after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fast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removal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of the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core</a:t>
            </a:r>
            <a:endParaRPr lang="fr-FR" altLang="fr-FR" sz="2000" dirty="0">
              <a:solidFill>
                <a:srgbClr val="008000"/>
              </a:solidFill>
              <a:latin typeface="Bradley Hand ITC" panose="03070402050302030203" pitchFamily="66" charset="0"/>
            </a:endParaRPr>
          </a:p>
          <a:p>
            <a:pPr algn="just" eaLnBrk="1" hangingPunct="1"/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Potential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application to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other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similar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processes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involving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</a:t>
            </a:r>
            <a:r>
              <a:rPr lang="fr-FR" altLang="fr-FR" sz="2000" dirty="0" err="1">
                <a:solidFill>
                  <a:srgbClr val="008000"/>
                </a:solidFill>
                <a:latin typeface="Bradley Hand ITC" panose="03070402050302030203" pitchFamily="66" charset="0"/>
              </a:rPr>
              <a:t>nuclear</a:t>
            </a:r>
            <a:r>
              <a:rPr lang="fr-FR" altLang="fr-FR" sz="2000" dirty="0">
                <a:solidFill>
                  <a:srgbClr val="008000"/>
                </a:solidFill>
                <a:latin typeface="Bradley Hand ITC" panose="03070402050302030203" pitchFamily="66" charset="0"/>
              </a:rPr>
              <a:t> core+4n</a:t>
            </a: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88C03E33-2221-40C8-949C-CB9EBF46BA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3659266" y="587107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3659266" y="587107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2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grpSp>
        <p:nvGrpSpPr>
          <p:cNvPr id="41" name="Group 16">
            <a:extLst>
              <a:ext uri="{FF2B5EF4-FFF2-40B4-BE49-F238E27FC236}">
                <a16:creationId xmlns:a16="http://schemas.microsoft.com/office/drawing/2014/main" id="{96CA7E6D-C02B-43A1-8768-D1DBA717ED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556" y="1743316"/>
            <a:ext cx="5743575" cy="2574925"/>
            <a:chOff x="249" y="1495"/>
            <a:chExt cx="3618" cy="1622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42" name="AutoShape 15">
              <a:extLst>
                <a:ext uri="{FF2B5EF4-FFF2-40B4-BE49-F238E27FC236}">
                  <a16:creationId xmlns:a16="http://schemas.microsoft.com/office/drawing/2014/main" id="{CFADC45F-310B-4AE5-B453-E340B56451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495"/>
              <a:ext cx="3618" cy="16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3" name="Picture 17">
              <a:extLst>
                <a:ext uri="{FF2B5EF4-FFF2-40B4-BE49-F238E27FC236}">
                  <a16:creationId xmlns:a16="http://schemas.microsoft.com/office/drawing/2014/main" id="{F9F7AE5A-FF2C-4962-A074-7BC1CBC18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95"/>
              <a:ext cx="3622" cy="16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35A8E46B-9B48-41CD-AEAE-87E42C9A12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8240" y="4889883"/>
            <a:ext cx="2489335" cy="383054"/>
          </a:xfrm>
          <a:prstGeom prst="rect">
            <a:avLst/>
          </a:prstGeom>
          <a:blipFill>
            <a:blip r:embed="rId5"/>
            <a:stretch>
              <a:fillRect l="-1716" r="-245" b="-22222"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7024F203-5B6D-4CAB-A1C9-1BFF4644335C}"/>
              </a:ext>
            </a:extLst>
          </p:cNvPr>
          <p:cNvSpPr/>
          <p:nvPr/>
        </p:nvSpPr>
        <p:spPr>
          <a:xfrm rot="17659391">
            <a:off x="9692215" y="5783637"/>
            <a:ext cx="188913" cy="188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Flèche droite rayée 20">
            <a:extLst>
              <a:ext uri="{FF2B5EF4-FFF2-40B4-BE49-F238E27FC236}">
                <a16:creationId xmlns:a16="http://schemas.microsoft.com/office/drawing/2014/main" id="{5B550F04-DB09-40EA-86F3-FBA5A8A10008}"/>
              </a:ext>
            </a:extLst>
          </p:cNvPr>
          <p:cNvSpPr/>
          <p:nvPr/>
        </p:nvSpPr>
        <p:spPr>
          <a:xfrm>
            <a:off x="3084006" y="5170868"/>
            <a:ext cx="795879" cy="427261"/>
          </a:xfrm>
          <a:prstGeom prst="strip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2D6656C5-011F-44E2-B937-1F0E20E52857}"/>
              </a:ext>
            </a:extLst>
          </p:cNvPr>
          <p:cNvCxnSpPr/>
          <p:nvPr/>
        </p:nvCxnSpPr>
        <p:spPr>
          <a:xfrm>
            <a:off x="232388" y="5352461"/>
            <a:ext cx="10302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e 80">
            <a:extLst>
              <a:ext uri="{FF2B5EF4-FFF2-40B4-BE49-F238E27FC236}">
                <a16:creationId xmlns:a16="http://schemas.microsoft.com/office/drawing/2014/main" id="{C0F9C598-D635-4A99-865A-9C3098BC8F7A}"/>
              </a:ext>
            </a:extLst>
          </p:cNvPr>
          <p:cNvSpPr/>
          <p:nvPr/>
        </p:nvSpPr>
        <p:spPr>
          <a:xfrm>
            <a:off x="1762116" y="4905808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FD75FC9D-88A1-4B04-98B1-B4E8B842456A}"/>
              </a:ext>
            </a:extLst>
          </p:cNvPr>
          <p:cNvSpPr/>
          <p:nvPr/>
        </p:nvSpPr>
        <p:spPr>
          <a:xfrm>
            <a:off x="1581757" y="4463336"/>
            <a:ext cx="1035050" cy="2024063"/>
          </a:xfrm>
          <a:prstGeom prst="ellipse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8AFA78A0-2CD4-4757-95E8-E728FD9A6AF8}"/>
              </a:ext>
            </a:extLst>
          </p:cNvPr>
          <p:cNvSpPr/>
          <p:nvPr/>
        </p:nvSpPr>
        <p:spPr>
          <a:xfrm rot="5214805">
            <a:off x="1930425" y="5214983"/>
            <a:ext cx="360000" cy="360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9EEF27F0-5EEA-4DC2-9AA2-0E9F9684B00B}"/>
              </a:ext>
            </a:extLst>
          </p:cNvPr>
          <p:cNvSpPr/>
          <p:nvPr/>
        </p:nvSpPr>
        <p:spPr>
          <a:xfrm rot="17659391">
            <a:off x="251582" y="529213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5" name="Image 6">
            <a:extLst>
              <a:ext uri="{FF2B5EF4-FFF2-40B4-BE49-F238E27FC236}">
                <a16:creationId xmlns:a16="http://schemas.microsoft.com/office/drawing/2014/main" id="{10B1D313-6D71-4DC8-A145-CDA7209601C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6" y="483493"/>
            <a:ext cx="31686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Ellipse 96">
            <a:extLst>
              <a:ext uri="{FF2B5EF4-FFF2-40B4-BE49-F238E27FC236}">
                <a16:creationId xmlns:a16="http://schemas.microsoft.com/office/drawing/2014/main" id="{D0107FCA-E4B3-4147-AA06-21C0AD0A2C72}"/>
              </a:ext>
            </a:extLst>
          </p:cNvPr>
          <p:cNvSpPr/>
          <p:nvPr/>
        </p:nvSpPr>
        <p:spPr>
          <a:xfrm>
            <a:off x="1762116" y="566937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E17E3EA-C5FC-4E20-8DB4-9DA3A26C1BA7}"/>
              </a:ext>
            </a:extLst>
          </p:cNvPr>
          <p:cNvSpPr/>
          <p:nvPr/>
        </p:nvSpPr>
        <p:spPr>
          <a:xfrm>
            <a:off x="2337681" y="562817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E40C38D-9950-49AA-A3C3-5A9AE3075652}"/>
              </a:ext>
            </a:extLst>
          </p:cNvPr>
          <p:cNvSpPr/>
          <p:nvPr/>
        </p:nvSpPr>
        <p:spPr>
          <a:xfrm>
            <a:off x="2295588" y="4931009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B0897586-9A66-4D13-BC9F-39B542080006}"/>
              </a:ext>
            </a:extLst>
          </p:cNvPr>
          <p:cNvSpPr/>
          <p:nvPr/>
        </p:nvSpPr>
        <p:spPr>
          <a:xfrm>
            <a:off x="1970903" y="5230720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97605F6B-6F23-4B56-8F1B-A18842B2D18A}"/>
              </a:ext>
            </a:extLst>
          </p:cNvPr>
          <p:cNvSpPr/>
          <p:nvPr/>
        </p:nvSpPr>
        <p:spPr>
          <a:xfrm>
            <a:off x="2112158" y="5256949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12022CA3-5847-474C-818A-7AB74892754A}"/>
              </a:ext>
            </a:extLst>
          </p:cNvPr>
          <p:cNvSpPr/>
          <p:nvPr/>
        </p:nvSpPr>
        <p:spPr>
          <a:xfrm>
            <a:off x="1970903" y="5377354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F1B761D3-83D6-4D60-9F0C-5056EE2C64C6}"/>
              </a:ext>
            </a:extLst>
          </p:cNvPr>
          <p:cNvSpPr/>
          <p:nvPr/>
        </p:nvSpPr>
        <p:spPr>
          <a:xfrm>
            <a:off x="2112158" y="5384499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77185842-16BF-48AE-93CF-5D7357D7D5D4}"/>
              </a:ext>
            </a:extLst>
          </p:cNvPr>
          <p:cNvSpPr/>
          <p:nvPr/>
        </p:nvSpPr>
        <p:spPr>
          <a:xfrm>
            <a:off x="4409824" y="4922966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7EF16DA2-94AC-4F4D-8564-A7C3DF8DD07F}"/>
              </a:ext>
            </a:extLst>
          </p:cNvPr>
          <p:cNvSpPr/>
          <p:nvPr/>
        </p:nvSpPr>
        <p:spPr>
          <a:xfrm rot="5214805">
            <a:off x="7082074" y="6109098"/>
            <a:ext cx="360000" cy="360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29D71E87-416F-46E0-97B3-B096C08FEA94}"/>
              </a:ext>
            </a:extLst>
          </p:cNvPr>
          <p:cNvSpPr/>
          <p:nvPr/>
        </p:nvSpPr>
        <p:spPr>
          <a:xfrm>
            <a:off x="4409824" y="5686531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D740F62-39B0-4313-B09C-B316353BDAD0}"/>
              </a:ext>
            </a:extLst>
          </p:cNvPr>
          <p:cNvSpPr/>
          <p:nvPr/>
        </p:nvSpPr>
        <p:spPr>
          <a:xfrm>
            <a:off x="4985389" y="5645331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07BB0189-E9E5-4FB1-8594-75B84147A530}"/>
              </a:ext>
            </a:extLst>
          </p:cNvPr>
          <p:cNvSpPr/>
          <p:nvPr/>
        </p:nvSpPr>
        <p:spPr>
          <a:xfrm>
            <a:off x="4943296" y="4948167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FBA932FD-57C8-460E-9DA0-6347E26CD225}"/>
              </a:ext>
            </a:extLst>
          </p:cNvPr>
          <p:cNvSpPr/>
          <p:nvPr/>
        </p:nvSpPr>
        <p:spPr>
          <a:xfrm>
            <a:off x="7148224" y="6184674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BB9F139F-32C9-4AAE-87B2-A3EF01DA9FD6}"/>
              </a:ext>
            </a:extLst>
          </p:cNvPr>
          <p:cNvSpPr/>
          <p:nvPr/>
        </p:nvSpPr>
        <p:spPr>
          <a:xfrm>
            <a:off x="7262074" y="6152896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6BB32357-68B2-4F15-8201-D667D2BCC21C}"/>
              </a:ext>
            </a:extLst>
          </p:cNvPr>
          <p:cNvSpPr/>
          <p:nvPr/>
        </p:nvSpPr>
        <p:spPr>
          <a:xfrm>
            <a:off x="7162278" y="6331601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2F593D05-A7E1-41CE-953D-B7561D9BB96D}"/>
              </a:ext>
            </a:extLst>
          </p:cNvPr>
          <p:cNvSpPr/>
          <p:nvPr/>
        </p:nvSpPr>
        <p:spPr>
          <a:xfrm>
            <a:off x="7297390" y="6265525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D54F4C65-003A-42D2-A136-B36E2E4D59B6}"/>
              </a:ext>
            </a:extLst>
          </p:cNvPr>
          <p:cNvSpPr/>
          <p:nvPr/>
        </p:nvSpPr>
        <p:spPr>
          <a:xfrm rot="17659391">
            <a:off x="7183480" y="460944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B56587A8-7139-4734-B273-70E1338D949C}"/>
              </a:ext>
            </a:extLst>
          </p:cNvPr>
          <p:cNvCxnSpPr>
            <a:cxnSpLocks/>
          </p:cNvCxnSpPr>
          <p:nvPr/>
        </p:nvCxnSpPr>
        <p:spPr>
          <a:xfrm flipV="1">
            <a:off x="7267394" y="4302308"/>
            <a:ext cx="616974" cy="3247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35A95680-F7EB-46FB-9648-799822C0BB34}"/>
              </a:ext>
            </a:extLst>
          </p:cNvPr>
          <p:cNvCxnSpPr>
            <a:cxnSpLocks/>
          </p:cNvCxnSpPr>
          <p:nvPr/>
        </p:nvCxnSpPr>
        <p:spPr>
          <a:xfrm>
            <a:off x="7452702" y="6271561"/>
            <a:ext cx="863714" cy="2158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0" name="Objet 39">
            <a:extLst>
              <a:ext uri="{FF2B5EF4-FFF2-40B4-BE49-F238E27FC236}">
                <a16:creationId xmlns:a16="http://schemas.microsoft.com/office/drawing/2014/main" id="{552FD11D-356F-42F0-9714-9C4148ECC2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194477"/>
              </p:ext>
            </p:extLst>
          </p:nvPr>
        </p:nvGraphicFramePr>
        <p:xfrm>
          <a:off x="3175768" y="1228111"/>
          <a:ext cx="4260642" cy="29601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4" name="Graph" r:id="rId7" imgW="4175640" imgH="2901600" progId="Origin50.Graph">
                  <p:embed/>
                </p:oleObj>
              </mc:Choice>
              <mc:Fallback>
                <p:oleObj name="Graph" r:id="rId7" imgW="4175640" imgH="2901600" progId="Origin50.Graph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768" y="1228111"/>
                        <a:ext cx="4260642" cy="29601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ZoneTexte 43">
            <a:extLst>
              <a:ext uri="{FF2B5EF4-FFF2-40B4-BE49-F238E27FC236}">
                <a16:creationId xmlns:a16="http://schemas.microsoft.com/office/drawing/2014/main" id="{1FE90FD7-FB66-4011-829B-3441677AF709}"/>
              </a:ext>
            </a:extLst>
          </p:cNvPr>
          <p:cNvSpPr txBox="1"/>
          <p:nvPr/>
        </p:nvSpPr>
        <p:spPr>
          <a:xfrm>
            <a:off x="3895764" y="4240082"/>
            <a:ext cx="2667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Bradley Hand ITC" panose="03070402050302030203" pitchFamily="66" charset="0"/>
              </a:rPr>
              <a:t>RL, J. Carbonell et al., Prog. </a:t>
            </a:r>
            <a:r>
              <a:rPr lang="fr-FR" sz="1200" dirty="0" err="1">
                <a:latin typeface="Bradley Hand ITC" panose="03070402050302030203" pitchFamily="66" charset="0"/>
              </a:rPr>
              <a:t>Theor</a:t>
            </a:r>
            <a:r>
              <a:rPr lang="fr-FR" sz="1200" dirty="0">
                <a:latin typeface="Bradley Hand ITC" panose="03070402050302030203" pitchFamily="66" charset="0"/>
              </a:rPr>
              <a:t>. Phys. 7, 073D03 (2017)</a:t>
            </a:r>
            <a:endParaRPr lang="en-US" sz="1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41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Bound</a:t>
            </a:r>
            <a:r>
              <a:rPr lang="fr-FR" altLang="fr-FR" sz="3600" b="1" dirty="0">
                <a:solidFill>
                  <a:schemeClr val="bg1"/>
                </a:solidFill>
              </a:rPr>
              <a:t> </a:t>
            </a:r>
            <a:r>
              <a:rPr lang="fr-FR" altLang="fr-FR" sz="3600" b="1" dirty="0" err="1">
                <a:solidFill>
                  <a:schemeClr val="bg1"/>
                </a:solidFill>
              </a:rPr>
              <a:t>multineutron</a:t>
            </a:r>
            <a:r>
              <a:rPr lang="fr-FR" altLang="fr-FR" sz="3600" b="1" baseline="30000" dirty="0">
                <a:solidFill>
                  <a:schemeClr val="bg1"/>
                </a:solidFill>
              </a:rPr>
              <a:t>:</a:t>
            </a:r>
            <a:r>
              <a:rPr lang="fr-FR" altLang="fr-FR" sz="3600" b="1" dirty="0">
                <a:solidFill>
                  <a:schemeClr val="bg1"/>
                </a:solidFill>
              </a:rPr>
              <a:t> no </a:t>
            </a:r>
            <a:r>
              <a:rPr lang="fr-FR" altLang="fr-FR" sz="3600" b="1" dirty="0" err="1">
                <a:solidFill>
                  <a:schemeClr val="bg1"/>
                </a:solidFill>
              </a:rPr>
              <a:t>way</a:t>
            </a:r>
            <a:r>
              <a:rPr lang="fr-FR" altLang="fr-FR" sz="36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339" name="ZoneTexte 36"/>
          <p:cNvSpPr txBox="1">
            <a:spLocks noChangeArrowheads="1"/>
          </p:cNvSpPr>
          <p:nvPr/>
        </p:nvSpPr>
        <p:spPr bwMode="auto">
          <a:xfrm>
            <a:off x="179388" y="1176338"/>
            <a:ext cx="360066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fr-FR" altLang="fr-FR" sz="1800" b="1" baseline="30000" dirty="0">
                <a:latin typeface="Bradley Hand ITC" panose="03070402050302030203" pitchFamily="66" charset="0"/>
              </a:rPr>
              <a:t>2</a:t>
            </a:r>
            <a:r>
              <a:rPr lang="fr-FR" altLang="fr-FR" sz="1800" b="1" dirty="0">
                <a:latin typeface="Bradley Hand ITC" panose="03070402050302030203" pitchFamily="66" charset="0"/>
              </a:rPr>
              <a:t>n </a:t>
            </a:r>
            <a:r>
              <a:rPr lang="fr-FR" altLang="fr-FR" sz="1800" b="1" dirty="0" err="1">
                <a:latin typeface="Bradley Hand ITC" panose="03070402050302030203" pitchFamily="66" charset="0"/>
              </a:rPr>
              <a:t>is</a:t>
            </a:r>
            <a:r>
              <a:rPr lang="fr-FR" altLang="fr-FR" sz="1800" b="1" dirty="0">
                <a:latin typeface="Bradley Hand ITC" panose="03070402050302030203" pitchFamily="66" charset="0"/>
              </a:rPr>
              <a:t> </a:t>
            </a:r>
            <a:r>
              <a:rPr lang="fr-FR" altLang="fr-FR" sz="1800" b="1" dirty="0" err="1">
                <a:latin typeface="Bradley Hand ITC" panose="03070402050302030203" pitchFamily="66" charset="0"/>
              </a:rPr>
              <a:t>allready</a:t>
            </a:r>
            <a:r>
              <a:rPr lang="fr-FR" altLang="fr-FR" sz="1800" b="1" dirty="0">
                <a:latin typeface="Bradley Hand ITC" panose="03070402050302030203" pitchFamily="66" charset="0"/>
              </a:rPr>
              <a:t> </a:t>
            </a:r>
            <a:r>
              <a:rPr lang="fr-FR" altLang="fr-FR" sz="1800" b="1" dirty="0" err="1">
                <a:latin typeface="Bradley Hand ITC" panose="03070402050302030203" pitchFamily="66" charset="0"/>
              </a:rPr>
              <a:t>resonant</a:t>
            </a:r>
            <a:r>
              <a:rPr lang="fr-FR" altLang="fr-FR" sz="1800" b="1" dirty="0">
                <a:latin typeface="Bradley Hand ITC" panose="03070402050302030203" pitchFamily="66" charset="0"/>
              </a:rPr>
              <a:t> in </a:t>
            </a:r>
            <a:r>
              <a:rPr lang="fr-FR" altLang="fr-FR" sz="1800" b="1" baseline="30000" dirty="0">
                <a:latin typeface="Bradley Hand ITC" panose="03070402050302030203" pitchFamily="66" charset="0"/>
              </a:rPr>
              <a:t>1</a:t>
            </a:r>
            <a:r>
              <a:rPr lang="fr-FR" altLang="fr-FR" sz="1800" b="1" dirty="0">
                <a:latin typeface="Bradley Hand ITC" panose="03070402050302030203" pitchFamily="66" charset="0"/>
              </a:rPr>
              <a:t>S</a:t>
            </a:r>
            <a:r>
              <a:rPr lang="fr-FR" altLang="fr-FR" sz="1800" b="1" baseline="-25000" dirty="0">
                <a:latin typeface="Bradley Hand ITC" panose="03070402050302030203" pitchFamily="66" charset="0"/>
              </a:rPr>
              <a:t>0</a:t>
            </a:r>
            <a:r>
              <a:rPr lang="fr-FR" altLang="fr-FR" sz="1800" b="1" dirty="0">
                <a:latin typeface="Bradley Hand ITC" panose="03070402050302030203" pitchFamily="66" charset="0"/>
              </a:rPr>
              <a:t> state</a:t>
            </a:r>
            <a:endParaRPr lang="en-US" altLang="fr-FR" sz="1800" b="1" dirty="0">
              <a:latin typeface="Bradley Hand ITC" panose="03070402050302030203" pitchFamily="66" charset="0"/>
            </a:endParaRPr>
          </a:p>
        </p:txBody>
      </p:sp>
      <p:graphicFrame>
        <p:nvGraphicFramePr>
          <p:cNvPr id="38" name="Tableau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795572"/>
              </p:ext>
            </p:extLst>
          </p:nvPr>
        </p:nvGraphicFramePr>
        <p:xfrm>
          <a:off x="143811" y="1489245"/>
          <a:ext cx="3960812" cy="1570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6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9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803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n-n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AV18</a:t>
                      </a:r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INOY</a:t>
                      </a:r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Reid93</a:t>
                      </a:r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 err="1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Exp</a:t>
                      </a:r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098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Bradley Hand ITC" panose="03070402050302030203" pitchFamily="66" charset="0"/>
                        </a:rPr>
                        <a:t>a</a:t>
                      </a:r>
                      <a:r>
                        <a:rPr lang="fr-FR" sz="1400" baseline="-25000" dirty="0" err="1">
                          <a:latin typeface="Bradley Hand ITC" panose="03070402050302030203" pitchFamily="66" charset="0"/>
                        </a:rPr>
                        <a:t>nn</a:t>
                      </a:r>
                      <a:r>
                        <a:rPr lang="fr-FR" sz="1400" baseline="-25000" dirty="0">
                          <a:latin typeface="Bradley Hand ITC" panose="03070402050302030203" pitchFamily="66" charset="0"/>
                        </a:rPr>
                        <a:t> 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(</a:t>
                      </a:r>
                      <a:r>
                        <a:rPr lang="fr-FR" sz="1400" baseline="0" dirty="0" err="1">
                          <a:latin typeface="Bradley Hand ITC" panose="03070402050302030203" pitchFamily="66" charset="0"/>
                        </a:rPr>
                        <a:t>fm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-18.49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-18.60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-17.54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-18.5(4)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r</a:t>
                      </a:r>
                      <a:r>
                        <a:rPr lang="fr-FR" sz="1400" baseline="-25000" dirty="0">
                          <a:latin typeface="Bradley Hand ITC" panose="03070402050302030203" pitchFamily="66" charset="0"/>
                        </a:rPr>
                        <a:t>0 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(</a:t>
                      </a:r>
                      <a:r>
                        <a:rPr lang="fr-FR" sz="1400" baseline="0" dirty="0" err="1">
                          <a:latin typeface="Bradley Hand ITC" panose="03070402050302030203" pitchFamily="66" charset="0"/>
                        </a:rPr>
                        <a:t>fm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2.84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2.82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2.84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2.80(11)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3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r(</a:t>
                      </a:r>
                      <a:r>
                        <a:rPr lang="fr-FR" sz="1400" dirty="0" err="1">
                          <a:latin typeface="Bradley Hand ITC" panose="03070402050302030203" pitchFamily="66" charset="0"/>
                        </a:rPr>
                        <a:t>V</a:t>
                      </a:r>
                      <a:r>
                        <a:rPr lang="fr-FR" sz="1400" baseline="-25000" dirty="0" err="1">
                          <a:latin typeface="Bradley Hand ITC" panose="03070402050302030203" pitchFamily="66" charset="0"/>
                        </a:rPr>
                        <a:t>min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0.874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0.930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400" baseline="-25000" dirty="0" err="1">
                          <a:latin typeface="Bradley Hand ITC" panose="03070402050302030203" pitchFamily="66" charset="0"/>
                        </a:rPr>
                        <a:t>s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1.080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1.102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1.087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 marL="91449" marR="9144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9" name="ZoneTexte 38"/>
          <p:cNvSpPr txBox="1">
            <a:spLocks noChangeArrowheads="1"/>
          </p:cNvSpPr>
          <p:nvPr/>
        </p:nvSpPr>
        <p:spPr bwMode="auto">
          <a:xfrm>
            <a:off x="179388" y="3094038"/>
            <a:ext cx="3925235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Bradley Hand ITC" panose="03070402050302030203" pitchFamily="66" charset="0"/>
              </a:rPr>
              <a:t>   *</a:t>
            </a:r>
            <a:r>
              <a:rPr lang="fr-FR" altLang="fr-FR" sz="1200" dirty="0" err="1">
                <a:latin typeface="Bradley Hand ITC" panose="03070402050302030203" pitchFamily="66" charset="0"/>
              </a:rPr>
              <a:t>Enhancement</a:t>
            </a:r>
            <a:r>
              <a:rPr lang="fr-FR" altLang="fr-FR" sz="1200" dirty="0">
                <a:latin typeface="Bradley Hand ITC" panose="03070402050302030203" pitchFamily="66" charset="0"/>
              </a:rPr>
              <a:t> factor </a:t>
            </a:r>
            <a:r>
              <a:rPr lang="fr-FR" altLang="fr-FR" sz="1200" dirty="0">
                <a:solidFill>
                  <a:srgbClr val="FF0000"/>
                </a:solidFill>
                <a:latin typeface="Symbol" panose="05050102010706020507" pitchFamily="18" charset="2"/>
              </a:rPr>
              <a:t>g</a:t>
            </a:r>
            <a:r>
              <a:rPr lang="fr-FR" altLang="fr-FR" sz="1200" baseline="-25000" dirty="0">
                <a:solidFill>
                  <a:srgbClr val="FF0000"/>
                </a:solidFill>
                <a:latin typeface="Bradley Hand ITC" panose="03070402050302030203" pitchFamily="66" charset="0"/>
              </a:rPr>
              <a:t>s</a:t>
            </a:r>
            <a:r>
              <a:rPr lang="fr-FR" altLang="fr-FR" sz="1200" dirty="0">
                <a:solidFill>
                  <a:srgbClr val="FF0000"/>
                </a:solidFill>
                <a:latin typeface="Symbol" panose="05050102010706020507" pitchFamily="18" charset="2"/>
              </a:rPr>
              <a:t>~</a:t>
            </a:r>
            <a:r>
              <a:rPr lang="fr-FR" altLang="fr-FR" sz="1200" dirty="0">
                <a:solidFill>
                  <a:srgbClr val="FF0000"/>
                </a:solidFill>
                <a:latin typeface="Bradley Hand ITC" panose="03070402050302030203" pitchFamily="66" charset="0"/>
              </a:rPr>
              <a:t>1.09</a:t>
            </a:r>
            <a:r>
              <a:rPr lang="fr-FR" altLang="fr-FR" sz="1200" dirty="0">
                <a:latin typeface="Bradley Hand ITC" panose="03070402050302030203" pitchFamily="66" charset="0"/>
              </a:rPr>
              <a:t> (</a:t>
            </a:r>
            <a:r>
              <a:rPr lang="fr-FR" altLang="fr-FR" sz="1200" dirty="0" err="1">
                <a:latin typeface="Bradley Hand ITC" panose="03070402050302030203" pitchFamily="66" charset="0"/>
              </a:rPr>
              <a:t>V</a:t>
            </a:r>
            <a:r>
              <a:rPr lang="fr-FR" altLang="fr-FR" sz="1200" baseline="-25000" dirty="0" err="1">
                <a:latin typeface="Symbol" panose="05050102010706020507" pitchFamily="18" charset="2"/>
              </a:rPr>
              <a:t>g</a:t>
            </a:r>
            <a:r>
              <a:rPr lang="fr-FR" altLang="fr-FR" sz="1200" dirty="0">
                <a:latin typeface="Bradley Hand ITC" panose="03070402050302030203" pitchFamily="66" charset="0"/>
              </a:rPr>
              <a:t>=</a:t>
            </a:r>
            <a:r>
              <a:rPr lang="fr-FR" altLang="fr-FR" sz="1200" dirty="0" err="1">
                <a:latin typeface="Symbol" panose="05050102010706020507" pitchFamily="18" charset="2"/>
              </a:rPr>
              <a:t>g</a:t>
            </a:r>
            <a:r>
              <a:rPr lang="fr-FR" altLang="fr-FR" sz="1200" dirty="0" err="1">
                <a:latin typeface="Bradley Hand ITC" panose="03070402050302030203" pitchFamily="66" charset="0"/>
              </a:rPr>
              <a:t>V</a:t>
            </a:r>
            <a:r>
              <a:rPr lang="fr-FR" altLang="fr-FR" sz="1200" baseline="-25000" dirty="0" err="1">
                <a:latin typeface="Bradley Hand ITC" panose="03070402050302030203" pitchFamily="66" charset="0"/>
              </a:rPr>
              <a:t>nn</a:t>
            </a:r>
            <a:r>
              <a:rPr lang="fr-FR" altLang="fr-FR" sz="1200" dirty="0">
                <a:latin typeface="Bradley Hand ITC" panose="03070402050302030203" pitchFamily="66" charset="0"/>
              </a:rPr>
              <a:t>)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is</a:t>
            </a:r>
            <a:r>
              <a:rPr lang="fr-FR" altLang="fr-FR" sz="1200" dirty="0">
                <a:latin typeface="Bradley Hand ITC" panose="03070402050302030203" pitchFamily="66" charset="0"/>
              </a:rPr>
              <a:t>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enough</a:t>
            </a:r>
            <a:r>
              <a:rPr lang="fr-FR" altLang="fr-FR" sz="1200" dirty="0">
                <a:latin typeface="Bradley Hand ITC" panose="03070402050302030203" pitchFamily="66" charset="0"/>
              </a:rPr>
              <a:t> to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bind</a:t>
            </a:r>
            <a:r>
              <a:rPr lang="fr-FR" altLang="fr-FR" sz="1200" dirty="0">
                <a:latin typeface="Bradley Hand ITC" panose="03070402050302030203" pitchFamily="66" charset="0"/>
              </a:rPr>
              <a:t> </a:t>
            </a:r>
            <a:r>
              <a:rPr lang="fr-FR" altLang="fr-FR" sz="1200" baseline="30000" dirty="0">
                <a:latin typeface="Bradley Hand ITC" panose="03070402050302030203" pitchFamily="66" charset="0"/>
              </a:rPr>
              <a:t>2</a:t>
            </a:r>
            <a:r>
              <a:rPr lang="fr-FR" altLang="fr-FR" sz="1200" dirty="0">
                <a:latin typeface="Bradley Hand ITC" panose="03070402050302030203" pitchFamily="66" charset="0"/>
              </a:rPr>
              <a:t>n in </a:t>
            </a:r>
            <a:r>
              <a:rPr lang="fr-FR" altLang="fr-FR" sz="1200" baseline="30000" dirty="0">
                <a:latin typeface="Bradley Hand ITC" panose="03070402050302030203" pitchFamily="66" charset="0"/>
              </a:rPr>
              <a:t>1</a:t>
            </a:r>
            <a:r>
              <a:rPr lang="fr-FR" altLang="fr-FR" sz="1200" dirty="0">
                <a:latin typeface="Bradley Hand ITC" panose="03070402050302030203" pitchFamily="66" charset="0"/>
              </a:rPr>
              <a:t>S</a:t>
            </a:r>
            <a:r>
              <a:rPr lang="fr-FR" altLang="fr-FR" sz="1200" baseline="-25000" dirty="0">
                <a:latin typeface="Bradley Hand ITC" panose="03070402050302030203" pitchFamily="66" charset="0"/>
              </a:rPr>
              <a:t>0</a:t>
            </a:r>
            <a:r>
              <a:rPr lang="fr-FR" altLang="fr-FR" sz="1200" dirty="0">
                <a:latin typeface="Bradley Hand ITC" panose="03070402050302030203" pitchFamily="66" charset="0"/>
              </a:rPr>
              <a:t> state</a:t>
            </a:r>
            <a:endParaRPr lang="en-US" altLang="fr-FR" sz="1200" dirty="0"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1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fr-FR" sz="1800" b="1" dirty="0">
              <a:solidFill>
                <a:srgbClr val="FF0000"/>
              </a:solidFill>
              <a:latin typeface="Bradley Hand ITC" panose="03070402050302030203" pitchFamily="66" charset="0"/>
            </a:endParaRPr>
          </a:p>
        </p:txBody>
      </p:sp>
      <p:pic>
        <p:nvPicPr>
          <p:cNvPr id="14385" name="Picture 49" descr="How many stars are there in space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04343"/>
            <a:ext cx="3852332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141"/>
          <p:cNvSpPr>
            <a:spLocks noChangeArrowheads="1"/>
          </p:cNvSpPr>
          <p:nvPr/>
        </p:nvSpPr>
        <p:spPr bwMode="auto">
          <a:xfrm>
            <a:off x="4792597" y="1373492"/>
            <a:ext cx="204107" cy="1838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en-US" sz="2400">
              <a:latin typeface="Times New Roman" pitchFamily="18" charset="0"/>
            </a:endParaRPr>
          </a:p>
        </p:txBody>
      </p:sp>
      <p:sp>
        <p:nvSpPr>
          <p:cNvPr id="11" name="Oval 144"/>
          <p:cNvSpPr>
            <a:spLocks noChangeArrowheads="1"/>
          </p:cNvSpPr>
          <p:nvPr/>
        </p:nvSpPr>
        <p:spPr bwMode="auto">
          <a:xfrm>
            <a:off x="4432574" y="1684311"/>
            <a:ext cx="199855" cy="18386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en-US" sz="2400">
              <a:latin typeface="Times New Roman" pitchFamily="18" charset="0"/>
            </a:endParaRPr>
          </a:p>
        </p:txBody>
      </p:sp>
      <p:sp>
        <p:nvSpPr>
          <p:cNvPr id="13" name="Line 155"/>
          <p:cNvSpPr>
            <a:spLocks noChangeShapeType="1"/>
          </p:cNvSpPr>
          <p:nvPr/>
        </p:nvSpPr>
        <p:spPr bwMode="auto">
          <a:xfrm flipV="1">
            <a:off x="4618255" y="1522335"/>
            <a:ext cx="199855" cy="210131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4894650" y="1162335"/>
            <a:ext cx="1018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 flipH="1">
            <a:off x="4525446" y="1691844"/>
            <a:ext cx="1018" cy="36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395288" y="4365104"/>
            <a:ext cx="3855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Needs gravity to be bound in n-stars..</a:t>
            </a:r>
          </a:p>
        </p:txBody>
      </p:sp>
      <p:sp>
        <p:nvSpPr>
          <p:cNvPr id="3" name="Rectangle 2"/>
          <p:cNvSpPr/>
          <p:nvPr/>
        </p:nvSpPr>
        <p:spPr>
          <a:xfrm>
            <a:off x="4279602" y="3213754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</a:rPr>
              <a:t>…</a:t>
            </a: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659145"/>
              </p:ext>
            </p:extLst>
          </p:nvPr>
        </p:nvGraphicFramePr>
        <p:xfrm>
          <a:off x="7318171" y="1273165"/>
          <a:ext cx="1710190" cy="1940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4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5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29">
                <a:tc>
                  <a:txBody>
                    <a:bodyPr/>
                    <a:lstStyle/>
                    <a:p>
                      <a:r>
                        <a:rPr lang="fr-FR" sz="1400" baseline="30000" dirty="0">
                          <a:solidFill>
                            <a:schemeClr val="bg1"/>
                          </a:solidFill>
                          <a:latin typeface="Bradley Hand ITC" panose="03070402050302030203" pitchFamily="66" charset="0"/>
                        </a:rPr>
                        <a:t>3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Bradley Hand ITC" panose="03070402050302030203" pitchFamily="66" charset="0"/>
                        </a:rPr>
                        <a:t>He-</a:t>
                      </a:r>
                      <a:r>
                        <a:rPr lang="fr-FR" sz="1400" baseline="30000" dirty="0">
                          <a:solidFill>
                            <a:schemeClr val="bg1"/>
                          </a:solidFill>
                          <a:latin typeface="Bradley Hand ITC" panose="03070402050302030203" pitchFamily="66" charset="0"/>
                        </a:rPr>
                        <a:t>3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latin typeface="Bradley Hand ITC" panose="03070402050302030203" pitchFamily="66" charset="0"/>
                        </a:rPr>
                        <a:t>He</a:t>
                      </a:r>
                      <a:endParaRPr lang="en-US" sz="1400" dirty="0">
                        <a:solidFill>
                          <a:schemeClr val="bg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Aziz</a:t>
                      </a:r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841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a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(Å)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00B05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-7.61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00B05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r</a:t>
                      </a:r>
                      <a:r>
                        <a:rPr lang="fr-FR" sz="1400" baseline="-25000" dirty="0">
                          <a:latin typeface="Bradley Hand ITC" panose="03070402050302030203" pitchFamily="66" charset="0"/>
                        </a:rPr>
                        <a:t>0 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(Å)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  <a:p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33CC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13.5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33CC33">
                        <a:alpha val="3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841"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r(</a:t>
                      </a:r>
                      <a:r>
                        <a:rPr lang="fr-FR" sz="1400" dirty="0" err="1">
                          <a:latin typeface="Bradley Hand ITC" panose="03070402050302030203" pitchFamily="66" charset="0"/>
                        </a:rPr>
                        <a:t>V</a:t>
                      </a:r>
                      <a:r>
                        <a:rPr lang="fr-FR" sz="1400" baseline="-25000" dirty="0" err="1">
                          <a:latin typeface="Bradley Hand ITC" panose="03070402050302030203" pitchFamily="66" charset="0"/>
                        </a:rPr>
                        <a:t>min</a:t>
                      </a:r>
                      <a:r>
                        <a:rPr lang="fr-FR" sz="1400" baseline="0" dirty="0">
                          <a:latin typeface="Bradley Hand ITC" panose="03070402050302030203" pitchFamily="66" charset="0"/>
                        </a:rPr>
                        <a:t>)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00B050">
                        <a:alpha val="6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2.97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00B050">
                        <a:alpha val="6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841">
                <a:tc>
                  <a:txBody>
                    <a:bodyPr/>
                    <a:lstStyle/>
                    <a:p>
                      <a:r>
                        <a:rPr lang="fr-FR" sz="1400" dirty="0" err="1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fr-FR" sz="1400" baseline="-25000" dirty="0" err="1">
                          <a:latin typeface="Bradley Hand ITC" panose="03070402050302030203" pitchFamily="66" charset="0"/>
                        </a:rPr>
                        <a:t>s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33CC33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dirty="0">
                          <a:latin typeface="Bradley Hand ITC" panose="03070402050302030203" pitchFamily="66" charset="0"/>
                        </a:rPr>
                        <a:t>1.299</a:t>
                      </a:r>
                      <a:endParaRPr lang="en-US" sz="1400" dirty="0">
                        <a:latin typeface="Bradley Hand ITC" panose="03070402050302030203" pitchFamily="66" charset="0"/>
                      </a:endParaRPr>
                    </a:p>
                  </a:txBody>
                  <a:tcPr>
                    <a:solidFill>
                      <a:srgbClr val="33CC33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037618"/>
              </p:ext>
            </p:extLst>
          </p:nvPr>
        </p:nvGraphicFramePr>
        <p:xfrm>
          <a:off x="4745407" y="2135310"/>
          <a:ext cx="2254834" cy="1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2" name="Graph" r:id="rId5" imgW="4175640" imgH="2901600" progId="Origin50.Graph">
                  <p:embed/>
                </p:oleObj>
              </mc:Choice>
              <mc:Fallback>
                <p:oleObj name="Graph" r:id="rId5" imgW="4175640" imgH="2901600" progId="Origin50.Graph">
                  <p:embed/>
                  <p:pic>
                    <p:nvPicPr>
                      <p:cNvPr id="19" name="Obje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5407" y="2135310"/>
                        <a:ext cx="2254834" cy="156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4608032" y="4280501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(</a:t>
            </a:r>
            <a:r>
              <a:rPr lang="en-US" sz="1200" b="1" baseline="30000" dirty="0">
                <a:solidFill>
                  <a:srgbClr val="FF0000"/>
                </a:solidFill>
                <a:latin typeface="Bradley Hand ITC" panose="03070402050302030203" pitchFamily="66" charset="0"/>
              </a:rPr>
              <a:t>3</a:t>
            </a:r>
            <a:r>
              <a:rPr lang="en-US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He)</a:t>
            </a:r>
            <a:r>
              <a:rPr lang="en-US" sz="1200" b="1" baseline="-25000" dirty="0">
                <a:solidFill>
                  <a:srgbClr val="FF0000"/>
                </a:solidFill>
                <a:latin typeface="Bradley Hand ITC" panose="03070402050302030203" pitchFamily="66" charset="0"/>
              </a:rPr>
              <a:t>A</a:t>
            </a:r>
            <a:r>
              <a:rPr lang="en-US" sz="12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 is bound for A&gt;34</a:t>
            </a:r>
          </a:p>
          <a:p>
            <a:r>
              <a:rPr lang="en-US" sz="1200" b="1" dirty="0">
                <a:latin typeface="Bradley Hand ITC" panose="03070402050302030203" pitchFamily="66" charset="0"/>
              </a:rPr>
              <a:t>R. Guardiola, J. Navarro, Phys. Rev. Lett. 84 (2001) 1144</a:t>
            </a:r>
          </a:p>
        </p:txBody>
      </p:sp>
      <p:pic>
        <p:nvPicPr>
          <p:cNvPr id="23558" name="Picture 6" descr="Superfluidité — Wikipéd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878321"/>
            <a:ext cx="1192530" cy="105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7380312" y="528781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at 1mK</a:t>
            </a: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302303"/>
              </p:ext>
            </p:extLst>
          </p:nvPr>
        </p:nvGraphicFramePr>
        <p:xfrm>
          <a:off x="2848694" y="3013237"/>
          <a:ext cx="3327621" cy="2312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3" name="Graph" r:id="rId8" imgW="4175640" imgH="2901600" progId="Origin50.Graph">
                  <p:embed/>
                </p:oleObj>
              </mc:Choice>
              <mc:Fallback>
                <p:oleObj name="Graph" r:id="rId8" imgW="4175640" imgH="2901600" progId="Origin50.Graph">
                  <p:embed/>
                  <p:pic>
                    <p:nvPicPr>
                      <p:cNvPr id="21" name="Objet 2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8694" y="3013237"/>
                        <a:ext cx="3327621" cy="23128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513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chemeClr val="bg1"/>
                </a:solidFill>
              </a:rPr>
              <a:t>Theory is ruthless for </a:t>
            </a:r>
            <a:r>
              <a:rPr lang="fr-FR" altLang="fr-FR" sz="3600" b="1" baseline="30000">
                <a:solidFill>
                  <a:schemeClr val="bg1"/>
                </a:solidFill>
              </a:rPr>
              <a:t>3</a:t>
            </a:r>
            <a:r>
              <a:rPr lang="fr-FR" altLang="fr-FR" sz="3600" b="1">
                <a:solidFill>
                  <a:schemeClr val="bg1"/>
                </a:solidFill>
              </a:rPr>
              <a:t>n &amp; </a:t>
            </a:r>
            <a:r>
              <a:rPr lang="fr-FR" altLang="fr-FR" sz="3600" b="1" baseline="30000">
                <a:solidFill>
                  <a:schemeClr val="bg1"/>
                </a:solidFill>
              </a:rPr>
              <a:t>4</a:t>
            </a:r>
            <a:r>
              <a:rPr lang="fr-FR" altLang="fr-FR" sz="3600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6387" name="Line 154"/>
          <p:cNvSpPr>
            <a:spLocks noChangeShapeType="1"/>
          </p:cNvSpPr>
          <p:nvPr/>
        </p:nvSpPr>
        <p:spPr bwMode="auto">
          <a:xfrm>
            <a:off x="6831013" y="1414463"/>
            <a:ext cx="261937" cy="19685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16388" name="Picture 45" descr="C:\Users\rlazausk\AppData\Local\Microsoft\Windows\Temporary Internet Files\Content.Outlook\P448PPMF\cur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7200900" cy="402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22"/>
          <p:cNvCxnSpPr/>
          <p:nvPr/>
        </p:nvCxnSpPr>
        <p:spPr>
          <a:xfrm flipH="1">
            <a:off x="2986088" y="1982788"/>
            <a:ext cx="2436812" cy="2998787"/>
          </a:xfrm>
          <a:prstGeom prst="line">
            <a:avLst/>
          </a:prstGeom>
          <a:ln w="19050">
            <a:solidFill>
              <a:srgbClr val="33CC33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 flipH="1" flipV="1">
            <a:off x="2536825" y="2009775"/>
            <a:ext cx="1963738" cy="2655888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255963" y="4879975"/>
            <a:ext cx="2614612" cy="557213"/>
          </a:xfrm>
          <a:prstGeom prst="wedgeRectCallout">
            <a:avLst>
              <a:gd name="adj1" fmla="val -21586"/>
              <a:gd name="adj2" fmla="val -196737"/>
            </a:avLst>
          </a:prstGeom>
          <a:noFill/>
          <a:ln>
            <a:solidFill>
              <a:srgbClr val="FF0000">
                <a:alpha val="43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err="1">
                <a:solidFill>
                  <a:srgbClr val="FF9999"/>
                </a:solidFill>
              </a:rPr>
              <a:t>Bound</a:t>
            </a:r>
            <a:r>
              <a:rPr lang="fr-FR" dirty="0">
                <a:solidFill>
                  <a:srgbClr val="FF9999"/>
                </a:solidFill>
              </a:rPr>
              <a:t> state </a:t>
            </a:r>
            <a:r>
              <a:rPr lang="fr-FR" dirty="0" err="1">
                <a:solidFill>
                  <a:srgbClr val="FF9999"/>
                </a:solidFill>
              </a:rPr>
              <a:t>exists</a:t>
            </a:r>
            <a:r>
              <a:rPr lang="fr-FR" dirty="0">
                <a:solidFill>
                  <a:srgbClr val="FF9999"/>
                </a:solidFill>
              </a:rPr>
              <a:t> a&gt;0</a:t>
            </a:r>
            <a:endParaRPr lang="en-US" dirty="0">
              <a:solidFill>
                <a:srgbClr val="FF9999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204913" y="4338638"/>
            <a:ext cx="2090737" cy="673100"/>
          </a:xfrm>
          <a:prstGeom prst="wedgeRectCallout">
            <a:avLst>
              <a:gd name="adj1" fmla="val 65473"/>
              <a:gd name="adj2" fmla="val -90046"/>
            </a:avLst>
          </a:prstGeom>
          <a:noFill/>
          <a:ln w="38100">
            <a:solidFill>
              <a:srgbClr val="33CC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b="1" dirty="0" err="1">
                <a:solidFill>
                  <a:srgbClr val="00B050"/>
                </a:solidFill>
              </a:rPr>
              <a:t>Repulsion</a:t>
            </a:r>
            <a:r>
              <a:rPr lang="fr-FR" sz="1600" b="1" dirty="0">
                <a:solidFill>
                  <a:srgbClr val="00B050"/>
                </a:solidFill>
              </a:rPr>
              <a:t> a&gt;0</a:t>
            </a:r>
            <a:endParaRPr lang="en-US" sz="1600" b="1" dirty="0">
              <a:solidFill>
                <a:srgbClr val="00B050"/>
              </a:solidFill>
            </a:endParaRPr>
          </a:p>
        </p:txBody>
      </p:sp>
      <p:sp>
        <p:nvSpPr>
          <p:cNvPr id="5" name="Forme libre 4"/>
          <p:cNvSpPr/>
          <p:nvPr/>
        </p:nvSpPr>
        <p:spPr>
          <a:xfrm rot="21435312">
            <a:off x="1074738" y="2354263"/>
            <a:ext cx="5732462" cy="1557337"/>
          </a:xfrm>
          <a:custGeom>
            <a:avLst/>
            <a:gdLst>
              <a:gd name="connsiteX0" fmla="*/ 0 w 5846164"/>
              <a:gd name="connsiteY0" fmla="*/ 1319135 h 1319135"/>
              <a:gd name="connsiteX1" fmla="*/ 554636 w 5846164"/>
              <a:gd name="connsiteY1" fmla="*/ 1259174 h 1319135"/>
              <a:gd name="connsiteX2" fmla="*/ 554636 w 5846164"/>
              <a:gd name="connsiteY2" fmla="*/ 1259174 h 1319135"/>
              <a:gd name="connsiteX3" fmla="*/ 2968053 w 5846164"/>
              <a:gd name="connsiteY3" fmla="*/ 269823 h 1319135"/>
              <a:gd name="connsiteX4" fmla="*/ 5846164 w 5846164"/>
              <a:gd name="connsiteY4" fmla="*/ 0 h 1319135"/>
              <a:gd name="connsiteX5" fmla="*/ 5846164 w 5846164"/>
              <a:gd name="connsiteY5" fmla="*/ 0 h 1319135"/>
              <a:gd name="connsiteX6" fmla="*/ 5846164 w 5846164"/>
              <a:gd name="connsiteY6" fmla="*/ 0 h 131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46164" h="1319135">
                <a:moveTo>
                  <a:pt x="0" y="1319135"/>
                </a:moveTo>
                <a:lnTo>
                  <a:pt x="554636" y="1259174"/>
                </a:lnTo>
                <a:lnTo>
                  <a:pt x="554636" y="1259174"/>
                </a:lnTo>
                <a:cubicBezTo>
                  <a:pt x="956872" y="1094282"/>
                  <a:pt x="2086132" y="479685"/>
                  <a:pt x="2968053" y="269823"/>
                </a:cubicBezTo>
                <a:cubicBezTo>
                  <a:pt x="3849974" y="59961"/>
                  <a:pt x="5846164" y="0"/>
                  <a:pt x="5846164" y="0"/>
                </a:cubicBezTo>
                <a:lnTo>
                  <a:pt x="5846164" y="0"/>
                </a:lnTo>
                <a:lnTo>
                  <a:pt x="5846164" y="0"/>
                </a:lnTo>
              </a:path>
            </a:pathLst>
          </a:cu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 flipH="1">
            <a:off x="179388" y="2181225"/>
            <a:ext cx="6661150" cy="798513"/>
          </a:xfrm>
          <a:prstGeom prst="line">
            <a:avLst/>
          </a:prstGeom>
          <a:ln w="158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870575" y="1150856"/>
            <a:ext cx="2092325" cy="674688"/>
          </a:xfrm>
          <a:prstGeom prst="wedgeRectCallout">
            <a:avLst>
              <a:gd name="adj1" fmla="val -3915"/>
              <a:gd name="adj2" fmla="val 104584"/>
            </a:avLst>
          </a:prstGeom>
          <a:noFill/>
          <a:ln>
            <a:solidFill>
              <a:srgbClr val="FFC000">
                <a:alpha val="47000"/>
              </a:srgb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err="1">
                <a:solidFill>
                  <a:srgbClr val="FFC000"/>
                </a:solidFill>
              </a:rPr>
              <a:t>Moderate</a:t>
            </a:r>
            <a:r>
              <a:rPr lang="fr-FR" sz="1600" dirty="0">
                <a:solidFill>
                  <a:srgbClr val="FFC000"/>
                </a:solidFill>
              </a:rPr>
              <a:t> attraction a&lt;0</a:t>
            </a:r>
            <a:endParaRPr lang="en-US" sz="1600" dirty="0">
              <a:solidFill>
                <a:srgbClr val="FFC000"/>
              </a:solidFill>
            </a:endParaRPr>
          </a:p>
        </p:txBody>
      </p:sp>
      <p:sp>
        <p:nvSpPr>
          <p:cNvPr id="3" name="ZoneTexte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438896" y="4031070"/>
            <a:ext cx="348557" cy="276999"/>
          </a:xfrm>
          <a:prstGeom prst="rect">
            <a:avLst/>
          </a:prstGeom>
          <a:blipFill>
            <a:blip r:embed="rId5"/>
            <a:stretch>
              <a:fillRect l="-8772" r="-5263" b="-17391"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4" name="Ellipse 3"/>
          <p:cNvSpPr/>
          <p:nvPr/>
        </p:nvSpPr>
        <p:spPr>
          <a:xfrm>
            <a:off x="3708400" y="4005263"/>
            <a:ext cx="84138" cy="7143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3983038" y="4005263"/>
            <a:ext cx="84137" cy="7143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427038" y="6038850"/>
            <a:ext cx="8272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r-FR" altLang="fr-F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Presence</a:t>
            </a:r>
            <a:r>
              <a:rPr lang="fr-FR" alt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of </a:t>
            </a:r>
            <a:r>
              <a:rPr lang="fr-FR" altLang="fr-FR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3</a:t>
            </a:r>
            <a:r>
              <a:rPr lang="fr-FR" alt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 &amp; </a:t>
            </a:r>
            <a:r>
              <a:rPr lang="fr-FR" altLang="fr-FR" sz="2400" b="1" baseline="30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4</a:t>
            </a:r>
            <a:r>
              <a:rPr lang="fr-FR" alt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n </a:t>
            </a:r>
            <a:r>
              <a:rPr lang="fr-FR" altLang="fr-F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resonant</a:t>
            </a:r>
            <a:r>
              <a:rPr lang="fr-FR" alt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states </a:t>
            </a:r>
            <a:r>
              <a:rPr lang="fr-FR" altLang="fr-F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is</a:t>
            </a:r>
            <a:r>
              <a:rPr lang="fr-FR" alt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not compatible </a:t>
            </a:r>
            <a:r>
              <a:rPr lang="fr-FR" altLang="fr-FR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with</a:t>
            </a:r>
            <a:r>
              <a:rPr lang="fr-FR" altLang="fr-FR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 QM!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ZoneTexte 1"/>
              <p:cNvSpPr txBox="1"/>
              <p:nvPr/>
            </p:nvSpPr>
            <p:spPr>
              <a:xfrm rot="16200000">
                <a:off x="-137361" y="1741894"/>
                <a:ext cx="19069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 panose="02040503050406030204" pitchFamily="18" charset="0"/>
                                </a:rPr>
                                <m:t>𝑏𝑐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ZoneText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137361" y="1741894"/>
                <a:ext cx="1906932" cy="276999"/>
              </a:xfrm>
              <a:prstGeom prst="rect">
                <a:avLst/>
              </a:prstGeom>
              <a:blipFill>
                <a:blip r:embed="rId6"/>
                <a:stretch>
                  <a:fillRect t="-3834" r="-34783" b="-9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356328"/>
              </p:ext>
            </p:extLst>
          </p:nvPr>
        </p:nvGraphicFramePr>
        <p:xfrm>
          <a:off x="6046156" y="2481427"/>
          <a:ext cx="2916079" cy="2231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5" name="Graph" r:id="rId7" imgW="3920760" imgH="3000960" progId="Origin50.Graph">
                  <p:embed/>
                </p:oleObj>
              </mc:Choice>
              <mc:Fallback>
                <p:oleObj name="Graph" r:id="rId7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46156" y="2481427"/>
                        <a:ext cx="2916079" cy="2231332"/>
                      </a:xfrm>
                      <a:prstGeom prst="rect">
                        <a:avLst/>
                      </a:prstGeom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 Box 21"/>
          <p:cNvSpPr txBox="1">
            <a:spLocks noChangeArrowheads="1"/>
          </p:cNvSpPr>
          <p:nvPr/>
        </p:nvSpPr>
        <p:spPr bwMode="auto">
          <a:xfrm>
            <a:off x="228600" y="6400800"/>
            <a:ext cx="40719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bg1"/>
                </a:solidFill>
                <a:latin typeface="Book Antiqua" pitchFamily="18" charset="0"/>
              </a:rPr>
              <a:t>R. Lazauskas, HDR </a:t>
            </a:r>
            <a:r>
              <a:rPr lang="en-US" altLang="en-US" sz="2400" b="1" dirty="0" err="1">
                <a:solidFill>
                  <a:schemeClr val="bg1"/>
                </a:solidFill>
                <a:latin typeface="Book Antiqua" pitchFamily="18" charset="0"/>
              </a:rPr>
              <a:t>defence</a:t>
            </a:r>
            <a:endParaRPr lang="en-US" altLang="en-US" sz="24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83" name="Text Box 16"/>
          <p:cNvSpPr txBox="1">
            <a:spLocks noChangeArrowheads="1"/>
          </p:cNvSpPr>
          <p:nvPr/>
        </p:nvSpPr>
        <p:spPr bwMode="auto">
          <a:xfrm>
            <a:off x="3491880" y="0"/>
            <a:ext cx="55419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>
                <a:solidFill>
                  <a:schemeClr val="bg1"/>
                </a:solidFill>
                <a:latin typeface="Book Antiqua" pitchFamily="18" charset="0"/>
              </a:rPr>
              <a:t>Selected</a:t>
            </a:r>
            <a:r>
              <a:rPr lang="fr-FR" altLang="zh-CN" sz="28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altLang="zh-CN" sz="2800" b="1" dirty="0" err="1">
                <a:solidFill>
                  <a:schemeClr val="bg1"/>
                </a:solidFill>
                <a:latin typeface="Book Antiqua" pitchFamily="18" charset="0"/>
              </a:rPr>
              <a:t>results</a:t>
            </a:r>
            <a:r>
              <a:rPr lang="fr-FR" altLang="zh-CN" sz="2800" b="1" dirty="0">
                <a:solidFill>
                  <a:schemeClr val="bg1"/>
                </a:solidFill>
                <a:latin typeface="Book Antiqua" pitchFamily="18" charset="0"/>
              </a:rPr>
              <a:t>: </a:t>
            </a:r>
            <a:r>
              <a:rPr lang="fr-FR" altLang="zh-CN" sz="2800" b="1" dirty="0" err="1">
                <a:solidFill>
                  <a:schemeClr val="bg1"/>
                </a:solidFill>
                <a:latin typeface="Book Antiqua" pitchFamily="18" charset="0"/>
              </a:rPr>
              <a:t>external</a:t>
            </a:r>
            <a:r>
              <a:rPr lang="fr-FR" altLang="zh-CN" sz="2800" b="1" dirty="0">
                <a:solidFill>
                  <a:schemeClr val="bg1"/>
                </a:solidFill>
                <a:latin typeface="Book Antiqua" pitchFamily="18" charset="0"/>
              </a:rPr>
              <a:t> probes</a:t>
            </a:r>
            <a:endParaRPr lang="en-US" altLang="zh-CN" sz="2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0974" y="5613301"/>
            <a:ext cx="8742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Results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obtained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by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solving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CS FY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equation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in config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space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Schrödinger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employing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Lagrange-Laguerre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mesh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r>
              <a:rPr lang="fr-FR" dirty="0" err="1">
                <a:solidFill>
                  <a:srgbClr val="00B050"/>
                </a:solidFill>
                <a:latin typeface="Book Antiqua" panose="02040602050305030304" pitchFamily="18" charset="0"/>
              </a:rPr>
              <a:t>method</a:t>
            </a:r>
            <a:r>
              <a:rPr lang="fr-FR" dirty="0">
                <a:solidFill>
                  <a:srgbClr val="00B050"/>
                </a:solidFill>
                <a:latin typeface="Book Antiqua" panose="0204060205030503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1611177" y="3012434"/>
                <a:ext cx="5368906" cy="8654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𝐸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sPre>
                                        <m:sPre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/>
                                        <m:sup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sPre>
                                    </m:sub>
                                  </m:sSub>
                                  <m:r>
                                    <a:rPr lang="fr-FR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𝐸</m:t>
                                  </m:r>
                                  <m:r>
                                    <a:rPr lang="fr-FR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fr-FR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&lt;</m:t>
                                      </m:r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</a:rPr>
                                            <m:t>∙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fr-F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fr-FR" i="1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𝜎</m:t>
                                              </m:r>
                                            </m:e>
                                            <m:sub>
                                              <m:r>
                                                <a:rPr lang="fr-FR" i="1">
                                                  <a:latin typeface="Cambria Math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nary>
                                  <m:d>
                                    <m:d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fr-FR" i="1">
                                          <a:latin typeface="Cambria Math"/>
                                          <a:ea typeface="Cambria Math"/>
                                        </a:rPr>
                                        <m:t>∙</m:t>
                                      </m:r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</m:d>
                                  <m:sSup>
                                    <m:sSupPr>
                                      <m:ctrlPr>
                                        <a:rPr lang="fr-FR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fr-FR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fr-FR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fr-FR" i="1">
                                          <a:latin typeface="Cambria Math"/>
                                        </a:rPr>
                                        <m:t>−</m:t>
                                      </m:r>
                                    </m:sup>
                                  </m:sSup>
                                </m:e>
                                <m:e>
                                  <m:sSub>
                                    <m:sSubPr>
                                      <m:ctrlPr>
                                        <a:rPr lang="fr-F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>
                                          <a:latin typeface="Cambria Math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sPre>
                                        <m:sPrePr>
                                          <m:ctrlPr>
                                            <a:rPr lang="fr-F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PrePr>
                                        <m:sub/>
                                        <m:sup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p>
                                        <m:e>
                                          <m:r>
                                            <a:rPr lang="fr-FR" i="1">
                                              <a:latin typeface="Cambria Math"/>
                                            </a:rPr>
                                            <m:t>𝐻𝑒</m:t>
                                          </m:r>
                                        </m:e>
                                      </m:sPre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1177" y="3012434"/>
                <a:ext cx="5368906" cy="8654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llipse 12"/>
          <p:cNvSpPr/>
          <p:nvPr/>
        </p:nvSpPr>
        <p:spPr>
          <a:xfrm rot="17659391">
            <a:off x="2286829" y="1552157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 rot="17659391">
            <a:off x="2286831" y="1915533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 rot="17659391">
            <a:off x="2683729" y="1509821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/>
          <p:cNvSpPr/>
          <p:nvPr/>
        </p:nvSpPr>
        <p:spPr>
          <a:xfrm rot="17659391">
            <a:off x="2711629" y="1940881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/>
          <p:cNvSpPr/>
          <p:nvPr/>
        </p:nvSpPr>
        <p:spPr>
          <a:xfrm rot="17659391">
            <a:off x="2138328" y="1365809"/>
            <a:ext cx="887153" cy="970408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/>
          <p:cNvSpPr/>
          <p:nvPr/>
        </p:nvSpPr>
        <p:spPr>
          <a:xfrm>
            <a:off x="480508" y="2281970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/>
          <p:cNvSpPr/>
          <p:nvPr/>
        </p:nvSpPr>
        <p:spPr>
          <a:xfrm>
            <a:off x="884908" y="2281970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/>
          <p:cNvSpPr/>
          <p:nvPr/>
        </p:nvSpPr>
        <p:spPr>
          <a:xfrm>
            <a:off x="506908" y="2670694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/>
          <p:cNvSpPr/>
          <p:nvPr/>
        </p:nvSpPr>
        <p:spPr>
          <a:xfrm>
            <a:off x="905308" y="2670694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/>
          <p:cNvSpPr/>
          <p:nvPr/>
        </p:nvSpPr>
        <p:spPr>
          <a:xfrm>
            <a:off x="475088" y="1852672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/>
          <p:cNvSpPr/>
          <p:nvPr/>
        </p:nvSpPr>
        <p:spPr>
          <a:xfrm>
            <a:off x="861928" y="1852672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/>
          <p:cNvSpPr/>
          <p:nvPr/>
        </p:nvSpPr>
        <p:spPr>
          <a:xfrm>
            <a:off x="473053" y="1438612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/>
          <p:cNvSpPr/>
          <p:nvPr/>
        </p:nvSpPr>
        <p:spPr>
          <a:xfrm>
            <a:off x="843388" y="1444434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286287" y="1213589"/>
            <a:ext cx="1035113" cy="202387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èche droite rayée 31"/>
          <p:cNvSpPr/>
          <p:nvPr/>
        </p:nvSpPr>
        <p:spPr>
          <a:xfrm>
            <a:off x="1321401" y="2013561"/>
            <a:ext cx="371289" cy="218397"/>
          </a:xfrm>
          <a:prstGeom prst="strip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/>
          <p:cNvSpPr/>
          <p:nvPr/>
        </p:nvSpPr>
        <p:spPr>
          <a:xfrm>
            <a:off x="5256760" y="2012217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/>
          <p:cNvSpPr/>
          <p:nvPr/>
        </p:nvSpPr>
        <p:spPr>
          <a:xfrm>
            <a:off x="5655160" y="2012217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/>
          <p:cNvSpPr/>
          <p:nvPr/>
        </p:nvSpPr>
        <p:spPr>
          <a:xfrm>
            <a:off x="5686248" y="1582692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Ellipse 35"/>
          <p:cNvSpPr/>
          <p:nvPr/>
        </p:nvSpPr>
        <p:spPr>
          <a:xfrm>
            <a:off x="5254203" y="1582692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Ellipse 36"/>
          <p:cNvSpPr/>
          <p:nvPr/>
        </p:nvSpPr>
        <p:spPr>
          <a:xfrm>
            <a:off x="7001373" y="2205447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7405773" y="2205447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Ellipse 38"/>
          <p:cNvSpPr/>
          <p:nvPr/>
        </p:nvSpPr>
        <p:spPr>
          <a:xfrm>
            <a:off x="7027773" y="2594171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Ellipse 39"/>
          <p:cNvSpPr/>
          <p:nvPr/>
        </p:nvSpPr>
        <p:spPr>
          <a:xfrm>
            <a:off x="7426173" y="2594171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Ellipse 40"/>
          <p:cNvSpPr/>
          <p:nvPr/>
        </p:nvSpPr>
        <p:spPr>
          <a:xfrm>
            <a:off x="6995953" y="1776149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Ellipse 41"/>
          <p:cNvSpPr/>
          <p:nvPr/>
        </p:nvSpPr>
        <p:spPr>
          <a:xfrm>
            <a:off x="7382793" y="1776149"/>
            <a:ext cx="189000" cy="18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Ellipse 42"/>
          <p:cNvSpPr/>
          <p:nvPr/>
        </p:nvSpPr>
        <p:spPr>
          <a:xfrm>
            <a:off x="6993918" y="1362089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Ellipse 43"/>
          <p:cNvSpPr/>
          <p:nvPr/>
        </p:nvSpPr>
        <p:spPr>
          <a:xfrm>
            <a:off x="7364253" y="1367911"/>
            <a:ext cx="189000" cy="189000"/>
          </a:xfrm>
          <a:prstGeom prst="ellipse">
            <a:avLst/>
          </a:prstGeom>
          <a:solidFill>
            <a:srgbClr val="0066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Ellipse 44"/>
          <p:cNvSpPr/>
          <p:nvPr/>
        </p:nvSpPr>
        <p:spPr>
          <a:xfrm>
            <a:off x="6807152" y="1137066"/>
            <a:ext cx="1035113" cy="1875368"/>
          </a:xfrm>
          <a:prstGeom prst="ellipse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èche droite rayée 45"/>
          <p:cNvSpPr/>
          <p:nvPr/>
        </p:nvSpPr>
        <p:spPr>
          <a:xfrm>
            <a:off x="7842266" y="1928401"/>
            <a:ext cx="371289" cy="218397"/>
          </a:xfrm>
          <a:prstGeom prst="stripedRightArrow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3632991" y="1965149"/>
            <a:ext cx="102915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414830" y="3304832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>
                <a:latin typeface="Bradley Hand ITC" panose="03070402050302030203" pitchFamily="66" charset="0"/>
              </a:rPr>
              <a:t>8</a:t>
            </a:r>
            <a:r>
              <a:rPr lang="fr-FR" b="1" dirty="0">
                <a:latin typeface="Bradley Hand ITC" panose="03070402050302030203" pitchFamily="66" charset="0"/>
              </a:rPr>
              <a:t>He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2322057" y="238371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>
                <a:latin typeface="Bradley Hand ITC" panose="03070402050302030203" pitchFamily="66" charset="0"/>
              </a:rPr>
              <a:t>4</a:t>
            </a:r>
            <a:r>
              <a:rPr lang="fr-FR" b="1" dirty="0">
                <a:latin typeface="Bradley Hand ITC" panose="03070402050302030203" pitchFamily="66" charset="0"/>
              </a:rPr>
              <a:t>He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5347545" y="2443600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>
                <a:latin typeface="Bradley Hand ITC" panose="03070402050302030203" pitchFamily="66" charset="0"/>
              </a:rPr>
              <a:t>4</a:t>
            </a:r>
            <a:r>
              <a:rPr lang="fr-FR" b="1" dirty="0">
                <a:latin typeface="Bradley Hand ITC" panose="03070402050302030203" pitchFamily="66" charset="0"/>
              </a:rPr>
              <a:t>n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7104406" y="3237459"/>
            <a:ext cx="519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baseline="30000" dirty="0">
                <a:latin typeface="Bradley Hand ITC" panose="03070402050302030203" pitchFamily="66" charset="0"/>
              </a:rPr>
              <a:t>8</a:t>
            </a:r>
            <a:r>
              <a:rPr lang="fr-FR" b="1" dirty="0">
                <a:latin typeface="Bradley Hand ITC" panose="03070402050302030203" pitchFamily="66" charset="0"/>
              </a:rPr>
              <a:t>Be</a:t>
            </a:r>
            <a:endParaRPr lang="en-US" b="1" dirty="0">
              <a:latin typeface="Bradley Hand ITC" panose="03070402050302030203" pitchFamily="66" charset="0"/>
            </a:endParaRPr>
          </a:p>
        </p:txBody>
      </p:sp>
      <p:sp>
        <p:nvSpPr>
          <p:cNvPr id="52" name="Rectangle à coins arrondis 51"/>
          <p:cNvSpPr/>
          <p:nvPr/>
        </p:nvSpPr>
        <p:spPr>
          <a:xfrm>
            <a:off x="2036613" y="1246962"/>
            <a:ext cx="4140460" cy="1675462"/>
          </a:xfrm>
          <a:prstGeom prst="roundRect">
            <a:avLst/>
          </a:prstGeom>
          <a:solidFill>
            <a:srgbClr val="33CC33">
              <a:alpha val="12000"/>
            </a:srgbClr>
          </a:solidFill>
          <a:ln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56901" y="761322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fr-FR" alt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4</a:t>
            </a:r>
            <a:r>
              <a:rPr kumimoji="1" lang="fr-FR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He</a:t>
            </a:r>
            <a:r>
              <a:rPr kumimoji="1" lang="fr-FR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sym typeface="Symbol"/>
              </a:rPr>
              <a:t>(</a:t>
            </a:r>
            <a:r>
              <a:rPr kumimoji="1" lang="fr-FR" alt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sym typeface="Symbol"/>
              </a:rPr>
              <a:t>8</a:t>
            </a:r>
            <a:r>
              <a:rPr kumimoji="1" lang="fr-FR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He,</a:t>
            </a:r>
            <a:r>
              <a:rPr kumimoji="1" lang="fr-FR" alt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8</a:t>
            </a:r>
            <a:r>
              <a:rPr kumimoji="1" lang="fr-FR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Be)</a:t>
            </a:r>
            <a:r>
              <a:rPr kumimoji="1" lang="fr-FR" altLang="en-US" baseline="300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4</a:t>
            </a:r>
            <a:r>
              <a:rPr kumimoji="1" lang="fr-FR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n:</a:t>
            </a:r>
            <a:endParaRPr kumimoji="1" lang="fr-FR" altLang="en-US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28600" y="737638"/>
            <a:ext cx="808266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900" dirty="0" err="1">
                <a:latin typeface="Book Antiqua" panose="02040602050305030304" pitchFamily="18" charset="0"/>
              </a:rPr>
              <a:t>Mimicing</a:t>
            </a:r>
            <a:r>
              <a:rPr lang="fr-FR" sz="1900" dirty="0">
                <a:latin typeface="Book Antiqua" panose="02040602050305030304" pitchFamily="18" charset="0"/>
              </a:rPr>
              <a:t> </a:t>
            </a:r>
            <a:r>
              <a:rPr lang="fr-FR" sz="1900" dirty="0" err="1">
                <a:latin typeface="Book Antiqua" panose="02040602050305030304" pitchFamily="18" charset="0"/>
              </a:rPr>
              <a:t>experimental</a:t>
            </a:r>
            <a:r>
              <a:rPr lang="fr-FR" sz="1900" dirty="0">
                <a:latin typeface="Book Antiqua" panose="02040602050305030304" pitchFamily="18" charset="0"/>
              </a:rPr>
              <a:t> </a:t>
            </a:r>
            <a:r>
              <a:rPr lang="fr-FR" sz="1900" dirty="0" err="1">
                <a:latin typeface="Book Antiqua" panose="02040602050305030304" pitchFamily="18" charset="0"/>
              </a:rPr>
              <a:t>reaction</a:t>
            </a:r>
            <a:r>
              <a:rPr lang="fr-FR" sz="1900" dirty="0">
                <a:latin typeface="Book Antiqua" panose="02040602050305030304" pitchFamily="18" charset="0"/>
              </a:rPr>
              <a:t>                                </a:t>
            </a:r>
            <a:r>
              <a:rPr lang="fr-FR" sz="1900" dirty="0" err="1">
                <a:latin typeface="Book Antiqua" panose="02040602050305030304" pitchFamily="18" charset="0"/>
              </a:rPr>
              <a:t>using</a:t>
            </a:r>
            <a:r>
              <a:rPr lang="fr-FR" sz="1900" dirty="0">
                <a:latin typeface="Book Antiqua" panose="02040602050305030304" pitchFamily="18" charset="0"/>
              </a:rPr>
              <a:t> </a:t>
            </a:r>
            <a:r>
              <a:rPr lang="fr-FR" sz="1900" dirty="0" err="1">
                <a:latin typeface="Book Antiqua" panose="02040602050305030304" pitchFamily="18" charset="0"/>
              </a:rPr>
              <a:t>simplistic</a:t>
            </a:r>
            <a:r>
              <a:rPr lang="fr-FR" sz="1900" dirty="0">
                <a:latin typeface="Book Antiqua" panose="02040602050305030304" pitchFamily="18" charset="0"/>
              </a:rPr>
              <a:t> model:</a:t>
            </a:r>
            <a:endParaRPr lang="en-US" sz="1900" dirty="0">
              <a:latin typeface="Book Antiqua" panose="02040602050305030304" pitchFamily="18" charset="0"/>
            </a:endParaRP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731823" y="1362089"/>
          <a:ext cx="5856288" cy="406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4" name="Graph" r:id="rId6" imgW="4175640" imgH="2901600" progId="Origin50.Graph">
                  <p:embed/>
                </p:oleObj>
              </mc:Choice>
              <mc:Fallback>
                <p:oleObj name="Graph" r:id="rId6" imgW="4175640" imgH="2901600" progId="Origin50.Graph">
                  <p:embed/>
                  <p:pic>
                    <p:nvPicPr>
                      <p:cNvPr id="5" name="Obje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823" y="1362089"/>
                        <a:ext cx="5856288" cy="4068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53"/>
          <p:cNvSpPr/>
          <p:nvPr/>
        </p:nvSpPr>
        <p:spPr>
          <a:xfrm>
            <a:off x="6061353" y="3606790"/>
            <a:ext cx="2688840" cy="1406385"/>
          </a:xfrm>
          <a:prstGeom prst="wedgeRectCallout">
            <a:avLst>
              <a:gd name="adj1" fmla="val -83285"/>
              <a:gd name="adj2" fmla="val 1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rgbClr val="FF0000"/>
                </a:solidFill>
              </a:rPr>
              <a:t>We</a:t>
            </a:r>
            <a:r>
              <a:rPr lang="fr-FR" dirty="0">
                <a:solidFill>
                  <a:srgbClr val="FF0000"/>
                </a:solidFill>
              </a:rPr>
              <a:t> do not observe </a:t>
            </a:r>
            <a:r>
              <a:rPr lang="fr-FR" dirty="0" err="1">
                <a:solidFill>
                  <a:srgbClr val="FF0000"/>
                </a:solidFill>
              </a:rPr>
              <a:t>any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narrow</a:t>
            </a:r>
            <a:r>
              <a:rPr lang="fr-FR" dirty="0">
                <a:solidFill>
                  <a:srgbClr val="FF0000"/>
                </a:solidFill>
              </a:rPr>
              <a:t> structures in the cross section, </a:t>
            </a:r>
            <a:r>
              <a:rPr lang="fr-FR" dirty="0" err="1">
                <a:solidFill>
                  <a:srgbClr val="FF0000"/>
                </a:solidFill>
              </a:rPr>
              <a:t>without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generating</a:t>
            </a:r>
            <a:r>
              <a:rPr lang="fr-FR" dirty="0">
                <a:solidFill>
                  <a:srgbClr val="FF0000"/>
                </a:solidFill>
              </a:rPr>
              <a:t> S-matrix </a:t>
            </a:r>
            <a:r>
              <a:rPr lang="fr-FR" dirty="0" err="1">
                <a:solidFill>
                  <a:srgbClr val="FF0000"/>
                </a:solidFill>
              </a:rPr>
              <a:t>poles</a:t>
            </a:r>
            <a:r>
              <a:rPr lang="fr-FR" dirty="0">
                <a:solidFill>
                  <a:srgbClr val="FF0000"/>
                </a:solidFill>
              </a:rPr>
              <a:t> in </a:t>
            </a:r>
            <a:r>
              <a:rPr lang="fr-FR" baseline="30000" dirty="0">
                <a:solidFill>
                  <a:srgbClr val="FF0000"/>
                </a:solidFill>
              </a:rPr>
              <a:t>4</a:t>
            </a:r>
            <a:r>
              <a:rPr lang="fr-FR" dirty="0">
                <a:solidFill>
                  <a:srgbClr val="FF0000"/>
                </a:solidFill>
              </a:rPr>
              <a:t>n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5" name="ZoneTexte 54"/>
          <p:cNvSpPr txBox="1"/>
          <p:nvPr/>
        </p:nvSpPr>
        <p:spPr>
          <a:xfrm>
            <a:off x="698061" y="5342734"/>
            <a:ext cx="40238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Bradley Hand ITC" panose="03070402050302030203" pitchFamily="66" charset="0"/>
              </a:rPr>
              <a:t>RL, J. Carbonell et al., Prog. </a:t>
            </a:r>
            <a:r>
              <a:rPr lang="fr-FR" sz="1200" dirty="0" err="1">
                <a:latin typeface="Bradley Hand ITC" panose="03070402050302030203" pitchFamily="66" charset="0"/>
              </a:rPr>
              <a:t>Theor</a:t>
            </a:r>
            <a:r>
              <a:rPr lang="fr-FR" sz="1200" dirty="0">
                <a:latin typeface="Bradley Hand ITC" panose="03070402050302030203" pitchFamily="66" charset="0"/>
              </a:rPr>
              <a:t>. Phys. 7, 073D03 (2017)</a:t>
            </a:r>
            <a:endParaRPr lang="en-US" sz="1200" dirty="0"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EF40642-36EF-4A35-A423-CF582B6359B9}"/>
              </a:ext>
            </a:extLst>
          </p:cNvPr>
          <p:cNvSpPr/>
          <p:nvPr/>
        </p:nvSpPr>
        <p:spPr>
          <a:xfrm>
            <a:off x="1581757" y="4463336"/>
            <a:ext cx="4002873" cy="2134016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892" name="Picture 4" descr="Nail PNG Images &amp; PSDs for Download | PixelSquid - S113470658">
            <a:extLst>
              <a:ext uri="{FF2B5EF4-FFF2-40B4-BE49-F238E27FC236}">
                <a16:creationId xmlns:a16="http://schemas.microsoft.com/office/drawing/2014/main" id="{3AE13216-C30D-40B2-ACF3-6C2553B8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7527">
            <a:off x="1515957" y="4905833"/>
            <a:ext cx="1026690" cy="102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3659266" y="587107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3659266" y="587107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3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grpSp>
        <p:nvGrpSpPr>
          <p:cNvPr id="41" name="Group 16">
            <a:extLst>
              <a:ext uri="{FF2B5EF4-FFF2-40B4-BE49-F238E27FC236}">
                <a16:creationId xmlns:a16="http://schemas.microsoft.com/office/drawing/2014/main" id="{96CA7E6D-C02B-43A1-8768-D1DBA717ED7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8556" y="1743316"/>
            <a:ext cx="5743575" cy="2574925"/>
            <a:chOff x="249" y="1495"/>
            <a:chExt cx="3618" cy="1622"/>
          </a:xfr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grpSpPr>
        <p:sp>
          <p:nvSpPr>
            <p:cNvPr id="42" name="AutoShape 15">
              <a:extLst>
                <a:ext uri="{FF2B5EF4-FFF2-40B4-BE49-F238E27FC236}">
                  <a16:creationId xmlns:a16="http://schemas.microsoft.com/office/drawing/2014/main" id="{CFADC45F-310B-4AE5-B453-E340B56451E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495"/>
              <a:ext cx="3618" cy="162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pic>
          <p:nvPicPr>
            <p:cNvPr id="43" name="Picture 17">
              <a:extLst>
                <a:ext uri="{FF2B5EF4-FFF2-40B4-BE49-F238E27FC236}">
                  <a16:creationId xmlns:a16="http://schemas.microsoft.com/office/drawing/2014/main" id="{F9F7AE5A-FF2C-4962-A074-7BC1CBC18E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95"/>
              <a:ext cx="3622" cy="162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" name="ZoneTexte 50">
            <a:extLst>
              <a:ext uri="{FF2B5EF4-FFF2-40B4-BE49-F238E27FC236}">
                <a16:creationId xmlns:a16="http://schemas.microsoft.com/office/drawing/2014/main" id="{35A8E46B-9B48-41CD-AEAE-87E42C9A12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88240" y="4889883"/>
            <a:ext cx="2489335" cy="383054"/>
          </a:xfrm>
          <a:prstGeom prst="rect">
            <a:avLst/>
          </a:prstGeom>
          <a:blipFill>
            <a:blip r:embed="rId5"/>
            <a:stretch>
              <a:fillRect l="-1716" r="-245" b="-22222"/>
            </a:stretch>
          </a:blipFill>
        </p:spPr>
        <p:txBody>
          <a:bodyPr/>
          <a:lstStyle/>
          <a:p>
            <a:pPr>
              <a:defRPr/>
            </a:pPr>
            <a:r>
              <a:rPr lang="fr-FR">
                <a:noFill/>
              </a:rPr>
              <a:t> </a:t>
            </a:r>
          </a:p>
        </p:txBody>
      </p:sp>
      <p:sp>
        <p:nvSpPr>
          <p:cNvPr id="63" name="Ellipse 62">
            <a:extLst>
              <a:ext uri="{FF2B5EF4-FFF2-40B4-BE49-F238E27FC236}">
                <a16:creationId xmlns:a16="http://schemas.microsoft.com/office/drawing/2014/main" id="{7024F203-5B6D-4CAB-A1C9-1BFF4644335C}"/>
              </a:ext>
            </a:extLst>
          </p:cNvPr>
          <p:cNvSpPr/>
          <p:nvPr/>
        </p:nvSpPr>
        <p:spPr>
          <a:xfrm rot="17659391">
            <a:off x="9692215" y="5783637"/>
            <a:ext cx="188913" cy="188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Flèche droite rayée 20">
            <a:extLst>
              <a:ext uri="{FF2B5EF4-FFF2-40B4-BE49-F238E27FC236}">
                <a16:creationId xmlns:a16="http://schemas.microsoft.com/office/drawing/2014/main" id="{5B550F04-DB09-40EA-86F3-FBA5A8A10008}"/>
              </a:ext>
            </a:extLst>
          </p:cNvPr>
          <p:cNvSpPr/>
          <p:nvPr/>
        </p:nvSpPr>
        <p:spPr>
          <a:xfrm>
            <a:off x="3084006" y="5170868"/>
            <a:ext cx="795879" cy="427261"/>
          </a:xfrm>
          <a:prstGeom prst="stripedRightArrow">
            <a:avLst/>
          </a:prstGeom>
          <a:solidFill>
            <a:srgbClr val="FFC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2D6656C5-011F-44E2-B937-1F0E20E52857}"/>
              </a:ext>
            </a:extLst>
          </p:cNvPr>
          <p:cNvCxnSpPr/>
          <p:nvPr/>
        </p:nvCxnSpPr>
        <p:spPr>
          <a:xfrm>
            <a:off x="232388" y="5352461"/>
            <a:ext cx="103028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Ellipse 80">
            <a:extLst>
              <a:ext uri="{FF2B5EF4-FFF2-40B4-BE49-F238E27FC236}">
                <a16:creationId xmlns:a16="http://schemas.microsoft.com/office/drawing/2014/main" id="{C0F9C598-D635-4A99-865A-9C3098BC8F7A}"/>
              </a:ext>
            </a:extLst>
          </p:cNvPr>
          <p:cNvSpPr/>
          <p:nvPr/>
        </p:nvSpPr>
        <p:spPr>
          <a:xfrm>
            <a:off x="1762116" y="4905808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FD75FC9D-88A1-4B04-98B1-B4E8B842456A}"/>
              </a:ext>
            </a:extLst>
          </p:cNvPr>
          <p:cNvSpPr/>
          <p:nvPr/>
        </p:nvSpPr>
        <p:spPr>
          <a:xfrm>
            <a:off x="1581757" y="4463336"/>
            <a:ext cx="1035050" cy="2024063"/>
          </a:xfrm>
          <a:prstGeom prst="ellipse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8AFA78A0-2CD4-4757-95E8-E728FD9A6AF8}"/>
              </a:ext>
            </a:extLst>
          </p:cNvPr>
          <p:cNvSpPr/>
          <p:nvPr/>
        </p:nvSpPr>
        <p:spPr>
          <a:xfrm rot="5214805">
            <a:off x="1930425" y="5214983"/>
            <a:ext cx="360000" cy="360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9EEF27F0-5EEA-4DC2-9AA2-0E9F9684B00B}"/>
              </a:ext>
            </a:extLst>
          </p:cNvPr>
          <p:cNvSpPr/>
          <p:nvPr/>
        </p:nvSpPr>
        <p:spPr>
          <a:xfrm rot="17659391">
            <a:off x="251582" y="529213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ADE2F16A-4349-42ED-AD81-30931E05CFAE}"/>
              </a:ext>
            </a:extLst>
          </p:cNvPr>
          <p:cNvSpPr txBox="1"/>
          <p:nvPr/>
        </p:nvSpPr>
        <p:spPr>
          <a:xfrm>
            <a:off x="3451445" y="1461231"/>
            <a:ext cx="49511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Bradley Hand ITC" panose="03070402050302030203" pitchFamily="66" charset="0"/>
              </a:rPr>
              <a:t>R.L et al., </a:t>
            </a:r>
            <a:r>
              <a:rPr lang="en-US" sz="1400" b="1" i="1" dirty="0" err="1">
                <a:latin typeface="Bradley Hand ITC" panose="03070402050302030203" pitchFamily="66" charset="0"/>
              </a:rPr>
              <a:t>Phys.Rev.Lett</a:t>
            </a:r>
            <a:r>
              <a:rPr lang="en-US" sz="1400" b="1" i="1" dirty="0">
                <a:latin typeface="Bradley Hand ITC" panose="03070402050302030203" pitchFamily="66" charset="0"/>
              </a:rPr>
              <a:t>.</a:t>
            </a:r>
            <a:r>
              <a:rPr lang="en-US" sz="1400" b="1" dirty="0">
                <a:latin typeface="Bradley Hand ITC" panose="03070402050302030203" pitchFamily="66" charset="0"/>
              </a:rPr>
              <a:t> 130 (2023) 10</a:t>
            </a:r>
            <a:endParaRPr lang="en-GB" sz="1400" b="1" dirty="0">
              <a:latin typeface="Bradley Hand ITC" panose="03070402050302030203" pitchFamily="66" charset="0"/>
            </a:endParaRPr>
          </a:p>
        </p:txBody>
      </p:sp>
      <p:pic>
        <p:nvPicPr>
          <p:cNvPr id="94" name="Image 4">
            <a:extLst>
              <a:ext uri="{FF2B5EF4-FFF2-40B4-BE49-F238E27FC236}">
                <a16:creationId xmlns:a16="http://schemas.microsoft.com/office/drawing/2014/main" id="{3B7F5E24-F44B-4560-B6E2-00576428DB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61" y="1777824"/>
            <a:ext cx="3325069" cy="252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Image 6">
            <a:extLst>
              <a:ext uri="{FF2B5EF4-FFF2-40B4-BE49-F238E27FC236}">
                <a16:creationId xmlns:a16="http://schemas.microsoft.com/office/drawing/2014/main" id="{10B1D313-6D71-4DC8-A145-CDA7209601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56" y="483493"/>
            <a:ext cx="3168650" cy="138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" name="Ellipse 96">
            <a:extLst>
              <a:ext uri="{FF2B5EF4-FFF2-40B4-BE49-F238E27FC236}">
                <a16:creationId xmlns:a16="http://schemas.microsoft.com/office/drawing/2014/main" id="{D0107FCA-E4B3-4147-AA06-21C0AD0A2C72}"/>
              </a:ext>
            </a:extLst>
          </p:cNvPr>
          <p:cNvSpPr/>
          <p:nvPr/>
        </p:nvSpPr>
        <p:spPr>
          <a:xfrm>
            <a:off x="1762116" y="566937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Ellipse 97">
            <a:extLst>
              <a:ext uri="{FF2B5EF4-FFF2-40B4-BE49-F238E27FC236}">
                <a16:creationId xmlns:a16="http://schemas.microsoft.com/office/drawing/2014/main" id="{BE17E3EA-C5FC-4E20-8DB4-9DA3A26C1BA7}"/>
              </a:ext>
            </a:extLst>
          </p:cNvPr>
          <p:cNvSpPr/>
          <p:nvPr/>
        </p:nvSpPr>
        <p:spPr>
          <a:xfrm>
            <a:off x="2337681" y="5628173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Ellipse 98">
            <a:extLst>
              <a:ext uri="{FF2B5EF4-FFF2-40B4-BE49-F238E27FC236}">
                <a16:creationId xmlns:a16="http://schemas.microsoft.com/office/drawing/2014/main" id="{AE40C38D-9950-49AA-A3C3-5A9AE3075652}"/>
              </a:ext>
            </a:extLst>
          </p:cNvPr>
          <p:cNvSpPr/>
          <p:nvPr/>
        </p:nvSpPr>
        <p:spPr>
          <a:xfrm>
            <a:off x="2295588" y="4931009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B0897586-9A66-4D13-BC9F-39B542080006}"/>
              </a:ext>
            </a:extLst>
          </p:cNvPr>
          <p:cNvSpPr/>
          <p:nvPr/>
        </p:nvSpPr>
        <p:spPr>
          <a:xfrm>
            <a:off x="1970903" y="5230720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Ellipse 100">
            <a:extLst>
              <a:ext uri="{FF2B5EF4-FFF2-40B4-BE49-F238E27FC236}">
                <a16:creationId xmlns:a16="http://schemas.microsoft.com/office/drawing/2014/main" id="{97605F6B-6F23-4B56-8F1B-A18842B2D18A}"/>
              </a:ext>
            </a:extLst>
          </p:cNvPr>
          <p:cNvSpPr/>
          <p:nvPr/>
        </p:nvSpPr>
        <p:spPr>
          <a:xfrm>
            <a:off x="2112158" y="5256949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Ellipse 101">
            <a:extLst>
              <a:ext uri="{FF2B5EF4-FFF2-40B4-BE49-F238E27FC236}">
                <a16:creationId xmlns:a16="http://schemas.microsoft.com/office/drawing/2014/main" id="{12022CA3-5847-474C-818A-7AB74892754A}"/>
              </a:ext>
            </a:extLst>
          </p:cNvPr>
          <p:cNvSpPr/>
          <p:nvPr/>
        </p:nvSpPr>
        <p:spPr>
          <a:xfrm>
            <a:off x="1970903" y="5377354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Ellipse 102">
            <a:extLst>
              <a:ext uri="{FF2B5EF4-FFF2-40B4-BE49-F238E27FC236}">
                <a16:creationId xmlns:a16="http://schemas.microsoft.com/office/drawing/2014/main" id="{F1B761D3-83D6-4D60-9F0C-5056EE2C64C6}"/>
              </a:ext>
            </a:extLst>
          </p:cNvPr>
          <p:cNvSpPr/>
          <p:nvPr/>
        </p:nvSpPr>
        <p:spPr>
          <a:xfrm>
            <a:off x="2112158" y="5384499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14" name="Ellipse 113">
            <a:extLst>
              <a:ext uri="{FF2B5EF4-FFF2-40B4-BE49-F238E27FC236}">
                <a16:creationId xmlns:a16="http://schemas.microsoft.com/office/drawing/2014/main" id="{77185842-16BF-48AE-93CF-5D7357D7D5D4}"/>
              </a:ext>
            </a:extLst>
          </p:cNvPr>
          <p:cNvSpPr/>
          <p:nvPr/>
        </p:nvSpPr>
        <p:spPr>
          <a:xfrm>
            <a:off x="4409824" y="4922966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6" name="Ellipse 115">
            <a:extLst>
              <a:ext uri="{FF2B5EF4-FFF2-40B4-BE49-F238E27FC236}">
                <a16:creationId xmlns:a16="http://schemas.microsoft.com/office/drawing/2014/main" id="{7EF16DA2-94AC-4F4D-8564-A7C3DF8DD07F}"/>
              </a:ext>
            </a:extLst>
          </p:cNvPr>
          <p:cNvSpPr/>
          <p:nvPr/>
        </p:nvSpPr>
        <p:spPr>
          <a:xfrm rot="5214805">
            <a:off x="7082074" y="6109098"/>
            <a:ext cx="360000" cy="360000"/>
          </a:xfrm>
          <a:prstGeom prst="ellipse">
            <a:avLst/>
          </a:prstGeom>
          <a:noFill/>
          <a:ln cmpd="sng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7" name="Ellipse 116">
            <a:extLst>
              <a:ext uri="{FF2B5EF4-FFF2-40B4-BE49-F238E27FC236}">
                <a16:creationId xmlns:a16="http://schemas.microsoft.com/office/drawing/2014/main" id="{29D71E87-416F-46E0-97B3-B096C08FEA94}"/>
              </a:ext>
            </a:extLst>
          </p:cNvPr>
          <p:cNvSpPr/>
          <p:nvPr/>
        </p:nvSpPr>
        <p:spPr>
          <a:xfrm>
            <a:off x="4409824" y="5686531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Ellipse 117">
            <a:extLst>
              <a:ext uri="{FF2B5EF4-FFF2-40B4-BE49-F238E27FC236}">
                <a16:creationId xmlns:a16="http://schemas.microsoft.com/office/drawing/2014/main" id="{5D740F62-39B0-4313-B09C-B316353BDAD0}"/>
              </a:ext>
            </a:extLst>
          </p:cNvPr>
          <p:cNvSpPr/>
          <p:nvPr/>
        </p:nvSpPr>
        <p:spPr>
          <a:xfrm>
            <a:off x="4985389" y="5645331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Ellipse 118">
            <a:extLst>
              <a:ext uri="{FF2B5EF4-FFF2-40B4-BE49-F238E27FC236}">
                <a16:creationId xmlns:a16="http://schemas.microsoft.com/office/drawing/2014/main" id="{07BB0189-E9E5-4FB1-8594-75B84147A530}"/>
              </a:ext>
            </a:extLst>
          </p:cNvPr>
          <p:cNvSpPr/>
          <p:nvPr/>
        </p:nvSpPr>
        <p:spPr>
          <a:xfrm>
            <a:off x="4943296" y="4948167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Ellipse 119">
            <a:extLst>
              <a:ext uri="{FF2B5EF4-FFF2-40B4-BE49-F238E27FC236}">
                <a16:creationId xmlns:a16="http://schemas.microsoft.com/office/drawing/2014/main" id="{FBA932FD-57C8-460E-9DA0-6347E26CD225}"/>
              </a:ext>
            </a:extLst>
          </p:cNvPr>
          <p:cNvSpPr/>
          <p:nvPr/>
        </p:nvSpPr>
        <p:spPr>
          <a:xfrm>
            <a:off x="7148224" y="6184674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Ellipse 120">
            <a:extLst>
              <a:ext uri="{FF2B5EF4-FFF2-40B4-BE49-F238E27FC236}">
                <a16:creationId xmlns:a16="http://schemas.microsoft.com/office/drawing/2014/main" id="{BB9F139F-32C9-4AAE-87B2-A3EF01DA9FD6}"/>
              </a:ext>
            </a:extLst>
          </p:cNvPr>
          <p:cNvSpPr/>
          <p:nvPr/>
        </p:nvSpPr>
        <p:spPr>
          <a:xfrm>
            <a:off x="7262074" y="6152896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Ellipse 121">
            <a:extLst>
              <a:ext uri="{FF2B5EF4-FFF2-40B4-BE49-F238E27FC236}">
                <a16:creationId xmlns:a16="http://schemas.microsoft.com/office/drawing/2014/main" id="{6BB32357-68B2-4F15-8201-D667D2BCC21C}"/>
              </a:ext>
            </a:extLst>
          </p:cNvPr>
          <p:cNvSpPr/>
          <p:nvPr/>
        </p:nvSpPr>
        <p:spPr>
          <a:xfrm>
            <a:off x="7162278" y="6331601"/>
            <a:ext cx="118800" cy="1188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Ellipse 122">
            <a:extLst>
              <a:ext uri="{FF2B5EF4-FFF2-40B4-BE49-F238E27FC236}">
                <a16:creationId xmlns:a16="http://schemas.microsoft.com/office/drawing/2014/main" id="{2F593D05-A7E1-41CE-953D-B7561D9BB96D}"/>
              </a:ext>
            </a:extLst>
          </p:cNvPr>
          <p:cNvSpPr/>
          <p:nvPr/>
        </p:nvSpPr>
        <p:spPr>
          <a:xfrm>
            <a:off x="7297390" y="6265525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highlight>
                <a:srgbClr val="FF0000"/>
              </a:highlight>
            </a:endParaRP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D54F4C65-003A-42D2-A136-B36E2E4D59B6}"/>
              </a:ext>
            </a:extLst>
          </p:cNvPr>
          <p:cNvSpPr/>
          <p:nvPr/>
        </p:nvSpPr>
        <p:spPr>
          <a:xfrm rot="17659391">
            <a:off x="7183480" y="4609441"/>
            <a:ext cx="118800" cy="118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5" name="Connecteur droit avec flèche 124">
            <a:extLst>
              <a:ext uri="{FF2B5EF4-FFF2-40B4-BE49-F238E27FC236}">
                <a16:creationId xmlns:a16="http://schemas.microsoft.com/office/drawing/2014/main" id="{B56587A8-7139-4734-B273-70E1338D949C}"/>
              </a:ext>
            </a:extLst>
          </p:cNvPr>
          <p:cNvCxnSpPr>
            <a:cxnSpLocks/>
          </p:cNvCxnSpPr>
          <p:nvPr/>
        </p:nvCxnSpPr>
        <p:spPr>
          <a:xfrm flipV="1">
            <a:off x="7267394" y="4302308"/>
            <a:ext cx="616974" cy="3247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35A95680-F7EB-46FB-9648-799822C0BB34}"/>
              </a:ext>
            </a:extLst>
          </p:cNvPr>
          <p:cNvCxnSpPr>
            <a:cxnSpLocks/>
          </p:cNvCxnSpPr>
          <p:nvPr/>
        </p:nvCxnSpPr>
        <p:spPr>
          <a:xfrm>
            <a:off x="7452702" y="6271561"/>
            <a:ext cx="863714" cy="21583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04860963-7AE1-42AC-BB9F-C8C7926EB4C6}"/>
              </a:ext>
            </a:extLst>
          </p:cNvPr>
          <p:cNvCxnSpPr>
            <a:cxnSpLocks/>
          </p:cNvCxnSpPr>
          <p:nvPr/>
        </p:nvCxnSpPr>
        <p:spPr>
          <a:xfrm>
            <a:off x="7822185" y="1161592"/>
            <a:ext cx="0" cy="432048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75A60727-FECB-4399-942E-31701932ACBA}"/>
              </a:ext>
            </a:extLst>
          </p:cNvPr>
          <p:cNvCxnSpPr>
            <a:cxnSpLocks/>
          </p:cNvCxnSpPr>
          <p:nvPr/>
        </p:nvCxnSpPr>
        <p:spPr>
          <a:xfrm>
            <a:off x="7822185" y="4905592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66A8C31C-0D75-4B9C-A3F3-A7D1816C40DE}"/>
              </a:ext>
            </a:extLst>
          </p:cNvPr>
          <p:cNvCxnSpPr>
            <a:cxnSpLocks/>
          </p:cNvCxnSpPr>
          <p:nvPr/>
        </p:nvCxnSpPr>
        <p:spPr>
          <a:xfrm>
            <a:off x="7822185" y="4527592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0353B914-C92B-4C61-994E-7CC1A0D70B95}"/>
              </a:ext>
            </a:extLst>
          </p:cNvPr>
          <p:cNvCxnSpPr>
            <a:cxnSpLocks/>
          </p:cNvCxnSpPr>
          <p:nvPr/>
        </p:nvCxnSpPr>
        <p:spPr>
          <a:xfrm>
            <a:off x="7822185" y="4635592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0F7F7DB6-68AB-4E7A-A839-0A26E8522C48}"/>
                  </a:ext>
                </a:extLst>
              </p:cNvPr>
              <p:cNvSpPr txBox="1"/>
              <p:nvPr/>
            </p:nvSpPr>
            <p:spPr>
              <a:xfrm>
                <a:off x="8516945" y="4212693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0F7F7DB6-68AB-4E7A-A839-0A26E8522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945" y="4212693"/>
                <a:ext cx="752322" cy="3963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D03D4A6E-A267-4B70-9FD0-A2A084AEA297}"/>
                  </a:ext>
                </a:extLst>
              </p:cNvPr>
              <p:cNvSpPr txBox="1"/>
              <p:nvPr/>
            </p:nvSpPr>
            <p:spPr>
              <a:xfrm>
                <a:off x="8512258" y="4460076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8" name="ZoneTexte 47">
                <a:extLst>
                  <a:ext uri="{FF2B5EF4-FFF2-40B4-BE49-F238E27FC236}">
                    <a16:creationId xmlns:a16="http://schemas.microsoft.com/office/drawing/2014/main" id="{D03D4A6E-A267-4B70-9FD0-A2A084AEA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58" y="4460076"/>
                <a:ext cx="752322" cy="39639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62697934-09A2-4984-8D4D-22CD7A22F183}"/>
                  </a:ext>
                </a:extLst>
              </p:cNvPr>
              <p:cNvSpPr txBox="1"/>
              <p:nvPr/>
            </p:nvSpPr>
            <p:spPr>
              <a:xfrm>
                <a:off x="8512258" y="4782521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62697934-09A2-4984-8D4D-22CD7A22F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258" y="4782521"/>
                <a:ext cx="752322" cy="39639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0986CB0C-3E5D-4D3B-82CC-26E9E3DB1101}"/>
              </a:ext>
            </a:extLst>
          </p:cNvPr>
          <p:cNvCxnSpPr>
            <a:cxnSpLocks/>
          </p:cNvCxnSpPr>
          <p:nvPr/>
        </p:nvCxnSpPr>
        <p:spPr>
          <a:xfrm flipH="1">
            <a:off x="7822185" y="1161592"/>
            <a:ext cx="1043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>
            <a:extLst>
              <a:ext uri="{FF2B5EF4-FFF2-40B4-BE49-F238E27FC236}">
                <a16:creationId xmlns:a16="http://schemas.microsoft.com/office/drawing/2014/main" id="{89C7EECF-3D7A-43BF-A7A5-99C742ED0088}"/>
              </a:ext>
            </a:extLst>
          </p:cNvPr>
          <p:cNvSpPr txBox="1"/>
          <p:nvPr/>
        </p:nvSpPr>
        <p:spPr>
          <a:xfrm>
            <a:off x="7509278" y="10895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cxnSp>
        <p:nvCxnSpPr>
          <p:cNvPr id="53" name="Connecteur droit 52">
            <a:extLst>
              <a:ext uri="{FF2B5EF4-FFF2-40B4-BE49-F238E27FC236}">
                <a16:creationId xmlns:a16="http://schemas.microsoft.com/office/drawing/2014/main" id="{776DA388-A304-4C3F-BD37-C2CE1914A2DF}"/>
              </a:ext>
            </a:extLst>
          </p:cNvPr>
          <p:cNvCxnSpPr>
            <a:cxnSpLocks/>
          </p:cNvCxnSpPr>
          <p:nvPr/>
        </p:nvCxnSpPr>
        <p:spPr>
          <a:xfrm>
            <a:off x="7822185" y="2169592"/>
            <a:ext cx="93610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FF8F714B-75FF-4A12-9A34-EE30032C2EA5}"/>
                  </a:ext>
                </a:extLst>
              </p:cNvPr>
              <p:cNvSpPr txBox="1"/>
              <p:nvPr/>
            </p:nvSpPr>
            <p:spPr>
              <a:xfrm>
                <a:off x="8624405" y="1919085"/>
                <a:ext cx="640175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FF8F714B-75FF-4A12-9A34-EE30032C2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405" y="1919085"/>
                <a:ext cx="640175" cy="3963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17392081-5EB0-47DE-B1FF-9B0AE5D8E1A0}"/>
              </a:ext>
            </a:extLst>
          </p:cNvPr>
          <p:cNvCxnSpPr>
            <a:cxnSpLocks/>
          </p:cNvCxnSpPr>
          <p:nvPr/>
        </p:nvCxnSpPr>
        <p:spPr>
          <a:xfrm flipV="1">
            <a:off x="7811191" y="2322357"/>
            <a:ext cx="1035716" cy="1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4017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81924" name="Text Box 16"/>
          <p:cNvSpPr txBox="1">
            <a:spLocks noChangeArrowheads="1"/>
          </p:cNvSpPr>
          <p:nvPr/>
        </p:nvSpPr>
        <p:spPr bwMode="auto">
          <a:xfrm>
            <a:off x="6902450" y="0"/>
            <a:ext cx="2241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>
                <a:solidFill>
                  <a:schemeClr val="bg1"/>
                </a:solidFill>
                <a:latin typeface="Book Antiqua" pitchFamily="18" charset="0"/>
              </a:rPr>
              <a:t>Introduction</a:t>
            </a:r>
            <a:endParaRPr lang="en-US" altLang="zh-CN" sz="2800" b="1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r"/>
            <a:fld id="{838BE628-3213-48F4-8D32-DE8F558A93E8}" type="slidenum">
              <a:rPr lang="en-US" altLang="zh-CN" sz="1400">
                <a:solidFill>
                  <a:schemeClr val="bg1"/>
                </a:solidFill>
              </a:rPr>
              <a:pPr algn="r"/>
              <a:t>4</a:t>
            </a:fld>
            <a:endParaRPr lang="en-US" altLang="zh-CN" sz="1400">
              <a:solidFill>
                <a:schemeClr val="bg1"/>
              </a:solidFill>
            </a:endParaRPr>
          </a:p>
        </p:txBody>
      </p:sp>
      <p:sp>
        <p:nvSpPr>
          <p:cNvPr id="15" name="Rectangle 82"/>
          <p:cNvSpPr>
            <a:spLocks noChangeArrowheads="1"/>
          </p:cNvSpPr>
          <p:nvPr/>
        </p:nvSpPr>
        <p:spPr bwMode="auto">
          <a:xfrm>
            <a:off x="117105" y="1509465"/>
            <a:ext cx="40386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85750" indent="-28575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-apple-system"/>
                <a:cs typeface="Arabic Typesetting" panose="03020402040406030203" pitchFamily="66" charset="-78"/>
              </a:rPr>
              <a:t>In configuration space w</a:t>
            </a:r>
            <a:r>
              <a:rPr lang="en-GB" altLang="en-US" sz="2000" b="0" dirty="0">
                <a:latin typeface="-apple-system"/>
                <a:cs typeface="Arabic Typesetting" panose="03020402040406030203" pitchFamily="66" charset="-78"/>
              </a:rPr>
              <a:t>ave functions extend to infinity</a:t>
            </a:r>
            <a:r>
              <a:rPr lang="en-GB" altLang="en-US" sz="2000" dirty="0">
                <a:latin typeface="-apple-system"/>
                <a:cs typeface="Arabic Typesetting" panose="03020402040406030203" pitchFamily="66" charset="-78"/>
              </a:rPr>
              <a:t>!</a:t>
            </a:r>
          </a:p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altLang="en-US" sz="2000" b="0" dirty="0">
                <a:solidFill>
                  <a:srgbClr val="FF0000"/>
                </a:solidFill>
                <a:latin typeface="-apple-system"/>
                <a:cs typeface="Arabic Typesetting" panose="03020402040406030203" pitchFamily="66" charset="-78"/>
              </a:rPr>
              <a:t>Increasingly complex asymptotic behaviour for A&gt;2 systems!!</a:t>
            </a:r>
          </a:p>
        </p:txBody>
      </p:sp>
      <p:sp>
        <p:nvSpPr>
          <p:cNvPr id="16" name="Oval 101"/>
          <p:cNvSpPr>
            <a:spLocks noChangeArrowheads="1"/>
          </p:cNvSpPr>
          <p:nvPr/>
        </p:nvSpPr>
        <p:spPr bwMode="auto">
          <a:xfrm>
            <a:off x="1139227" y="3334433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02"/>
          <p:cNvSpPr>
            <a:spLocks noChangeArrowheads="1"/>
          </p:cNvSpPr>
          <p:nvPr/>
        </p:nvSpPr>
        <p:spPr bwMode="auto">
          <a:xfrm>
            <a:off x="986826" y="3486833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03"/>
          <p:cNvSpPr>
            <a:spLocks noChangeArrowheads="1"/>
          </p:cNvSpPr>
          <p:nvPr/>
        </p:nvSpPr>
        <p:spPr bwMode="auto">
          <a:xfrm>
            <a:off x="994765" y="3258233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9" name="Oval 104"/>
          <p:cNvSpPr>
            <a:spLocks noChangeArrowheads="1"/>
          </p:cNvSpPr>
          <p:nvPr/>
        </p:nvSpPr>
        <p:spPr bwMode="auto">
          <a:xfrm>
            <a:off x="1211458" y="3511439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105"/>
          <p:cNvSpPr>
            <a:spLocks noChangeArrowheads="1"/>
          </p:cNvSpPr>
          <p:nvPr/>
        </p:nvSpPr>
        <p:spPr bwMode="auto">
          <a:xfrm>
            <a:off x="510576" y="3139964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114"/>
          <p:cNvSpPr>
            <a:spLocks noChangeArrowheads="1"/>
          </p:cNvSpPr>
          <p:nvPr/>
        </p:nvSpPr>
        <p:spPr bwMode="auto">
          <a:xfrm>
            <a:off x="377227" y="2877233"/>
            <a:ext cx="3276600" cy="3733800"/>
          </a:xfrm>
          <a:prstGeom prst="rect">
            <a:avLst/>
          </a:prstGeom>
          <a:noFill/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35921" dir="2700000" algn="ctr" rotWithShape="0">
              <a:srgbClr val="4D4D4D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49761" y="1124744"/>
            <a:ext cx="3265337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sz="1900" b="1" dirty="0">
                <a:latin typeface="-apple-system"/>
                <a:cs typeface="Times New Roman" pitchFamily="18" charset="0"/>
              </a:rPr>
              <a:t>Non-relativistic Collisions</a:t>
            </a:r>
            <a:endParaRPr lang="en-GB" altLang="en-US" sz="1900" b="1" dirty="0">
              <a:effectLst>
                <a:outerShdw blurRad="38100" dist="38100" dir="2700000" algn="tl">
                  <a:srgbClr val="C0C0C0"/>
                </a:outerShdw>
              </a:effectLst>
              <a:latin typeface="-apple-system"/>
              <a:cs typeface="Times New Roman" pitchFamily="18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834427" y="3178064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1596427" y="3402696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01"/>
          <p:cNvSpPr>
            <a:spLocks noChangeArrowheads="1"/>
          </p:cNvSpPr>
          <p:nvPr/>
        </p:nvSpPr>
        <p:spPr bwMode="auto">
          <a:xfrm>
            <a:off x="2742601" y="3346339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02"/>
          <p:cNvSpPr>
            <a:spLocks noChangeArrowheads="1"/>
          </p:cNvSpPr>
          <p:nvPr/>
        </p:nvSpPr>
        <p:spPr bwMode="auto">
          <a:xfrm>
            <a:off x="2590200" y="3498739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103"/>
          <p:cNvSpPr>
            <a:spLocks noChangeArrowheads="1"/>
          </p:cNvSpPr>
          <p:nvPr/>
        </p:nvSpPr>
        <p:spPr bwMode="auto">
          <a:xfrm>
            <a:off x="2598139" y="3270139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9" name="Oval 104"/>
          <p:cNvSpPr>
            <a:spLocks noChangeArrowheads="1"/>
          </p:cNvSpPr>
          <p:nvPr/>
        </p:nvSpPr>
        <p:spPr bwMode="auto">
          <a:xfrm>
            <a:off x="2814832" y="3523345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105"/>
          <p:cNvSpPr>
            <a:spLocks noChangeArrowheads="1"/>
          </p:cNvSpPr>
          <p:nvPr/>
        </p:nvSpPr>
        <p:spPr bwMode="auto">
          <a:xfrm>
            <a:off x="3349027" y="3218545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Ellipse 30"/>
          <p:cNvSpPr/>
          <p:nvPr/>
        </p:nvSpPr>
        <p:spPr>
          <a:xfrm>
            <a:off x="2437801" y="3189970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1520227" y="3673364"/>
            <a:ext cx="666750" cy="2706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101"/>
          <p:cNvSpPr>
            <a:spLocks noChangeArrowheads="1"/>
          </p:cNvSpPr>
          <p:nvPr/>
        </p:nvSpPr>
        <p:spPr bwMode="auto">
          <a:xfrm>
            <a:off x="2613300" y="4788337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102"/>
          <p:cNvSpPr>
            <a:spLocks noChangeArrowheads="1"/>
          </p:cNvSpPr>
          <p:nvPr/>
        </p:nvSpPr>
        <p:spPr bwMode="auto">
          <a:xfrm>
            <a:off x="1996952" y="4728012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103"/>
          <p:cNvSpPr>
            <a:spLocks noChangeArrowheads="1"/>
          </p:cNvSpPr>
          <p:nvPr/>
        </p:nvSpPr>
        <p:spPr bwMode="auto">
          <a:xfrm>
            <a:off x="2004891" y="4499412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36" name="Oval 104"/>
          <p:cNvSpPr>
            <a:spLocks noChangeArrowheads="1"/>
          </p:cNvSpPr>
          <p:nvPr/>
        </p:nvSpPr>
        <p:spPr bwMode="auto">
          <a:xfrm>
            <a:off x="2137194" y="4599670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105"/>
          <p:cNvSpPr>
            <a:spLocks noChangeArrowheads="1"/>
          </p:cNvSpPr>
          <p:nvPr/>
        </p:nvSpPr>
        <p:spPr bwMode="auto">
          <a:xfrm>
            <a:off x="2640732" y="4599669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Ellipse 37"/>
          <p:cNvSpPr/>
          <p:nvPr/>
        </p:nvSpPr>
        <p:spPr>
          <a:xfrm>
            <a:off x="1844553" y="4419243"/>
            <a:ext cx="539752" cy="55800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1348777" y="3835289"/>
            <a:ext cx="504825" cy="510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lipse 45"/>
          <p:cNvSpPr/>
          <p:nvPr/>
        </p:nvSpPr>
        <p:spPr>
          <a:xfrm>
            <a:off x="2551784" y="4499412"/>
            <a:ext cx="267496" cy="5373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Connecteur droit avec flèche 46"/>
          <p:cNvCxnSpPr/>
          <p:nvPr/>
        </p:nvCxnSpPr>
        <p:spPr>
          <a:xfrm>
            <a:off x="1123349" y="3992452"/>
            <a:ext cx="7939" cy="706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919569" y="475921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…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08104" y="1170313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</a:pPr>
            <a:r>
              <a:rPr lang="en-GB" altLang="en-US" dirty="0">
                <a:latin typeface="-apple-system"/>
                <a:cs typeface="Times New Roman" pitchFamily="18" charset="0"/>
              </a:rPr>
              <a:t>How to take care of the boundary condition?</a:t>
            </a:r>
            <a:endParaRPr lang="en-GB" altLang="en-US" dirty="0">
              <a:solidFill>
                <a:srgbClr val="00B050"/>
              </a:solidFill>
              <a:latin typeface="-apple-system"/>
              <a:cs typeface="Times New Roman" pitchFamily="18" charset="0"/>
            </a:endParaRPr>
          </a:p>
          <a:p>
            <a:pPr marL="342900" lvl="1" indent="-34290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altLang="en-US" dirty="0">
                <a:solidFill>
                  <a:srgbClr val="FF0000"/>
                </a:solidFill>
                <a:latin typeface="-apple-system"/>
                <a:cs typeface="Times New Roman" pitchFamily="18" charset="0"/>
              </a:rPr>
              <a:t>Conceptual difficulties to uncouple different particle channel, to constrain </a:t>
            </a:r>
            <a:r>
              <a:rPr lang="en-GB" altLang="en-US" dirty="0" err="1">
                <a:solidFill>
                  <a:srgbClr val="FF0000"/>
                </a:solidFill>
                <a:latin typeface="-apple-system"/>
                <a:cs typeface="Times New Roman" pitchFamily="18" charset="0"/>
              </a:rPr>
              <a:t>assymptotes</a:t>
            </a:r>
            <a:r>
              <a:rPr lang="en-GB" altLang="en-US" dirty="0">
                <a:solidFill>
                  <a:srgbClr val="FF0000"/>
                </a:solidFill>
                <a:latin typeface="-apple-system"/>
                <a:cs typeface="Times New Roman" pitchFamily="18" charset="0"/>
              </a:rPr>
              <a:t> of the solutions in all directions and thus get unique (physical) solution to the Schrödinger eq.</a:t>
            </a:r>
          </a:p>
          <a:p>
            <a:pPr marL="800100" lvl="1" indent="-3429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00B050"/>
                </a:solidFill>
                <a:latin typeface="-apple-system"/>
                <a:cs typeface="Times New Roman" pitchFamily="18" charset="0"/>
              </a:rPr>
              <a:t>It is ok, as long as there is single particle channel (elastic plus target/projectile excitations)</a:t>
            </a:r>
          </a:p>
          <a:p>
            <a:pPr marL="800100" lvl="1" indent="-342900">
              <a:spcBef>
                <a:spcPct val="500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FF0000"/>
                </a:solidFill>
                <a:latin typeface="-apple-system"/>
                <a:cs typeface="Times New Roman" pitchFamily="18" charset="0"/>
              </a:rPr>
              <a:t>Mathematically Ill-conditioned problem when several particle channels are open</a:t>
            </a:r>
            <a:endParaRPr lang="en-GB" altLang="en-US" dirty="0">
              <a:solidFill>
                <a:srgbClr val="00B050"/>
              </a:solidFill>
              <a:latin typeface="-apple-system"/>
              <a:cs typeface="Times New Roman" pitchFamily="18" charset="0"/>
            </a:endParaRPr>
          </a:p>
          <a:p>
            <a:pPr marL="342900" indent="-342900"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n-GB" altLang="en-US" dirty="0" err="1">
                <a:solidFill>
                  <a:srgbClr val="00B050"/>
                </a:solidFill>
                <a:latin typeface="-apple-system"/>
                <a:cs typeface="Times New Roman" pitchFamily="18" charset="0"/>
              </a:rPr>
              <a:t>Faddeev-Yakubovsky</a:t>
            </a:r>
            <a:r>
              <a:rPr lang="en-GB" altLang="en-US" dirty="0">
                <a:solidFill>
                  <a:srgbClr val="00B050"/>
                </a:solidFill>
                <a:latin typeface="-apple-system"/>
                <a:cs typeface="Times New Roman" pitchFamily="18" charset="0"/>
              </a:rPr>
              <a:t> equations efficiently separates asymptotes of the binary channels </a:t>
            </a:r>
          </a:p>
        </p:txBody>
      </p:sp>
      <p:sp>
        <p:nvSpPr>
          <p:cNvPr id="4" name="AutoShape 2" descr="Image result for pandora's box"/>
          <p:cNvSpPr>
            <a:spLocks noChangeAspect="1" noChangeArrowheads="1"/>
          </p:cNvSpPr>
          <p:nvPr/>
        </p:nvSpPr>
        <p:spPr bwMode="auto">
          <a:xfrm>
            <a:off x="9147695" y="613106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44366" y="597420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L. D.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Faddeev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Zh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Eksp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Teor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Fiz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</a:t>
            </a:r>
            <a:r>
              <a:rPr lang="en-US" sz="1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39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1459 (1960). [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Sov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Phys. JETP </a:t>
            </a:r>
            <a:r>
              <a:rPr lang="en-US" sz="1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12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1014(1961)].</a:t>
            </a:r>
          </a:p>
          <a:p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O. A.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Yakubovsky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Sov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J.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Nucl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Phys. </a:t>
            </a:r>
            <a:r>
              <a:rPr lang="en-US" sz="1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5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937 (1967).</a:t>
            </a:r>
          </a:p>
        </p:txBody>
      </p:sp>
      <p:sp>
        <p:nvSpPr>
          <p:cNvPr id="55" name="Oval 101"/>
          <p:cNvSpPr>
            <a:spLocks noChangeArrowheads="1"/>
          </p:cNvSpPr>
          <p:nvPr/>
        </p:nvSpPr>
        <p:spPr bwMode="auto">
          <a:xfrm>
            <a:off x="3342868" y="4329442"/>
            <a:ext cx="144463" cy="144463"/>
          </a:xfrm>
          <a:prstGeom prst="ellipse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102"/>
          <p:cNvSpPr>
            <a:spLocks noChangeArrowheads="1"/>
          </p:cNvSpPr>
          <p:nvPr/>
        </p:nvSpPr>
        <p:spPr bwMode="auto">
          <a:xfrm>
            <a:off x="2590199" y="4147019"/>
            <a:ext cx="144463" cy="1444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103"/>
          <p:cNvSpPr>
            <a:spLocks noChangeArrowheads="1"/>
          </p:cNvSpPr>
          <p:nvPr/>
        </p:nvSpPr>
        <p:spPr bwMode="auto">
          <a:xfrm>
            <a:off x="2598138" y="3918419"/>
            <a:ext cx="144462" cy="144463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fr-FR" altLang="en-US" b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58" name="Oval 104"/>
          <p:cNvSpPr>
            <a:spLocks noChangeArrowheads="1"/>
          </p:cNvSpPr>
          <p:nvPr/>
        </p:nvSpPr>
        <p:spPr bwMode="auto">
          <a:xfrm>
            <a:off x="2814831" y="4171625"/>
            <a:ext cx="144463" cy="144463"/>
          </a:xfrm>
          <a:prstGeom prst="ellipse">
            <a:avLst/>
          </a:prstGeom>
          <a:solidFill>
            <a:srgbClr val="FFC000"/>
          </a:solidFill>
          <a:ln w="12700">
            <a:solidFill>
              <a:srgbClr val="FFC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Oval 105"/>
          <p:cNvSpPr>
            <a:spLocks noChangeArrowheads="1"/>
          </p:cNvSpPr>
          <p:nvPr/>
        </p:nvSpPr>
        <p:spPr bwMode="auto">
          <a:xfrm>
            <a:off x="2787577" y="3963508"/>
            <a:ext cx="144463" cy="144463"/>
          </a:xfrm>
          <a:prstGeom prst="ellipse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Ellipse 59"/>
          <p:cNvSpPr/>
          <p:nvPr/>
        </p:nvSpPr>
        <p:spPr>
          <a:xfrm>
            <a:off x="2437800" y="3838250"/>
            <a:ext cx="609600" cy="6135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7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82">
                <a:extLst>
                  <a:ext uri="{FF2B5EF4-FFF2-40B4-BE49-F238E27FC236}">
                    <a16:creationId xmlns:a16="http://schemas.microsoft.com/office/drawing/2014/main" id="{A79829F4-F365-46CB-B0DD-E827271A3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6418" y="1033203"/>
                <a:ext cx="8194225" cy="49947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>
                  <a:spcBef>
                    <a:spcPct val="5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altLang="en-US" dirty="0">
                    <a:latin typeface="-apple-system"/>
                    <a:cs typeface="Times New Roman" pitchFamily="18" charset="0"/>
                  </a:rPr>
                  <a:t>Should separate all possible scattering channels to incorporate proper asymptotes! Number of binary channels increases  ~2</a:t>
                </a:r>
                <a:r>
                  <a:rPr lang="en-GB" altLang="en-US" baseline="30000" dirty="0">
                    <a:latin typeface="-apple-system"/>
                    <a:cs typeface="Times New Roman" pitchFamily="18" charset="0"/>
                  </a:rPr>
                  <a:t>N</a:t>
                </a:r>
                <a:endParaRPr lang="en-GB" altLang="en-US" dirty="0">
                  <a:latin typeface="-apple-system"/>
                  <a:cs typeface="Times New Roman" pitchFamily="18" charset="0"/>
                </a:endParaRPr>
              </a:p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en-US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fr-FR" altLang="en-US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N</m:t>
                          </m:r>
                        </m:sub>
                      </m:sSub>
                      <m:r>
                        <a:rPr lang="fr-FR" alt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𝑝</m:t>
                          </m:r>
                          <m: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𝑒𝑟𝑚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alt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altLang="en-US" b="0" i="0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fr-FR" alt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(</m:t>
                              </m:r>
                              <m:r>
                                <a:rPr lang="fr-FR" alt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fr-FR" alt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−1)(1)</m:t>
                              </m:r>
                            </m:sub>
                          </m:sSub>
                          <m: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fr-FR" alt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>
                              <m:r>
                                <a:rPr lang="fr-FR" alt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𝑝𝑒𝑟𝑚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fr-FR" alt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altLang="en-US" b="0" i="0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fr-FR" alt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(</m:t>
                                  </m:r>
                                  <m:r>
                                    <a:rPr lang="fr-FR" alt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𝑁</m:t>
                                  </m:r>
                                  <m:r>
                                    <a:rPr lang="fr-FR" alt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−2)(2)</m:t>
                                  </m:r>
                                </m:sub>
                              </m:sSub>
                              <m:r>
                                <a:rPr lang="fr-FR" altLang="en-US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fr-FR" alt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fr-FR" alt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𝑝𝑒𝑟𝑚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fr-FR" alt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fr-FR" altLang="en-US" b="0" i="0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fr-FR" alt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alt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fr-FR" altLang="en-US" b="0" i="1" smtClean="0">
                                          <a:latin typeface="Cambria Math" panose="02040503050406030204" pitchFamily="18" charset="0"/>
                                          <a:cs typeface="Times New Roman" pitchFamily="18" charset="0"/>
                                        </a:rPr>
                                        <m:t>−3)(3)</m:t>
                                      </m:r>
                                    </m:sub>
                                  </m:sSub>
                                  <m:r>
                                    <a:rPr lang="fr-FR" altLang="en-US" b="0" i="1" smtClean="0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+…</m:t>
                                  </m:r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en-GB" altLang="en-US" dirty="0">
                  <a:latin typeface="-apple-system"/>
                  <a:cs typeface="Times New Roman" pitchFamily="18" charset="0"/>
                </a:endParaRPr>
              </a:p>
              <a:p>
                <a:pPr marL="285750" indent="-285750">
                  <a:spcBef>
                    <a:spcPct val="5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GB" altLang="en-US" dirty="0">
                  <a:latin typeface="-apple-system"/>
                  <a:cs typeface="Times New Roman" pitchFamily="18" charset="0"/>
                </a:endParaRPr>
              </a:p>
              <a:p>
                <a:pPr marL="285750" indent="-285750">
                  <a:spcBef>
                    <a:spcPct val="5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endParaRPr lang="en-GB" altLang="en-US" dirty="0">
                  <a:latin typeface="-apple-system"/>
                  <a:cs typeface="Times New Roman" pitchFamily="18" charset="0"/>
                </a:endParaRPr>
              </a:p>
              <a:p>
                <a:pPr marL="285750" indent="-285750">
                  <a:spcBef>
                    <a:spcPct val="5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altLang="en-US" dirty="0">
                    <a:latin typeface="-apple-system"/>
                    <a:cs typeface="Times New Roman" pitchFamily="18" charset="0"/>
                  </a:rPr>
                  <a:t>Should be systematically reducible to smaller subsystems, in order to built proper asymptotic solutions and to be consistent to its subsystems: chain of partitions (tree-like structures to break system in clusters &amp; subclusters)</a:t>
                </a:r>
              </a:p>
              <a:p>
                <a:pPr>
                  <a:spcBef>
                    <a:spcPct val="50000"/>
                  </a:spcBef>
                  <a:buClr>
                    <a:schemeClr val="tx1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fr-FR" altLang="en-US" b="0" i="0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Ψ</m:t>
                          </m:r>
                        </m:e>
                        <m:sub>
                          <m: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𝑁</m:t>
                          </m:r>
                          <m: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)(</m:t>
                          </m:r>
                          <m: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𝑖</m:t>
                          </m:r>
                          <m: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altLang="en-US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fr-FR" altLang="en-US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alt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altLang="en-US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Ψ</m:t>
                              </m:r>
                            </m:e>
                            <m:sub>
                              <m:r>
                                <a:rPr lang="fr-FR" alt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𝑁</m:t>
                              </m:r>
                              <m:r>
                                <a:rPr lang="fr-FR" alt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fr-FR" alt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𝑖</m:t>
                              </m:r>
                            </m:sub>
                          </m:sSub>
                          <m:nary>
                            <m:naryPr>
                              <m:chr m:val="⋃"/>
                              <m:subHide m:val="on"/>
                              <m:supHide m:val="on"/>
                              <m:ctrlPr>
                                <a:rPr lang="fr-FR" altLang="en-US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fr-FR" alt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fr-FR" altLang="en-US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fr-FR" altLang="en-US" i="1"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GB" altLang="en-US" dirty="0">
                  <a:latin typeface="-apple-system"/>
                  <a:cs typeface="Times New Roman" pitchFamily="18" charset="0"/>
                </a:endParaRPr>
              </a:p>
              <a:p>
                <a:pPr marL="285750" indent="-285750">
                  <a:spcBef>
                    <a:spcPct val="50000"/>
                  </a:spcBef>
                  <a:buClr>
                    <a:schemeClr val="tx1"/>
                  </a:buClr>
                  <a:buFont typeface="Arial" panose="020B0604020202020204" pitchFamily="34" charset="0"/>
                  <a:buChar char="•"/>
                </a:pPr>
                <a:r>
                  <a:rPr lang="en-GB" altLang="en-US" dirty="0">
                    <a:latin typeface="-apple-system"/>
                    <a:cs typeface="Times New Roman" pitchFamily="18" charset="0"/>
                  </a:rPr>
                  <a:t>FY equations are derived following this pattern, reconnecting different partition chains</a:t>
                </a:r>
              </a:p>
              <a:p>
                <a:pPr algn="ctr">
                  <a:spcBef>
                    <a:spcPct val="50000"/>
                  </a:spcBef>
                  <a:buClr>
                    <a:schemeClr val="tx1"/>
                  </a:buClr>
                </a:pPr>
                <a:r>
                  <a:rPr lang="en-GB" altLang="en-US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-apple-system"/>
                    <a:cs typeface="Times New Roman" pitchFamily="18" charset="0"/>
                  </a:rPr>
                  <a:t>Very fast growth of components with N!! </a:t>
                </a:r>
              </a:p>
            </p:txBody>
          </p:sp>
        </mc:Choice>
        <mc:Fallback xmlns="">
          <p:sp>
            <p:nvSpPr>
              <p:cNvPr id="4" name="Rectangle 82">
                <a:extLst>
                  <a:ext uri="{FF2B5EF4-FFF2-40B4-BE49-F238E27FC236}">
                    <a16:creationId xmlns:a16="http://schemas.microsoft.com/office/drawing/2014/main" id="{A79829F4-F365-46CB-B0DD-E827271A34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418" y="1033203"/>
                <a:ext cx="8194225" cy="4994701"/>
              </a:xfrm>
              <a:prstGeom prst="rect">
                <a:avLst/>
              </a:prstGeom>
              <a:blipFill>
                <a:blip r:embed="rId3"/>
                <a:stretch>
                  <a:fillRect l="-521" t="-610" r="-670" b="-15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lipse 4">
            <a:extLst>
              <a:ext uri="{FF2B5EF4-FFF2-40B4-BE49-F238E27FC236}">
                <a16:creationId xmlns:a16="http://schemas.microsoft.com/office/drawing/2014/main" id="{4C6D880C-DD47-4EE1-877A-52916023A7C1}"/>
              </a:ext>
            </a:extLst>
          </p:cNvPr>
          <p:cNvSpPr/>
          <p:nvPr/>
        </p:nvSpPr>
        <p:spPr>
          <a:xfrm>
            <a:off x="2104161" y="2401935"/>
            <a:ext cx="511225" cy="53148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437E39A-D399-4718-A31A-486D06EA8409}"/>
              </a:ext>
            </a:extLst>
          </p:cNvPr>
          <p:cNvSpPr/>
          <p:nvPr/>
        </p:nvSpPr>
        <p:spPr>
          <a:xfrm>
            <a:off x="2805628" y="2604678"/>
            <a:ext cx="126000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2B13537-5A3D-4B3F-BD50-DB3E973026FF}"/>
              </a:ext>
            </a:extLst>
          </p:cNvPr>
          <p:cNvSpPr/>
          <p:nvPr/>
        </p:nvSpPr>
        <p:spPr>
          <a:xfrm>
            <a:off x="2185585" y="2465922"/>
            <a:ext cx="126000" cy="12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0882C60-AE66-4126-A09B-22E167CF8518}"/>
              </a:ext>
            </a:extLst>
          </p:cNvPr>
          <p:cNvSpPr/>
          <p:nvPr/>
        </p:nvSpPr>
        <p:spPr>
          <a:xfrm>
            <a:off x="2135785" y="2648241"/>
            <a:ext cx="126000" cy="12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C537FDF-2D14-4FBE-855F-4C146CE5638C}"/>
              </a:ext>
            </a:extLst>
          </p:cNvPr>
          <p:cNvSpPr/>
          <p:nvPr/>
        </p:nvSpPr>
        <p:spPr>
          <a:xfrm>
            <a:off x="2466557" y="2604678"/>
            <a:ext cx="126000" cy="12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C14835E-8D7E-4AAF-86F3-32E5F6123654}"/>
              </a:ext>
            </a:extLst>
          </p:cNvPr>
          <p:cNvSpPr/>
          <p:nvPr/>
        </p:nvSpPr>
        <p:spPr>
          <a:xfrm>
            <a:off x="2402994" y="2711241"/>
            <a:ext cx="126000" cy="12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1013C9D-4E5D-4C8A-85C0-E4CE03B9A421}"/>
              </a:ext>
            </a:extLst>
          </p:cNvPr>
          <p:cNvSpPr/>
          <p:nvPr/>
        </p:nvSpPr>
        <p:spPr>
          <a:xfrm>
            <a:off x="2296584" y="2604678"/>
            <a:ext cx="126000" cy="12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1DE41A0-F1E1-4B70-889D-FC3416DF17C3}"/>
              </a:ext>
            </a:extLst>
          </p:cNvPr>
          <p:cNvSpPr/>
          <p:nvPr/>
        </p:nvSpPr>
        <p:spPr>
          <a:xfrm>
            <a:off x="2381260" y="2465922"/>
            <a:ext cx="126000" cy="12600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B8FDC87D-E31D-48E4-95EB-58A81C5641F6}"/>
              </a:ext>
            </a:extLst>
          </p:cNvPr>
          <p:cNvSpPr/>
          <p:nvPr/>
        </p:nvSpPr>
        <p:spPr>
          <a:xfrm>
            <a:off x="2233773" y="2774241"/>
            <a:ext cx="126000" cy="12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46B830B-71C1-41A3-9562-746465344284}"/>
              </a:ext>
            </a:extLst>
          </p:cNvPr>
          <p:cNvSpPr/>
          <p:nvPr/>
        </p:nvSpPr>
        <p:spPr>
          <a:xfrm>
            <a:off x="3702713" y="2401935"/>
            <a:ext cx="511225" cy="53148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6F813893-5D82-4906-B97B-1098B655BF5E}"/>
              </a:ext>
            </a:extLst>
          </p:cNvPr>
          <p:cNvSpPr/>
          <p:nvPr/>
        </p:nvSpPr>
        <p:spPr>
          <a:xfrm>
            <a:off x="4582491" y="2585241"/>
            <a:ext cx="126000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F3A9F49C-7F26-49EE-9AB9-91646495FCC2}"/>
              </a:ext>
            </a:extLst>
          </p:cNvPr>
          <p:cNvSpPr/>
          <p:nvPr/>
        </p:nvSpPr>
        <p:spPr>
          <a:xfrm>
            <a:off x="3784137" y="2465922"/>
            <a:ext cx="126000" cy="12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80F51E9-E6E8-4810-B384-505DD6A29BF0}"/>
              </a:ext>
            </a:extLst>
          </p:cNvPr>
          <p:cNvSpPr/>
          <p:nvPr/>
        </p:nvSpPr>
        <p:spPr>
          <a:xfrm>
            <a:off x="3734337" y="2648241"/>
            <a:ext cx="126000" cy="12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159F2D6-2F6C-47B6-B10A-C3335B921216}"/>
              </a:ext>
            </a:extLst>
          </p:cNvPr>
          <p:cNvSpPr/>
          <p:nvPr/>
        </p:nvSpPr>
        <p:spPr>
          <a:xfrm>
            <a:off x="4065109" y="2604678"/>
            <a:ext cx="126000" cy="12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E2FDAE36-DA9A-4AB2-BCF7-AFBEF71ED621}"/>
              </a:ext>
            </a:extLst>
          </p:cNvPr>
          <p:cNvSpPr/>
          <p:nvPr/>
        </p:nvSpPr>
        <p:spPr>
          <a:xfrm>
            <a:off x="4001546" y="2711241"/>
            <a:ext cx="126000" cy="12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B0618A25-7221-4E3E-9D7F-D5CB5E57AC9C}"/>
              </a:ext>
            </a:extLst>
          </p:cNvPr>
          <p:cNvSpPr/>
          <p:nvPr/>
        </p:nvSpPr>
        <p:spPr>
          <a:xfrm>
            <a:off x="3895136" y="2604678"/>
            <a:ext cx="126000" cy="12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EC0D3555-01D8-41DE-A6D3-394FC9F3FEBD}"/>
              </a:ext>
            </a:extLst>
          </p:cNvPr>
          <p:cNvSpPr/>
          <p:nvPr/>
        </p:nvSpPr>
        <p:spPr>
          <a:xfrm>
            <a:off x="3979812" y="2465922"/>
            <a:ext cx="126000" cy="12600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B90CFAF-CFE0-4BF6-A89C-5BD2F2D33A3E}"/>
              </a:ext>
            </a:extLst>
          </p:cNvPr>
          <p:cNvSpPr/>
          <p:nvPr/>
        </p:nvSpPr>
        <p:spPr>
          <a:xfrm>
            <a:off x="3832325" y="2774241"/>
            <a:ext cx="126000" cy="12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3D16416-1D6E-40A9-B657-FB227C44F19A}"/>
              </a:ext>
            </a:extLst>
          </p:cNvPr>
          <p:cNvSpPr/>
          <p:nvPr/>
        </p:nvSpPr>
        <p:spPr>
          <a:xfrm>
            <a:off x="4471278" y="2760445"/>
            <a:ext cx="126000" cy="12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E72DB7DE-9972-4BCD-8A4A-4B2DD0A26BDC}"/>
              </a:ext>
            </a:extLst>
          </p:cNvPr>
          <p:cNvSpPr/>
          <p:nvPr/>
        </p:nvSpPr>
        <p:spPr>
          <a:xfrm>
            <a:off x="4381070" y="2528922"/>
            <a:ext cx="405045" cy="404499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C780B80D-D4A6-459D-9806-863C834BD397}"/>
              </a:ext>
            </a:extLst>
          </p:cNvPr>
          <p:cNvSpPr/>
          <p:nvPr/>
        </p:nvSpPr>
        <p:spPr>
          <a:xfrm>
            <a:off x="5416322" y="2458155"/>
            <a:ext cx="511225" cy="531486"/>
          </a:xfrm>
          <a:prstGeom prst="ellipse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5250363-DA09-49D5-9883-DBB5E040FDC7}"/>
              </a:ext>
            </a:extLst>
          </p:cNvPr>
          <p:cNvSpPr/>
          <p:nvPr/>
        </p:nvSpPr>
        <p:spPr>
          <a:xfrm>
            <a:off x="6296100" y="2641461"/>
            <a:ext cx="126000" cy="1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D07164D0-9822-4C19-B55B-8CD2522AE170}"/>
              </a:ext>
            </a:extLst>
          </p:cNvPr>
          <p:cNvSpPr/>
          <p:nvPr/>
        </p:nvSpPr>
        <p:spPr>
          <a:xfrm>
            <a:off x="5497746" y="2522142"/>
            <a:ext cx="126000" cy="12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D82966CE-2B52-4202-BC93-8F296166213B}"/>
              </a:ext>
            </a:extLst>
          </p:cNvPr>
          <p:cNvSpPr/>
          <p:nvPr/>
        </p:nvSpPr>
        <p:spPr>
          <a:xfrm>
            <a:off x="5447946" y="2704461"/>
            <a:ext cx="126000" cy="126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D493AC50-541F-4C93-8523-585F81D84F9F}"/>
              </a:ext>
            </a:extLst>
          </p:cNvPr>
          <p:cNvSpPr/>
          <p:nvPr/>
        </p:nvSpPr>
        <p:spPr>
          <a:xfrm>
            <a:off x="6359100" y="2767087"/>
            <a:ext cx="126000" cy="126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7BD61577-24B7-4100-AA17-27E00E2D89C7}"/>
              </a:ext>
            </a:extLst>
          </p:cNvPr>
          <p:cNvSpPr/>
          <p:nvPr/>
        </p:nvSpPr>
        <p:spPr>
          <a:xfrm>
            <a:off x="5715155" y="2767461"/>
            <a:ext cx="126000" cy="12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A25F210B-61F7-4173-85BA-C6A27287E4CC}"/>
              </a:ext>
            </a:extLst>
          </p:cNvPr>
          <p:cNvSpPr/>
          <p:nvPr/>
        </p:nvSpPr>
        <p:spPr>
          <a:xfrm>
            <a:off x="5608745" y="2660898"/>
            <a:ext cx="126000" cy="12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041E7512-0AF3-4DD5-9C8F-995881CD29D2}"/>
              </a:ext>
            </a:extLst>
          </p:cNvPr>
          <p:cNvSpPr/>
          <p:nvPr/>
        </p:nvSpPr>
        <p:spPr>
          <a:xfrm>
            <a:off x="5693421" y="2522142"/>
            <a:ext cx="126000" cy="126000"/>
          </a:xfrm>
          <a:prstGeom prst="ellipse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3AC19801-7ABA-4F98-8421-D41854923731}"/>
              </a:ext>
            </a:extLst>
          </p:cNvPr>
          <p:cNvSpPr/>
          <p:nvPr/>
        </p:nvSpPr>
        <p:spPr>
          <a:xfrm>
            <a:off x="5545934" y="2830461"/>
            <a:ext cx="126000" cy="126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17C86981-D1B8-4AA1-A022-FB1BBB1F16BC}"/>
              </a:ext>
            </a:extLst>
          </p:cNvPr>
          <p:cNvSpPr/>
          <p:nvPr/>
        </p:nvSpPr>
        <p:spPr>
          <a:xfrm>
            <a:off x="6184887" y="2816665"/>
            <a:ext cx="126000" cy="12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48296B52-AC7B-4009-8E66-07BD90FA1A19}"/>
              </a:ext>
            </a:extLst>
          </p:cNvPr>
          <p:cNvSpPr/>
          <p:nvPr/>
        </p:nvSpPr>
        <p:spPr>
          <a:xfrm>
            <a:off x="6094679" y="2585142"/>
            <a:ext cx="405045" cy="404499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 Box 16">
            <a:extLst>
              <a:ext uri="{FF2B5EF4-FFF2-40B4-BE49-F238E27FC236}">
                <a16:creationId xmlns:a16="http://schemas.microsoft.com/office/drawing/2014/main" id="{5FBFA6AB-9D5C-4A56-B25A-840E8D84A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2557" y="390664"/>
            <a:ext cx="6633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sz="2800" b="1" dirty="0" err="1">
                <a:solidFill>
                  <a:schemeClr val="bg1"/>
                </a:solidFill>
                <a:latin typeface="Book Antiqua" pitchFamily="18" charset="0"/>
              </a:rPr>
              <a:t>Properties</a:t>
            </a:r>
            <a:r>
              <a:rPr lang="fr-FR" sz="2800" b="1" dirty="0">
                <a:solidFill>
                  <a:schemeClr val="bg1"/>
                </a:solidFill>
                <a:latin typeface="Book Antiqua" pitchFamily="18" charset="0"/>
              </a:rPr>
              <a:t> of the </a:t>
            </a:r>
            <a:r>
              <a:rPr lang="fr-FR" sz="2800" b="1" dirty="0" err="1">
                <a:solidFill>
                  <a:schemeClr val="bg1"/>
                </a:solidFill>
                <a:latin typeface="Book Antiqua" pitchFamily="18" charset="0"/>
              </a:rPr>
              <a:t>rigorous</a:t>
            </a:r>
            <a:r>
              <a:rPr lang="fr-FR" sz="28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Book Antiqua" pitchFamily="18" charset="0"/>
              </a:rPr>
              <a:t>scattering</a:t>
            </a:r>
            <a:r>
              <a:rPr lang="fr-FR" sz="2800" b="1" dirty="0">
                <a:solidFill>
                  <a:schemeClr val="bg1"/>
                </a:solidFill>
                <a:latin typeface="Book Antiqua" pitchFamily="18" charset="0"/>
              </a:rPr>
              <a:t> </a:t>
            </a:r>
            <a:r>
              <a:rPr lang="fr-FR" sz="2800" b="1" dirty="0" err="1">
                <a:solidFill>
                  <a:schemeClr val="bg1"/>
                </a:solidFill>
                <a:latin typeface="Book Antiqua" pitchFamily="18" charset="0"/>
              </a:rPr>
              <a:t>eq</a:t>
            </a:r>
            <a:r>
              <a:rPr lang="fr-FR" sz="2800" b="1" dirty="0">
                <a:solidFill>
                  <a:schemeClr val="bg1"/>
                </a:solidFill>
                <a:latin typeface="Book Antiqua" pitchFamily="18" charset="0"/>
              </a:rPr>
              <a:t>.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>
            <a:extLst>
              <a:ext uri="{FF2B5EF4-FFF2-40B4-BE49-F238E27FC236}">
                <a16:creationId xmlns:a16="http://schemas.microsoft.com/office/drawing/2014/main" id="{F9F47955-3A76-48B0-A370-19D8C87D73D3}"/>
              </a:ext>
            </a:extLst>
          </p:cNvPr>
          <p:cNvGrpSpPr/>
          <p:nvPr/>
        </p:nvGrpSpPr>
        <p:grpSpPr>
          <a:xfrm>
            <a:off x="6629248" y="1619081"/>
            <a:ext cx="2162916" cy="1221512"/>
            <a:chOff x="3643163" y="1088756"/>
            <a:chExt cx="5407290" cy="3053780"/>
          </a:xfrm>
        </p:grpSpPr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EEE4E224-CB42-4F2A-BCB3-7B6389E82641}"/>
                </a:ext>
              </a:extLst>
            </p:cNvPr>
            <p:cNvSpPr/>
            <p:nvPr/>
          </p:nvSpPr>
          <p:spPr>
            <a:xfrm>
              <a:off x="5176445" y="1747660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064EA75F-61B6-4B27-A5FC-FF3E3504C9C7}"/>
                </a:ext>
              </a:extLst>
            </p:cNvPr>
            <p:cNvCxnSpPr/>
            <p:nvPr/>
          </p:nvCxnSpPr>
          <p:spPr>
            <a:xfrm flipH="1">
              <a:off x="6012160" y="1235322"/>
              <a:ext cx="2912293" cy="29072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849CE2B6-6CFC-4887-BDEC-5517C6407AA2}"/>
                </a:ext>
              </a:extLst>
            </p:cNvPr>
            <p:cNvCxnSpPr/>
            <p:nvPr/>
          </p:nvCxnSpPr>
          <p:spPr>
            <a:xfrm flipH="1" flipV="1">
              <a:off x="7468306" y="1235322"/>
              <a:ext cx="736067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CFD8AC17-0625-44E3-9C1C-B0FC837C0DF7}"/>
                </a:ext>
              </a:extLst>
            </p:cNvPr>
            <p:cNvCxnSpPr/>
            <p:nvPr/>
          </p:nvCxnSpPr>
          <p:spPr>
            <a:xfrm flipH="1" flipV="1">
              <a:off x="3895163" y="2066741"/>
              <a:ext cx="2116997" cy="2075795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4BB56AC8-506D-4B12-B1BE-5D7EC9199546}"/>
                </a:ext>
              </a:extLst>
            </p:cNvPr>
            <p:cNvCxnSpPr/>
            <p:nvPr/>
          </p:nvCxnSpPr>
          <p:spPr>
            <a:xfrm flipV="1">
              <a:off x="5302445" y="2711480"/>
              <a:ext cx="725928" cy="697414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C2593047-809E-482A-9C27-ACBA4C7E963C}"/>
                </a:ext>
              </a:extLst>
            </p:cNvPr>
            <p:cNvCxnSpPr/>
            <p:nvPr/>
          </p:nvCxnSpPr>
          <p:spPr>
            <a:xfrm flipH="1">
              <a:off x="4510963" y="1992452"/>
              <a:ext cx="675075" cy="711487"/>
            </a:xfrm>
            <a:prstGeom prst="line">
              <a:avLst/>
            </a:prstGeom>
            <a:ln w="2222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C50B103F-6AC9-44DF-B64C-7EB39CBECC14}"/>
                </a:ext>
              </a:extLst>
            </p:cNvPr>
            <p:cNvSpPr/>
            <p:nvPr/>
          </p:nvSpPr>
          <p:spPr>
            <a:xfrm>
              <a:off x="6012160" y="252451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15B7A2EE-CD9C-4FEC-8E4F-53F4FF2083E9}"/>
                </a:ext>
              </a:extLst>
            </p:cNvPr>
            <p:cNvSpPr/>
            <p:nvPr/>
          </p:nvSpPr>
          <p:spPr>
            <a:xfrm>
              <a:off x="7342306" y="1109035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A41DD40E-07D9-42E1-884C-1FDEFA085ECB}"/>
                </a:ext>
              </a:extLst>
            </p:cNvPr>
            <p:cNvSpPr/>
            <p:nvPr/>
          </p:nvSpPr>
          <p:spPr>
            <a:xfrm>
              <a:off x="8798453" y="1088756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F62852D3-0CDC-4336-B337-56F4B420BEDB}"/>
                </a:ext>
              </a:extLst>
            </p:cNvPr>
            <p:cNvSpPr/>
            <p:nvPr/>
          </p:nvSpPr>
          <p:spPr>
            <a:xfrm>
              <a:off x="3643163" y="1873947"/>
              <a:ext cx="252000" cy="2525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ZoneTexte 46">
            <a:extLst>
              <a:ext uri="{FF2B5EF4-FFF2-40B4-BE49-F238E27FC236}">
                <a16:creationId xmlns:a16="http://schemas.microsoft.com/office/drawing/2014/main" id="{81550F3B-5AC5-44AD-B72C-B73C350346B0}"/>
              </a:ext>
            </a:extLst>
          </p:cNvPr>
          <p:cNvSpPr txBox="1"/>
          <p:nvPr/>
        </p:nvSpPr>
        <p:spPr>
          <a:xfrm>
            <a:off x="8691364" y="1349265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  <a:endParaRPr lang="en-US" sz="14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DF6D9D57-A736-4B24-AB06-59E41C1FBBF8}"/>
              </a:ext>
            </a:extLst>
          </p:cNvPr>
          <p:cNvSpPr txBox="1"/>
          <p:nvPr/>
        </p:nvSpPr>
        <p:spPr>
          <a:xfrm>
            <a:off x="8108905" y="1366675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  <a:endParaRPr lang="en-US" sz="14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A5C6777E-D936-4890-BE7B-67C70D135EFD}"/>
              </a:ext>
            </a:extLst>
          </p:cNvPr>
          <p:cNvSpPr txBox="1"/>
          <p:nvPr/>
        </p:nvSpPr>
        <p:spPr>
          <a:xfrm>
            <a:off x="7595271" y="1992331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5</a:t>
            </a:r>
            <a:endParaRPr lang="en-US" sz="1400" dirty="0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D1FB134A-D6ED-44EC-9FAF-52D27B700CB3}"/>
              </a:ext>
            </a:extLst>
          </p:cNvPr>
          <p:cNvSpPr txBox="1"/>
          <p:nvPr/>
        </p:nvSpPr>
        <p:spPr>
          <a:xfrm>
            <a:off x="6591893" y="1682325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</a:t>
            </a:r>
            <a:endParaRPr lang="en-US" sz="1400" dirty="0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2E2605EE-DDCE-4EF4-AB39-E52DAB75A4FF}"/>
              </a:ext>
            </a:extLst>
          </p:cNvPr>
          <p:cNvSpPr txBox="1"/>
          <p:nvPr/>
        </p:nvSpPr>
        <p:spPr>
          <a:xfrm>
            <a:off x="7242561" y="1697656"/>
            <a:ext cx="227242" cy="2462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3</a:t>
            </a:r>
            <a:endParaRPr lang="en-US" sz="1400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19492AAB-4DDD-47AC-AAF5-E95A5B9DAF2B}"/>
              </a:ext>
            </a:extLst>
          </p:cNvPr>
          <p:cNvSpPr txBox="1"/>
          <p:nvPr/>
        </p:nvSpPr>
        <p:spPr>
          <a:xfrm>
            <a:off x="3288207" y="1150262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  <a:endParaRPr lang="en-US" sz="1400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ABC256BF-4687-4799-BBFE-61E7EE77ABE1}"/>
              </a:ext>
            </a:extLst>
          </p:cNvPr>
          <p:cNvSpPr txBox="1"/>
          <p:nvPr/>
        </p:nvSpPr>
        <p:spPr>
          <a:xfrm>
            <a:off x="2625255" y="112292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  <a:endParaRPr lang="en-US" sz="1400" dirty="0"/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ACCAA28-2DEA-437D-BF7A-F1CACF7983BC}"/>
              </a:ext>
            </a:extLst>
          </p:cNvPr>
          <p:cNvSpPr txBox="1"/>
          <p:nvPr/>
        </p:nvSpPr>
        <p:spPr>
          <a:xfrm>
            <a:off x="1688263" y="1122920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  <a:endParaRPr lang="en-US" sz="1400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89734678-B82F-41F1-97E8-81461249552E}"/>
              </a:ext>
            </a:extLst>
          </p:cNvPr>
          <p:cNvSpPr txBox="1"/>
          <p:nvPr/>
        </p:nvSpPr>
        <p:spPr>
          <a:xfrm>
            <a:off x="1087855" y="112291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  <a:endParaRPr lang="en-US" sz="1400" dirty="0"/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AFD06B46-ADF5-4684-BCA8-AD6BAEEA653D}"/>
              </a:ext>
            </a:extLst>
          </p:cNvPr>
          <p:cNvGrpSpPr/>
          <p:nvPr/>
        </p:nvGrpSpPr>
        <p:grpSpPr>
          <a:xfrm>
            <a:off x="88644" y="1196752"/>
            <a:ext cx="6746642" cy="1570759"/>
            <a:chOff x="-40743" y="727113"/>
            <a:chExt cx="8433302" cy="1963448"/>
          </a:xfrm>
        </p:grpSpPr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CCDA6900-3257-48FE-9C12-C69AEF9871B8}"/>
                </a:ext>
              </a:extLst>
            </p:cNvPr>
            <p:cNvGrpSpPr/>
            <p:nvPr/>
          </p:nvGrpSpPr>
          <p:grpSpPr>
            <a:xfrm>
              <a:off x="1" y="917754"/>
              <a:ext cx="4059077" cy="1649991"/>
              <a:chOff x="0" y="1027244"/>
              <a:chExt cx="7579450" cy="3081001"/>
            </a:xfrm>
          </p:grpSpPr>
          <p:cxnSp>
            <p:nvCxnSpPr>
              <p:cNvPr id="95" name="Connecteur droit 94">
                <a:extLst>
                  <a:ext uri="{FF2B5EF4-FFF2-40B4-BE49-F238E27FC236}">
                    <a16:creationId xmlns:a16="http://schemas.microsoft.com/office/drawing/2014/main" id="{83379217-160E-464A-B077-2CAE3F2A2FEB}"/>
                  </a:ext>
                </a:extLst>
              </p:cNvPr>
              <p:cNvCxnSpPr/>
              <p:nvPr/>
            </p:nvCxnSpPr>
            <p:spPr>
              <a:xfrm flipH="1">
                <a:off x="939626" y="1201031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necteur droit 95">
                <a:extLst>
                  <a:ext uri="{FF2B5EF4-FFF2-40B4-BE49-F238E27FC236}">
                    <a16:creationId xmlns:a16="http://schemas.microsoft.com/office/drawing/2014/main" id="{B4694D22-2866-4E4E-9550-CD56A23CE7A5}"/>
                  </a:ext>
                </a:extLst>
              </p:cNvPr>
              <p:cNvCxnSpPr/>
              <p:nvPr/>
            </p:nvCxnSpPr>
            <p:spPr>
              <a:xfrm flipH="1" flipV="1">
                <a:off x="2395772" y="1201031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Connecteur droit 96">
                <a:extLst>
                  <a:ext uri="{FF2B5EF4-FFF2-40B4-BE49-F238E27FC236}">
                    <a16:creationId xmlns:a16="http://schemas.microsoft.com/office/drawing/2014/main" id="{EBD6889D-EDC8-451E-8E3B-381ECE74EBC2}"/>
                  </a:ext>
                </a:extLst>
              </p:cNvPr>
              <p:cNvCxnSpPr/>
              <p:nvPr/>
            </p:nvCxnSpPr>
            <p:spPr>
              <a:xfrm flipH="1" flipV="1">
                <a:off x="1694743" y="1898445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>
                <a:extLst>
                  <a:ext uri="{FF2B5EF4-FFF2-40B4-BE49-F238E27FC236}">
                    <a16:creationId xmlns:a16="http://schemas.microsoft.com/office/drawing/2014/main" id="{0D70371A-8EAB-42F4-8C92-5EF42A60E096}"/>
                  </a:ext>
                </a:extLst>
              </p:cNvPr>
              <p:cNvCxnSpPr/>
              <p:nvPr/>
            </p:nvCxnSpPr>
            <p:spPr>
              <a:xfrm flipH="1" flipV="1">
                <a:off x="958676" y="259585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necteur droit 98">
                <a:extLst>
                  <a:ext uri="{FF2B5EF4-FFF2-40B4-BE49-F238E27FC236}">
                    <a16:creationId xmlns:a16="http://schemas.microsoft.com/office/drawing/2014/main" id="{BD01D79E-DCE5-42BF-B4A8-E6CF0B9AC01D}"/>
                  </a:ext>
                </a:extLst>
              </p:cNvPr>
              <p:cNvCxnSpPr/>
              <p:nvPr/>
            </p:nvCxnSpPr>
            <p:spPr>
              <a:xfrm flipH="1" flipV="1">
                <a:off x="228599" y="33836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Connecteur droit 99">
                <a:extLst>
                  <a:ext uri="{FF2B5EF4-FFF2-40B4-BE49-F238E27FC236}">
                    <a16:creationId xmlns:a16="http://schemas.microsoft.com/office/drawing/2014/main" id="{70198451-4F45-445E-8730-A2FE98F2FDE2}"/>
                  </a:ext>
                </a:extLst>
              </p:cNvPr>
              <p:cNvCxnSpPr/>
              <p:nvPr/>
            </p:nvCxnSpPr>
            <p:spPr>
              <a:xfrm flipH="1">
                <a:off x="4541157" y="1173810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>
                <a:extLst>
                  <a:ext uri="{FF2B5EF4-FFF2-40B4-BE49-F238E27FC236}">
                    <a16:creationId xmlns:a16="http://schemas.microsoft.com/office/drawing/2014/main" id="{3344D271-7AC4-4EF1-A509-71991855DF75}"/>
                  </a:ext>
                </a:extLst>
              </p:cNvPr>
              <p:cNvCxnSpPr/>
              <p:nvPr/>
            </p:nvCxnSpPr>
            <p:spPr>
              <a:xfrm flipH="1" flipV="1">
                <a:off x="5997303" y="1173810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Connecteur droit 101">
                <a:extLst>
                  <a:ext uri="{FF2B5EF4-FFF2-40B4-BE49-F238E27FC236}">
                    <a16:creationId xmlns:a16="http://schemas.microsoft.com/office/drawing/2014/main" id="{4DFA96C8-0D7F-461F-AFC7-4D9C00E37DE7}"/>
                  </a:ext>
                </a:extLst>
              </p:cNvPr>
              <p:cNvCxnSpPr/>
              <p:nvPr/>
            </p:nvCxnSpPr>
            <p:spPr>
              <a:xfrm flipH="1" flipV="1">
                <a:off x="3830130" y="187122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Connecteur droit 102">
                <a:extLst>
                  <a:ext uri="{FF2B5EF4-FFF2-40B4-BE49-F238E27FC236}">
                    <a16:creationId xmlns:a16="http://schemas.microsoft.com/office/drawing/2014/main" id="{C6512221-2CE1-41CF-A382-D651463DE809}"/>
                  </a:ext>
                </a:extLst>
              </p:cNvPr>
              <p:cNvCxnSpPr/>
              <p:nvPr/>
            </p:nvCxnSpPr>
            <p:spPr>
              <a:xfrm flipH="1" flipV="1">
                <a:off x="4560207" y="256863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>
                <a:extLst>
                  <a:ext uri="{FF2B5EF4-FFF2-40B4-BE49-F238E27FC236}">
                    <a16:creationId xmlns:a16="http://schemas.microsoft.com/office/drawing/2014/main" id="{15973A8F-19BC-4F0A-AFEA-A55CFC224EEE}"/>
                  </a:ext>
                </a:extLst>
              </p:cNvPr>
              <p:cNvCxnSpPr/>
              <p:nvPr/>
            </p:nvCxnSpPr>
            <p:spPr>
              <a:xfrm flipH="1" flipV="1">
                <a:off x="3830130" y="3356389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Connecteur droit 104">
                <a:extLst>
                  <a:ext uri="{FF2B5EF4-FFF2-40B4-BE49-F238E27FC236}">
                    <a16:creationId xmlns:a16="http://schemas.microsoft.com/office/drawing/2014/main" id="{83EA18C2-823F-4943-96BC-B7492178D70D}"/>
                  </a:ext>
                </a:extLst>
              </p:cNvPr>
              <p:cNvCxnSpPr/>
              <p:nvPr/>
            </p:nvCxnSpPr>
            <p:spPr>
              <a:xfrm flipV="1">
                <a:off x="4566197" y="1898446"/>
                <a:ext cx="730077" cy="697413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Ellipse 105">
                <a:extLst>
                  <a:ext uri="{FF2B5EF4-FFF2-40B4-BE49-F238E27FC236}">
                    <a16:creationId xmlns:a16="http://schemas.microsoft.com/office/drawing/2014/main" id="{72EA9060-030A-467C-AB5B-D6534FB79DA0}"/>
                  </a:ext>
                </a:extLst>
              </p:cNvPr>
              <p:cNvSpPr/>
              <p:nvPr/>
            </p:nvSpPr>
            <p:spPr>
              <a:xfrm>
                <a:off x="5263146" y="167720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Ellipse 106">
                <a:extLst>
                  <a:ext uri="{FF2B5EF4-FFF2-40B4-BE49-F238E27FC236}">
                    <a16:creationId xmlns:a16="http://schemas.microsoft.com/office/drawing/2014/main" id="{7069AF98-00CB-4BFA-81B6-720A46EBD844}"/>
                  </a:ext>
                </a:extLst>
              </p:cNvPr>
              <p:cNvSpPr/>
              <p:nvPr/>
            </p:nvSpPr>
            <p:spPr>
              <a:xfrm>
                <a:off x="3684071" y="323010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Ellipse 107">
                <a:extLst>
                  <a:ext uri="{FF2B5EF4-FFF2-40B4-BE49-F238E27FC236}">
                    <a16:creationId xmlns:a16="http://schemas.microsoft.com/office/drawing/2014/main" id="{EE9FFF69-C7AC-4CF4-88BC-AECD8C8C9063}"/>
                  </a:ext>
                </a:extLst>
              </p:cNvPr>
              <p:cNvSpPr/>
              <p:nvPr/>
            </p:nvSpPr>
            <p:spPr>
              <a:xfrm>
                <a:off x="3657599" y="174192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Ellipse 108">
                <a:extLst>
                  <a:ext uri="{FF2B5EF4-FFF2-40B4-BE49-F238E27FC236}">
                    <a16:creationId xmlns:a16="http://schemas.microsoft.com/office/drawing/2014/main" id="{662A0FAD-4BBF-40EA-86CF-DDE952945EA6}"/>
                  </a:ext>
                </a:extLst>
              </p:cNvPr>
              <p:cNvSpPr/>
              <p:nvPr/>
            </p:nvSpPr>
            <p:spPr>
              <a:xfrm>
                <a:off x="5871303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Ellipse 109">
                <a:extLst>
                  <a:ext uri="{FF2B5EF4-FFF2-40B4-BE49-F238E27FC236}">
                    <a16:creationId xmlns:a16="http://schemas.microsoft.com/office/drawing/2014/main" id="{21C83671-19B8-4718-93A0-65575F15A2F3}"/>
                  </a:ext>
                </a:extLst>
              </p:cNvPr>
              <p:cNvSpPr/>
              <p:nvPr/>
            </p:nvSpPr>
            <p:spPr>
              <a:xfrm>
                <a:off x="7327450" y="1027244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Ellipse 110">
                <a:extLst>
                  <a:ext uri="{FF2B5EF4-FFF2-40B4-BE49-F238E27FC236}">
                    <a16:creationId xmlns:a16="http://schemas.microsoft.com/office/drawing/2014/main" id="{E18F85CF-58D2-4DE4-9BE5-327BFB6B75A3}"/>
                  </a:ext>
                </a:extLst>
              </p:cNvPr>
              <p:cNvSpPr/>
              <p:nvPr/>
            </p:nvSpPr>
            <p:spPr>
              <a:xfrm>
                <a:off x="3725919" y="104752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Ellipse 111">
                <a:extLst>
                  <a:ext uri="{FF2B5EF4-FFF2-40B4-BE49-F238E27FC236}">
                    <a16:creationId xmlns:a16="http://schemas.microsoft.com/office/drawing/2014/main" id="{C09E76C0-3040-4317-9AF4-749E26495F00}"/>
                  </a:ext>
                </a:extLst>
              </p:cNvPr>
              <p:cNvSpPr/>
              <p:nvPr/>
            </p:nvSpPr>
            <p:spPr>
              <a:xfrm>
                <a:off x="2269772" y="104274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Ellipse 112">
                <a:extLst>
                  <a:ext uri="{FF2B5EF4-FFF2-40B4-BE49-F238E27FC236}">
                    <a16:creationId xmlns:a16="http://schemas.microsoft.com/office/drawing/2014/main" id="{4271C1E8-9D6A-432C-873A-8F780C1CC189}"/>
                  </a:ext>
                </a:extLst>
              </p:cNvPr>
              <p:cNvSpPr/>
              <p:nvPr/>
            </p:nvSpPr>
            <p:spPr>
              <a:xfrm>
                <a:off x="1501654" y="1703322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Ellipse 113">
                <a:extLst>
                  <a:ext uri="{FF2B5EF4-FFF2-40B4-BE49-F238E27FC236}">
                    <a16:creationId xmlns:a16="http://schemas.microsoft.com/office/drawing/2014/main" id="{B120747D-C507-4B27-95F2-9A07DF6AD603}"/>
                  </a:ext>
                </a:extLst>
              </p:cNvPr>
              <p:cNvSpPr/>
              <p:nvPr/>
            </p:nvSpPr>
            <p:spPr>
              <a:xfrm>
                <a:off x="813626" y="2394559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Ellipse 114">
                <a:extLst>
                  <a:ext uri="{FF2B5EF4-FFF2-40B4-BE49-F238E27FC236}">
                    <a16:creationId xmlns:a16="http://schemas.microsoft.com/office/drawing/2014/main" id="{A05BB358-04D2-4081-8CD5-6EF5E51EFE7E}"/>
                  </a:ext>
                </a:extLst>
              </p:cNvPr>
              <p:cNvSpPr/>
              <p:nvPr/>
            </p:nvSpPr>
            <p:spPr>
              <a:xfrm>
                <a:off x="0" y="316698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90B7380C-FDB1-4387-9198-9D4DCE402E2E}"/>
                </a:ext>
              </a:extLst>
            </p:cNvPr>
            <p:cNvGrpSpPr/>
            <p:nvPr/>
          </p:nvGrpSpPr>
          <p:grpSpPr>
            <a:xfrm>
              <a:off x="3366687" y="1034890"/>
              <a:ext cx="2524893" cy="1641690"/>
              <a:chOff x="7517" y="1104256"/>
              <a:chExt cx="4714693" cy="3065502"/>
            </a:xfrm>
          </p:grpSpPr>
          <p:cxnSp>
            <p:nvCxnSpPr>
              <p:cNvPr id="85" name="Connecteur droit 84">
                <a:extLst>
                  <a:ext uri="{FF2B5EF4-FFF2-40B4-BE49-F238E27FC236}">
                    <a16:creationId xmlns:a16="http://schemas.microsoft.com/office/drawing/2014/main" id="{9BDF9ECF-78CD-433D-ABE3-C6D7D87F71D5}"/>
                  </a:ext>
                </a:extLst>
              </p:cNvPr>
              <p:cNvCxnSpPr/>
              <p:nvPr/>
            </p:nvCxnSpPr>
            <p:spPr>
              <a:xfrm flipH="1">
                <a:off x="1683917" y="1262544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>
                <a:extLst>
                  <a:ext uri="{FF2B5EF4-FFF2-40B4-BE49-F238E27FC236}">
                    <a16:creationId xmlns:a16="http://schemas.microsoft.com/office/drawing/2014/main" id="{3037CA59-21E6-4C3C-A59A-8ED117137651}"/>
                  </a:ext>
                </a:extLst>
              </p:cNvPr>
              <p:cNvCxnSpPr/>
              <p:nvPr/>
            </p:nvCxnSpPr>
            <p:spPr>
              <a:xfrm flipH="1" flipV="1">
                <a:off x="3140063" y="1262544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>
                <a:extLst>
                  <a:ext uri="{FF2B5EF4-FFF2-40B4-BE49-F238E27FC236}">
                    <a16:creationId xmlns:a16="http://schemas.microsoft.com/office/drawing/2014/main" id="{F7DE4ACA-A12C-4AB9-9507-6ED4B3E58B5A}"/>
                  </a:ext>
                </a:extLst>
              </p:cNvPr>
              <p:cNvCxnSpPr/>
              <p:nvPr/>
            </p:nvCxnSpPr>
            <p:spPr>
              <a:xfrm flipH="1" flipV="1">
                <a:off x="2439034" y="1959958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>
                <a:extLst>
                  <a:ext uri="{FF2B5EF4-FFF2-40B4-BE49-F238E27FC236}">
                    <a16:creationId xmlns:a16="http://schemas.microsoft.com/office/drawing/2014/main" id="{4502F440-4A0F-4384-B201-ACC8140F1ACE}"/>
                  </a:ext>
                </a:extLst>
              </p:cNvPr>
              <p:cNvCxnSpPr/>
              <p:nvPr/>
            </p:nvCxnSpPr>
            <p:spPr>
              <a:xfrm flipV="1">
                <a:off x="950280" y="2708645"/>
                <a:ext cx="626043" cy="667460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>
                <a:extLst>
                  <a:ext uri="{FF2B5EF4-FFF2-40B4-BE49-F238E27FC236}">
                    <a16:creationId xmlns:a16="http://schemas.microsoft.com/office/drawing/2014/main" id="{FBE5B381-3614-46AE-BC6A-44374FAC1966}"/>
                  </a:ext>
                </a:extLst>
              </p:cNvPr>
              <p:cNvCxnSpPr/>
              <p:nvPr/>
            </p:nvCxnSpPr>
            <p:spPr>
              <a:xfrm flipH="1" flipV="1">
                <a:off x="228600" y="2716151"/>
                <a:ext cx="1480358" cy="1426386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Ellipse 89">
                <a:extLst>
                  <a:ext uri="{FF2B5EF4-FFF2-40B4-BE49-F238E27FC236}">
                    <a16:creationId xmlns:a16="http://schemas.microsoft.com/office/drawing/2014/main" id="{14DF85F8-4267-493B-B571-41431D73D930}"/>
                  </a:ext>
                </a:extLst>
              </p:cNvPr>
              <p:cNvSpPr/>
              <p:nvPr/>
            </p:nvSpPr>
            <p:spPr>
              <a:xfrm>
                <a:off x="4470210" y="110903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Ellipse 90">
                <a:extLst>
                  <a:ext uri="{FF2B5EF4-FFF2-40B4-BE49-F238E27FC236}">
                    <a16:creationId xmlns:a16="http://schemas.microsoft.com/office/drawing/2014/main" id="{EC27BF00-FF91-4C1A-A4E3-BBEBB2532D0C}"/>
                  </a:ext>
                </a:extLst>
              </p:cNvPr>
              <p:cNvSpPr/>
              <p:nvPr/>
            </p:nvSpPr>
            <p:spPr>
              <a:xfrm>
                <a:off x="3014063" y="11042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Ellipse 91">
                <a:extLst>
                  <a:ext uri="{FF2B5EF4-FFF2-40B4-BE49-F238E27FC236}">
                    <a16:creationId xmlns:a16="http://schemas.microsoft.com/office/drawing/2014/main" id="{1DC4FF62-4A91-4640-8B19-EA05066DEA79}"/>
                  </a:ext>
                </a:extLst>
              </p:cNvPr>
              <p:cNvSpPr/>
              <p:nvPr/>
            </p:nvSpPr>
            <p:spPr>
              <a:xfrm>
                <a:off x="2245945" y="17648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Ellipse 92">
                <a:extLst>
                  <a:ext uri="{FF2B5EF4-FFF2-40B4-BE49-F238E27FC236}">
                    <a16:creationId xmlns:a16="http://schemas.microsoft.com/office/drawing/2014/main" id="{3C7C51F3-954E-4C45-AD34-83A2EC79E3CA}"/>
                  </a:ext>
                </a:extLst>
              </p:cNvPr>
              <p:cNvSpPr/>
              <p:nvPr/>
            </p:nvSpPr>
            <p:spPr>
              <a:xfrm>
                <a:off x="1524000" y="2463578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Ellipse 93">
                <a:extLst>
                  <a:ext uri="{FF2B5EF4-FFF2-40B4-BE49-F238E27FC236}">
                    <a16:creationId xmlns:a16="http://schemas.microsoft.com/office/drawing/2014/main" id="{7BC4A50A-7AF2-4029-B902-F321D62F5E22}"/>
                  </a:ext>
                </a:extLst>
              </p:cNvPr>
              <p:cNvSpPr/>
              <p:nvPr/>
            </p:nvSpPr>
            <p:spPr>
              <a:xfrm>
                <a:off x="7517" y="250386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85971E3B-A67A-41D8-A418-7E953C68DDF3}"/>
                </a:ext>
              </a:extLst>
            </p:cNvPr>
            <p:cNvGrpSpPr/>
            <p:nvPr/>
          </p:nvGrpSpPr>
          <p:grpSpPr>
            <a:xfrm>
              <a:off x="5516519" y="1055149"/>
              <a:ext cx="2876040" cy="1635412"/>
              <a:chOff x="3680068" y="1088756"/>
              <a:chExt cx="5370385" cy="3053780"/>
            </a:xfrm>
          </p:grpSpPr>
          <p:cxnSp>
            <p:nvCxnSpPr>
              <p:cNvPr id="75" name="Connecteur droit 74">
                <a:extLst>
                  <a:ext uri="{FF2B5EF4-FFF2-40B4-BE49-F238E27FC236}">
                    <a16:creationId xmlns:a16="http://schemas.microsoft.com/office/drawing/2014/main" id="{E4E7D48C-779E-4E01-AC12-16D254D55E60}"/>
                  </a:ext>
                </a:extLst>
              </p:cNvPr>
              <p:cNvCxnSpPr/>
              <p:nvPr/>
            </p:nvCxnSpPr>
            <p:spPr>
              <a:xfrm flipH="1">
                <a:off x="6012160" y="1235322"/>
                <a:ext cx="2912293" cy="29072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>
                <a:extLst>
                  <a:ext uri="{FF2B5EF4-FFF2-40B4-BE49-F238E27FC236}">
                    <a16:creationId xmlns:a16="http://schemas.microsoft.com/office/drawing/2014/main" id="{C8BF72C8-CDBC-404F-928E-B0ABD1782A7E}"/>
                  </a:ext>
                </a:extLst>
              </p:cNvPr>
              <p:cNvCxnSpPr/>
              <p:nvPr/>
            </p:nvCxnSpPr>
            <p:spPr>
              <a:xfrm flipH="1" flipV="1">
                <a:off x="7468306" y="1235322"/>
                <a:ext cx="736067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>
                <a:extLst>
                  <a:ext uri="{FF2B5EF4-FFF2-40B4-BE49-F238E27FC236}">
                    <a16:creationId xmlns:a16="http://schemas.microsoft.com/office/drawing/2014/main" id="{1C5DD948-2172-4FD0-AE01-57C1473413E4}"/>
                  </a:ext>
                </a:extLst>
              </p:cNvPr>
              <p:cNvCxnSpPr>
                <a:endCxn id="81" idx="5"/>
              </p:cNvCxnSpPr>
              <p:nvPr/>
            </p:nvCxnSpPr>
            <p:spPr>
              <a:xfrm flipH="1" flipV="1">
                <a:off x="3895163" y="2066741"/>
                <a:ext cx="2116997" cy="2075795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>
                <a:extLst>
                  <a:ext uri="{FF2B5EF4-FFF2-40B4-BE49-F238E27FC236}">
                    <a16:creationId xmlns:a16="http://schemas.microsoft.com/office/drawing/2014/main" id="{93EB8EF1-7747-45E9-A97A-10550E133FEF}"/>
                  </a:ext>
                </a:extLst>
              </p:cNvPr>
              <p:cNvCxnSpPr/>
              <p:nvPr/>
            </p:nvCxnSpPr>
            <p:spPr>
              <a:xfrm flipH="1" flipV="1">
                <a:off x="6028373" y="2711480"/>
                <a:ext cx="736066" cy="697414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>
                <a:extLst>
                  <a:ext uri="{FF2B5EF4-FFF2-40B4-BE49-F238E27FC236}">
                    <a16:creationId xmlns:a16="http://schemas.microsoft.com/office/drawing/2014/main" id="{213FD28D-2C61-4CA1-A5F9-48717F64D9B9}"/>
                  </a:ext>
                </a:extLst>
              </p:cNvPr>
              <p:cNvCxnSpPr/>
              <p:nvPr/>
            </p:nvCxnSpPr>
            <p:spPr>
              <a:xfrm flipH="1">
                <a:off x="4572000" y="1977442"/>
                <a:ext cx="675075" cy="711487"/>
              </a:xfrm>
              <a:prstGeom prst="line">
                <a:avLst/>
              </a:prstGeom>
              <a:ln w="22225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Ellipse 79">
                <a:extLst>
                  <a:ext uri="{FF2B5EF4-FFF2-40B4-BE49-F238E27FC236}">
                    <a16:creationId xmlns:a16="http://schemas.microsoft.com/office/drawing/2014/main" id="{4E2DDFE7-E9A9-48EE-ACB9-CED8CB602F12}"/>
                  </a:ext>
                </a:extLst>
              </p:cNvPr>
              <p:cNvSpPr/>
              <p:nvPr/>
            </p:nvSpPr>
            <p:spPr>
              <a:xfrm>
                <a:off x="5886160" y="247448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Ellipse 80">
                <a:extLst>
                  <a:ext uri="{FF2B5EF4-FFF2-40B4-BE49-F238E27FC236}">
                    <a16:creationId xmlns:a16="http://schemas.microsoft.com/office/drawing/2014/main" id="{F5E532CB-1F42-4220-A065-E7447D77D8CD}"/>
                  </a:ext>
                </a:extLst>
              </p:cNvPr>
              <p:cNvSpPr/>
              <p:nvPr/>
            </p:nvSpPr>
            <p:spPr>
              <a:xfrm>
                <a:off x="3680068" y="18511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Ellipse 81">
                <a:extLst>
                  <a:ext uri="{FF2B5EF4-FFF2-40B4-BE49-F238E27FC236}">
                    <a16:creationId xmlns:a16="http://schemas.microsoft.com/office/drawing/2014/main" id="{ECD2576E-32FF-41DE-BA4E-12D7BC70144D}"/>
                  </a:ext>
                </a:extLst>
              </p:cNvPr>
              <p:cNvSpPr/>
              <p:nvPr/>
            </p:nvSpPr>
            <p:spPr>
              <a:xfrm>
                <a:off x="7342306" y="1109035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Ellipse 82">
                <a:extLst>
                  <a:ext uri="{FF2B5EF4-FFF2-40B4-BE49-F238E27FC236}">
                    <a16:creationId xmlns:a16="http://schemas.microsoft.com/office/drawing/2014/main" id="{1631280E-FEEE-47E0-9AD8-B3C9BB670D21}"/>
                  </a:ext>
                </a:extLst>
              </p:cNvPr>
              <p:cNvSpPr/>
              <p:nvPr/>
            </p:nvSpPr>
            <p:spPr>
              <a:xfrm>
                <a:off x="8798453" y="1088756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Ellipse 83">
                <a:extLst>
                  <a:ext uri="{FF2B5EF4-FFF2-40B4-BE49-F238E27FC236}">
                    <a16:creationId xmlns:a16="http://schemas.microsoft.com/office/drawing/2014/main" id="{0932DBA3-D2CA-447C-B500-D19EC59DE127}"/>
                  </a:ext>
                </a:extLst>
              </p:cNvPr>
              <p:cNvSpPr/>
              <p:nvPr/>
            </p:nvSpPr>
            <p:spPr>
              <a:xfrm>
                <a:off x="5121075" y="1803853"/>
                <a:ext cx="252000" cy="25257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53370065-17E3-4D6B-BCF7-0D3A1C650E41}"/>
                </a:ext>
              </a:extLst>
            </p:cNvPr>
            <p:cNvSpPr txBox="1"/>
            <p:nvPr/>
          </p:nvSpPr>
          <p:spPr>
            <a:xfrm>
              <a:off x="8088318" y="72711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1</a:t>
              </a:r>
              <a:endParaRPr lang="en-US" sz="1400" dirty="0"/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7644A140-661F-4202-9D0F-D16A36C72421}"/>
                </a:ext>
              </a:extLst>
            </p:cNvPr>
            <p:cNvSpPr txBox="1"/>
            <p:nvPr/>
          </p:nvSpPr>
          <p:spPr>
            <a:xfrm>
              <a:off x="7308497" y="75353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2</a:t>
              </a:r>
              <a:endParaRPr lang="en-US" sz="1400" dirty="0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362CA5D4-BAA1-4E87-B798-36C567F0173B}"/>
                </a:ext>
              </a:extLst>
            </p:cNvPr>
            <p:cNvSpPr txBox="1"/>
            <p:nvPr/>
          </p:nvSpPr>
          <p:spPr>
            <a:xfrm>
              <a:off x="5547883" y="76035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1</a:t>
              </a:r>
              <a:endParaRPr lang="en-US" sz="1400" dirty="0"/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9274002E-631F-4D77-9F19-D5266F1EB649}"/>
                </a:ext>
              </a:extLst>
            </p:cNvPr>
            <p:cNvSpPr txBox="1"/>
            <p:nvPr/>
          </p:nvSpPr>
          <p:spPr>
            <a:xfrm>
              <a:off x="4769593" y="78467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2</a:t>
              </a:r>
              <a:endParaRPr lang="en-US" sz="1400" dirty="0"/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BC2987C3-774F-400C-981A-C0F3E55C01A9}"/>
                </a:ext>
              </a:extLst>
            </p:cNvPr>
            <p:cNvSpPr txBox="1"/>
            <p:nvPr/>
          </p:nvSpPr>
          <p:spPr>
            <a:xfrm>
              <a:off x="2012777" y="1026094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19725632-048F-45FC-B3B6-1731712185B4}"/>
                </a:ext>
              </a:extLst>
            </p:cNvPr>
            <p:cNvSpPr txBox="1"/>
            <p:nvPr/>
          </p:nvSpPr>
          <p:spPr>
            <a:xfrm>
              <a:off x="2728741" y="100139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3</a:t>
              </a:r>
              <a:endParaRPr lang="en-US" sz="1400" dirty="0"/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AEF765C0-9262-4DD8-803F-1DC8B9B701F8}"/>
                </a:ext>
              </a:extLst>
            </p:cNvPr>
            <p:cNvSpPr txBox="1"/>
            <p:nvPr/>
          </p:nvSpPr>
          <p:spPr>
            <a:xfrm>
              <a:off x="5604504" y="124002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F2375787-9DB0-455A-8C68-9D587EF21177}"/>
                </a:ext>
              </a:extLst>
            </p:cNvPr>
            <p:cNvSpPr txBox="1"/>
            <p:nvPr/>
          </p:nvSpPr>
          <p:spPr>
            <a:xfrm>
              <a:off x="6237022" y="114660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3</a:t>
              </a:r>
              <a:endParaRPr lang="en-US" sz="1400" dirty="0"/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BFD649CB-EEB9-4AA7-BAE9-AC8264645888}"/>
                </a:ext>
              </a:extLst>
            </p:cNvPr>
            <p:cNvSpPr txBox="1"/>
            <p:nvPr/>
          </p:nvSpPr>
          <p:spPr>
            <a:xfrm>
              <a:off x="614506" y="102836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3</a:t>
              </a:r>
              <a:endParaRPr lang="en-US" sz="1400" dirty="0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850EF8C2-F4A6-48D8-B410-ACFB01C5EE75}"/>
                </a:ext>
              </a:extLst>
            </p:cNvPr>
            <p:cNvSpPr txBox="1"/>
            <p:nvPr/>
          </p:nvSpPr>
          <p:spPr>
            <a:xfrm>
              <a:off x="264787" y="1345457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0C9DC4A6-66A3-4CFB-8F5D-3B80FF50CE13}"/>
                </a:ext>
              </a:extLst>
            </p:cNvPr>
            <p:cNvSpPr txBox="1"/>
            <p:nvPr/>
          </p:nvSpPr>
          <p:spPr>
            <a:xfrm>
              <a:off x="-40743" y="1743915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5</a:t>
              </a:r>
              <a:endParaRPr lang="en-US" sz="1400" dirty="0"/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435D8A97-BB1F-44F7-BB5C-7FF4D19584AC}"/>
                </a:ext>
              </a:extLst>
            </p:cNvPr>
            <p:cNvSpPr txBox="1"/>
            <p:nvPr/>
          </p:nvSpPr>
          <p:spPr>
            <a:xfrm>
              <a:off x="1773039" y="1757690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5</a:t>
              </a:r>
              <a:endParaRPr lang="en-US" sz="1400" dirty="0"/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47576DE2-1EC0-4925-B002-6B4743D39560}"/>
                </a:ext>
              </a:extLst>
            </p:cNvPr>
            <p:cNvSpPr txBox="1"/>
            <p:nvPr/>
          </p:nvSpPr>
          <p:spPr>
            <a:xfrm>
              <a:off x="4343874" y="1127979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3</a:t>
              </a:r>
              <a:endParaRPr lang="en-US" sz="1400" dirty="0"/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98759A37-D1B2-4CD4-A684-FA672FD27AAC}"/>
                </a:ext>
              </a:extLst>
            </p:cNvPr>
            <p:cNvSpPr txBox="1"/>
            <p:nvPr/>
          </p:nvSpPr>
          <p:spPr>
            <a:xfrm>
              <a:off x="4125751" y="1463443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4</a:t>
              </a:r>
              <a:endParaRPr lang="en-US" sz="1400" dirty="0"/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61F9A2C9-623D-4047-BCF1-CD22E5393417}"/>
                </a:ext>
              </a:extLst>
            </p:cNvPr>
            <p:cNvSpPr txBox="1"/>
            <p:nvPr/>
          </p:nvSpPr>
          <p:spPr>
            <a:xfrm>
              <a:off x="3387557" y="1516076"/>
              <a:ext cx="3042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5</a:t>
              </a:r>
              <a:endParaRPr lang="en-US" sz="1400" dirty="0"/>
            </a:p>
          </p:txBody>
        </p:sp>
      </p:grpSp>
      <p:sp>
        <p:nvSpPr>
          <p:cNvPr id="116" name="ZoneTexte 115">
            <a:extLst>
              <a:ext uri="{FF2B5EF4-FFF2-40B4-BE49-F238E27FC236}">
                <a16:creationId xmlns:a16="http://schemas.microsoft.com/office/drawing/2014/main" id="{CE0C8FFF-60C8-4593-90F9-D6A297DE79E0}"/>
              </a:ext>
            </a:extLst>
          </p:cNvPr>
          <p:cNvSpPr txBox="1"/>
          <p:nvPr/>
        </p:nvSpPr>
        <p:spPr>
          <a:xfrm>
            <a:off x="5479609" y="1834196"/>
            <a:ext cx="304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5</a:t>
            </a:r>
            <a:endParaRPr lang="en-US" sz="1400" dirty="0"/>
          </a:p>
        </p:txBody>
      </p:sp>
      <p:pic>
        <p:nvPicPr>
          <p:cNvPr id="117" name="Picture 5">
            <a:extLst>
              <a:ext uri="{FF2B5EF4-FFF2-40B4-BE49-F238E27FC236}">
                <a16:creationId xmlns:a16="http://schemas.microsoft.com/office/drawing/2014/main" id="{49BCAB4A-B91B-4C2B-B0CF-E357DF4C2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99" y="2840593"/>
            <a:ext cx="523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6">
            <a:extLst>
              <a:ext uri="{FF2B5EF4-FFF2-40B4-BE49-F238E27FC236}">
                <a16:creationId xmlns:a16="http://schemas.microsoft.com/office/drawing/2014/main" id="{61620C8C-9813-42BB-B5F4-3CD5A3534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108" y="2802866"/>
            <a:ext cx="5334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7">
            <a:extLst>
              <a:ext uri="{FF2B5EF4-FFF2-40B4-BE49-F238E27FC236}">
                <a16:creationId xmlns:a16="http://schemas.microsoft.com/office/drawing/2014/main" id="{090EC9BD-93C5-4643-82D7-CB10EF77D4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94" y="2853360"/>
            <a:ext cx="4476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8">
            <a:extLst>
              <a:ext uri="{FF2B5EF4-FFF2-40B4-BE49-F238E27FC236}">
                <a16:creationId xmlns:a16="http://schemas.microsoft.com/office/drawing/2014/main" id="{C2FE52E3-1117-45C2-96D8-9D24D81C8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54" y="2744665"/>
            <a:ext cx="428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9">
            <a:extLst>
              <a:ext uri="{FF2B5EF4-FFF2-40B4-BE49-F238E27FC236}">
                <a16:creationId xmlns:a16="http://schemas.microsoft.com/office/drawing/2014/main" id="{C55A1A45-A889-44E4-89D1-F58DAD04E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56" y="2720010"/>
            <a:ext cx="5143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2" name="Tableau 121">
                <a:extLst>
                  <a:ext uri="{FF2B5EF4-FFF2-40B4-BE49-F238E27FC236}">
                    <a16:creationId xmlns:a16="http://schemas.microsoft.com/office/drawing/2014/main" id="{F81F5957-BB4E-43AB-80F6-45B53A7BA3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026593"/>
                  </p:ext>
                </p:extLst>
              </p:nvPr>
            </p:nvGraphicFramePr>
            <p:xfrm>
              <a:off x="5076419" y="3947305"/>
              <a:ext cx="3865722" cy="2212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0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03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17747">
                    <a:tc>
                      <a:txBody>
                        <a:bodyPr/>
                        <a:lstStyle/>
                        <a:p>
                          <a:r>
                            <a:rPr lang="fr-FR" sz="1000" dirty="0" err="1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Problem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identical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baseline="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 (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different</a:t>
                          </a:r>
                          <a:r>
                            <a:rPr lang="fr-FR" sz="1000" baseline="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1997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A=4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18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180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A=6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2700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5374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A=N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fr-FR" sz="1400" i="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nint(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fr-FR" sz="1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d>
                                    <m:d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!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/2)</m:t>
                                      </m:r>
                                    </m:e>
                                    <m:sup>
                                      <m:r>
                                        <a:rPr lang="fr-FR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US" sz="14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fr-FR" sz="1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!</m:t>
                                    </m:r>
                                    <m:d>
                                      <m:d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fr-FR" sz="1200" b="0" i="1" smtClean="0">
                                        <a:latin typeface="Cambria Math"/>
                                      </a:rPr>
                                      <m:t>!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fr-FR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𝑁</m:t>
                                        </m:r>
                                        <m:r>
                                          <a:rPr lang="fr-FR" sz="1200" b="0" i="1" smtClean="0">
                                            <a:latin typeface="Cambria Math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2" name="Tableau 121">
                <a:extLst>
                  <a:ext uri="{FF2B5EF4-FFF2-40B4-BE49-F238E27FC236}">
                    <a16:creationId xmlns:a16="http://schemas.microsoft.com/office/drawing/2014/main" id="{F81F5957-BB4E-43AB-80F6-45B53A7BA37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1026593"/>
                  </p:ext>
                </p:extLst>
              </p:nvPr>
            </p:nvGraphicFramePr>
            <p:xfrm>
              <a:off x="5076419" y="3947305"/>
              <a:ext cx="3865722" cy="221297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1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094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30359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fr-FR" sz="1000" dirty="0" err="1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Problem</a:t>
                          </a:r>
                          <a:endParaRPr lang="en-US" sz="100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</a:t>
                          </a:r>
                        </a:p>
                        <a:p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(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identical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baseline="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baseline="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Number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eq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. (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different</a:t>
                          </a:r>
                          <a:r>
                            <a:rPr lang="fr-FR" sz="1000" baseline="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  <a:r>
                            <a:rPr lang="fr-FR" sz="1000" dirty="0" err="1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particles</a:t>
                          </a:r>
                          <a:r>
                            <a:rPr lang="fr-FR" sz="1000" dirty="0">
                              <a:solidFill>
                                <a:schemeClr val="accent2"/>
                              </a:solidFill>
                              <a:latin typeface="Comic Sans MS" panose="030F0702030302020204" pitchFamily="66" charset="0"/>
                            </a:rPr>
                            <a:t>)</a:t>
                          </a:r>
                          <a:endParaRPr lang="en-US" sz="1000" dirty="0">
                            <a:solidFill>
                              <a:schemeClr val="accent2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3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A=4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2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18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180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A=6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15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2700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4513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1200" dirty="0">
                              <a:latin typeface="Comic Sans MS" panose="030F0702030302020204" pitchFamily="66" charset="0"/>
                            </a:rPr>
                            <a:t>A=N</a:t>
                          </a:r>
                          <a:endParaRPr lang="en-US" sz="1200" dirty="0">
                            <a:latin typeface="Comic Sans MS" panose="030F0702030302020204" pitchFamily="66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8"/>
                          <a:stretch>
                            <a:fillRect l="-60400" t="-400000" r="-96000" b="-27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8"/>
                          <a:stretch>
                            <a:fillRect l="-170638" t="-400000" r="-2128" b="-27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123" name="Connecteur droit 122">
            <a:extLst>
              <a:ext uri="{FF2B5EF4-FFF2-40B4-BE49-F238E27FC236}">
                <a16:creationId xmlns:a16="http://schemas.microsoft.com/office/drawing/2014/main" id="{E344B386-FF47-4693-85C5-DD7BC36F4F0E}"/>
              </a:ext>
            </a:extLst>
          </p:cNvPr>
          <p:cNvCxnSpPr/>
          <p:nvPr/>
        </p:nvCxnSpPr>
        <p:spPr>
          <a:xfrm>
            <a:off x="4938139" y="5504120"/>
            <a:ext cx="4249728" cy="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 Box 16">
            <a:extLst>
              <a:ext uri="{FF2B5EF4-FFF2-40B4-BE49-F238E27FC236}">
                <a16:creationId xmlns:a16="http://schemas.microsoft.com/office/drawing/2014/main" id="{1D7A76FA-C405-4794-8A00-6CFA48A288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633" y="127724"/>
            <a:ext cx="71753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r>
              <a:rPr lang="fr-FR" altLang="zh-CN" sz="2800" b="1" dirty="0" err="1">
                <a:solidFill>
                  <a:schemeClr val="bg1"/>
                </a:solidFill>
                <a:latin typeface="Book Antiqua" pitchFamily="18" charset="0"/>
              </a:rPr>
              <a:t>Faddeev-Yakubovski</a:t>
            </a:r>
            <a:r>
              <a:rPr lang="fr-FR" altLang="zh-CN" sz="2800" b="1" dirty="0">
                <a:solidFill>
                  <a:schemeClr val="bg1"/>
                </a:solidFill>
                <a:latin typeface="Book Antiqua" pitchFamily="18" charset="0"/>
              </a:rPr>
              <a:t> eq. (5-body </a:t>
            </a:r>
            <a:r>
              <a:rPr lang="fr-FR" altLang="zh-CN" sz="2800" b="1" dirty="0" err="1">
                <a:solidFill>
                  <a:schemeClr val="bg1"/>
                </a:solidFill>
                <a:latin typeface="Book Antiqua" pitchFamily="18" charset="0"/>
              </a:rPr>
              <a:t>example</a:t>
            </a:r>
            <a:r>
              <a:rPr lang="fr-FR" altLang="zh-CN" sz="2800" b="1" dirty="0">
                <a:solidFill>
                  <a:schemeClr val="bg1"/>
                </a:solidFill>
                <a:latin typeface="Book Antiqua" pitchFamily="18" charset="0"/>
              </a:rPr>
              <a:t>)</a:t>
            </a:r>
            <a:endParaRPr lang="en-US" altLang="zh-CN" sz="28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321E98FA-1390-47CF-A272-0347FA02FA5C}"/>
              </a:ext>
            </a:extLst>
          </p:cNvPr>
          <p:cNvSpPr txBox="1"/>
          <p:nvPr/>
        </p:nvSpPr>
        <p:spPr>
          <a:xfrm>
            <a:off x="162113" y="3190241"/>
            <a:ext cx="87800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Merits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8000"/>
                </a:solidFill>
                <a:latin typeface="-apple-system"/>
              </a:rPr>
              <a:t>Handling of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symmetries</a:t>
            </a:r>
            <a:endParaRPr lang="fr-FR" sz="2000" dirty="0">
              <a:solidFill>
                <a:srgbClr val="008000"/>
              </a:solidFill>
              <a:latin typeface="-apple-system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Boundary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conditions for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binary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channels</a:t>
            </a:r>
            <a:endParaRPr lang="fr-FR" sz="2000" dirty="0">
              <a:solidFill>
                <a:srgbClr val="008000"/>
              </a:solidFill>
              <a:latin typeface="-apple-system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Easy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reduction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to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subsystems</a:t>
            </a:r>
            <a:endParaRPr lang="fr-FR" sz="2000" dirty="0">
              <a:solidFill>
                <a:srgbClr val="008000"/>
              </a:solidFill>
              <a:latin typeface="-apple-system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Multipile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ways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to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handle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problem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of </a:t>
            </a:r>
          </a:p>
          <a:p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resonant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 states (</a:t>
            </a:r>
            <a:r>
              <a:rPr lang="fr-FR" sz="2000" dirty="0" err="1">
                <a:solidFill>
                  <a:srgbClr val="008000"/>
                </a:solidFill>
                <a:latin typeface="-apple-system"/>
              </a:rPr>
              <a:t>scattering</a:t>
            </a:r>
            <a:r>
              <a:rPr lang="fr-FR" sz="2000" dirty="0">
                <a:solidFill>
                  <a:srgbClr val="008000"/>
                </a:solidFill>
                <a:latin typeface="-apple-system"/>
              </a:rPr>
              <a:t>, CS, ACCC..)</a:t>
            </a:r>
            <a:endParaRPr lang="fr-FR" sz="20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endParaRPr lang="fr-FR" sz="2000" dirty="0">
              <a:solidFill>
                <a:srgbClr val="FF0000"/>
              </a:solidFill>
              <a:latin typeface="-apple-system"/>
            </a:endParaRPr>
          </a:p>
          <a:p>
            <a:r>
              <a:rPr lang="fr-FR" sz="2000" dirty="0">
                <a:solidFill>
                  <a:srgbClr val="FF0000"/>
                </a:solidFill>
                <a:latin typeface="-apple-system"/>
              </a:rPr>
              <a:t>Price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 err="1">
                <a:solidFill>
                  <a:srgbClr val="FF0000"/>
                </a:solidFill>
                <a:latin typeface="-apple-system"/>
              </a:rPr>
              <a:t>Overcomplexity</a:t>
            </a:r>
            <a:r>
              <a:rPr lang="fr-FR" sz="2000" dirty="0">
                <a:solidFill>
                  <a:srgbClr val="FF0000"/>
                </a:solidFill>
                <a:latin typeface="-apple-system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-apple-system"/>
              </a:rPr>
              <a:t>with</a:t>
            </a:r>
            <a:r>
              <a:rPr lang="fr-FR" sz="2000" dirty="0">
                <a:solidFill>
                  <a:srgbClr val="FF0000"/>
                </a:solidFill>
                <a:latin typeface="-apple-system"/>
              </a:rPr>
              <a:t> N</a:t>
            </a:r>
          </a:p>
          <a:p>
            <a:endParaRPr lang="fr-FR" sz="2000" dirty="0">
              <a:solidFill>
                <a:srgbClr val="FF0000"/>
              </a:solidFill>
              <a:latin typeface="Bradley Hand ITC" panose="03070402050302030203" pitchFamily="66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Bradley Hand ITC" panose="03070402050302030203" pitchFamily="66" charset="0"/>
            </a:endParaRPr>
          </a:p>
        </p:txBody>
      </p:sp>
      <p:sp>
        <p:nvSpPr>
          <p:cNvPr id="2" name="AutoShape 2" descr="A lively scene of a red Ferrari overtaking a green tractor on a narrow countryside road. The Ferrari driver, a young person in a stylish jacket and sunglasses, is leaning out of the window with their arm extended, pointing the middle finger at the tractor driver in a mocking gesture. The tractor driver, an older individual wearing overalls and a straw hat, looks shocked and slightly annoyed. The backdrop features rolling green hills, blue skies, and a rustic farm setting, emphasizing the contrast between the sleek sports car and the slow, bulky tractor.">
            <a:extLst>
              <a:ext uri="{FF2B5EF4-FFF2-40B4-BE49-F238E27FC236}">
                <a16:creationId xmlns:a16="http://schemas.microsoft.com/office/drawing/2014/main" id="{90CFF158-A49C-4974-92ED-5259865D0F5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A lively scene of a red Ferrari overtaking a green tractor on a narrow countryside road. The Ferrari driver, a young person in a stylish jacket and sunglasses, is leaning out of the window with their arm extended, pointing the middle finger at the tractor driver in a mocking gesture. The tractor driver, an older individual wearing overalls and a straw hat, looks shocked and slightly annoyed. The backdrop features rolling green hills, blue skies, and a rustic farm setting, emphasizing the contrast between the sleek sports car and the slow, bulky tractor.">
            <a:extLst>
              <a:ext uri="{FF2B5EF4-FFF2-40B4-BE49-F238E27FC236}">
                <a16:creationId xmlns:a16="http://schemas.microsoft.com/office/drawing/2014/main" id="{373E9C24-57AC-491B-A7E1-583F0A33DE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709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2550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Complicate</a:t>
            </a:r>
            <a:r>
              <a:rPr lang="fr-FR" altLang="fr-FR" sz="3600" b="1" dirty="0">
                <a:solidFill>
                  <a:schemeClr val="bg1"/>
                </a:solidFill>
              </a:rPr>
              <a:t> structure of He isotopes</a:t>
            </a:r>
          </a:p>
        </p:txBody>
      </p:sp>
      <p:pic>
        <p:nvPicPr>
          <p:cNvPr id="19462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" y="3573016"/>
            <a:ext cx="3535029" cy="25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332" y="3537847"/>
            <a:ext cx="3524948" cy="26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ZoneTexte 7"/>
          <p:cNvSpPr txBox="1">
            <a:spLocks noChangeArrowheads="1"/>
          </p:cNvSpPr>
          <p:nvPr/>
        </p:nvSpPr>
        <p:spPr bwMode="auto">
          <a:xfrm>
            <a:off x="318555" y="6158403"/>
            <a:ext cx="523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Bradley Hand ITC" panose="03070402050302030203" pitchFamily="66" charset="0"/>
              </a:rPr>
              <a:t>M.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Vorrabi</a:t>
            </a:r>
            <a:r>
              <a:rPr lang="fr-FR" altLang="fr-FR" sz="1200" dirty="0">
                <a:latin typeface="Bradley Hand ITC" panose="03070402050302030203" pitchFamily="66" charset="0"/>
              </a:rPr>
              <a:t> et al., Phys.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Rev</a:t>
            </a:r>
            <a:r>
              <a:rPr lang="fr-FR" altLang="fr-FR" sz="1200" dirty="0">
                <a:latin typeface="Bradley Hand ITC" panose="03070402050302030203" pitchFamily="66" charset="0"/>
              </a:rPr>
              <a:t>. </a:t>
            </a:r>
            <a:r>
              <a:rPr lang="fr-FR" altLang="fr-FR" sz="1200" b="1" dirty="0">
                <a:latin typeface="Bradley Hand ITC" panose="03070402050302030203" pitchFamily="66" charset="0"/>
              </a:rPr>
              <a:t>C 97</a:t>
            </a:r>
            <a:r>
              <a:rPr lang="fr-FR" altLang="fr-FR" sz="1200" dirty="0">
                <a:latin typeface="Bradley Hand ITC" panose="03070402050302030203" pitchFamily="66" charset="0"/>
              </a:rPr>
              <a:t>, 034314 (2018),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Bradley Hand ITC" panose="03070402050302030203" pitchFamily="66" charset="0"/>
              </a:rPr>
              <a:t>//indico.ectstar.eu/</a:t>
            </a:r>
            <a:r>
              <a:rPr lang="fr-FR" altLang="fr-FR" sz="1200" dirty="0" err="1">
                <a:latin typeface="Bradley Hand ITC" panose="03070402050302030203" pitchFamily="66" charset="0"/>
              </a:rPr>
              <a:t>event</a:t>
            </a:r>
            <a:r>
              <a:rPr lang="fr-FR" altLang="fr-FR" sz="1200" dirty="0">
                <a:latin typeface="Bradley Hand ITC" panose="03070402050302030203" pitchFamily="66" charset="0"/>
              </a:rPr>
              <a:t>/1/contributions/48/</a:t>
            </a:r>
            <a:r>
              <a:rPr lang="fr-FR" altLang="fr-FR" sz="1200" dirty="0" err="1">
                <a:latin typeface="Bradley Hand ITC" panose="03070402050302030203" pitchFamily="66" charset="0"/>
              </a:rPr>
              <a:t>attachments</a:t>
            </a:r>
            <a:r>
              <a:rPr lang="fr-FR" altLang="fr-FR" sz="1200" dirty="0">
                <a:latin typeface="Bradley Hand ITC" panose="03070402050302030203" pitchFamily="66" charset="0"/>
              </a:rPr>
              <a:t>/36/42/Vorabbi.pdf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B321AF-F278-4135-AF05-C8DE8EAE3500}"/>
              </a:ext>
            </a:extLst>
          </p:cNvPr>
          <p:cNvSpPr txBox="1"/>
          <p:nvPr/>
        </p:nvSpPr>
        <p:spPr>
          <a:xfrm>
            <a:off x="58101" y="895181"/>
            <a:ext cx="79128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Many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studies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mostly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structure &amp;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using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simplistic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interactions: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M. V.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Zhukov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50, R1(R) (1994)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Y. Kanada-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En’yo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76, 044323 (2007)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Itagaki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 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78, 017306 (2008)  </a:t>
            </a:r>
            <a:endParaRPr lang="en-US" sz="1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Y. Yamaguchi et al.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108, L011304 (2023) 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Myo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107, 034305 (2023);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104, 044306 (2021)</a:t>
            </a:r>
          </a:p>
          <a:p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also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ab-initio</a:t>
            </a:r>
          </a:p>
          <a:p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S. Baroni et al., Phys. Rev. Lett. 110, 022505 (2013)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M. A.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Caprio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90, 034305 (2014) 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Bonaiti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105, 034313 (2022)</a:t>
            </a:r>
          </a:p>
          <a:p>
            <a:endParaRPr lang="fr-FR" sz="1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5C640DF-60D1-4F15-9C78-3EFD642F3D8C}"/>
              </a:ext>
            </a:extLst>
          </p:cNvPr>
          <p:cNvCxnSpPr>
            <a:cxnSpLocks/>
          </p:cNvCxnSpPr>
          <p:nvPr/>
        </p:nvCxnSpPr>
        <p:spPr>
          <a:xfrm>
            <a:off x="7884368" y="1268760"/>
            <a:ext cx="0" cy="432048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49DF8EB-D33F-407C-ADB2-B3BF4D69C01B}"/>
              </a:ext>
            </a:extLst>
          </p:cNvPr>
          <p:cNvCxnSpPr>
            <a:cxnSpLocks/>
          </p:cNvCxnSpPr>
          <p:nvPr/>
        </p:nvCxnSpPr>
        <p:spPr>
          <a:xfrm>
            <a:off x="7884368" y="5012760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69CED53-7F20-45DE-AD55-B1113370E1F3}"/>
              </a:ext>
            </a:extLst>
          </p:cNvPr>
          <p:cNvCxnSpPr>
            <a:cxnSpLocks/>
          </p:cNvCxnSpPr>
          <p:nvPr/>
        </p:nvCxnSpPr>
        <p:spPr>
          <a:xfrm>
            <a:off x="7884368" y="4634760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221F35B-51B3-4899-B4C7-9379A779D250}"/>
              </a:ext>
            </a:extLst>
          </p:cNvPr>
          <p:cNvCxnSpPr>
            <a:cxnSpLocks/>
          </p:cNvCxnSpPr>
          <p:nvPr/>
        </p:nvCxnSpPr>
        <p:spPr>
          <a:xfrm>
            <a:off x="7884368" y="4742760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A265B6A-2CD6-4844-A545-9A5E8814F322}"/>
                  </a:ext>
                </a:extLst>
              </p:cNvPr>
              <p:cNvSpPr txBox="1"/>
              <p:nvPr/>
            </p:nvSpPr>
            <p:spPr>
              <a:xfrm>
                <a:off x="8579128" y="4319861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A265B6A-2CD6-4844-A545-9A5E8814F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128" y="4319861"/>
                <a:ext cx="752322" cy="396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DCDD893-9BF5-4D66-A0D0-79DF01181BD4}"/>
                  </a:ext>
                </a:extLst>
              </p:cNvPr>
              <p:cNvSpPr txBox="1"/>
              <p:nvPr/>
            </p:nvSpPr>
            <p:spPr>
              <a:xfrm>
                <a:off x="8574441" y="4567244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DCDD893-9BF5-4D66-A0D0-79DF01181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41" y="4567244"/>
                <a:ext cx="752322" cy="396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8177D7A-A1E7-4545-9EFF-95FB946CF514}"/>
                  </a:ext>
                </a:extLst>
              </p:cNvPr>
              <p:cNvSpPr txBox="1"/>
              <p:nvPr/>
            </p:nvSpPr>
            <p:spPr>
              <a:xfrm>
                <a:off x="8574441" y="4889689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8177D7A-A1E7-4545-9EFF-95FB946CF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41" y="4889689"/>
                <a:ext cx="752322" cy="3963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D7A708E-952B-4477-A5E7-44C56E614662}"/>
              </a:ext>
            </a:extLst>
          </p:cNvPr>
          <p:cNvCxnSpPr>
            <a:cxnSpLocks/>
          </p:cNvCxnSpPr>
          <p:nvPr/>
        </p:nvCxnSpPr>
        <p:spPr>
          <a:xfrm flipH="1">
            <a:off x="7884368" y="1268760"/>
            <a:ext cx="1043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5E6F282-AC2C-4239-A264-4F4129EA8D07}"/>
              </a:ext>
            </a:extLst>
          </p:cNvPr>
          <p:cNvSpPr txBox="1"/>
          <p:nvPr/>
        </p:nvSpPr>
        <p:spPr>
          <a:xfrm>
            <a:off x="7571461" y="1196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FD54D46-7298-4BF5-A53C-112ED14C72D2}"/>
              </a:ext>
            </a:extLst>
          </p:cNvPr>
          <p:cNvSpPr txBox="1"/>
          <p:nvPr/>
        </p:nvSpPr>
        <p:spPr>
          <a:xfrm>
            <a:off x="7330984" y="44486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-28.3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0DB7A78-C3F8-4458-A21A-4827AFD484D6}"/>
              </a:ext>
            </a:extLst>
          </p:cNvPr>
          <p:cNvSpPr txBox="1"/>
          <p:nvPr/>
        </p:nvSpPr>
        <p:spPr>
          <a:xfrm>
            <a:off x="7350246" y="487635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-31.4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24D9400-724D-4C69-9B6D-02ED58FB0634}"/>
              </a:ext>
            </a:extLst>
          </p:cNvPr>
          <p:cNvSpPr txBox="1"/>
          <p:nvPr/>
        </p:nvSpPr>
        <p:spPr>
          <a:xfrm>
            <a:off x="7341869" y="4641188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-29.3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B4BBAC3-33A3-42A1-A2A7-E59B319D5C78}"/>
              </a:ext>
            </a:extLst>
          </p:cNvPr>
          <p:cNvCxnSpPr>
            <a:cxnSpLocks/>
          </p:cNvCxnSpPr>
          <p:nvPr/>
        </p:nvCxnSpPr>
        <p:spPr>
          <a:xfrm>
            <a:off x="7884368" y="2276760"/>
            <a:ext cx="93610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A85DAB4-D404-47C6-9749-6A5DE9353B9E}"/>
                  </a:ext>
                </a:extLst>
              </p:cNvPr>
              <p:cNvSpPr txBox="1"/>
              <p:nvPr/>
            </p:nvSpPr>
            <p:spPr>
              <a:xfrm>
                <a:off x="8686588" y="2026253"/>
                <a:ext cx="640175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A85DAB4-D404-47C6-9749-6A5DE9353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588" y="2026253"/>
                <a:ext cx="640175" cy="39639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>
            <a:extLst>
              <a:ext uri="{FF2B5EF4-FFF2-40B4-BE49-F238E27FC236}">
                <a16:creationId xmlns:a16="http://schemas.microsoft.com/office/drawing/2014/main" id="{7E2A32AB-29FA-42DA-A2D2-E6A7D6863D20}"/>
              </a:ext>
            </a:extLst>
          </p:cNvPr>
          <p:cNvSpPr txBox="1"/>
          <p:nvPr/>
        </p:nvSpPr>
        <p:spPr>
          <a:xfrm>
            <a:off x="7367480" y="5648596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0013CDC9-69FF-49D0-BD18-E1CD1DE5FEB9}"/>
              </a:ext>
            </a:extLst>
          </p:cNvPr>
          <p:cNvCxnSpPr>
            <a:cxnSpLocks/>
          </p:cNvCxnSpPr>
          <p:nvPr/>
        </p:nvCxnSpPr>
        <p:spPr>
          <a:xfrm flipV="1">
            <a:off x="7873374" y="2429525"/>
            <a:ext cx="1035716" cy="14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842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2550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Complicate</a:t>
            </a:r>
            <a:r>
              <a:rPr lang="fr-FR" altLang="fr-FR" sz="3600" b="1" dirty="0">
                <a:solidFill>
                  <a:schemeClr val="bg1"/>
                </a:solidFill>
              </a:rPr>
              <a:t> structure of He isotopes</a:t>
            </a:r>
          </a:p>
        </p:txBody>
      </p:sp>
      <p:pic>
        <p:nvPicPr>
          <p:cNvPr id="19462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3" y="3573016"/>
            <a:ext cx="3535029" cy="259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535625"/>
            <a:ext cx="3524948" cy="262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ZoneTexte 7"/>
          <p:cNvSpPr txBox="1">
            <a:spLocks noChangeArrowheads="1"/>
          </p:cNvSpPr>
          <p:nvPr/>
        </p:nvSpPr>
        <p:spPr bwMode="auto">
          <a:xfrm>
            <a:off x="318555" y="6158403"/>
            <a:ext cx="5235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Bradley Hand ITC" panose="03070402050302030203" pitchFamily="66" charset="0"/>
              </a:rPr>
              <a:t>M.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Vorrabi</a:t>
            </a:r>
            <a:r>
              <a:rPr lang="fr-FR" altLang="fr-FR" sz="1200" dirty="0">
                <a:latin typeface="Bradley Hand ITC" panose="03070402050302030203" pitchFamily="66" charset="0"/>
              </a:rPr>
              <a:t> et al., Phys. </a:t>
            </a:r>
            <a:r>
              <a:rPr lang="fr-FR" altLang="fr-FR" sz="1200" dirty="0" err="1">
                <a:latin typeface="Bradley Hand ITC" panose="03070402050302030203" pitchFamily="66" charset="0"/>
              </a:rPr>
              <a:t>Rev</a:t>
            </a:r>
            <a:r>
              <a:rPr lang="fr-FR" altLang="fr-FR" sz="1200" dirty="0">
                <a:latin typeface="Bradley Hand ITC" panose="03070402050302030203" pitchFamily="66" charset="0"/>
              </a:rPr>
              <a:t>. </a:t>
            </a:r>
            <a:r>
              <a:rPr lang="fr-FR" altLang="fr-FR" sz="1200" b="1" dirty="0">
                <a:latin typeface="Bradley Hand ITC" panose="03070402050302030203" pitchFamily="66" charset="0"/>
              </a:rPr>
              <a:t>C 97</a:t>
            </a:r>
            <a:r>
              <a:rPr lang="fr-FR" altLang="fr-FR" sz="1200" dirty="0">
                <a:latin typeface="Bradley Hand ITC" panose="03070402050302030203" pitchFamily="66" charset="0"/>
              </a:rPr>
              <a:t>, 034314 (2018),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1200" dirty="0">
                <a:latin typeface="Bradley Hand ITC" panose="03070402050302030203" pitchFamily="66" charset="0"/>
              </a:rPr>
              <a:t>//indico.ectstar.eu/</a:t>
            </a:r>
            <a:r>
              <a:rPr lang="fr-FR" altLang="fr-FR" sz="1200" dirty="0" err="1">
                <a:latin typeface="Bradley Hand ITC" panose="03070402050302030203" pitchFamily="66" charset="0"/>
              </a:rPr>
              <a:t>event</a:t>
            </a:r>
            <a:r>
              <a:rPr lang="fr-FR" altLang="fr-FR" sz="1200" dirty="0">
                <a:latin typeface="Bradley Hand ITC" panose="03070402050302030203" pitchFamily="66" charset="0"/>
              </a:rPr>
              <a:t>/1/contributions/48/</a:t>
            </a:r>
            <a:r>
              <a:rPr lang="fr-FR" altLang="fr-FR" sz="1200" dirty="0" err="1">
                <a:latin typeface="Bradley Hand ITC" panose="03070402050302030203" pitchFamily="66" charset="0"/>
              </a:rPr>
              <a:t>attachments</a:t>
            </a:r>
            <a:r>
              <a:rPr lang="fr-FR" altLang="fr-FR" sz="1200" dirty="0">
                <a:latin typeface="Bradley Hand ITC" panose="03070402050302030203" pitchFamily="66" charset="0"/>
              </a:rPr>
              <a:t>/36/42/Vorabbi.pdf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699C241-2E33-4503-A234-5E4F2A232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794" y="1378160"/>
            <a:ext cx="1944216" cy="194421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3391371C-AB85-41E1-BDF5-A49D2E2256EB}"/>
              </a:ext>
            </a:extLst>
          </p:cNvPr>
          <p:cNvSpPr txBox="1"/>
          <p:nvPr/>
        </p:nvSpPr>
        <p:spPr>
          <a:xfrm>
            <a:off x="58101" y="895181"/>
            <a:ext cx="791285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Many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studies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mostly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structure &amp;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using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simplistic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interactions: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M. V.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Zhukov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50, R1(R) (1994)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Y. Kanada-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En’yo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76, 044323 (2007)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Itagaki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 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78, 017306 (2008)  </a:t>
            </a:r>
            <a:endParaRPr lang="en-US" sz="1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Y. Yamaguchi et al.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108, L011304 (2023) 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Myo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107, 034305 (2023);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104, 044306 (2021)</a:t>
            </a:r>
          </a:p>
          <a:p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but </a:t>
            </a:r>
            <a:r>
              <a:rPr lang="fr-FR" sz="28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also</a:t>
            </a:r>
            <a:r>
              <a:rPr lang="fr-FR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ab-initio</a:t>
            </a:r>
          </a:p>
          <a:p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S. Baroni et al., Phys. Rev. Lett. 110, 022505 (2013)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M. A.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Caprio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90, 034305 (2014) </a:t>
            </a:r>
          </a:p>
          <a:p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Bonaiti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Phys. </a:t>
            </a:r>
            <a:r>
              <a:rPr lang="fr-FR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Rev</a:t>
            </a:r>
            <a:r>
              <a:rPr lang="fr-FR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. C 105, 034313 (2022)</a:t>
            </a:r>
          </a:p>
          <a:p>
            <a:endParaRPr lang="fr-FR" sz="1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82550"/>
            <a:ext cx="8748712" cy="981075"/>
          </a:xfrm>
        </p:spPr>
        <p:txBody>
          <a:bodyPr/>
          <a:lstStyle/>
          <a:p>
            <a:pPr eaLnBrk="1" hangingPunct="1"/>
            <a:r>
              <a:rPr lang="fr-FR" altLang="fr-FR" sz="3600" b="1" dirty="0" err="1">
                <a:solidFill>
                  <a:schemeClr val="bg1"/>
                </a:solidFill>
              </a:rPr>
              <a:t>Complicate</a:t>
            </a:r>
            <a:r>
              <a:rPr lang="fr-FR" altLang="fr-FR" sz="3600" b="1" dirty="0">
                <a:solidFill>
                  <a:schemeClr val="bg1"/>
                </a:solidFill>
              </a:rPr>
              <a:t> structure of He isotopes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5C640DF-60D1-4F15-9C78-3EFD642F3D8C}"/>
              </a:ext>
            </a:extLst>
          </p:cNvPr>
          <p:cNvCxnSpPr>
            <a:cxnSpLocks/>
          </p:cNvCxnSpPr>
          <p:nvPr/>
        </p:nvCxnSpPr>
        <p:spPr>
          <a:xfrm>
            <a:off x="7884368" y="1268760"/>
            <a:ext cx="0" cy="432048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F49DF8EB-D33F-407C-ADB2-B3BF4D69C01B}"/>
              </a:ext>
            </a:extLst>
          </p:cNvPr>
          <p:cNvCxnSpPr>
            <a:cxnSpLocks/>
          </p:cNvCxnSpPr>
          <p:nvPr/>
        </p:nvCxnSpPr>
        <p:spPr>
          <a:xfrm>
            <a:off x="7884368" y="5012760"/>
            <a:ext cx="936104" cy="0"/>
          </a:xfrm>
          <a:prstGeom prst="line">
            <a:avLst/>
          </a:prstGeom>
          <a:ln w="127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69CED53-7F20-45DE-AD55-B1113370E1F3}"/>
              </a:ext>
            </a:extLst>
          </p:cNvPr>
          <p:cNvCxnSpPr>
            <a:cxnSpLocks/>
          </p:cNvCxnSpPr>
          <p:nvPr/>
        </p:nvCxnSpPr>
        <p:spPr>
          <a:xfrm>
            <a:off x="7884368" y="4634760"/>
            <a:ext cx="93610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7221F35B-51B3-4899-B4C7-9379A779D250}"/>
              </a:ext>
            </a:extLst>
          </p:cNvPr>
          <p:cNvCxnSpPr>
            <a:cxnSpLocks/>
          </p:cNvCxnSpPr>
          <p:nvPr/>
        </p:nvCxnSpPr>
        <p:spPr>
          <a:xfrm>
            <a:off x="7884368" y="4742760"/>
            <a:ext cx="936104" cy="0"/>
          </a:xfrm>
          <a:prstGeom prst="line">
            <a:avLst/>
          </a:prstGeom>
          <a:ln>
            <a:solidFill>
              <a:schemeClr val="accent2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A265B6A-2CD6-4844-A545-9A5E8814F322}"/>
                  </a:ext>
                </a:extLst>
              </p:cNvPr>
              <p:cNvSpPr txBox="1"/>
              <p:nvPr/>
            </p:nvSpPr>
            <p:spPr>
              <a:xfrm>
                <a:off x="8579128" y="4319861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7A265B6A-2CD6-4844-A545-9A5E8814F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128" y="4319861"/>
                <a:ext cx="752322" cy="3963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DCDD893-9BF5-4D66-A0D0-79DF01181BD4}"/>
                  </a:ext>
                </a:extLst>
              </p:cNvPr>
              <p:cNvSpPr txBox="1"/>
              <p:nvPr/>
            </p:nvSpPr>
            <p:spPr>
              <a:xfrm>
                <a:off x="8574441" y="4567244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2DCDD893-9BF5-4D66-A0D0-79DF01181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41" y="4567244"/>
                <a:ext cx="752322" cy="3963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8177D7A-A1E7-4545-9EFF-95FB946CF514}"/>
                  </a:ext>
                </a:extLst>
              </p:cNvPr>
              <p:cNvSpPr txBox="1"/>
              <p:nvPr/>
            </p:nvSpPr>
            <p:spPr>
              <a:xfrm>
                <a:off x="8574441" y="4889689"/>
                <a:ext cx="752322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6600"/>
                  </a:solidFill>
                </a:endParaRPr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8177D7A-A1E7-4545-9EFF-95FB946CF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4441" y="4889689"/>
                <a:ext cx="752322" cy="396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4D7A708E-952B-4477-A5E7-44C56E614662}"/>
              </a:ext>
            </a:extLst>
          </p:cNvPr>
          <p:cNvCxnSpPr>
            <a:cxnSpLocks/>
          </p:cNvCxnSpPr>
          <p:nvPr/>
        </p:nvCxnSpPr>
        <p:spPr>
          <a:xfrm flipH="1">
            <a:off x="7884368" y="1268760"/>
            <a:ext cx="10437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D5E6F282-AC2C-4239-A264-4F4129EA8D07}"/>
              </a:ext>
            </a:extLst>
          </p:cNvPr>
          <p:cNvSpPr txBox="1"/>
          <p:nvPr/>
        </p:nvSpPr>
        <p:spPr>
          <a:xfrm>
            <a:off x="7571461" y="119675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BFD54D46-7298-4BF5-A53C-112ED14C72D2}"/>
              </a:ext>
            </a:extLst>
          </p:cNvPr>
          <p:cNvSpPr txBox="1"/>
          <p:nvPr/>
        </p:nvSpPr>
        <p:spPr>
          <a:xfrm>
            <a:off x="7330984" y="4448689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C00000"/>
                </a:solidFill>
              </a:rPr>
              <a:t>-28.3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0DB7A78-C3F8-4458-A21A-4827AFD484D6}"/>
              </a:ext>
            </a:extLst>
          </p:cNvPr>
          <p:cNvSpPr txBox="1"/>
          <p:nvPr/>
        </p:nvSpPr>
        <p:spPr>
          <a:xfrm>
            <a:off x="7350246" y="4876350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8000"/>
                </a:solidFill>
              </a:rPr>
              <a:t>-31.4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B24D9400-724D-4C69-9B6D-02ED58FB0634}"/>
              </a:ext>
            </a:extLst>
          </p:cNvPr>
          <p:cNvSpPr txBox="1"/>
          <p:nvPr/>
        </p:nvSpPr>
        <p:spPr>
          <a:xfrm>
            <a:off x="7341869" y="4641188"/>
            <a:ext cx="5341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srgbClr val="002060"/>
                </a:solidFill>
              </a:rPr>
              <a:t>-29.3</a:t>
            </a:r>
          </a:p>
        </p:txBody>
      </p: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AB4BBAC3-33A3-42A1-A2A7-E59B319D5C78}"/>
              </a:ext>
            </a:extLst>
          </p:cNvPr>
          <p:cNvCxnSpPr>
            <a:cxnSpLocks/>
          </p:cNvCxnSpPr>
          <p:nvPr/>
        </p:nvCxnSpPr>
        <p:spPr>
          <a:xfrm>
            <a:off x="7884368" y="2276760"/>
            <a:ext cx="936104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A85DAB4-D404-47C6-9749-6A5DE9353B9E}"/>
                  </a:ext>
                </a:extLst>
              </p:cNvPr>
              <p:cNvSpPr txBox="1"/>
              <p:nvPr/>
            </p:nvSpPr>
            <p:spPr>
              <a:xfrm>
                <a:off x="8686588" y="2026253"/>
                <a:ext cx="640175" cy="396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sPre>
                      <m:r>
                        <a:rPr lang="fr-F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7A85DAB4-D404-47C6-9749-6A5DE9353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588" y="2026253"/>
                <a:ext cx="640175" cy="3963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>
            <a:extLst>
              <a:ext uri="{FF2B5EF4-FFF2-40B4-BE49-F238E27FC236}">
                <a16:creationId xmlns:a16="http://schemas.microsoft.com/office/drawing/2014/main" id="{7E2A32AB-29FA-42DA-A2D2-E6A7D6863D20}"/>
              </a:ext>
            </a:extLst>
          </p:cNvPr>
          <p:cNvSpPr txBox="1"/>
          <p:nvPr/>
        </p:nvSpPr>
        <p:spPr>
          <a:xfrm>
            <a:off x="7367480" y="5648596"/>
            <a:ext cx="1206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E (MeV)</a:t>
            </a:r>
          </a:p>
        </p:txBody>
      </p:sp>
      <p:graphicFrame>
        <p:nvGraphicFramePr>
          <p:cNvPr id="33" name="Objet 32">
            <a:extLst>
              <a:ext uri="{FF2B5EF4-FFF2-40B4-BE49-F238E27FC236}">
                <a16:creationId xmlns:a16="http://schemas.microsoft.com/office/drawing/2014/main" id="{DDC11144-4181-4146-9259-1BE492AE0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8619079"/>
              </p:ext>
            </p:extLst>
          </p:nvPr>
        </p:nvGraphicFramePr>
        <p:xfrm>
          <a:off x="-14698" y="1095732"/>
          <a:ext cx="4563506" cy="317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8" name="Graph" r:id="rId7" imgW="4175640" imgH="2901600" progId="Origin50.Graph">
                  <p:embed/>
                </p:oleObj>
              </mc:Choice>
              <mc:Fallback>
                <p:oleObj name="Graph" r:id="rId7" imgW="4175640" imgH="2901600" progId="Origin50.Graph">
                  <p:embed/>
                  <p:pic>
                    <p:nvPicPr>
                      <p:cNvPr id="3" name="Obje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4698" y="1095732"/>
                        <a:ext cx="4563506" cy="3170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e 33">
            <a:extLst>
              <a:ext uri="{FF2B5EF4-FFF2-40B4-BE49-F238E27FC236}">
                <a16:creationId xmlns:a16="http://schemas.microsoft.com/office/drawing/2014/main" id="{EBB33D12-EE6C-437D-ABE8-AE456B7D86F8}"/>
              </a:ext>
            </a:extLst>
          </p:cNvPr>
          <p:cNvGrpSpPr/>
          <p:nvPr/>
        </p:nvGrpSpPr>
        <p:grpSpPr>
          <a:xfrm>
            <a:off x="4311755" y="1095732"/>
            <a:ext cx="3259705" cy="3678937"/>
            <a:chOff x="3065352" y="2000074"/>
            <a:chExt cx="3259705" cy="3678937"/>
          </a:xfrm>
        </p:grpSpPr>
        <p:pic>
          <p:nvPicPr>
            <p:cNvPr id="35" name="Picture 6">
              <a:extLst>
                <a:ext uri="{FF2B5EF4-FFF2-40B4-BE49-F238E27FC236}">
                  <a16:creationId xmlns:a16="http://schemas.microsoft.com/office/drawing/2014/main" id="{97555538-FF6D-4204-AC87-18D02BF50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5352" y="2000074"/>
              <a:ext cx="3259705" cy="347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2FB52B1F-BB99-448F-8B33-4C6E72355542}"/>
                </a:ext>
              </a:extLst>
            </p:cNvPr>
            <p:cNvSpPr txBox="1"/>
            <p:nvPr/>
          </p:nvSpPr>
          <p:spPr>
            <a:xfrm>
              <a:off x="3448039" y="5371234"/>
              <a:ext cx="270779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K.M. </a:t>
              </a:r>
              <a:r>
                <a:rPr lang="en-US" sz="1400" dirty="0" err="1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Nollett</a:t>
              </a:r>
              <a:r>
                <a:rPr lang="en-US" sz="1400" dirty="0">
                  <a:latin typeface="Arabic Typesetting" panose="03020402040406030203" pitchFamily="66" charset="-78"/>
                  <a:cs typeface="Arabic Typesetting" panose="03020402040406030203" pitchFamily="66" charset="-78"/>
                </a:rPr>
                <a:t> et. al., Phys.Rev.Lett.99:022502,2007</a:t>
              </a:r>
            </a:p>
          </p:txBody>
        </p:sp>
      </p:grpSp>
      <p:sp>
        <p:nvSpPr>
          <p:cNvPr id="37" name="ZoneTexte 36">
            <a:extLst>
              <a:ext uri="{FF2B5EF4-FFF2-40B4-BE49-F238E27FC236}">
                <a16:creationId xmlns:a16="http://schemas.microsoft.com/office/drawing/2014/main" id="{D873C36D-816D-48BB-99A7-76D90A282DAD}"/>
              </a:ext>
            </a:extLst>
          </p:cNvPr>
          <p:cNvSpPr txBox="1"/>
          <p:nvPr/>
        </p:nvSpPr>
        <p:spPr>
          <a:xfrm>
            <a:off x="214318" y="4248592"/>
            <a:ext cx="2797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400" b="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R. Lazauskas, 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  <a:hlinkClick r:id="rId10"/>
              </a:rPr>
              <a:t>Phys. </a:t>
            </a:r>
            <a:r>
              <a:rPr lang="fr-FR" sz="1400" b="0" i="0" dirty="0" err="1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  <a:hlinkClick r:id="rId10"/>
              </a:rPr>
              <a:t>Rev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  <a:hlinkClick r:id="rId10"/>
              </a:rPr>
              <a:t>. C </a:t>
            </a:r>
            <a:r>
              <a:rPr lang="fr-FR" sz="1400" b="1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  <a:hlinkClick r:id="rId10"/>
              </a:rPr>
              <a:t>79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  <a:hlinkClick r:id="rId10"/>
              </a:rPr>
              <a:t>, 054007 (2009)</a:t>
            </a:r>
            <a:r>
              <a:rPr lang="fr-FR" sz="1400" b="0" i="0" dirty="0">
                <a:solidFill>
                  <a:srgbClr val="000000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.</a:t>
            </a:r>
          </a:p>
          <a:p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P.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Navratil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et al.,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Physica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1400" dirty="0" err="1">
                <a:latin typeface="Arabic Typesetting" panose="03020402040406030203" pitchFamily="66" charset="-78"/>
                <a:cs typeface="Arabic Typesetting" panose="03020402040406030203" pitchFamily="66" charset="-78"/>
              </a:rPr>
              <a:t>Scripta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14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91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(2016) 053002</a:t>
            </a:r>
            <a:r>
              <a:rPr lang="en-US" sz="1400" dirty="0">
                <a:latin typeface="Arabic Typesetting" panose="03020402040406030203" pitchFamily="66" charset="-78"/>
                <a:cs typeface="Arabic Typesetting" panose="03020402040406030203" pitchFamily="66" charset="-78"/>
                <a:hlinkClick r:id="rId11"/>
              </a:rPr>
              <a:t> </a:t>
            </a:r>
            <a:endParaRPr lang="en-US" sz="1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fr-FR" sz="1200" dirty="0">
                <a:latin typeface="Bradley Hand ITC" panose="03070402050302030203" pitchFamily="66" charset="0"/>
              </a:rPr>
              <a:t> </a:t>
            </a:r>
            <a:endParaRPr lang="en-US" sz="1200" dirty="0">
              <a:latin typeface="Bradley Hand ITC" panose="03070402050302030203" pitchFamily="66" charset="0"/>
            </a:endParaRP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DCD15CEA-9513-4A70-9D35-8C75ED4B26B7}"/>
              </a:ext>
            </a:extLst>
          </p:cNvPr>
          <p:cNvCxnSpPr>
            <a:cxnSpLocks/>
          </p:cNvCxnSpPr>
          <p:nvPr/>
        </p:nvCxnSpPr>
        <p:spPr>
          <a:xfrm>
            <a:off x="7884368" y="2204864"/>
            <a:ext cx="936104" cy="0"/>
          </a:xfrm>
          <a:prstGeom prst="line">
            <a:avLst/>
          </a:prstGeom>
          <a:ln w="158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84FA49B8-888A-4DA0-BAC0-C013F26D4383}"/>
                  </a:ext>
                </a:extLst>
              </p:cNvPr>
              <p:cNvSpPr txBox="1"/>
              <p:nvPr/>
            </p:nvSpPr>
            <p:spPr>
              <a:xfrm>
                <a:off x="6589201" y="1791537"/>
                <a:ext cx="4677798" cy="3963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sSup>
                            <m:sSupPr>
                              <m:ctrlP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sPre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84FA49B8-888A-4DA0-BAC0-C013F26D4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201" y="1791537"/>
                <a:ext cx="4677798" cy="39639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90939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51316</TotalTime>
  <Words>3389</Words>
  <Application>Microsoft Office PowerPoint</Application>
  <PresentationFormat>Affichage à l'écran (4:3)</PresentationFormat>
  <Paragraphs>512</Paragraphs>
  <Slides>22</Slides>
  <Notes>19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6" baseType="lpstr">
      <vt:lpstr>-apple-system</vt:lpstr>
      <vt:lpstr>Arabic Typesetting</vt:lpstr>
      <vt:lpstr>Arial</vt:lpstr>
      <vt:lpstr>Book Antiqua</vt:lpstr>
      <vt:lpstr>Bradley Hand ITC</vt:lpstr>
      <vt:lpstr>Calibri</vt:lpstr>
      <vt:lpstr>Cambria Math</vt:lpstr>
      <vt:lpstr>Comic Sans MS</vt:lpstr>
      <vt:lpstr>Noto Sans</vt:lpstr>
      <vt:lpstr>Symbol</vt:lpstr>
      <vt:lpstr>Times New Roman</vt:lpstr>
      <vt:lpstr>Wingdings</vt:lpstr>
      <vt:lpstr>Diseño predeterminado</vt:lpstr>
      <vt:lpstr>Graph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Complicate structure of He isotopes</vt:lpstr>
      <vt:lpstr>Complicate structure of He isotopes</vt:lpstr>
      <vt:lpstr>Complicate structure of He isotopes</vt:lpstr>
      <vt:lpstr>Struggles with a model</vt:lpstr>
      <vt:lpstr>Struggles with a model</vt:lpstr>
      <vt:lpstr>Struggles with a model</vt:lpstr>
      <vt:lpstr>Struggles with a model</vt:lpstr>
      <vt:lpstr>Struggles with a model</vt:lpstr>
      <vt:lpstr>Struggles with a model</vt:lpstr>
      <vt:lpstr>Struggles with a model</vt:lpstr>
      <vt:lpstr>Struggles with a model</vt:lpstr>
      <vt:lpstr>Calculation of 4n energy distribution</vt:lpstr>
      <vt:lpstr>Conclusions &amp; Outlook</vt:lpstr>
      <vt:lpstr>Bound multineutron: no way?</vt:lpstr>
      <vt:lpstr>Theory is ruthless for 3n &amp; 4n</vt:lpstr>
      <vt:lpstr>Présentation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Lazauskas</cp:lastModifiedBy>
  <cp:revision>938</cp:revision>
  <dcterms:created xsi:type="dcterms:W3CDTF">2010-05-23T14:28:12Z</dcterms:created>
  <dcterms:modified xsi:type="dcterms:W3CDTF">2025-06-05T11:33:15Z</dcterms:modified>
</cp:coreProperties>
</file>