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91765" r:id="rId1"/>
  </p:sldMasterIdLst>
  <p:notesMasterIdLst>
    <p:notesMasterId r:id="rId31"/>
  </p:notesMasterIdLst>
  <p:handoutMasterIdLst>
    <p:handoutMasterId r:id="rId32"/>
  </p:handoutMasterIdLst>
  <p:sldIdLst>
    <p:sldId id="1727" r:id="rId2"/>
    <p:sldId id="3142" r:id="rId3"/>
    <p:sldId id="3372" r:id="rId4"/>
    <p:sldId id="3423" r:id="rId5"/>
    <p:sldId id="3437" r:id="rId6"/>
    <p:sldId id="3421" r:id="rId7"/>
    <p:sldId id="3420" r:id="rId8"/>
    <p:sldId id="3435" r:id="rId9"/>
    <p:sldId id="3375" r:id="rId10"/>
    <p:sldId id="3439" r:id="rId11"/>
    <p:sldId id="3373" r:id="rId12"/>
    <p:sldId id="1684" r:id="rId13"/>
    <p:sldId id="1685" r:id="rId14"/>
    <p:sldId id="3429" r:id="rId15"/>
    <p:sldId id="1682" r:id="rId16"/>
    <p:sldId id="3374" r:id="rId17"/>
    <p:sldId id="3422" r:id="rId18"/>
    <p:sldId id="3425" r:id="rId19"/>
    <p:sldId id="3433" r:id="rId20"/>
    <p:sldId id="3438" r:id="rId21"/>
    <p:sldId id="3430" r:id="rId22"/>
    <p:sldId id="3431" r:id="rId23"/>
    <p:sldId id="369" r:id="rId24"/>
    <p:sldId id="3382" r:id="rId25"/>
    <p:sldId id="3440" r:id="rId26"/>
    <p:sldId id="3436" r:id="rId27"/>
    <p:sldId id="3347" r:id="rId28"/>
    <p:sldId id="3348" r:id="rId29"/>
    <p:sldId id="3351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9900CC"/>
    <a:srgbClr val="CC00CC"/>
    <a:srgbClr val="800080"/>
    <a:srgbClr val="9933FF"/>
    <a:srgbClr val="91BADF"/>
    <a:srgbClr val="00CCFF"/>
    <a:srgbClr val="FF7C8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095" autoAdjust="0"/>
  </p:normalViewPr>
  <p:slideViewPr>
    <p:cSldViewPr>
      <p:cViewPr varScale="1">
        <p:scale>
          <a:sx n="60" d="100"/>
          <a:sy n="60" d="100"/>
        </p:scale>
        <p:origin x="1718" y="3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255" d="100"/>
          <a:sy n="255" d="100"/>
        </p:scale>
        <p:origin x="-2244" y="-565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>
            <a:extLst>
              <a:ext uri="{FF2B5EF4-FFF2-40B4-BE49-F238E27FC236}">
                <a16:creationId xmlns:a16="http://schemas.microsoft.com/office/drawing/2014/main" id="{2E4CF1FE-7A26-45E3-8F33-DF9758E15EF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pt-BR"/>
              <a:t>Valdir Guimarães – </a:t>
            </a:r>
            <a:r>
              <a:rPr lang="pt-BR" err="1"/>
              <a:t>Sevilla</a:t>
            </a:r>
            <a:r>
              <a:rPr lang="pt-BR"/>
              <a:t>=2009</a:t>
            </a:r>
          </a:p>
        </p:txBody>
      </p:sp>
      <p:sp>
        <p:nvSpPr>
          <p:cNvPr id="513027" name="Rectangle 3">
            <a:extLst>
              <a:ext uri="{FF2B5EF4-FFF2-40B4-BE49-F238E27FC236}">
                <a16:creationId xmlns:a16="http://schemas.microsoft.com/office/drawing/2014/main" id="{C903EC7B-2C73-4703-91CD-4D7DDC3793C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3028" name="Rectangle 4">
            <a:extLst>
              <a:ext uri="{FF2B5EF4-FFF2-40B4-BE49-F238E27FC236}">
                <a16:creationId xmlns:a16="http://schemas.microsoft.com/office/drawing/2014/main" id="{5DA601AA-C9CA-4392-8F1D-70695FBCF5F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3029" name="Rectangle 5">
            <a:extLst>
              <a:ext uri="{FF2B5EF4-FFF2-40B4-BE49-F238E27FC236}">
                <a16:creationId xmlns:a16="http://schemas.microsoft.com/office/drawing/2014/main" id="{E805324A-34BA-414D-AEE4-D2C06575BDC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CA5827C8-0EE7-46FE-AE6C-15D08EB23A1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99065EA2-3591-4133-B841-DFF56E970C8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8D67D894-7DD5-42B5-B7CE-9CD20953DB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DFEE375E-5D53-4D79-B1AF-EDA81D3BF2A3}" type="slidenum">
              <a:rPr lang="en-US" altLang="pt-BR"/>
              <a:pPr/>
              <a:t>‹nº›</a:t>
            </a:fld>
            <a:endParaRPr lang="en-US" altLang="pt-BR"/>
          </a:p>
        </p:txBody>
      </p:sp>
      <p:sp>
        <p:nvSpPr>
          <p:cNvPr id="8" name="Espaço Reservado para Imagem de Slide 7">
            <a:extLst>
              <a:ext uri="{FF2B5EF4-FFF2-40B4-BE49-F238E27FC236}">
                <a16:creationId xmlns:a16="http://schemas.microsoft.com/office/drawing/2014/main" id="{59277A1F-F78E-492E-AEAE-271335B3505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Imagem de Slide 1">
            <a:extLst>
              <a:ext uri="{FF2B5EF4-FFF2-40B4-BE49-F238E27FC236}">
                <a16:creationId xmlns:a16="http://schemas.microsoft.com/office/drawing/2014/main" id="{3387EDAF-EE54-476D-82CD-0DFEB74643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ço Reservado para Anotações 2">
            <a:extLst>
              <a:ext uri="{FF2B5EF4-FFF2-40B4-BE49-F238E27FC236}">
                <a16:creationId xmlns:a16="http://schemas.microsoft.com/office/drawing/2014/main" id="{70B2130E-F380-489B-8046-8ADAA335C4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20484" name="Espaço Reservado para Número de Slide 3">
            <a:extLst>
              <a:ext uri="{FF2B5EF4-FFF2-40B4-BE49-F238E27FC236}">
                <a16:creationId xmlns:a16="http://schemas.microsoft.com/office/drawing/2014/main" id="{9872A18E-D593-4A3A-B77F-77EBA29761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AEAA5DD-F1B7-4848-8D4C-5B9D7F3E1C5E}" type="slidenum">
              <a:rPr lang="en-US" altLang="pt-BR">
                <a:latin typeface="Times New Roman" panose="02020603050405020304" pitchFamily="18" charset="0"/>
              </a:rPr>
              <a:pPr/>
              <a:t>1</a:t>
            </a:fld>
            <a:endParaRPr lang="en-US" altLang="pt-B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mailto:valdirg@if.usp.br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mailto:valdirg@if.usp.br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mailto:valdirg@if.usp.br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mailto:valdirg@if.usp.br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mailto:valdirg@if.usp.br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91BA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6/3/2025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FBE6-67EA-4A60-A9F2-0A70BC753026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93FB922-7C74-47EE-8229-9F908915431C}"/>
              </a:ext>
            </a:extLst>
          </p:cNvPr>
          <p:cNvSpPr/>
          <p:nvPr userDrawn="1"/>
        </p:nvSpPr>
        <p:spPr>
          <a:xfrm>
            <a:off x="0" y="0"/>
            <a:ext cx="9141619" cy="557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E2D4D4D-FFDA-A310-4DEA-108F89E0C5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677"/>
            <a:ext cx="2209800" cy="554481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80C99B1F-7466-27ED-337A-367345F0C40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498121"/>
            <a:ext cx="57683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pt-BR" sz="1200" dirty="0">
                <a:solidFill>
                  <a:srgbClr val="800080"/>
                </a:solidFill>
                <a:latin typeface="Arial Nova" panose="020B0504020202020204" pitchFamily="34" charset="0"/>
              </a:rPr>
              <a:t>Valdir Guimaraes </a:t>
            </a:r>
            <a:r>
              <a:rPr lang="pt-BR" sz="1200" dirty="0">
                <a:solidFill>
                  <a:srgbClr val="002060"/>
                </a:solidFill>
                <a:latin typeface="Arial Nova" panose="020B0504020202020204" pitchFamily="34" charset="0"/>
              </a:rPr>
              <a:t>(</a:t>
            </a:r>
            <a:r>
              <a:rPr lang="pt-BR" sz="1200" dirty="0">
                <a:solidFill>
                  <a:srgbClr val="002060"/>
                </a:solidFill>
                <a:latin typeface="Arial Nova" panose="020B05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valdirg@if.usp.br</a:t>
            </a:r>
            <a:r>
              <a:rPr lang="pt-BR" sz="1200" dirty="0">
                <a:solidFill>
                  <a:srgbClr val="002060"/>
                </a:solidFill>
                <a:latin typeface="Arial Nova" panose="020B0504020202020204" pitchFamily="34" charset="0"/>
              </a:rPr>
              <a:t>)  </a:t>
            </a:r>
            <a:r>
              <a:rPr lang="pt-BR" sz="1200" b="1" dirty="0" err="1">
                <a:solidFill>
                  <a:srgbClr val="800080"/>
                </a:solidFill>
                <a:latin typeface="Arial Nova" panose="020B0504020202020204" pitchFamily="34" charset="0"/>
              </a:rPr>
              <a:t>Multinucleon</a:t>
            </a:r>
            <a:r>
              <a:rPr lang="pt-BR" sz="1200" b="1" dirty="0">
                <a:solidFill>
                  <a:srgbClr val="800080"/>
                </a:solidFill>
                <a:latin typeface="Arial Nova" panose="020B0504020202020204" pitchFamily="34" charset="0"/>
              </a:rPr>
              <a:t> Cluster Wokshop  - São Paulo</a:t>
            </a:r>
          </a:p>
        </p:txBody>
      </p:sp>
    </p:spTree>
    <p:extLst>
      <p:ext uri="{BB962C8B-B14F-4D97-AF65-F5344CB8AC3E}">
        <p14:creationId xmlns:p14="http://schemas.microsoft.com/office/powerpoint/2010/main" val="69618446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6/3/2025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FBE6-67EA-4A60-A9F2-0A70BC753026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707295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91BA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  <a:prstGeom prst="rect">
            <a:avLst/>
          </a:prstGeo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6/3/2025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FBE6-67EA-4A60-A9F2-0A70BC753026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018E799-8BFC-8CC1-6E8E-E1BC6F16CD3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498121"/>
            <a:ext cx="57683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pt-BR" sz="1200" dirty="0">
                <a:solidFill>
                  <a:srgbClr val="800080"/>
                </a:solidFill>
                <a:latin typeface="Arial Nova" panose="020B0504020202020204" pitchFamily="34" charset="0"/>
              </a:rPr>
              <a:t>Valdir Guimaraes </a:t>
            </a:r>
            <a:r>
              <a:rPr lang="pt-BR" sz="1200" dirty="0">
                <a:solidFill>
                  <a:srgbClr val="002060"/>
                </a:solidFill>
                <a:latin typeface="Arial Nova" panose="020B0504020202020204" pitchFamily="34" charset="0"/>
              </a:rPr>
              <a:t>(</a:t>
            </a:r>
            <a:r>
              <a:rPr lang="pt-BR" sz="1200" dirty="0">
                <a:solidFill>
                  <a:srgbClr val="002060"/>
                </a:solidFill>
                <a:latin typeface="Arial Nova" panose="020B05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valdirg@if.usp.br</a:t>
            </a:r>
            <a:r>
              <a:rPr lang="pt-BR" sz="1200" dirty="0">
                <a:solidFill>
                  <a:srgbClr val="002060"/>
                </a:solidFill>
                <a:latin typeface="Arial Nova" panose="020B0504020202020204" pitchFamily="34" charset="0"/>
              </a:rPr>
              <a:t>)  </a:t>
            </a:r>
            <a:r>
              <a:rPr lang="pt-BR" sz="1200" b="1" dirty="0" err="1">
                <a:solidFill>
                  <a:srgbClr val="800080"/>
                </a:solidFill>
                <a:latin typeface="Arial Nova" panose="020B0504020202020204" pitchFamily="34" charset="0"/>
              </a:rPr>
              <a:t>Multinucleon</a:t>
            </a:r>
            <a:r>
              <a:rPr lang="pt-BR" sz="1200" b="1" dirty="0">
                <a:solidFill>
                  <a:srgbClr val="800080"/>
                </a:solidFill>
                <a:latin typeface="Arial Nova" panose="020B0504020202020204" pitchFamily="34" charset="0"/>
              </a:rPr>
              <a:t> Cluster Wokshop  - São Paulo</a:t>
            </a:r>
          </a:p>
        </p:txBody>
      </p:sp>
    </p:spTree>
    <p:extLst>
      <p:ext uri="{BB962C8B-B14F-4D97-AF65-F5344CB8AC3E}">
        <p14:creationId xmlns:p14="http://schemas.microsoft.com/office/powerpoint/2010/main" val="404200908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5084606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985653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6/3/2025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FBE6-67EA-4A60-A9F2-0A70BC753026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3649616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91BA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7EDB-162A-44D1-B745-C51ED6EC4346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1B433F2-1CA8-452A-AC73-D278B934B853}"/>
              </a:ext>
            </a:extLst>
          </p:cNvPr>
          <p:cNvSpPr/>
          <p:nvPr userDrawn="1"/>
        </p:nvSpPr>
        <p:spPr>
          <a:xfrm>
            <a:off x="0" y="0"/>
            <a:ext cx="9141619" cy="557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4854AB8-59B0-DF32-B151-8F2674F305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677"/>
            <a:ext cx="2209800" cy="554481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20D883C7-C953-FD31-2AB5-6E7DFC62C8D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498121"/>
            <a:ext cx="57683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pt-BR" sz="1200" dirty="0">
                <a:solidFill>
                  <a:srgbClr val="800080"/>
                </a:solidFill>
                <a:latin typeface="Arial Nova" panose="020B0504020202020204" pitchFamily="34" charset="0"/>
              </a:rPr>
              <a:t>Valdir Guimaraes </a:t>
            </a:r>
            <a:r>
              <a:rPr lang="pt-BR" sz="1200" dirty="0">
                <a:solidFill>
                  <a:srgbClr val="002060"/>
                </a:solidFill>
                <a:latin typeface="Arial Nova" panose="020B0504020202020204" pitchFamily="34" charset="0"/>
              </a:rPr>
              <a:t>(</a:t>
            </a:r>
            <a:r>
              <a:rPr lang="pt-BR" sz="1200" dirty="0">
                <a:solidFill>
                  <a:srgbClr val="002060"/>
                </a:solidFill>
                <a:latin typeface="Arial Nova" panose="020B05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valdirg@if.usp.br</a:t>
            </a:r>
            <a:r>
              <a:rPr lang="pt-BR" sz="1200" dirty="0">
                <a:solidFill>
                  <a:srgbClr val="002060"/>
                </a:solidFill>
                <a:latin typeface="Arial Nova" panose="020B0504020202020204" pitchFamily="34" charset="0"/>
              </a:rPr>
              <a:t>)  </a:t>
            </a:r>
            <a:r>
              <a:rPr lang="pt-BR" sz="1200" b="1" dirty="0" err="1">
                <a:solidFill>
                  <a:srgbClr val="800080"/>
                </a:solidFill>
                <a:latin typeface="Arial Nova" panose="020B0504020202020204" pitchFamily="34" charset="0"/>
              </a:rPr>
              <a:t>Multinucleon</a:t>
            </a:r>
            <a:r>
              <a:rPr lang="pt-BR" sz="1200" b="1" dirty="0">
                <a:solidFill>
                  <a:srgbClr val="800080"/>
                </a:solidFill>
                <a:latin typeface="Arial Nova" panose="020B0504020202020204" pitchFamily="34" charset="0"/>
              </a:rPr>
              <a:t> Cluster Wokshop  - São Paulo</a:t>
            </a:r>
          </a:p>
        </p:txBody>
      </p:sp>
    </p:spTree>
    <p:extLst>
      <p:ext uri="{BB962C8B-B14F-4D97-AF65-F5344CB8AC3E}">
        <p14:creationId xmlns:p14="http://schemas.microsoft.com/office/powerpoint/2010/main" val="2970305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43B6B-0F55-4C09-8DB8-888E1CA2F5B0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6656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6752-CC32-4B07-9FD3-58B5C3196338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5642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6/3/2025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FBE6-67EA-4A60-A9F2-0A70BC753026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7817418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91BA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-2358" y="6398289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6/3/2025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FBE6-67EA-4A60-A9F2-0A70BC753026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3836293-C70C-460A-85F6-D01D0CC30D23}"/>
              </a:ext>
            </a:extLst>
          </p:cNvPr>
          <p:cNvSpPr/>
          <p:nvPr userDrawn="1"/>
        </p:nvSpPr>
        <p:spPr>
          <a:xfrm>
            <a:off x="0" y="0"/>
            <a:ext cx="9141619" cy="557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5767C04-39B3-10BC-5D7D-E6EEBE4EB2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677"/>
            <a:ext cx="2209800" cy="554481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F3F1DB6-ABF9-A2CF-A5C9-A5E37DEC01C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498121"/>
            <a:ext cx="57683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pt-BR" sz="1200" dirty="0">
                <a:solidFill>
                  <a:srgbClr val="800080"/>
                </a:solidFill>
                <a:latin typeface="Arial Nova" panose="020B0504020202020204" pitchFamily="34" charset="0"/>
              </a:rPr>
              <a:t>Valdir Guimaraes </a:t>
            </a:r>
            <a:r>
              <a:rPr lang="pt-BR" sz="1200" dirty="0">
                <a:solidFill>
                  <a:srgbClr val="002060"/>
                </a:solidFill>
                <a:latin typeface="Arial Nova" panose="020B0504020202020204" pitchFamily="34" charset="0"/>
              </a:rPr>
              <a:t>(</a:t>
            </a:r>
            <a:r>
              <a:rPr lang="pt-BR" sz="1200" dirty="0">
                <a:solidFill>
                  <a:srgbClr val="002060"/>
                </a:solidFill>
                <a:latin typeface="Arial Nova" panose="020B05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valdirg@if.usp.br</a:t>
            </a:r>
            <a:r>
              <a:rPr lang="pt-BR" sz="1200" dirty="0">
                <a:solidFill>
                  <a:srgbClr val="002060"/>
                </a:solidFill>
                <a:latin typeface="Arial Nova" panose="020B0504020202020204" pitchFamily="34" charset="0"/>
              </a:rPr>
              <a:t>)  </a:t>
            </a:r>
            <a:r>
              <a:rPr lang="pt-BR" sz="1200" b="1" dirty="0" err="1">
                <a:solidFill>
                  <a:srgbClr val="800080"/>
                </a:solidFill>
                <a:latin typeface="Arial Nova" panose="020B0504020202020204" pitchFamily="34" charset="0"/>
              </a:rPr>
              <a:t>Multinucleon</a:t>
            </a:r>
            <a:r>
              <a:rPr lang="pt-BR" sz="1200" b="1" dirty="0">
                <a:solidFill>
                  <a:srgbClr val="800080"/>
                </a:solidFill>
                <a:latin typeface="Arial Nova" panose="020B0504020202020204" pitchFamily="34" charset="0"/>
              </a:rPr>
              <a:t> Cluster Wokshop  - São Paulo</a:t>
            </a:r>
          </a:p>
        </p:txBody>
      </p:sp>
    </p:spTree>
    <p:extLst>
      <p:ext uri="{BB962C8B-B14F-4D97-AF65-F5344CB8AC3E}">
        <p14:creationId xmlns:p14="http://schemas.microsoft.com/office/powerpoint/2010/main" val="164932645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4895E2D-61CF-4B0A-9010-0A43450F6655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30095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  <a:prstGeom prst="rect">
            <a:avLst/>
          </a:prstGeo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CAD6-49BF-4B56-A2C6-E923AA0A982F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E75CB7E-42D2-4886-87CA-A62DFB813439}"/>
              </a:ext>
            </a:extLst>
          </p:cNvPr>
          <p:cNvSpPr/>
          <p:nvPr userDrawn="1"/>
        </p:nvSpPr>
        <p:spPr>
          <a:xfrm>
            <a:off x="0" y="0"/>
            <a:ext cx="9141619" cy="557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15D5177-C1C4-6B91-3FBA-119C78EAC50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498121"/>
            <a:ext cx="57683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pt-BR" sz="1200" dirty="0">
                <a:solidFill>
                  <a:srgbClr val="800080"/>
                </a:solidFill>
                <a:latin typeface="Arial Nova" panose="020B0504020202020204" pitchFamily="34" charset="0"/>
              </a:rPr>
              <a:t>Valdir Guimaraes </a:t>
            </a:r>
            <a:r>
              <a:rPr lang="pt-BR" sz="1200" dirty="0">
                <a:solidFill>
                  <a:srgbClr val="002060"/>
                </a:solidFill>
                <a:latin typeface="Arial Nova" panose="020B0504020202020204" pitchFamily="34" charset="0"/>
              </a:rPr>
              <a:t>(</a:t>
            </a:r>
            <a:r>
              <a:rPr lang="pt-BR" sz="1200" dirty="0">
                <a:solidFill>
                  <a:srgbClr val="002060"/>
                </a:solidFill>
                <a:latin typeface="Arial Nova" panose="020B05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valdirg@if.usp.br</a:t>
            </a:r>
            <a:r>
              <a:rPr lang="pt-BR" sz="1200" dirty="0">
                <a:solidFill>
                  <a:srgbClr val="002060"/>
                </a:solidFill>
                <a:latin typeface="Arial Nova" panose="020B0504020202020204" pitchFamily="34" charset="0"/>
              </a:rPr>
              <a:t>)  </a:t>
            </a:r>
            <a:r>
              <a:rPr lang="pt-BR" sz="1200" b="1" dirty="0" err="1">
                <a:solidFill>
                  <a:srgbClr val="800080"/>
                </a:solidFill>
                <a:latin typeface="Arial Nova" panose="020B0504020202020204" pitchFamily="34" charset="0"/>
              </a:rPr>
              <a:t>Multinucleon</a:t>
            </a:r>
            <a:r>
              <a:rPr lang="pt-BR" sz="1200" b="1" dirty="0">
                <a:solidFill>
                  <a:srgbClr val="800080"/>
                </a:solidFill>
                <a:latin typeface="Arial Nova" panose="020B0504020202020204" pitchFamily="34" charset="0"/>
              </a:rPr>
              <a:t> Cluster Wokshop  - São Paulo</a:t>
            </a:r>
          </a:p>
        </p:txBody>
      </p:sp>
    </p:spTree>
    <p:extLst>
      <p:ext uri="{BB962C8B-B14F-4D97-AF65-F5344CB8AC3E}">
        <p14:creationId xmlns:p14="http://schemas.microsoft.com/office/powerpoint/2010/main" val="3968815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mailto:valdirg@if.usp.br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91BA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07558" y="6446837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764DE79-268F-4C1A-8933-263129D2AF90}" type="datetimeFigureOut">
              <a:rPr lang="en-US" smtClean="0"/>
              <a:pPr/>
              <a:t>6/3/2025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446837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4CF9FBE6-67EA-4A60-A9F2-0A70BC753026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379690A-4C1C-4CEA-8E6C-D8B0C3584D7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498121"/>
            <a:ext cx="57683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pt-BR" sz="1200" dirty="0">
                <a:solidFill>
                  <a:srgbClr val="800080"/>
                </a:solidFill>
                <a:latin typeface="Arial Nova" panose="020B0504020202020204" pitchFamily="34" charset="0"/>
              </a:rPr>
              <a:t>Valdir Guimaraes </a:t>
            </a:r>
            <a:r>
              <a:rPr lang="pt-BR" sz="1200" dirty="0">
                <a:solidFill>
                  <a:srgbClr val="002060"/>
                </a:solidFill>
                <a:latin typeface="Arial Nova" panose="020B0504020202020204" pitchFamily="34" charset="0"/>
              </a:rPr>
              <a:t>(</a:t>
            </a:r>
            <a:r>
              <a:rPr lang="pt-BR" sz="1200" dirty="0">
                <a:solidFill>
                  <a:srgbClr val="002060"/>
                </a:solidFill>
                <a:latin typeface="Arial Nova" panose="020B0504020202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valdirg@if.usp.br</a:t>
            </a:r>
            <a:r>
              <a:rPr lang="pt-BR" sz="1200" dirty="0">
                <a:solidFill>
                  <a:srgbClr val="002060"/>
                </a:solidFill>
                <a:latin typeface="Arial Nova" panose="020B0504020202020204" pitchFamily="34" charset="0"/>
              </a:rPr>
              <a:t>)  </a:t>
            </a:r>
            <a:r>
              <a:rPr lang="pt-BR" sz="1200" b="1" dirty="0" err="1">
                <a:solidFill>
                  <a:srgbClr val="800080"/>
                </a:solidFill>
                <a:latin typeface="Arial Nova" panose="020B0504020202020204" pitchFamily="34" charset="0"/>
              </a:rPr>
              <a:t>Multinucleon</a:t>
            </a:r>
            <a:r>
              <a:rPr lang="pt-BR" sz="1200" b="1" dirty="0">
                <a:solidFill>
                  <a:srgbClr val="800080"/>
                </a:solidFill>
                <a:latin typeface="Arial Nova" panose="020B0504020202020204" pitchFamily="34" charset="0"/>
              </a:rPr>
              <a:t> Cluster Wokshop  - São Paulo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6E82CA9C-AF3E-4742-B464-0AA377705622}"/>
              </a:ext>
            </a:extLst>
          </p:cNvPr>
          <p:cNvSpPr/>
          <p:nvPr userDrawn="1"/>
        </p:nvSpPr>
        <p:spPr>
          <a:xfrm>
            <a:off x="0" y="0"/>
            <a:ext cx="9141619" cy="557784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6E6B173-C775-EA98-D39C-45307A579AF0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8677"/>
            <a:ext cx="2209800" cy="55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55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766" r:id="rId1"/>
    <p:sldLayoutId id="2147491767" r:id="rId2"/>
    <p:sldLayoutId id="2147491768" r:id="rId3"/>
    <p:sldLayoutId id="2147491769" r:id="rId4"/>
    <p:sldLayoutId id="2147491770" r:id="rId5"/>
    <p:sldLayoutId id="2147491771" r:id="rId6"/>
    <p:sldLayoutId id="2147491772" r:id="rId7"/>
    <p:sldLayoutId id="2147491773" r:id="rId8"/>
    <p:sldLayoutId id="2147491774" r:id="rId9"/>
    <p:sldLayoutId id="2147491775" r:id="rId10"/>
    <p:sldLayoutId id="2147491776" r:id="rId11"/>
    <p:sldLayoutId id="2147491777" r:id="rId12"/>
    <p:sldLayoutId id="2147491778" r:id="rId13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wmf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emf"/><Relationship Id="rId5" Type="http://schemas.openxmlformats.org/officeDocument/2006/relationships/image" Target="../media/image68.png"/><Relationship Id="rId4" Type="http://schemas.openxmlformats.org/officeDocument/2006/relationships/image" Target="../media/image6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EF297C8E-FC3B-4EF5-9896-DB57ABF23765}"/>
              </a:ext>
            </a:extLst>
          </p:cNvPr>
          <p:cNvSpPr/>
          <p:nvPr/>
        </p:nvSpPr>
        <p:spPr>
          <a:xfrm>
            <a:off x="0" y="571500"/>
            <a:ext cx="9144000" cy="5791200"/>
          </a:xfrm>
          <a:prstGeom prst="rect">
            <a:avLst/>
          </a:prstGeom>
          <a:gradFill>
            <a:gsLst>
              <a:gs pos="80000">
                <a:schemeClr val="bg2">
                  <a:tint val="94000"/>
                  <a:satMod val="80000"/>
                  <a:lumMod val="106000"/>
                </a:schemeClr>
              </a:gs>
              <a:gs pos="100000">
                <a:schemeClr val="bg2">
                  <a:shade val="80000"/>
                </a:schemeClr>
              </a:gs>
            </a:gsLst>
            <a:path path="circle">
              <a:fillToRect l="43000" r="43000" b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D5621D7-EE7A-4492-AC7C-3C9E6B69CC42}"/>
              </a:ext>
            </a:extLst>
          </p:cNvPr>
          <p:cNvSpPr txBox="1"/>
          <p:nvPr/>
        </p:nvSpPr>
        <p:spPr>
          <a:xfrm>
            <a:off x="1987116" y="2153040"/>
            <a:ext cx="5412889" cy="954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buClr>
                <a:srgbClr val="114864"/>
              </a:buClr>
              <a:defRPr/>
            </a:pPr>
            <a:r>
              <a:rPr lang="pt-BR" dirty="0">
                <a:solidFill>
                  <a:srgbClr val="404040"/>
                </a:solidFill>
                <a:latin typeface="Arial Nova" panose="020B0504020202020204" pitchFamily="34" charset="0"/>
              </a:rPr>
              <a:t>Valdir Guimarães </a:t>
            </a:r>
          </a:p>
          <a:p>
            <a:pPr algn="ctr" eaLnBrk="1" hangingPunct="1">
              <a:buClr>
                <a:srgbClr val="114864"/>
              </a:buClr>
              <a:defRPr/>
            </a:pPr>
            <a:endParaRPr lang="pt-BR" dirty="0">
              <a:solidFill>
                <a:srgbClr val="404040"/>
              </a:solidFill>
              <a:latin typeface="Arial Nova" panose="020B0504020202020204" pitchFamily="34" charset="0"/>
            </a:endParaRPr>
          </a:p>
          <a:p>
            <a:pPr algn="ctr" eaLnBrk="1" hangingPunct="1">
              <a:buClr>
                <a:srgbClr val="114864"/>
              </a:buClr>
              <a:defRPr/>
            </a:pPr>
            <a:r>
              <a:rPr lang="pt-BR" dirty="0" err="1">
                <a:solidFill>
                  <a:srgbClr val="404040"/>
                </a:solidFill>
                <a:latin typeface="Arial Nova" panose="020B0504020202020204" pitchFamily="34" charset="0"/>
              </a:rPr>
              <a:t>University</a:t>
            </a:r>
            <a:r>
              <a:rPr lang="pt-BR" dirty="0">
                <a:solidFill>
                  <a:srgbClr val="404040"/>
                </a:solidFill>
                <a:latin typeface="Arial Nova" panose="020B0504020202020204" pitchFamily="34" charset="0"/>
              </a:rPr>
              <a:t> </a:t>
            </a:r>
            <a:r>
              <a:rPr lang="pt-BR" dirty="0" err="1">
                <a:solidFill>
                  <a:srgbClr val="404040"/>
                </a:solidFill>
                <a:latin typeface="Arial Nova" panose="020B0504020202020204" pitchFamily="34" charset="0"/>
              </a:rPr>
              <a:t>of</a:t>
            </a:r>
            <a:r>
              <a:rPr lang="pt-BR" dirty="0">
                <a:solidFill>
                  <a:srgbClr val="404040"/>
                </a:solidFill>
                <a:latin typeface="Arial Nova" panose="020B0504020202020204" pitchFamily="34" charset="0"/>
              </a:rPr>
              <a:t> São Paulo – São Paulo - </a:t>
            </a:r>
            <a:r>
              <a:rPr lang="pt-BR" dirty="0" err="1">
                <a:solidFill>
                  <a:srgbClr val="404040"/>
                </a:solidFill>
                <a:latin typeface="Arial Nova" panose="020B0504020202020204" pitchFamily="34" charset="0"/>
              </a:rPr>
              <a:t>Brazil</a:t>
            </a:r>
            <a:endParaRPr lang="pt-BR" dirty="0">
              <a:solidFill>
                <a:srgbClr val="404040"/>
              </a:solidFill>
              <a:latin typeface="Arial Nova" panose="020B0504020202020204" pitchFamily="34" charset="0"/>
            </a:endParaRPr>
          </a:p>
        </p:txBody>
      </p:sp>
      <p:sp>
        <p:nvSpPr>
          <p:cNvPr id="4" name="CaixaDeTexto 7">
            <a:extLst>
              <a:ext uri="{FF2B5EF4-FFF2-40B4-BE49-F238E27FC236}">
                <a16:creationId xmlns:a16="http://schemas.microsoft.com/office/drawing/2014/main" id="{3FC9FDAA-681D-4D6F-A6A1-71B8A050E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439" y="1180544"/>
            <a:ext cx="7863122" cy="87203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en-US" dirty="0"/>
              <a:t>Light proton rich nuclei structure using the 3n-cluster (</a:t>
            </a:r>
            <a:r>
              <a:rPr lang="en-US" baseline="30000" dirty="0"/>
              <a:t>3</a:t>
            </a:r>
            <a:r>
              <a:rPr lang="en-US" dirty="0"/>
              <a:t>He,</a:t>
            </a:r>
            <a:r>
              <a:rPr lang="en-US" baseline="30000" dirty="0"/>
              <a:t>6</a:t>
            </a:r>
            <a:r>
              <a:rPr lang="en-US" dirty="0"/>
              <a:t>He) reaction</a:t>
            </a:r>
          </a:p>
          <a:p>
            <a:pPr algn="ctr">
              <a:lnSpc>
                <a:spcPct val="150000"/>
              </a:lnSpc>
              <a:defRPr/>
            </a:pPr>
            <a:r>
              <a:rPr lang="en-US" dirty="0"/>
              <a:t>and quest for resonances in </a:t>
            </a:r>
            <a:r>
              <a:rPr lang="en-US" baseline="30000" dirty="0"/>
              <a:t>6</a:t>
            </a:r>
            <a:r>
              <a:rPr lang="en-US" dirty="0"/>
              <a:t>Be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DFA5C03-B53E-299A-9799-90904528C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6028" y="3308072"/>
            <a:ext cx="1095063" cy="6397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80DF209-2C4B-BC39-68A7-F1D740844B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6030" y="4724400"/>
            <a:ext cx="5715000" cy="1434003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>
            <a:extLst>
              <a:ext uri="{FF2B5EF4-FFF2-40B4-BE49-F238E27FC236}">
                <a16:creationId xmlns:a16="http://schemas.microsoft.com/office/drawing/2014/main" id="{97A6C7AB-BF29-872B-7FA6-806DF0911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6071" y="80870"/>
            <a:ext cx="2845651" cy="39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en-US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Be(</a:t>
            </a:r>
            <a:r>
              <a:rPr lang="en-US" baseline="300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He,</a:t>
            </a:r>
            <a:r>
              <a:rPr lang="en-US" baseline="300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He)</a:t>
            </a:r>
            <a:r>
              <a:rPr lang="en-US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reaction </a:t>
            </a:r>
          </a:p>
        </p:txBody>
      </p:sp>
      <p:sp>
        <p:nvSpPr>
          <p:cNvPr id="3" name="Text Box 8">
            <a:extLst>
              <a:ext uri="{FF2B5EF4-FFF2-40B4-BE49-F238E27FC236}">
                <a16:creationId xmlns:a16="http://schemas.microsoft.com/office/drawing/2014/main" id="{276C53F8-5515-3546-F1C1-CF4EEF4FB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" y="685005"/>
            <a:ext cx="22813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aseline="30000" noProof="0" dirty="0"/>
              <a:t>9</a:t>
            </a:r>
            <a:r>
              <a:rPr lang="en-US" noProof="0" dirty="0"/>
              <a:t>Be ( </a:t>
            </a:r>
            <a:r>
              <a:rPr lang="en-US" baseline="30000" noProof="0" dirty="0"/>
              <a:t>3</a:t>
            </a:r>
            <a:r>
              <a:rPr lang="en-US" noProof="0" dirty="0"/>
              <a:t>He, </a:t>
            </a:r>
            <a:r>
              <a:rPr lang="en-US" baseline="30000" noProof="0" dirty="0"/>
              <a:t>6</a:t>
            </a:r>
            <a:r>
              <a:rPr lang="en-US" noProof="0" dirty="0"/>
              <a:t>He ) </a:t>
            </a:r>
            <a:r>
              <a:rPr lang="en-US" baseline="30000" dirty="0"/>
              <a:t>6</a:t>
            </a:r>
            <a:r>
              <a:rPr lang="en-US" noProof="0" dirty="0"/>
              <a:t>Be 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C2CC9543-7BCC-E05D-BE1B-F929CF334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" y="1054337"/>
            <a:ext cx="2284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noProof="0" dirty="0"/>
              <a:t>3/2+    </a:t>
            </a:r>
            <a:r>
              <a:rPr lang="en-US" noProof="0" dirty="0">
                <a:cs typeface="Arial" panose="020B0604020202020204" pitchFamily="34" charset="0"/>
              </a:rPr>
              <a:t>½+     0+    J</a:t>
            </a:r>
            <a:r>
              <a:rPr lang="en-US" baseline="30000" noProof="0" dirty="0">
                <a:cs typeface="Arial" panose="020B0604020202020204" pitchFamily="34" charset="0"/>
              </a:rPr>
              <a:t>π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D56612DB-94BA-A3D3-A0DA-A17353F2C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916" y="1515030"/>
            <a:ext cx="2845651" cy="4160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600" noProof="0" dirty="0"/>
              <a:t>J</a:t>
            </a:r>
            <a:r>
              <a:rPr lang="en-US" sz="1600" baseline="30000" noProof="0" dirty="0">
                <a:cs typeface="Arial" panose="020B0604020202020204" pitchFamily="34" charset="0"/>
              </a:rPr>
              <a:t>π </a:t>
            </a:r>
            <a:r>
              <a:rPr lang="en-US" sz="1600" noProof="0" dirty="0">
                <a:cs typeface="Arial" panose="020B0604020202020204" pitchFamily="34" charset="0"/>
              </a:rPr>
              <a:t>= L ± ½   and    π = (-1)</a:t>
            </a:r>
            <a:r>
              <a:rPr lang="en-US" sz="1600" baseline="30000" noProof="0" dirty="0">
                <a:cs typeface="Arial" panose="020B0604020202020204" pitchFamily="34" charset="0"/>
              </a:rPr>
              <a:t>L</a:t>
            </a:r>
            <a:endParaRPr lang="en-US" sz="1600" noProof="0" dirty="0">
              <a:cs typeface="Arial" panose="020B0604020202020204" pitchFamily="34" charset="0"/>
            </a:endParaRP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82DB00E6-7762-3F30-55CD-3A3C40CD7B71}"/>
              </a:ext>
            </a:extLst>
          </p:cNvPr>
          <p:cNvCxnSpPr/>
          <p:nvPr/>
        </p:nvCxnSpPr>
        <p:spPr>
          <a:xfrm flipV="1">
            <a:off x="414337" y="1423669"/>
            <a:ext cx="2405063" cy="633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108A6544-4859-5917-CFB8-991E2FB1D2CF}"/>
              </a:ext>
            </a:extLst>
          </p:cNvPr>
          <p:cNvCxnSpPr/>
          <p:nvPr/>
        </p:nvCxnSpPr>
        <p:spPr>
          <a:xfrm>
            <a:off x="414337" y="1423669"/>
            <a:ext cx="2405063" cy="633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>
            <a:extLst>
              <a:ext uri="{FF2B5EF4-FFF2-40B4-BE49-F238E27FC236}">
                <a16:creationId xmlns:a16="http://schemas.microsoft.com/office/drawing/2014/main" id="{482A7BD9-F43E-49C8-8F02-38E77AC2A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776183"/>
            <a:ext cx="4473328" cy="556308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93049D6F-55F2-878B-ED52-E4F5DDABF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377858"/>
            <a:ext cx="2103302" cy="137172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9784AEC3-C9A2-76D5-B261-967EB4EC1F86}"/>
              </a:ext>
            </a:extLst>
          </p:cNvPr>
          <p:cNvSpPr/>
          <p:nvPr/>
        </p:nvSpPr>
        <p:spPr>
          <a:xfrm>
            <a:off x="4114800" y="685800"/>
            <a:ext cx="4614863" cy="88213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CBB7FABF-C476-A147-FBCE-EF27585A3C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2514" y="1645617"/>
            <a:ext cx="1775614" cy="1729890"/>
          </a:xfrm>
          <a:prstGeom prst="rect">
            <a:avLst/>
          </a:prstGeom>
        </p:spPr>
      </p:pic>
      <p:sp>
        <p:nvSpPr>
          <p:cNvPr id="19" name="Text Box 13">
            <a:extLst>
              <a:ext uri="{FF2B5EF4-FFF2-40B4-BE49-F238E27FC236}">
                <a16:creationId xmlns:a16="http://schemas.microsoft.com/office/drawing/2014/main" id="{5E95CE6E-432F-0CA0-BEC7-512272751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60" y="2029905"/>
            <a:ext cx="378834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noProof="0" dirty="0">
                <a:solidFill>
                  <a:srgbClr val="800080"/>
                </a:solidFill>
                <a:latin typeface="Arial Nova" panose="020B0504020202020204" pitchFamily="34" charset="0"/>
              </a:rPr>
              <a:t>They considered </a:t>
            </a:r>
          </a:p>
          <a:p>
            <a:r>
              <a:rPr lang="en-US" dirty="0">
                <a:solidFill>
                  <a:srgbClr val="800080"/>
                </a:solidFill>
                <a:latin typeface="Arial Nova" panose="020B0504020202020204" pitchFamily="34" charset="0"/>
              </a:rPr>
              <a:t>direct</a:t>
            </a:r>
            <a:r>
              <a:rPr lang="en-US" noProof="0" dirty="0">
                <a:solidFill>
                  <a:srgbClr val="800080"/>
                </a:solidFill>
                <a:latin typeface="Arial Nova" panose="020B0504020202020204" pitchFamily="34" charset="0"/>
              </a:rPr>
              <a:t> </a:t>
            </a:r>
            <a:r>
              <a:rPr lang="en-US" baseline="30000" noProof="0" dirty="0">
                <a:solidFill>
                  <a:srgbClr val="800080"/>
                </a:solidFill>
                <a:latin typeface="Arial Nova" panose="020B0504020202020204" pitchFamily="34" charset="0"/>
              </a:rPr>
              <a:t>3</a:t>
            </a:r>
            <a:r>
              <a:rPr lang="en-US" noProof="0" dirty="0">
                <a:solidFill>
                  <a:srgbClr val="800080"/>
                </a:solidFill>
                <a:latin typeface="Arial Nova" panose="020B0504020202020204" pitchFamily="34" charset="0"/>
              </a:rPr>
              <a:t>He transfer </a:t>
            </a:r>
          </a:p>
          <a:p>
            <a:r>
              <a:rPr lang="en-US" dirty="0">
                <a:solidFill>
                  <a:srgbClr val="800080"/>
                </a:solidFill>
                <a:latin typeface="Arial Nova" panose="020B0504020202020204" pitchFamily="34" charset="0"/>
              </a:rPr>
              <a:t>sequential 3n transfer</a:t>
            </a:r>
          </a:p>
          <a:p>
            <a:r>
              <a:rPr lang="en-US" noProof="0" dirty="0">
                <a:solidFill>
                  <a:srgbClr val="800080"/>
                </a:solidFill>
                <a:latin typeface="Arial Nova" panose="020B0504020202020204" pitchFamily="34" charset="0"/>
              </a:rPr>
              <a:t>CRC (Coupled Reaction Channel) 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569C9033-2FA1-A9F3-70FD-1E5704EE89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7089" y="1778654"/>
            <a:ext cx="2667231" cy="1958510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9C2F2CBD-8ABB-BCEA-D012-52E42F6615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872" y="3154034"/>
            <a:ext cx="2667231" cy="2521321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03461601-D471-9439-BAC7-86A595BFC4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2622" y="3844237"/>
            <a:ext cx="3101920" cy="2393001"/>
          </a:xfrm>
          <a:prstGeom prst="rect">
            <a:avLst/>
          </a:prstGeom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E38CED74-04B4-AD09-456C-266589EF8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1820" y="5867906"/>
            <a:ext cx="40899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noProof="0" dirty="0">
                <a:solidFill>
                  <a:srgbClr val="800080"/>
                </a:solidFill>
                <a:latin typeface="Arial Nova" panose="020B0504020202020204" pitchFamily="34" charset="0"/>
              </a:rPr>
              <a:t>Roberto </a:t>
            </a:r>
            <a:r>
              <a:rPr lang="en-US" dirty="0">
                <a:solidFill>
                  <a:srgbClr val="800080"/>
                </a:solidFill>
                <a:latin typeface="Arial Nova" panose="020B0504020202020204" pitchFamily="34" charset="0"/>
              </a:rPr>
              <a:t>Linares, Erica Nunes Cardozo</a:t>
            </a:r>
            <a:endParaRPr lang="en-US" noProof="0" dirty="0">
              <a:solidFill>
                <a:srgbClr val="800080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46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6504F7A-D7D1-384E-5A97-6A7362DA3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640" y="1301429"/>
            <a:ext cx="6068944" cy="349163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A3CCA5C-D233-D3B1-C7BF-0B7D6FC05A00}"/>
              </a:ext>
            </a:extLst>
          </p:cNvPr>
          <p:cNvSpPr txBox="1"/>
          <p:nvPr/>
        </p:nvSpPr>
        <p:spPr>
          <a:xfrm>
            <a:off x="6814371" y="3429000"/>
            <a:ext cx="208905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PhD thesis Armel 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Kamenyero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 </a:t>
            </a:r>
          </a:p>
          <a:p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(Olivier 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Sorlin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) </a:t>
            </a:r>
          </a:p>
          <a:p>
            <a:r>
              <a:rPr lang="pt-BR" sz="1100" dirty="0" err="1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Université</a:t>
            </a:r>
            <a:r>
              <a:rPr lang="pt-BR" sz="11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 de Caen </a:t>
            </a:r>
            <a:r>
              <a:rPr lang="pt-BR" sz="1100" dirty="0" err="1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Normandie</a:t>
            </a:r>
            <a:endParaRPr lang="pt-BR" sz="1100" dirty="0">
              <a:solidFill>
                <a:schemeClr val="accent1">
                  <a:lumMod val="50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120EE28-8945-D1E2-3866-5CAA2D149A1B}"/>
              </a:ext>
            </a:extLst>
          </p:cNvPr>
          <p:cNvSpPr txBox="1"/>
          <p:nvPr/>
        </p:nvSpPr>
        <p:spPr>
          <a:xfrm>
            <a:off x="112822" y="1421791"/>
            <a:ext cx="4873982" cy="415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b="1" baseline="300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12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Be (Z=4 and N=8)</a:t>
            </a:r>
            <a:endParaRPr lang="pt-BR" sz="1600" b="1" dirty="0">
              <a:solidFill>
                <a:schemeClr val="accent1">
                  <a:lumMod val="50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8FCBA46-7F04-6990-E3EB-272F144BD2FB}"/>
              </a:ext>
            </a:extLst>
          </p:cNvPr>
          <p:cNvSpPr txBox="1"/>
          <p:nvPr/>
        </p:nvSpPr>
        <p:spPr>
          <a:xfrm>
            <a:off x="112822" y="680821"/>
            <a:ext cx="7967636" cy="784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Be isotopes (</a:t>
            </a:r>
            <a:r>
              <a:rPr lang="en-US" sz="1600" baseline="300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6-12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Be) have shown to be good candidates for clustering studies.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Their cluster structures are built on a well-established α+α rotor of </a:t>
            </a:r>
            <a:r>
              <a:rPr lang="en-US" sz="1600" baseline="300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8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Be</a:t>
            </a:r>
            <a:endParaRPr lang="pt-BR" sz="1600" dirty="0">
              <a:solidFill>
                <a:schemeClr val="accent1">
                  <a:lumMod val="50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6" name="AutoShape 5">
            <a:extLst>
              <a:ext uri="{FF2B5EF4-FFF2-40B4-BE49-F238E27FC236}">
                <a16:creationId xmlns:a16="http://schemas.microsoft.com/office/drawing/2014/main" id="{A5CC3C6B-08AA-F142-6FAD-3691147DD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78499"/>
            <a:ext cx="2875280" cy="371513"/>
          </a:xfrm>
          <a:prstGeom prst="roundRect">
            <a:avLst>
              <a:gd name="adj" fmla="val 398"/>
            </a:avLst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0000"/>
              </a:buClr>
              <a:buSzPct val="100000"/>
            </a:pPr>
            <a:r>
              <a:rPr lang="pt-BR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Be </a:t>
            </a:r>
            <a:r>
              <a:rPr lang="pt-BR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isotopes</a:t>
            </a:r>
            <a:r>
              <a:rPr lang="pt-BR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pt-BR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structures</a:t>
            </a:r>
            <a:endParaRPr lang="pt-BR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5EAA09E6-FB22-EE0F-8BBF-06A98872B70B}"/>
              </a:ext>
            </a:extLst>
          </p:cNvPr>
          <p:cNvCxnSpPr/>
          <p:nvPr/>
        </p:nvCxnSpPr>
        <p:spPr>
          <a:xfrm flipH="1">
            <a:off x="1192162" y="3213499"/>
            <a:ext cx="843280" cy="92456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B7D4AE8A-FD0D-1B55-E345-B14EF5B0BFCA}"/>
              </a:ext>
            </a:extLst>
          </p:cNvPr>
          <p:cNvSpPr txBox="1"/>
          <p:nvPr/>
        </p:nvSpPr>
        <p:spPr>
          <a:xfrm>
            <a:off x="40800" y="4110538"/>
            <a:ext cx="28899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aseline="30000" dirty="0">
                <a:solidFill>
                  <a:srgbClr val="00B050"/>
                </a:solidFill>
                <a:latin typeface="Arial Nova" panose="020B0504020202020204" pitchFamily="34" charset="0"/>
              </a:rPr>
              <a:t>6</a:t>
            </a:r>
            <a:r>
              <a:rPr lang="en-US" sz="1600" dirty="0">
                <a:solidFill>
                  <a:srgbClr val="00B050"/>
                </a:solidFill>
                <a:latin typeface="Arial Nova" panose="020B0504020202020204" pitchFamily="34" charset="0"/>
              </a:rPr>
              <a:t>Be (</a:t>
            </a:r>
            <a:r>
              <a:rPr lang="en-US" sz="1600" dirty="0" err="1">
                <a:solidFill>
                  <a:srgbClr val="00B050"/>
                </a:solidFill>
                <a:latin typeface="Symbol" panose="05050102010706020507" pitchFamily="18" charset="2"/>
              </a:rPr>
              <a:t>a</a:t>
            </a:r>
            <a:r>
              <a:rPr lang="en-US" sz="1600" dirty="0" err="1">
                <a:solidFill>
                  <a:srgbClr val="00B050"/>
                </a:solidFill>
                <a:latin typeface="Arial Nova" panose="020B0504020202020204" pitchFamily="34" charset="0"/>
              </a:rPr>
              <a:t>+p+p</a:t>
            </a:r>
            <a:r>
              <a:rPr lang="en-US" sz="1600" dirty="0">
                <a:solidFill>
                  <a:srgbClr val="00B050"/>
                </a:solidFill>
                <a:latin typeface="Arial Nova" panose="020B0504020202020204" pitchFamily="34" charset="0"/>
              </a:rPr>
              <a:t>)         </a:t>
            </a:r>
          </a:p>
          <a:p>
            <a:r>
              <a:rPr lang="en-US" sz="1600" dirty="0">
                <a:solidFill>
                  <a:srgbClr val="00B050"/>
                </a:solidFill>
                <a:latin typeface="Arial Nova" panose="020B0504020202020204" pitchFamily="34" charset="0"/>
              </a:rPr>
              <a:t>2p decay, </a:t>
            </a:r>
          </a:p>
          <a:p>
            <a:r>
              <a:rPr lang="en-US" sz="1600" baseline="30000" dirty="0">
                <a:solidFill>
                  <a:srgbClr val="00B050"/>
                </a:solidFill>
                <a:latin typeface="Arial Nova" panose="020B0504020202020204" pitchFamily="34" charset="0"/>
              </a:rPr>
              <a:t>3</a:t>
            </a:r>
            <a:r>
              <a:rPr lang="en-US" sz="1600" dirty="0">
                <a:solidFill>
                  <a:srgbClr val="00B050"/>
                </a:solidFill>
                <a:latin typeface="Arial Nova" panose="020B0504020202020204" pitchFamily="34" charset="0"/>
              </a:rPr>
              <a:t>He-</a:t>
            </a:r>
            <a:r>
              <a:rPr lang="en-US" sz="1600" baseline="30000" dirty="0">
                <a:solidFill>
                  <a:srgbClr val="00B050"/>
                </a:solidFill>
                <a:latin typeface="Arial Nova" panose="020B0504020202020204" pitchFamily="34" charset="0"/>
              </a:rPr>
              <a:t>3</a:t>
            </a:r>
            <a:r>
              <a:rPr lang="en-US" sz="1600" dirty="0">
                <a:solidFill>
                  <a:srgbClr val="00B050"/>
                </a:solidFill>
                <a:latin typeface="Arial Nova" panose="020B0504020202020204" pitchFamily="34" charset="0"/>
              </a:rPr>
              <a:t>He molecular structure </a:t>
            </a:r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40E19A3C-2493-3F39-75B3-3D636AE69C1D}"/>
              </a:ext>
            </a:extLst>
          </p:cNvPr>
          <p:cNvCxnSpPr>
            <a:cxnSpLocks/>
          </p:cNvCxnSpPr>
          <p:nvPr/>
        </p:nvCxnSpPr>
        <p:spPr>
          <a:xfrm flipH="1">
            <a:off x="2624655" y="3277406"/>
            <a:ext cx="606090" cy="212421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FD0B125E-8795-80E4-3488-24E037F27BA4}"/>
              </a:ext>
            </a:extLst>
          </p:cNvPr>
          <p:cNvGrpSpPr/>
          <p:nvPr/>
        </p:nvGrpSpPr>
        <p:grpSpPr>
          <a:xfrm>
            <a:off x="375281" y="5080808"/>
            <a:ext cx="3812279" cy="1237451"/>
            <a:chOff x="3242479" y="2666958"/>
            <a:chExt cx="3812279" cy="1237451"/>
          </a:xfrm>
        </p:grpSpPr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FB7F040B-B13B-3924-2853-79C153547F75}"/>
                </a:ext>
              </a:extLst>
            </p:cNvPr>
            <p:cNvSpPr txBox="1"/>
            <p:nvPr/>
          </p:nvSpPr>
          <p:spPr>
            <a:xfrm>
              <a:off x="3242479" y="2666958"/>
              <a:ext cx="381227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aseline="30000" dirty="0">
                  <a:solidFill>
                    <a:schemeClr val="accent6">
                      <a:lumMod val="75000"/>
                    </a:schemeClr>
                  </a:solidFill>
                  <a:latin typeface="Arial Nova" panose="020B0504020202020204" pitchFamily="34" charset="0"/>
                </a:rPr>
                <a:t>  8</a:t>
              </a: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Arial Nova" panose="020B0504020202020204" pitchFamily="34" charset="0"/>
                </a:rPr>
                <a:t>Be (</a:t>
              </a:r>
              <a:r>
                <a:rPr lang="en-US" sz="1600" dirty="0" err="1">
                  <a:solidFill>
                    <a:schemeClr val="accent6">
                      <a:lumMod val="75000"/>
                    </a:schemeClr>
                  </a:solidFill>
                  <a:latin typeface="Symbol" panose="05050102010706020507" pitchFamily="18" charset="2"/>
                </a:rPr>
                <a:t>a</a:t>
              </a:r>
              <a:r>
                <a:rPr lang="en-US" sz="1600" dirty="0" err="1">
                  <a:solidFill>
                    <a:schemeClr val="accent6">
                      <a:lumMod val="75000"/>
                    </a:schemeClr>
                  </a:solidFill>
                  <a:latin typeface="Arial Nova" panose="020B0504020202020204" pitchFamily="34" charset="0"/>
                </a:rPr>
                <a:t>+</a:t>
              </a:r>
              <a:r>
                <a:rPr lang="en-US" sz="1600" dirty="0" err="1">
                  <a:solidFill>
                    <a:schemeClr val="accent6">
                      <a:lumMod val="75000"/>
                    </a:schemeClr>
                  </a:solidFill>
                  <a:latin typeface="Symbol" panose="05050102010706020507" pitchFamily="18" charset="2"/>
                </a:rPr>
                <a:t>a</a:t>
              </a: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Arial Nova" panose="020B0504020202020204" pitchFamily="34" charset="0"/>
                </a:rPr>
                <a:t>) molecular       </a:t>
              </a:r>
              <a:endParaRPr lang="en-US" sz="1600" baseline="30000" dirty="0">
                <a:solidFill>
                  <a:schemeClr val="accent6">
                    <a:lumMod val="75000"/>
                  </a:schemeClr>
                </a:solidFill>
                <a:latin typeface="Arial Nova" panose="020B0504020202020204" pitchFamily="34" charset="0"/>
              </a:endParaRPr>
            </a:p>
            <a:p>
              <a:r>
                <a:rPr lang="en-US" sz="1600" baseline="30000" dirty="0">
                  <a:solidFill>
                    <a:schemeClr val="accent6">
                      <a:lumMod val="75000"/>
                    </a:schemeClr>
                  </a:solidFill>
                  <a:latin typeface="Arial Nova" panose="020B0504020202020204" pitchFamily="34" charset="0"/>
                </a:rPr>
                <a:t>  9</a:t>
              </a: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Arial Nova" panose="020B0504020202020204" pitchFamily="34" charset="0"/>
                </a:rPr>
                <a:t>Be (</a:t>
              </a:r>
              <a:r>
                <a:rPr lang="en-US" sz="1600" dirty="0" err="1">
                  <a:solidFill>
                    <a:schemeClr val="accent6">
                      <a:lumMod val="75000"/>
                    </a:schemeClr>
                  </a:solidFill>
                  <a:latin typeface="Symbol" panose="05050102010706020507" pitchFamily="18" charset="2"/>
                </a:rPr>
                <a:t>a</a:t>
              </a:r>
              <a:r>
                <a:rPr lang="en-US" sz="1600" dirty="0" err="1">
                  <a:solidFill>
                    <a:schemeClr val="accent6">
                      <a:lumMod val="75000"/>
                    </a:schemeClr>
                  </a:solidFill>
                  <a:latin typeface="Arial Nova" panose="020B0504020202020204" pitchFamily="34" charset="0"/>
                </a:rPr>
                <a:t>+</a:t>
              </a:r>
              <a:r>
                <a:rPr lang="en-US" sz="1600" dirty="0" err="1">
                  <a:solidFill>
                    <a:schemeClr val="accent6">
                      <a:lumMod val="75000"/>
                    </a:schemeClr>
                  </a:solidFill>
                  <a:latin typeface="Symbol" panose="05050102010706020507" pitchFamily="18" charset="2"/>
                </a:rPr>
                <a:t>a</a:t>
              </a:r>
              <a:r>
                <a:rPr lang="en-US" sz="1600" dirty="0" err="1">
                  <a:solidFill>
                    <a:schemeClr val="accent6">
                      <a:lumMod val="75000"/>
                    </a:schemeClr>
                  </a:solidFill>
                  <a:latin typeface="Arial Nova" panose="020B0504020202020204" pitchFamily="34" charset="0"/>
                </a:rPr>
                <a:t>+n</a:t>
              </a: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Arial Nova" panose="020B0504020202020204" pitchFamily="34" charset="0"/>
                </a:rPr>
                <a:t>) Borromean stable nucleus</a:t>
              </a:r>
            </a:p>
            <a:p>
              <a:r>
                <a:rPr lang="en-US" sz="1600" baseline="30000" dirty="0">
                  <a:solidFill>
                    <a:schemeClr val="accent6">
                      <a:lumMod val="75000"/>
                    </a:schemeClr>
                  </a:solidFill>
                  <a:latin typeface="Arial Nova" panose="020B0504020202020204" pitchFamily="34" charset="0"/>
                </a:rPr>
                <a:t>10</a:t>
              </a: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Arial Nova" panose="020B0504020202020204" pitchFamily="34" charset="0"/>
                </a:rPr>
                <a:t>Be (</a:t>
              </a:r>
              <a:r>
                <a:rPr lang="en-US" sz="1600" dirty="0" err="1">
                  <a:solidFill>
                    <a:schemeClr val="accent6">
                      <a:lumMod val="75000"/>
                    </a:schemeClr>
                  </a:solidFill>
                  <a:latin typeface="Symbol" panose="05050102010706020507" pitchFamily="18" charset="2"/>
                </a:rPr>
                <a:t>a</a:t>
              </a:r>
              <a:r>
                <a:rPr lang="en-US" sz="1600" dirty="0" err="1">
                  <a:solidFill>
                    <a:schemeClr val="accent6">
                      <a:lumMod val="75000"/>
                    </a:schemeClr>
                  </a:solidFill>
                  <a:latin typeface="Arial Nova" panose="020B0504020202020204" pitchFamily="34" charset="0"/>
                </a:rPr>
                <a:t>+</a:t>
              </a:r>
              <a:r>
                <a:rPr lang="en-US" sz="1600" dirty="0" err="1">
                  <a:solidFill>
                    <a:schemeClr val="accent6">
                      <a:lumMod val="75000"/>
                    </a:schemeClr>
                  </a:solidFill>
                  <a:latin typeface="Symbol" panose="05050102010706020507" pitchFamily="18" charset="2"/>
                </a:rPr>
                <a:t>a</a:t>
              </a:r>
              <a:r>
                <a:rPr lang="en-US" sz="1600" dirty="0" err="1">
                  <a:solidFill>
                    <a:schemeClr val="accent6">
                      <a:lumMod val="75000"/>
                    </a:schemeClr>
                  </a:solidFill>
                  <a:latin typeface="Arial Nova" panose="020B0504020202020204" pitchFamily="34" charset="0"/>
                </a:rPr>
                <a:t>+n</a:t>
              </a:r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Arial Nova" panose="020B0504020202020204" pitchFamily="34" charset="0"/>
                </a:rPr>
                <a:t>) molecular</a:t>
              </a:r>
            </a:p>
          </p:txBody>
        </p:sp>
        <p:pic>
          <p:nvPicPr>
            <p:cNvPr id="12" name="Imagem 11" descr="Uma imagem contendo tesoura, xícara, café, par&#10;&#10;Descrição gerada automaticamente">
              <a:extLst>
                <a:ext uri="{FF2B5EF4-FFF2-40B4-BE49-F238E27FC236}">
                  <a16:creationId xmlns:a16="http://schemas.microsoft.com/office/drawing/2014/main" id="{735F7A7D-7565-28B7-DC9F-E76634CFB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8736" y="3163208"/>
              <a:ext cx="746826" cy="741201"/>
            </a:xfrm>
            <a:prstGeom prst="rect">
              <a:avLst/>
            </a:prstGeom>
          </p:spPr>
        </p:pic>
      </p:grp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8CADDED2-1D02-8494-D240-43FA5A1D909B}"/>
              </a:ext>
            </a:extLst>
          </p:cNvPr>
          <p:cNvCxnSpPr>
            <a:cxnSpLocks/>
          </p:cNvCxnSpPr>
          <p:nvPr/>
        </p:nvCxnSpPr>
        <p:spPr>
          <a:xfrm>
            <a:off x="6110733" y="3372662"/>
            <a:ext cx="907563" cy="1610909"/>
          </a:xfrm>
          <a:prstGeom prst="straightConnector1">
            <a:avLst/>
          </a:prstGeom>
          <a:ln w="381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>
            <a:extLst>
              <a:ext uri="{FF2B5EF4-FFF2-40B4-BE49-F238E27FC236}">
                <a16:creationId xmlns:a16="http://schemas.microsoft.com/office/drawing/2014/main" id="{97F06592-BFD6-A9A7-094A-4A7D3060E4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4087" y="4800798"/>
            <a:ext cx="607019" cy="600825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6FA9366D-3867-531C-4962-30F621210305}"/>
              </a:ext>
            </a:extLst>
          </p:cNvPr>
          <p:cNvSpPr txBox="1"/>
          <p:nvPr/>
        </p:nvSpPr>
        <p:spPr>
          <a:xfrm>
            <a:off x="6421595" y="5101210"/>
            <a:ext cx="16110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aseline="30000" dirty="0">
                <a:solidFill>
                  <a:schemeClr val="accent5">
                    <a:lumMod val="75000"/>
                  </a:schemeClr>
                </a:solidFill>
                <a:latin typeface="Arial Nova" panose="020B0504020202020204" pitchFamily="34" charset="0"/>
              </a:rPr>
              <a:t>11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Arial Nova" panose="020B0504020202020204" pitchFamily="34" charset="0"/>
              </a:rPr>
              <a:t>Be 1n-halo </a:t>
            </a:r>
          </a:p>
          <a:p>
            <a:r>
              <a:rPr lang="en-US" sz="1600" baseline="30000" dirty="0">
                <a:solidFill>
                  <a:schemeClr val="accent5">
                    <a:lumMod val="75000"/>
                  </a:schemeClr>
                </a:solidFill>
                <a:latin typeface="Arial Nova" panose="020B0504020202020204" pitchFamily="34" charset="0"/>
              </a:rPr>
              <a:t>14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Arial Nova" panose="020B0504020202020204" pitchFamily="34" charset="0"/>
              </a:rPr>
              <a:t>Be 2n-halo </a:t>
            </a:r>
          </a:p>
          <a:p>
            <a:r>
              <a:rPr lang="en-US" sz="1600" baseline="30000" dirty="0">
                <a:solidFill>
                  <a:schemeClr val="accent5">
                    <a:lumMod val="75000"/>
                  </a:schemeClr>
                </a:solidFill>
                <a:latin typeface="Arial Nova" panose="020B0504020202020204" pitchFamily="34" charset="0"/>
              </a:rPr>
              <a:t>16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Arial Nova" panose="020B0504020202020204" pitchFamily="34" charset="0"/>
              </a:rPr>
              <a:t>Be 2n-halo </a:t>
            </a:r>
            <a:endParaRPr lang="en-US" sz="1600" baseline="30000" dirty="0">
              <a:solidFill>
                <a:schemeClr val="accent5">
                  <a:lumMod val="75000"/>
                </a:schemeClr>
              </a:solidFill>
              <a:latin typeface="Arial Nova" panose="020B0504020202020204" pitchFamily="34" charset="0"/>
            </a:endParaRPr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D3EF4B78-CCD7-6E3C-87E4-552E7A5C5615}"/>
              </a:ext>
            </a:extLst>
          </p:cNvPr>
          <p:cNvCxnSpPr>
            <a:cxnSpLocks/>
          </p:cNvCxnSpPr>
          <p:nvPr/>
        </p:nvCxnSpPr>
        <p:spPr>
          <a:xfrm>
            <a:off x="5024500" y="3277406"/>
            <a:ext cx="126932" cy="159292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86D30C1-6876-2AA4-4223-7D209571DC6E}"/>
              </a:ext>
            </a:extLst>
          </p:cNvPr>
          <p:cNvSpPr txBox="1"/>
          <p:nvPr/>
        </p:nvSpPr>
        <p:spPr>
          <a:xfrm>
            <a:off x="4300869" y="4870332"/>
            <a:ext cx="17497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aseline="30000" dirty="0">
                <a:solidFill>
                  <a:srgbClr val="C00000"/>
                </a:solidFill>
                <a:latin typeface="Arial Nova" panose="020B0504020202020204" pitchFamily="34" charset="0"/>
              </a:rPr>
              <a:t>12</a:t>
            </a:r>
            <a:r>
              <a:rPr lang="en-US" sz="1600" dirty="0">
                <a:solidFill>
                  <a:srgbClr val="C00000"/>
                </a:solidFill>
                <a:latin typeface="Arial Nova" panose="020B0504020202020204" pitchFamily="34" charset="0"/>
              </a:rPr>
              <a:t>Be (</a:t>
            </a:r>
            <a:r>
              <a:rPr lang="en-US" sz="1600" dirty="0">
                <a:solidFill>
                  <a:srgbClr val="C00000"/>
                </a:solidFill>
                <a:latin typeface="Symbol" panose="05050102010706020507" pitchFamily="18" charset="2"/>
              </a:rPr>
              <a:t>a</a:t>
            </a:r>
            <a:r>
              <a:rPr lang="en-US" sz="1600" dirty="0">
                <a:solidFill>
                  <a:srgbClr val="C00000"/>
                </a:solidFill>
                <a:latin typeface="Arial Nova" panose="020B0504020202020204" pitchFamily="34" charset="0"/>
              </a:rPr>
              <a:t>+</a:t>
            </a:r>
            <a:r>
              <a:rPr lang="en-US" sz="1600" dirty="0">
                <a:solidFill>
                  <a:srgbClr val="C00000"/>
                </a:solidFill>
                <a:latin typeface="Symbol" panose="05050102010706020507" pitchFamily="18" charset="2"/>
              </a:rPr>
              <a:t>a</a:t>
            </a:r>
            <a:r>
              <a:rPr lang="en-US" sz="1600" dirty="0">
                <a:solidFill>
                  <a:srgbClr val="C00000"/>
                </a:solidFill>
                <a:latin typeface="Arial Nova" panose="020B0504020202020204" pitchFamily="34" charset="0"/>
              </a:rPr>
              <a:t>+4n)</a:t>
            </a:r>
          </a:p>
          <a:p>
            <a:r>
              <a:rPr lang="en-US" sz="1600" dirty="0">
                <a:solidFill>
                  <a:srgbClr val="C00000"/>
                </a:solidFill>
                <a:latin typeface="Arial Nova" panose="020B0504020202020204" pitchFamily="34" charset="0"/>
              </a:rPr>
              <a:t>        (</a:t>
            </a:r>
            <a:r>
              <a:rPr lang="en-US" sz="1600" baseline="30000" dirty="0">
                <a:solidFill>
                  <a:srgbClr val="C00000"/>
                </a:solidFill>
                <a:latin typeface="Arial Nova" panose="020B0504020202020204" pitchFamily="34" charset="0"/>
              </a:rPr>
              <a:t>8</a:t>
            </a:r>
            <a:r>
              <a:rPr lang="en-US" sz="1600" dirty="0">
                <a:solidFill>
                  <a:srgbClr val="C00000"/>
                </a:solidFill>
                <a:latin typeface="Arial Nova" panose="020B0504020202020204" pitchFamily="34" charset="0"/>
              </a:rPr>
              <a:t>He+</a:t>
            </a:r>
            <a:r>
              <a:rPr lang="en-US" sz="1600" dirty="0">
                <a:solidFill>
                  <a:srgbClr val="C00000"/>
                </a:solidFill>
                <a:latin typeface="Symbol" panose="05050102010706020507" pitchFamily="18" charset="2"/>
              </a:rPr>
              <a:t>a</a:t>
            </a:r>
            <a:r>
              <a:rPr lang="en-US" sz="1600" dirty="0">
                <a:solidFill>
                  <a:srgbClr val="C00000"/>
                </a:solidFill>
                <a:latin typeface="Arial Nova" panose="020B0504020202020204" pitchFamily="34" charset="0"/>
              </a:rPr>
              <a:t>)         </a:t>
            </a:r>
          </a:p>
          <a:p>
            <a:r>
              <a:rPr lang="en-US" sz="1600" dirty="0">
                <a:solidFill>
                  <a:srgbClr val="C00000"/>
                </a:solidFill>
                <a:latin typeface="Arial Nova" panose="020B0504020202020204" pitchFamily="34" charset="0"/>
              </a:rPr>
              <a:t>        (</a:t>
            </a:r>
            <a:r>
              <a:rPr lang="en-US" sz="1600" baseline="30000" dirty="0">
                <a:solidFill>
                  <a:srgbClr val="C00000"/>
                </a:solidFill>
                <a:latin typeface="Arial Nova" panose="020B0504020202020204" pitchFamily="34" charset="0"/>
              </a:rPr>
              <a:t>6</a:t>
            </a:r>
            <a:r>
              <a:rPr lang="en-US" sz="1600" dirty="0">
                <a:solidFill>
                  <a:srgbClr val="C00000"/>
                </a:solidFill>
                <a:latin typeface="Arial Nova" panose="020B0504020202020204" pitchFamily="34" charset="0"/>
              </a:rPr>
              <a:t>He+</a:t>
            </a:r>
            <a:r>
              <a:rPr lang="en-US" sz="1600" baseline="30000" dirty="0">
                <a:solidFill>
                  <a:srgbClr val="C00000"/>
                </a:solidFill>
                <a:latin typeface="Arial Nova" panose="020B0504020202020204" pitchFamily="34" charset="0"/>
              </a:rPr>
              <a:t>6</a:t>
            </a:r>
            <a:r>
              <a:rPr lang="en-US" sz="1600" dirty="0">
                <a:solidFill>
                  <a:srgbClr val="C00000"/>
                </a:solidFill>
                <a:latin typeface="Arial Nova" panose="020B0504020202020204" pitchFamily="34" charset="0"/>
              </a:rPr>
              <a:t>He)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C9D8F9D3-C978-7DD6-19AB-3CE25F728A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6626" y="5441607"/>
            <a:ext cx="624480" cy="6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85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BAC16879-E397-BA78-520C-0019CB462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469" y="2293937"/>
            <a:ext cx="5037931" cy="394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3" name="Oval 6">
            <a:extLst>
              <a:ext uri="{FF2B5EF4-FFF2-40B4-BE49-F238E27FC236}">
                <a16:creationId xmlns:a16="http://schemas.microsoft.com/office/drawing/2014/main" id="{89254449-1539-BE00-F596-C5B49FDC3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260724"/>
            <a:ext cx="1325562" cy="473075"/>
          </a:xfrm>
          <a:prstGeom prst="ellipse">
            <a:avLst/>
          </a:prstGeom>
          <a:solidFill>
            <a:srgbClr val="FF0000">
              <a:alpha val="50195"/>
            </a:srgbClr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320F044-65FB-73A0-029B-C3AEED9E8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954" y="601663"/>
            <a:ext cx="8839200" cy="15240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86% of </a:t>
            </a:r>
            <a:r>
              <a:rPr lang="en-GB" sz="1600" baseline="300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3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He is destroyed by (1) </a:t>
            </a:r>
            <a:r>
              <a:rPr lang="en-GB" sz="1600" baseline="300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3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He(</a:t>
            </a:r>
            <a:r>
              <a:rPr lang="en-GB" sz="1600" baseline="300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3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He,2p)</a:t>
            </a:r>
            <a:r>
              <a:rPr lang="en-GB" sz="1600" baseline="300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4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He reaction and 14%  by (2)  </a:t>
            </a:r>
            <a:r>
              <a:rPr lang="en-GB" sz="1600" baseline="300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3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He(</a:t>
            </a:r>
            <a:r>
              <a:rPr lang="en-GB" sz="1600" baseline="300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4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He,)</a:t>
            </a:r>
            <a:r>
              <a:rPr lang="en-GB" sz="1600" baseline="300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7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Be.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competition of (1) and (2) may have implications in the solar neutrino problem.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ea typeface="DejaVu Sans" pitchFamily="2"/>
                <a:cs typeface="Arial" panose="020B0604020202020204" pitchFamily="34" charset="0"/>
              </a:rPr>
              <a:t>Constraints to the baryon-to-photon ratio from BBN. (indicates inconsistency in the </a:t>
            </a:r>
            <a:r>
              <a:rPr lang="en-GB" sz="1600" baseline="300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ea typeface="DejaVu Sans" pitchFamily="2"/>
                <a:cs typeface="Arial" panose="020B0604020202020204" pitchFamily="34" charset="0"/>
              </a:rPr>
              <a:t>3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ea typeface="DejaVu Sans" pitchFamily="2"/>
                <a:cs typeface="Arial" panose="020B0604020202020204" pitchFamily="34" charset="0"/>
              </a:rPr>
              <a:t>He abundances compared to the other abundances).</a:t>
            </a:r>
          </a:p>
        </p:txBody>
      </p:sp>
      <p:sp>
        <p:nvSpPr>
          <p:cNvPr id="20486" name="Text Box 2">
            <a:extLst>
              <a:ext uri="{FF2B5EF4-FFF2-40B4-BE49-F238E27FC236}">
                <a16:creationId xmlns:a16="http://schemas.microsoft.com/office/drawing/2014/main" id="{A0A894D4-BCA3-D524-73EE-A6206D60C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2586037"/>
            <a:ext cx="3371850" cy="107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pt-BR" sz="1600" dirty="0">
                <a:solidFill>
                  <a:srgbClr val="660033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A resonance at 11.0 MeV in this reaction for the compound nucleus </a:t>
            </a:r>
            <a:r>
              <a:rPr lang="en-GB" altLang="pt-BR" sz="1600" baseline="30000" dirty="0">
                <a:solidFill>
                  <a:srgbClr val="660033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6</a:t>
            </a:r>
            <a:r>
              <a:rPr lang="en-GB" altLang="pt-BR" sz="1600" dirty="0">
                <a:solidFill>
                  <a:srgbClr val="660033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Be=</a:t>
            </a:r>
            <a:r>
              <a:rPr lang="en-GB" altLang="pt-BR" sz="1600" baseline="30000" dirty="0">
                <a:solidFill>
                  <a:srgbClr val="660033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3</a:t>
            </a:r>
            <a:r>
              <a:rPr lang="en-GB" altLang="pt-BR" sz="1600" dirty="0">
                <a:solidFill>
                  <a:srgbClr val="660033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He+</a:t>
            </a:r>
            <a:r>
              <a:rPr lang="en-GB" altLang="pt-BR" sz="1600" baseline="30000" dirty="0">
                <a:solidFill>
                  <a:srgbClr val="660033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3</a:t>
            </a:r>
            <a:r>
              <a:rPr lang="en-GB" altLang="pt-BR" sz="1600" dirty="0">
                <a:solidFill>
                  <a:srgbClr val="660033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He would increase the destruction of the </a:t>
            </a:r>
            <a:r>
              <a:rPr lang="en-GB" altLang="pt-BR" sz="1600" baseline="30000" dirty="0">
                <a:solidFill>
                  <a:srgbClr val="660033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3</a:t>
            </a:r>
            <a:r>
              <a:rPr lang="en-GB" altLang="pt-BR" sz="1600" dirty="0">
                <a:solidFill>
                  <a:srgbClr val="660033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He. </a:t>
            </a:r>
          </a:p>
        </p:txBody>
      </p:sp>
      <p:sp>
        <p:nvSpPr>
          <p:cNvPr id="2" name="Oval 16">
            <a:extLst>
              <a:ext uri="{FF2B5EF4-FFF2-40B4-BE49-F238E27FC236}">
                <a16:creationId xmlns:a16="http://schemas.microsoft.com/office/drawing/2014/main" id="{46694A36-4B37-CA0C-D1B4-005F98786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4268787"/>
            <a:ext cx="304800" cy="3048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Arial Nova" panose="020B0504020202020204" pitchFamily="34" charset="0"/>
            </a:endParaRPr>
          </a:p>
        </p:txBody>
      </p:sp>
      <p:sp>
        <p:nvSpPr>
          <p:cNvPr id="3" name="Oval 16">
            <a:extLst>
              <a:ext uri="{FF2B5EF4-FFF2-40B4-BE49-F238E27FC236}">
                <a16:creationId xmlns:a16="http://schemas.microsoft.com/office/drawing/2014/main" id="{F9083F10-E7F2-02D1-7BF4-1F760F570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3991697"/>
            <a:ext cx="304800" cy="3048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Arial Nova" panose="020B0504020202020204" pitchFamily="34" charset="0"/>
            </a:endParaRPr>
          </a:p>
        </p:txBody>
      </p:sp>
      <p:sp>
        <p:nvSpPr>
          <p:cNvPr id="4" name="Oval 16">
            <a:extLst>
              <a:ext uri="{FF2B5EF4-FFF2-40B4-BE49-F238E27FC236}">
                <a16:creationId xmlns:a16="http://schemas.microsoft.com/office/drawing/2014/main" id="{CEAC3C3E-C63B-6513-0867-38FF5C591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288164"/>
            <a:ext cx="304800" cy="3048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Arial Nova" panose="020B0504020202020204" pitchFamily="34" charset="0"/>
            </a:endParaRPr>
          </a:p>
        </p:txBody>
      </p:sp>
      <p:sp>
        <p:nvSpPr>
          <p:cNvPr id="5" name="Rectangle 59">
            <a:extLst>
              <a:ext uri="{FF2B5EF4-FFF2-40B4-BE49-F238E27FC236}">
                <a16:creationId xmlns:a16="http://schemas.microsoft.com/office/drawing/2014/main" id="{731BB7F6-412F-8C4C-8F20-0D5751E75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6071" y="80870"/>
            <a:ext cx="2608406" cy="394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kern="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6</a:t>
            </a:r>
            <a:r>
              <a:rPr kumimoji="1" lang="en-US" altLang="ja-JP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Be and solar neutrinos</a:t>
            </a:r>
            <a:endParaRPr lang="en-US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" panose="020B05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tângulo 3">
            <a:extLst>
              <a:ext uri="{FF2B5EF4-FFF2-40B4-BE49-F238E27FC236}">
                <a16:creationId xmlns:a16="http://schemas.microsoft.com/office/drawing/2014/main" id="{C9363026-BCBB-046A-7CCC-999D0BF98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4242" y="100886"/>
            <a:ext cx="39485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pt-BR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  <a:cs typeface="Arial" panose="020B0604020202020204" pitchFamily="34" charset="0"/>
              </a:rPr>
              <a:t>6</a:t>
            </a:r>
            <a:r>
              <a:rPr lang="en-GB" altLang="pt-BR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  <a:cs typeface="Arial" panose="020B0604020202020204" pitchFamily="34" charset="0"/>
              </a:rPr>
              <a:t>Be and the </a:t>
            </a:r>
            <a:r>
              <a:rPr lang="en-GB" altLang="pt-BR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  <a:cs typeface="Arial" panose="020B0604020202020204" pitchFamily="34" charset="0"/>
              </a:rPr>
              <a:t>3</a:t>
            </a:r>
            <a:r>
              <a:rPr lang="en-GB" altLang="pt-BR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  <a:cs typeface="Arial" panose="020B0604020202020204" pitchFamily="34" charset="0"/>
              </a:rPr>
              <a:t>He(</a:t>
            </a:r>
            <a:r>
              <a:rPr lang="en-GB" altLang="pt-BR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  <a:cs typeface="Arial" panose="020B0604020202020204" pitchFamily="34" charset="0"/>
              </a:rPr>
              <a:t>3</a:t>
            </a:r>
            <a:r>
              <a:rPr lang="en-GB" altLang="pt-BR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  <a:cs typeface="Arial" panose="020B0604020202020204" pitchFamily="34" charset="0"/>
              </a:rPr>
              <a:t>He,2p)</a:t>
            </a:r>
            <a:r>
              <a:rPr lang="en-GB" altLang="pt-BR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  <a:cs typeface="Arial" panose="020B0604020202020204" pitchFamily="34" charset="0"/>
              </a:rPr>
              <a:t>4</a:t>
            </a:r>
            <a:r>
              <a:rPr lang="en-GB" altLang="pt-BR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  <a:cs typeface="Arial" panose="020B0604020202020204" pitchFamily="34" charset="0"/>
              </a:rPr>
              <a:t>He reaction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608C4893-1825-FCAE-DD5F-B66D2439A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" y="685800"/>
            <a:ext cx="6384925" cy="3714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000" tIns="46800" rIns="90000" bIns="46800">
            <a:spAutoFit/>
          </a:bodyPr>
          <a:lstStyle>
            <a:lvl1pPr>
              <a:lnSpc>
                <a:spcPts val="4975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</a:defRPr>
            </a:lvl1pPr>
            <a:lvl2pPr>
              <a:lnSpc>
                <a:spcPts val="4975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</a:defRPr>
            </a:lvl2pPr>
            <a:lvl3pPr>
              <a:lnSpc>
                <a:spcPts val="4975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</a:defRPr>
            </a:lvl3pPr>
            <a:lvl4pPr>
              <a:lnSpc>
                <a:spcPts val="4975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</a:defRPr>
            </a:lvl4pPr>
            <a:lvl5pPr>
              <a:lnSpc>
                <a:spcPts val="4975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defTabSz="449263" fontAlgn="base">
              <a:lnSpc>
                <a:spcPts val="497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defTabSz="449263" fontAlgn="base">
              <a:lnSpc>
                <a:spcPts val="497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defTabSz="449263" fontAlgn="base">
              <a:lnSpc>
                <a:spcPts val="497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defTabSz="449263" fontAlgn="base">
              <a:lnSpc>
                <a:spcPts val="497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GB" sz="1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  <a:cs typeface="Arial" panose="020B0604020202020204" pitchFamily="34" charset="0"/>
              </a:rPr>
              <a:t> Gran </a:t>
            </a:r>
            <a:r>
              <a:rPr lang="en-GB" sz="1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  <a:cs typeface="Arial" panose="020B0604020202020204" pitchFamily="34" charset="0"/>
              </a:rPr>
              <a:t>Sasso</a:t>
            </a:r>
            <a:r>
              <a:rPr lang="en-GB" sz="1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  <a:cs typeface="Arial" panose="020B0604020202020204" pitchFamily="34" charset="0"/>
              </a:rPr>
              <a:t>: direct measurements for the </a:t>
            </a:r>
            <a:r>
              <a:rPr lang="en-GB" sz="1800" baseline="30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  <a:cs typeface="Arial" panose="020B0604020202020204" pitchFamily="34" charset="0"/>
              </a:rPr>
              <a:t>3</a:t>
            </a:r>
            <a:r>
              <a:rPr lang="en-GB" sz="1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  <a:cs typeface="Arial" panose="020B0604020202020204" pitchFamily="34" charset="0"/>
              </a:rPr>
              <a:t>He+</a:t>
            </a:r>
            <a:r>
              <a:rPr lang="en-GB" sz="1800" baseline="30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  <a:cs typeface="Arial" panose="020B0604020202020204" pitchFamily="34" charset="0"/>
              </a:rPr>
              <a:t>3</a:t>
            </a:r>
            <a:r>
              <a:rPr lang="en-GB" sz="1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  <a:cs typeface="Arial" panose="020B0604020202020204" pitchFamily="34" charset="0"/>
              </a:rPr>
              <a:t>He capture: 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8BB6FB44-72E9-54F6-83AE-FE7961A6C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5988" y="2789238"/>
            <a:ext cx="3773487" cy="833178"/>
          </a:xfrm>
          <a:prstGeom prst="rect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lnSpc>
                <a:spcPts val="4975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</a:defRPr>
            </a:lvl1pPr>
            <a:lvl2pPr>
              <a:lnSpc>
                <a:spcPts val="4975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</a:defRPr>
            </a:lvl2pPr>
            <a:lvl3pPr>
              <a:lnSpc>
                <a:spcPts val="4975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</a:defRPr>
            </a:lvl3pPr>
            <a:lvl4pPr>
              <a:lnSpc>
                <a:spcPts val="4975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</a:defRPr>
            </a:lvl4pPr>
            <a:lvl5pPr>
              <a:lnSpc>
                <a:spcPts val="4975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defTabSz="449263" fontAlgn="base">
              <a:lnSpc>
                <a:spcPts val="497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defTabSz="449263" fontAlgn="base">
              <a:lnSpc>
                <a:spcPts val="497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defTabSz="449263" fontAlgn="base">
              <a:lnSpc>
                <a:spcPts val="497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defTabSz="449263" fontAlgn="base">
              <a:lnSpc>
                <a:spcPts val="497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defRPr/>
            </a:pPr>
            <a:r>
              <a:rPr lang="en-GB" sz="1600" dirty="0">
                <a:solidFill>
                  <a:schemeClr val="tx2">
                    <a:lumMod val="50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Electron screening effects or a broad resonance in </a:t>
            </a:r>
            <a:r>
              <a:rPr lang="en-GB" sz="1600" baseline="30000" dirty="0">
                <a:solidFill>
                  <a:schemeClr val="tx2">
                    <a:lumMod val="50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6</a:t>
            </a:r>
            <a:r>
              <a:rPr lang="en-GB" sz="1600" dirty="0">
                <a:solidFill>
                  <a:schemeClr val="tx2">
                    <a:lumMod val="50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Be </a:t>
            </a:r>
          </a:p>
          <a:p>
            <a:pPr algn="ctr">
              <a:lnSpc>
                <a:spcPct val="100000"/>
              </a:lnSpc>
              <a:defRPr/>
            </a:pPr>
            <a:r>
              <a:rPr lang="en-GB" sz="1600" dirty="0">
                <a:solidFill>
                  <a:schemeClr val="tx2">
                    <a:lumMod val="50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near  the </a:t>
            </a:r>
            <a:r>
              <a:rPr lang="en-GB" sz="1600" baseline="30000" dirty="0">
                <a:solidFill>
                  <a:schemeClr val="tx2">
                    <a:lumMod val="50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3</a:t>
            </a:r>
            <a:r>
              <a:rPr lang="en-GB" sz="1600" dirty="0">
                <a:solidFill>
                  <a:schemeClr val="tx2">
                    <a:lumMod val="50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He+</a:t>
            </a:r>
            <a:r>
              <a:rPr lang="en-GB" sz="1600" baseline="30000" dirty="0">
                <a:solidFill>
                  <a:schemeClr val="tx2">
                    <a:lumMod val="50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3</a:t>
            </a:r>
            <a:r>
              <a:rPr lang="en-GB" sz="1600" dirty="0">
                <a:solidFill>
                  <a:schemeClr val="tx2">
                    <a:lumMod val="50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He threshold?</a:t>
            </a:r>
          </a:p>
        </p:txBody>
      </p:sp>
      <p:pic>
        <p:nvPicPr>
          <p:cNvPr id="21509" name="Imagem 5">
            <a:extLst>
              <a:ext uri="{FF2B5EF4-FFF2-40B4-BE49-F238E27FC236}">
                <a16:creationId xmlns:a16="http://schemas.microsoft.com/office/drawing/2014/main" id="{D94385B4-1BBF-51EF-EFD1-BBC7CA209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941810"/>
            <a:ext cx="2027237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Imagem 8">
            <a:extLst>
              <a:ext uri="{FF2B5EF4-FFF2-40B4-BE49-F238E27FC236}">
                <a16:creationId xmlns:a16="http://schemas.microsoft.com/office/drawing/2014/main" id="{4EE460B1-5062-0C37-1109-9D56AACA5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1111250"/>
            <a:ext cx="4906962" cy="123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CaixaDeTexto 10">
            <a:extLst>
              <a:ext uri="{FF2B5EF4-FFF2-40B4-BE49-F238E27FC236}">
                <a16:creationId xmlns:a16="http://schemas.microsoft.com/office/drawing/2014/main" id="{1272CAAC-85C5-050E-E168-13FFED2DF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376" y="4310157"/>
            <a:ext cx="476091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1400" dirty="0" err="1">
                <a:latin typeface="Arial Nova" panose="020B0504020202020204" pitchFamily="34" charset="0"/>
              </a:rPr>
              <a:t>Ue</a:t>
            </a:r>
            <a:r>
              <a:rPr lang="en-US" altLang="pt-BR" sz="1400" dirty="0">
                <a:latin typeface="Arial Nova" panose="020B0504020202020204" pitchFamily="34" charset="0"/>
              </a:rPr>
              <a:t> = 294 +- 47 eV  from Bonetti et al. PRL 82 (1999) 5205</a:t>
            </a:r>
          </a:p>
          <a:p>
            <a:r>
              <a:rPr lang="en-US" altLang="pt-BR" sz="1400" dirty="0" err="1">
                <a:latin typeface="Arial Nova" panose="020B0504020202020204" pitchFamily="34" charset="0"/>
              </a:rPr>
              <a:t>Ue</a:t>
            </a:r>
            <a:r>
              <a:rPr lang="en-US" altLang="pt-BR" sz="1400" dirty="0">
                <a:latin typeface="Arial Nova" panose="020B0504020202020204" pitchFamily="34" charset="0"/>
              </a:rPr>
              <a:t> = 305 +- 90  eV from compilation</a:t>
            </a:r>
          </a:p>
          <a:p>
            <a:r>
              <a:rPr lang="en-US" altLang="pt-BR" sz="1400" dirty="0" err="1">
                <a:latin typeface="Arial Nova" panose="020B0504020202020204" pitchFamily="34" charset="0"/>
              </a:rPr>
              <a:t>Ue</a:t>
            </a:r>
            <a:r>
              <a:rPr lang="en-US" altLang="pt-BR" sz="1400" dirty="0">
                <a:latin typeface="Arial Nova" panose="020B0504020202020204" pitchFamily="34" charset="0"/>
              </a:rPr>
              <a:t> = 240 eV adiabatic model</a:t>
            </a:r>
          </a:p>
        </p:txBody>
      </p:sp>
      <p:sp>
        <p:nvSpPr>
          <p:cNvPr id="21512" name="CaixaDeTexto 12">
            <a:extLst>
              <a:ext uri="{FF2B5EF4-FFF2-40B4-BE49-F238E27FC236}">
                <a16:creationId xmlns:a16="http://schemas.microsoft.com/office/drawing/2014/main" id="{4E57995F-1A55-E248-F250-5A3CDB152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7238" y="5717777"/>
            <a:ext cx="28162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400" dirty="0">
                <a:solidFill>
                  <a:srgbClr val="3333CD"/>
                </a:solidFill>
                <a:latin typeface="Arial Nova" panose="020B0504020202020204" pitchFamily="34" charset="0"/>
              </a:rPr>
              <a:t>C. </a:t>
            </a:r>
            <a:r>
              <a:rPr lang="pt-BR" altLang="pt-BR" sz="1400" dirty="0" err="1">
                <a:solidFill>
                  <a:srgbClr val="3333CD"/>
                </a:solidFill>
                <a:latin typeface="Arial Nova" panose="020B0504020202020204" pitchFamily="34" charset="0"/>
              </a:rPr>
              <a:t>Bertulani</a:t>
            </a:r>
            <a:r>
              <a:rPr lang="pt-BR" altLang="pt-BR" sz="1400" dirty="0">
                <a:solidFill>
                  <a:srgbClr val="3333CD"/>
                </a:solidFill>
                <a:latin typeface="Arial Nova" panose="020B0504020202020204" pitchFamily="34" charset="0"/>
              </a:rPr>
              <a:t> , </a:t>
            </a:r>
            <a:r>
              <a:rPr lang="pt-BR" altLang="pt-BR" sz="1400" dirty="0" err="1">
                <a:solidFill>
                  <a:srgbClr val="3333CD"/>
                </a:solidFill>
                <a:latin typeface="Arial Nova" panose="020B0504020202020204" pitchFamily="34" charset="0"/>
              </a:rPr>
              <a:t>Spitaleri</a:t>
            </a:r>
            <a:r>
              <a:rPr lang="pt-BR" altLang="pt-BR" sz="1400" dirty="0">
                <a:solidFill>
                  <a:srgbClr val="3333CD"/>
                </a:solidFill>
                <a:latin typeface="Arial Nova" panose="020B0504020202020204" pitchFamily="34" charset="0"/>
              </a:rPr>
              <a:t>,</a:t>
            </a:r>
          </a:p>
          <a:p>
            <a:r>
              <a:rPr lang="fr-FR" altLang="pt-BR" sz="1400" dirty="0">
                <a:solidFill>
                  <a:srgbClr val="3333CD"/>
                </a:solidFill>
                <a:latin typeface="Arial Nova" panose="020B0504020202020204" pitchFamily="34" charset="0"/>
              </a:rPr>
              <a:t>Eur. Phys. J. 165, 02002 (2017)</a:t>
            </a:r>
            <a:endParaRPr lang="pt-BR" altLang="pt-BR" sz="1400" dirty="0">
              <a:latin typeface="Arial Nova" panose="020B0504020202020204" pitchFamily="34" charset="0"/>
            </a:endParaRPr>
          </a:p>
        </p:txBody>
      </p:sp>
      <p:pic>
        <p:nvPicPr>
          <p:cNvPr id="21513" name="Imagem 14">
            <a:extLst>
              <a:ext uri="{FF2B5EF4-FFF2-40B4-BE49-F238E27FC236}">
                <a16:creationId xmlns:a16="http://schemas.microsoft.com/office/drawing/2014/main" id="{2304C518-96BB-2029-4AE4-244427D59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2541635"/>
            <a:ext cx="4321175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8F7FAB20-CBD0-A844-0035-44C824EBA164}"/>
              </a:ext>
            </a:extLst>
          </p:cNvPr>
          <p:cNvSpPr/>
          <p:nvPr/>
        </p:nvSpPr>
        <p:spPr>
          <a:xfrm>
            <a:off x="146050" y="1121744"/>
            <a:ext cx="5022849" cy="1278556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 Nova" panose="020B0504020202020204" pitchFamily="34" charset="0"/>
            </a:endParaRPr>
          </a:p>
        </p:txBody>
      </p:sp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399C3A09-B449-9FEC-9553-761D66A3AA5F}"/>
              </a:ext>
            </a:extLst>
          </p:cNvPr>
          <p:cNvCxnSpPr>
            <a:cxnSpLocks/>
          </p:cNvCxnSpPr>
          <p:nvPr/>
        </p:nvCxnSpPr>
        <p:spPr>
          <a:xfrm flipV="1">
            <a:off x="1524000" y="3622416"/>
            <a:ext cx="3270252" cy="949584"/>
          </a:xfrm>
          <a:prstGeom prst="straightConnector1">
            <a:avLst/>
          </a:prstGeom>
          <a:ln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CC92143-AEC5-A9CB-088A-01910BF30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18" y="1705092"/>
            <a:ext cx="4913541" cy="458597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63B8BD7-2DFB-2474-E4AE-016A06E36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304" y="2332001"/>
            <a:ext cx="4460200" cy="74766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60E7E54-9085-4CDB-20E3-F34F9D4CF4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564" y="633645"/>
            <a:ext cx="4724400" cy="65782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AB2A18E2-C173-9CF8-1D8B-63713BDE94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6600" y="1500646"/>
            <a:ext cx="4343400" cy="663489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685FAB40-D984-E70D-DF3B-68A234D24414}"/>
              </a:ext>
            </a:extLst>
          </p:cNvPr>
          <p:cNvSpPr/>
          <p:nvPr/>
        </p:nvSpPr>
        <p:spPr>
          <a:xfrm>
            <a:off x="4194464" y="610242"/>
            <a:ext cx="4762500" cy="78090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 Nova" panose="020B0504020202020204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96AD7771-1485-6725-4042-D6EA76E757F2}"/>
              </a:ext>
            </a:extLst>
          </p:cNvPr>
          <p:cNvSpPr/>
          <p:nvPr/>
        </p:nvSpPr>
        <p:spPr>
          <a:xfrm>
            <a:off x="4194464" y="1440951"/>
            <a:ext cx="4762500" cy="81467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 Nova" panose="020B0504020202020204" pitchFamily="34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F8EE866-C97F-DEFE-3C22-0F0063121904}"/>
              </a:ext>
            </a:extLst>
          </p:cNvPr>
          <p:cNvSpPr/>
          <p:nvPr/>
        </p:nvSpPr>
        <p:spPr>
          <a:xfrm>
            <a:off x="4187536" y="2297348"/>
            <a:ext cx="4762500" cy="81467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 Nova" panose="020B05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B39C595-AC80-D8A5-7D9F-86D92E307F66}"/>
              </a:ext>
            </a:extLst>
          </p:cNvPr>
          <p:cNvSpPr txBox="1"/>
          <p:nvPr/>
        </p:nvSpPr>
        <p:spPr>
          <a:xfrm>
            <a:off x="7398327" y="5762690"/>
            <a:ext cx="17526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pt-BR" sz="1200" dirty="0">
                <a:solidFill>
                  <a:srgbClr val="0070C0"/>
                </a:solidFill>
                <a:latin typeface="Arial Nova" panose="020B0504020202020204" pitchFamily="34" charset="0"/>
              </a:rPr>
              <a:t>V. Guimaraes et al. </a:t>
            </a:r>
          </a:p>
          <a:p>
            <a:pPr algn="l"/>
            <a:r>
              <a:rPr lang="en-US" sz="1200" dirty="0">
                <a:latin typeface="Arial Nova" panose="020B0504020202020204" pitchFamily="34" charset="0"/>
              </a:rPr>
              <a:t>NPA 722, 341c (2003).</a:t>
            </a:r>
            <a:endParaRPr lang="pt-BR" sz="1200" dirty="0">
              <a:latin typeface="Arial Nova" panose="020B0504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AE8C895-C0A4-4ED8-4343-8508243AE429}"/>
              </a:ext>
            </a:extLst>
          </p:cNvPr>
          <p:cNvSpPr/>
          <p:nvPr/>
        </p:nvSpPr>
        <p:spPr>
          <a:xfrm>
            <a:off x="7398327" y="5725734"/>
            <a:ext cx="1690726" cy="522023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 Nova" panose="020B0504020202020204" pitchFamily="34" charset="0"/>
            </a:endParaRPr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52E753A2-0509-0FD6-9F92-7A6ADED37A2F}"/>
              </a:ext>
            </a:extLst>
          </p:cNvPr>
          <p:cNvCxnSpPr>
            <a:cxnSpLocks/>
          </p:cNvCxnSpPr>
          <p:nvPr/>
        </p:nvCxnSpPr>
        <p:spPr>
          <a:xfrm flipH="1" flipV="1">
            <a:off x="2413379" y="3803235"/>
            <a:ext cx="2387221" cy="78788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2">
            <a:extLst>
              <a:ext uri="{FF2B5EF4-FFF2-40B4-BE49-F238E27FC236}">
                <a16:creationId xmlns:a16="http://schemas.microsoft.com/office/drawing/2014/main" id="{99630FFB-3177-5734-575D-A7B498C1A2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379948"/>
            <a:ext cx="2641863" cy="191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13A6F0CE-D0D7-A39A-9F0C-1F0DA98D44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5036" y="3153745"/>
            <a:ext cx="2764453" cy="1253551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44A3AA8F-7784-C646-820D-E9E284BB70E3}"/>
              </a:ext>
            </a:extLst>
          </p:cNvPr>
          <p:cNvSpPr/>
          <p:nvPr/>
        </p:nvSpPr>
        <p:spPr>
          <a:xfrm>
            <a:off x="359955" y="529553"/>
            <a:ext cx="7599362" cy="11546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t-BR" sz="1600" baseline="300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6</a:t>
            </a:r>
            <a:r>
              <a:rPr lang="pt-BR" sz="16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Li(</a:t>
            </a:r>
            <a:r>
              <a:rPr lang="pt-BR" sz="1600" baseline="300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7</a:t>
            </a:r>
            <a:r>
              <a:rPr lang="pt-BR" sz="16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Li,</a:t>
            </a:r>
            <a:r>
              <a:rPr lang="pt-BR" sz="1600" baseline="300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7</a:t>
            </a:r>
            <a:r>
              <a:rPr lang="pt-BR" sz="16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Be)</a:t>
            </a:r>
            <a:r>
              <a:rPr lang="pt-BR" sz="1600" baseline="300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6</a:t>
            </a:r>
            <a:r>
              <a:rPr lang="pt-BR" sz="16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He </a:t>
            </a:r>
            <a:r>
              <a:rPr lang="pt-BR" sz="1600" dirty="0" err="1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reaction</a:t>
            </a:r>
            <a:r>
              <a:rPr lang="pt-BR" sz="16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at 455MeV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t-BR" sz="1600" baseline="300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6</a:t>
            </a:r>
            <a:r>
              <a:rPr lang="pt-BR" sz="16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Li(</a:t>
            </a:r>
            <a:r>
              <a:rPr lang="pt-BR" sz="1600" baseline="300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3</a:t>
            </a:r>
            <a:r>
              <a:rPr lang="pt-BR" sz="16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He,</a:t>
            </a:r>
            <a:r>
              <a:rPr lang="en-US" sz="1600" i="1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t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)</a:t>
            </a:r>
            <a:r>
              <a:rPr lang="en-US" sz="1600" baseline="300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6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Be reaction at </a:t>
            </a:r>
            <a:r>
              <a:rPr lang="pt-BR" sz="16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450MeV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RCNP  Osaka </a:t>
            </a:r>
            <a:r>
              <a:rPr lang="pt-BR" sz="1600" dirty="0" err="1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University</a:t>
            </a:r>
            <a:r>
              <a:rPr lang="pt-BR" sz="16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Retângulo 3">
            <a:extLst>
              <a:ext uri="{FF2B5EF4-FFF2-40B4-BE49-F238E27FC236}">
                <a16:creationId xmlns:a16="http://schemas.microsoft.com/office/drawing/2014/main" id="{1B6B4F8E-9BDA-55BB-F58E-51F65D4D1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7876" y="101257"/>
            <a:ext cx="26148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pt-BR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  <a:cs typeface="Arial" panose="020B0604020202020204" pitchFamily="34" charset="0"/>
              </a:rPr>
              <a:t>What is known for A=6  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61BCAB04-058E-9348-D741-0D853E30A8F6}"/>
              </a:ext>
            </a:extLst>
          </p:cNvPr>
          <p:cNvCxnSpPr>
            <a:cxnSpLocks/>
          </p:cNvCxnSpPr>
          <p:nvPr/>
        </p:nvCxnSpPr>
        <p:spPr>
          <a:xfrm flipH="1" flipV="1">
            <a:off x="4000500" y="3276600"/>
            <a:ext cx="723900" cy="29144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 14">
            <a:extLst>
              <a:ext uri="{FF2B5EF4-FFF2-40B4-BE49-F238E27FC236}">
                <a16:creationId xmlns:a16="http://schemas.microsoft.com/office/drawing/2014/main" id="{A1691C25-AB9F-E0F8-617C-4AE2C698320A}"/>
              </a:ext>
            </a:extLst>
          </p:cNvPr>
          <p:cNvSpPr/>
          <p:nvPr/>
        </p:nvSpPr>
        <p:spPr>
          <a:xfrm>
            <a:off x="3314700" y="3276600"/>
            <a:ext cx="685800" cy="96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D0E4F155-8DB8-9B08-C0D1-FADDF9086E6E}"/>
              </a:ext>
            </a:extLst>
          </p:cNvPr>
          <p:cNvCxnSpPr/>
          <p:nvPr/>
        </p:nvCxnSpPr>
        <p:spPr>
          <a:xfrm>
            <a:off x="3314700" y="3251200"/>
            <a:ext cx="685800" cy="0"/>
          </a:xfrm>
          <a:prstGeom prst="line">
            <a:avLst/>
          </a:prstGeom>
          <a:ln w="19050">
            <a:solidFill>
              <a:srgbClr val="FF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53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Número de Slide 2">
            <a:extLst>
              <a:ext uri="{FF2B5EF4-FFF2-40B4-BE49-F238E27FC236}">
                <a16:creationId xmlns:a16="http://schemas.microsoft.com/office/drawing/2014/main" id="{DCC60D0A-F6A5-724C-8793-FDF8BB2A8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16254F8-68AC-4158-84E5-45D23DC106D8}" type="slidenum">
              <a:rPr lang="pt-BR" altLang="pt-BR" smtClean="0"/>
              <a:pPr/>
              <a:t>15</a:t>
            </a:fld>
            <a:endParaRPr lang="pt-BR" altLang="pt-BR"/>
          </a:p>
        </p:txBody>
      </p:sp>
      <p:sp>
        <p:nvSpPr>
          <p:cNvPr id="2" name="Forma livre 26">
            <a:extLst>
              <a:ext uri="{FF2B5EF4-FFF2-40B4-BE49-F238E27FC236}">
                <a16:creationId xmlns:a16="http://schemas.microsoft.com/office/drawing/2014/main" id="{7E5650B8-9772-91C7-F741-FA08A36D3B57}"/>
              </a:ext>
            </a:extLst>
          </p:cNvPr>
          <p:cNvSpPr/>
          <p:nvPr/>
        </p:nvSpPr>
        <p:spPr>
          <a:xfrm>
            <a:off x="2438400" y="1371600"/>
            <a:ext cx="5410200" cy="44839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90000" tIns="46800" rIns="90000" bIns="46800" compatLnSpc="0">
            <a:spAutoFit/>
          </a:bodyPr>
          <a:lstStyle/>
          <a:p>
            <a:pPr hangingPunct="1">
              <a:defRPr/>
            </a:pPr>
            <a:r>
              <a:rPr lang="en-GB" sz="2400" dirty="0">
                <a:solidFill>
                  <a:srgbClr val="0070C0"/>
                </a:solidFill>
                <a:ea typeface="DejaVu Sans" pitchFamily="2"/>
                <a:cs typeface="Arial" panose="020B0604020202020204" pitchFamily="34" charset="0"/>
              </a:rPr>
              <a:t>Quest for resonances in </a:t>
            </a:r>
            <a:r>
              <a:rPr lang="en-GB" sz="2400" baseline="30000" dirty="0">
                <a:solidFill>
                  <a:srgbClr val="0070C0"/>
                </a:solidFill>
                <a:ea typeface="DejaVu Sans" pitchFamily="2"/>
                <a:cs typeface="Arial" panose="020B0604020202020204" pitchFamily="34" charset="0"/>
              </a:rPr>
              <a:t>6</a:t>
            </a:r>
            <a:r>
              <a:rPr lang="en-GB" sz="2400" dirty="0">
                <a:solidFill>
                  <a:srgbClr val="0070C0"/>
                </a:solidFill>
                <a:ea typeface="DejaVu Sans" pitchFamily="2"/>
                <a:cs typeface="Arial" panose="020B0604020202020204" pitchFamily="34" charset="0"/>
              </a:rPr>
              <a:t>Be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415E816-5D13-2D63-B53E-D00E7B9A3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FBE6-67EA-4A60-A9F2-0A70BC753026}" type="slidenum">
              <a:rPr lang="pt-BR" altLang="pt-BR" smtClean="0"/>
              <a:pPr/>
              <a:t>16</a:t>
            </a:fld>
            <a:endParaRPr lang="pt-BR" alt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A24C130-84FB-A3BC-7DB2-B251CD21B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028" y="2994463"/>
            <a:ext cx="3276884" cy="236240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3AA018C4-56F4-5CC6-953E-5187B4EF0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190" y="5418001"/>
            <a:ext cx="4090410" cy="62671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E9D48639-6043-1688-3346-18244B184C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8190" y="6078574"/>
            <a:ext cx="1925767" cy="196750"/>
          </a:xfrm>
          <a:prstGeom prst="rect">
            <a:avLst/>
          </a:prstGeom>
        </p:spPr>
      </p:pic>
      <p:sp>
        <p:nvSpPr>
          <p:cNvPr id="14" name="Text Box 7">
            <a:extLst>
              <a:ext uri="{FF2B5EF4-FFF2-40B4-BE49-F238E27FC236}">
                <a16:creationId xmlns:a16="http://schemas.microsoft.com/office/drawing/2014/main" id="{AA6F3845-2789-B422-9E9D-E18EBD959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0504" y="1437104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 sz="1600" b="1">
              <a:latin typeface="+mj-lt"/>
            </a:endParaRP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234A2987-AF10-663F-8AE9-5AC4F4BE0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40" y="3607117"/>
            <a:ext cx="4806950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 baseline="30000" dirty="0"/>
              <a:t>8</a:t>
            </a:r>
            <a:r>
              <a:rPr lang="pt-BR" altLang="pt-BR" sz="1600" dirty="0"/>
              <a:t>B </a:t>
            </a:r>
            <a:r>
              <a:rPr lang="pt-BR" altLang="pt-BR" sz="1600" dirty="0" err="1"/>
              <a:t>radioactive</a:t>
            </a:r>
            <a:r>
              <a:rPr lang="pt-BR" altLang="pt-BR" sz="1600" dirty="0"/>
              <a:t> </a:t>
            </a:r>
            <a:r>
              <a:rPr lang="pt-BR" altLang="pt-BR" sz="1600" dirty="0" err="1"/>
              <a:t>ion</a:t>
            </a:r>
            <a:r>
              <a:rPr lang="pt-BR" altLang="pt-BR" sz="1600" dirty="0"/>
              <a:t> </a:t>
            </a:r>
            <a:r>
              <a:rPr lang="pt-BR" altLang="pt-BR" sz="1600" dirty="0" err="1"/>
              <a:t>beam</a:t>
            </a:r>
            <a:r>
              <a:rPr lang="pt-BR" altLang="pt-BR" sz="1600" dirty="0"/>
              <a:t> @ 27 </a:t>
            </a:r>
            <a:r>
              <a:rPr lang="pt-BR" altLang="pt-BR" sz="1600" dirty="0" err="1"/>
              <a:t>MeV</a:t>
            </a:r>
            <a:r>
              <a:rPr lang="pt-BR" altLang="pt-BR" sz="1600" dirty="0"/>
              <a:t> </a:t>
            </a:r>
            <a:r>
              <a:rPr lang="pt-BR" altLang="pt-BR" sz="1600" dirty="0" err="1"/>
              <a:t>with</a:t>
            </a:r>
            <a:r>
              <a:rPr lang="pt-BR" altLang="pt-BR" sz="1600" dirty="0"/>
              <a:t> TWINSOL</a:t>
            </a: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F107A2C1-A886-6C06-ADCC-969E17307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258" y="1430097"/>
            <a:ext cx="256993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 dirty="0" err="1">
                <a:solidFill>
                  <a:srgbClr val="800080"/>
                </a:solidFill>
                <a:latin typeface="+mj-lt"/>
              </a:rPr>
              <a:t>Deuteron</a:t>
            </a:r>
            <a:r>
              <a:rPr lang="pt-BR" altLang="pt-BR" sz="1600" dirty="0">
                <a:solidFill>
                  <a:srgbClr val="800080"/>
                </a:solidFill>
                <a:latin typeface="+mj-lt"/>
              </a:rPr>
              <a:t> </a:t>
            </a:r>
            <a:r>
              <a:rPr lang="pt-BR" altLang="pt-BR" sz="1600" dirty="0" err="1">
                <a:solidFill>
                  <a:srgbClr val="800080"/>
                </a:solidFill>
                <a:latin typeface="+mj-lt"/>
              </a:rPr>
              <a:t>transfer</a:t>
            </a:r>
            <a:r>
              <a:rPr lang="pt-BR" altLang="pt-BR" sz="1600" dirty="0">
                <a:solidFill>
                  <a:srgbClr val="800080"/>
                </a:solidFill>
                <a:latin typeface="+mj-lt"/>
              </a:rPr>
              <a:t> </a:t>
            </a:r>
            <a:r>
              <a:rPr lang="pt-BR" altLang="pt-BR" sz="1600" dirty="0" err="1">
                <a:solidFill>
                  <a:srgbClr val="800080"/>
                </a:solidFill>
                <a:latin typeface="+mj-lt"/>
              </a:rPr>
              <a:t>reaction</a:t>
            </a:r>
            <a:endParaRPr lang="pt-BR" altLang="pt-BR" sz="1600" dirty="0">
              <a:solidFill>
                <a:srgbClr val="800080"/>
              </a:solidFill>
              <a:latin typeface="+mj-lt"/>
            </a:endParaRPr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id="{616E83B5-1D79-03A9-8AD7-05AC4CCA8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1073" y="2179471"/>
            <a:ext cx="10166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600" baseline="30000" dirty="0">
                <a:solidFill>
                  <a:srgbClr val="800080"/>
                </a:solidFill>
                <a:latin typeface="+mj-lt"/>
              </a:rPr>
              <a:t>4</a:t>
            </a:r>
            <a:r>
              <a:rPr lang="pt-BR" altLang="pt-BR" sz="1600" dirty="0">
                <a:solidFill>
                  <a:srgbClr val="800080"/>
                </a:solidFill>
                <a:latin typeface="+mj-lt"/>
              </a:rPr>
              <a:t>He+2p</a:t>
            </a:r>
          </a:p>
          <a:p>
            <a:r>
              <a:rPr lang="pt-BR" altLang="pt-BR" sz="1600" baseline="30000" dirty="0">
                <a:solidFill>
                  <a:srgbClr val="800080"/>
                </a:solidFill>
                <a:latin typeface="+mj-lt"/>
              </a:rPr>
              <a:t>3</a:t>
            </a:r>
            <a:r>
              <a:rPr lang="pt-BR" altLang="pt-BR" sz="1600" dirty="0">
                <a:solidFill>
                  <a:srgbClr val="800080"/>
                </a:solidFill>
                <a:latin typeface="+mj-lt"/>
              </a:rPr>
              <a:t>He+</a:t>
            </a:r>
            <a:r>
              <a:rPr lang="pt-BR" altLang="pt-BR" sz="1600" baseline="30000" dirty="0">
                <a:solidFill>
                  <a:srgbClr val="800080"/>
                </a:solidFill>
                <a:latin typeface="+mj-lt"/>
              </a:rPr>
              <a:t> 3</a:t>
            </a:r>
            <a:r>
              <a:rPr lang="pt-BR" altLang="pt-BR" sz="1600" dirty="0">
                <a:solidFill>
                  <a:srgbClr val="800080"/>
                </a:solidFill>
                <a:latin typeface="+mj-lt"/>
              </a:rPr>
              <a:t>He</a:t>
            </a:r>
          </a:p>
        </p:txBody>
      </p:sp>
      <p:sp>
        <p:nvSpPr>
          <p:cNvPr id="18" name="Text Box 24">
            <a:extLst>
              <a:ext uri="{FF2B5EF4-FFF2-40B4-BE49-F238E27FC236}">
                <a16:creationId xmlns:a16="http://schemas.microsoft.com/office/drawing/2014/main" id="{5458685E-53FB-3B46-D194-1511E7C49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555" y="1497437"/>
            <a:ext cx="306083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 baseline="30000" dirty="0">
                <a:latin typeface="+mj-lt"/>
              </a:rPr>
              <a:t>8</a:t>
            </a:r>
            <a:r>
              <a:rPr lang="pt-BR" altLang="pt-BR" sz="1600" dirty="0">
                <a:latin typeface="+mj-lt"/>
              </a:rPr>
              <a:t>B (4-2-2 cluster </a:t>
            </a:r>
            <a:r>
              <a:rPr lang="pt-BR" altLang="pt-BR" sz="1600" dirty="0" err="1">
                <a:latin typeface="+mj-lt"/>
              </a:rPr>
              <a:t>configuration</a:t>
            </a:r>
            <a:r>
              <a:rPr lang="pt-BR" altLang="pt-BR" sz="1600" dirty="0">
                <a:latin typeface="+mj-lt"/>
              </a:rPr>
              <a:t>) </a:t>
            </a:r>
          </a:p>
          <a:p>
            <a:pPr eaLnBrk="1" hangingPunct="1"/>
            <a:r>
              <a:rPr lang="pt-BR" altLang="pt-BR" sz="1600" dirty="0" err="1">
                <a:latin typeface="+mj-lt"/>
              </a:rPr>
              <a:t>Timofeyuk</a:t>
            </a:r>
            <a:r>
              <a:rPr lang="pt-BR" altLang="pt-BR" sz="1600" dirty="0">
                <a:latin typeface="+mj-lt"/>
              </a:rPr>
              <a:t> et at. </a:t>
            </a:r>
          </a:p>
          <a:p>
            <a:pPr eaLnBrk="1" hangingPunct="1"/>
            <a:r>
              <a:rPr lang="pt-BR" altLang="pt-BR" sz="1600" dirty="0">
                <a:latin typeface="+mj-lt"/>
              </a:rPr>
              <a:t>NPA 652(1998) 383</a:t>
            </a:r>
          </a:p>
          <a:p>
            <a:pPr eaLnBrk="1" hangingPunct="1"/>
            <a:endParaRPr lang="pt-BR" altLang="pt-BR" sz="1600" dirty="0">
              <a:latin typeface="+mj-lt"/>
            </a:endParaRPr>
          </a:p>
        </p:txBody>
      </p:sp>
      <p:sp>
        <p:nvSpPr>
          <p:cNvPr id="19" name="Oval 5">
            <a:extLst>
              <a:ext uri="{FF2B5EF4-FFF2-40B4-BE49-F238E27FC236}">
                <a16:creationId xmlns:a16="http://schemas.microsoft.com/office/drawing/2014/main" id="{9457F371-3911-DF67-8881-AC8D69D22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643" y="2082559"/>
            <a:ext cx="431800" cy="431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j-lt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68B2137-7591-70C1-19A0-DC5B594DF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818" y="1793634"/>
            <a:ext cx="576262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j-lt"/>
            </a:endParaRPr>
          </a:p>
        </p:txBody>
      </p:sp>
      <p:sp>
        <p:nvSpPr>
          <p:cNvPr id="21" name="Text Box 20">
            <a:extLst>
              <a:ext uri="{FF2B5EF4-FFF2-40B4-BE49-F238E27FC236}">
                <a16:creationId xmlns:a16="http://schemas.microsoft.com/office/drawing/2014/main" id="{BCAF5A09-4F18-B978-8F8C-FE20D395F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818" y="1869834"/>
            <a:ext cx="625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latin typeface="+mj-lt"/>
              </a:rPr>
              <a:t>4He</a:t>
            </a:r>
          </a:p>
        </p:txBody>
      </p:sp>
      <p:sp>
        <p:nvSpPr>
          <p:cNvPr id="22" name="Text Box 21">
            <a:extLst>
              <a:ext uri="{FF2B5EF4-FFF2-40B4-BE49-F238E27FC236}">
                <a16:creationId xmlns:a16="http://schemas.microsoft.com/office/drawing/2014/main" id="{131BA86C-A196-F786-256C-41E262897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643" y="2087322"/>
            <a:ext cx="4460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latin typeface="+mj-lt"/>
              </a:rPr>
              <a:t>2p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1A30614-D06B-063B-E388-9B839996A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055" y="1577734"/>
            <a:ext cx="431800" cy="431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j-lt"/>
            </a:endParaRPr>
          </a:p>
        </p:txBody>
      </p:sp>
      <p:sp>
        <p:nvSpPr>
          <p:cNvPr id="24" name="Text Box 23">
            <a:extLst>
              <a:ext uri="{FF2B5EF4-FFF2-40B4-BE49-F238E27FC236}">
                <a16:creationId xmlns:a16="http://schemas.microsoft.com/office/drawing/2014/main" id="{DE6B4688-8A0C-8815-293D-49CB462A5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080" y="1582497"/>
            <a:ext cx="3190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latin typeface="+mj-lt"/>
              </a:rPr>
              <a:t>d</a:t>
            </a:r>
          </a:p>
        </p:txBody>
      </p:sp>
      <p:sp>
        <p:nvSpPr>
          <p:cNvPr id="25" name="Oval 25">
            <a:extLst>
              <a:ext uri="{FF2B5EF4-FFF2-40B4-BE49-F238E27FC236}">
                <a16:creationId xmlns:a16="http://schemas.microsoft.com/office/drawing/2014/main" id="{1D6B767D-91A3-D939-82DC-0BC4D6A5C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18" y="1430097"/>
            <a:ext cx="1219200" cy="1231900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j-lt"/>
            </a:endParaRPr>
          </a:p>
        </p:txBody>
      </p:sp>
      <p:sp>
        <p:nvSpPr>
          <p:cNvPr id="26" name="Text Box 26">
            <a:extLst>
              <a:ext uri="{FF2B5EF4-FFF2-40B4-BE49-F238E27FC236}">
                <a16:creationId xmlns:a16="http://schemas.microsoft.com/office/drawing/2014/main" id="{1A14BC3C-0C63-01D3-B3C8-DA1EFCE8E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497" y="2729971"/>
            <a:ext cx="160813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 baseline="30000" dirty="0">
                <a:latin typeface="+mj-lt"/>
              </a:rPr>
              <a:t>8</a:t>
            </a:r>
            <a:r>
              <a:rPr lang="pt-BR" altLang="pt-BR" sz="1600" dirty="0">
                <a:latin typeface="+mj-lt"/>
              </a:rPr>
              <a:t>B = </a:t>
            </a:r>
            <a:r>
              <a:rPr lang="pt-BR" altLang="pt-BR" sz="1600" baseline="30000" dirty="0">
                <a:latin typeface="+mj-lt"/>
              </a:rPr>
              <a:t>6</a:t>
            </a:r>
            <a:r>
              <a:rPr lang="pt-BR" altLang="pt-BR" sz="1600" dirty="0">
                <a:latin typeface="+mj-lt"/>
              </a:rPr>
              <a:t>Be+d</a:t>
            </a:r>
          </a:p>
          <a:p>
            <a:pPr eaLnBrk="1" hangingPunct="1"/>
            <a:r>
              <a:rPr lang="pt-BR" altLang="pt-BR" sz="1600" dirty="0">
                <a:latin typeface="+mj-lt"/>
              </a:rPr>
              <a:t>     = 4He+2p+d</a:t>
            </a:r>
          </a:p>
        </p:txBody>
      </p:sp>
      <p:sp>
        <p:nvSpPr>
          <p:cNvPr id="28" name="Line 32">
            <a:extLst>
              <a:ext uri="{FF2B5EF4-FFF2-40B4-BE49-F238E27FC236}">
                <a16:creationId xmlns:a16="http://schemas.microsoft.com/office/drawing/2014/main" id="{64CE194C-8990-4F04-23C4-E183C0A335D9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7200" y="2939234"/>
            <a:ext cx="0" cy="762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j-lt"/>
            </a:endParaRPr>
          </a:p>
        </p:txBody>
      </p:sp>
      <p:sp>
        <p:nvSpPr>
          <p:cNvPr id="30" name="Text Box 34">
            <a:extLst>
              <a:ext uri="{FF2B5EF4-FFF2-40B4-BE49-F238E27FC236}">
                <a16:creationId xmlns:a16="http://schemas.microsoft.com/office/drawing/2014/main" id="{435092F6-D8B6-2238-E4BD-B1A0CA4B1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8990" y="1837638"/>
            <a:ext cx="368402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 dirty="0">
                <a:solidFill>
                  <a:srgbClr val="800080"/>
                </a:solidFill>
                <a:latin typeface="+mj-lt"/>
              </a:rPr>
              <a:t>d(</a:t>
            </a:r>
            <a:r>
              <a:rPr lang="pt-BR" altLang="pt-BR" sz="1600" baseline="30000" dirty="0">
                <a:solidFill>
                  <a:srgbClr val="800080"/>
                </a:solidFill>
                <a:latin typeface="+mj-lt"/>
              </a:rPr>
              <a:t>8</a:t>
            </a:r>
            <a:r>
              <a:rPr lang="pt-BR" altLang="pt-BR" sz="1600" dirty="0">
                <a:solidFill>
                  <a:srgbClr val="800080"/>
                </a:solidFill>
                <a:latin typeface="+mj-lt"/>
              </a:rPr>
              <a:t>B,</a:t>
            </a:r>
            <a:r>
              <a:rPr lang="pt-BR" altLang="pt-BR" sz="1600" baseline="30000" dirty="0">
                <a:solidFill>
                  <a:srgbClr val="800080"/>
                </a:solidFill>
                <a:latin typeface="+mj-lt"/>
              </a:rPr>
              <a:t>4</a:t>
            </a:r>
            <a:r>
              <a:rPr lang="pt-BR" altLang="pt-BR" sz="1600" dirty="0">
                <a:solidFill>
                  <a:srgbClr val="800080"/>
                </a:solidFill>
                <a:latin typeface="+mj-lt"/>
              </a:rPr>
              <a:t>He)</a:t>
            </a:r>
            <a:r>
              <a:rPr lang="pt-BR" altLang="pt-BR" sz="1600" baseline="30000" dirty="0">
                <a:solidFill>
                  <a:srgbClr val="800080"/>
                </a:solidFill>
                <a:latin typeface="+mj-lt"/>
              </a:rPr>
              <a:t>6</a:t>
            </a:r>
            <a:r>
              <a:rPr lang="pt-BR" altLang="pt-BR" sz="1600" dirty="0">
                <a:solidFill>
                  <a:srgbClr val="800080"/>
                </a:solidFill>
                <a:latin typeface="+mj-lt"/>
              </a:rPr>
              <a:t>Be</a:t>
            </a:r>
            <a:r>
              <a:rPr lang="pt-BR" altLang="pt-BR" sz="1600" b="1" dirty="0">
                <a:solidFill>
                  <a:srgbClr val="800080"/>
                </a:solidFill>
                <a:latin typeface="+mj-lt"/>
              </a:rPr>
              <a:t>             </a:t>
            </a:r>
            <a:r>
              <a:rPr lang="pt-BR" altLang="pt-BR" sz="1600" dirty="0">
                <a:solidFill>
                  <a:srgbClr val="800080"/>
                </a:solidFill>
                <a:latin typeface="+mj-lt"/>
              </a:rPr>
              <a:t>Q = + 15.25 </a:t>
            </a:r>
            <a:r>
              <a:rPr lang="pt-BR" altLang="pt-BR" sz="1600" dirty="0" err="1">
                <a:solidFill>
                  <a:srgbClr val="800080"/>
                </a:solidFill>
                <a:latin typeface="+mj-lt"/>
              </a:rPr>
              <a:t>MeV</a:t>
            </a:r>
            <a:endParaRPr lang="pt-BR" altLang="pt-BR" sz="1600" dirty="0">
              <a:solidFill>
                <a:srgbClr val="800080"/>
              </a:solidFill>
              <a:latin typeface="+mj-lt"/>
            </a:endParaRPr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id="{2CE272F0-AD5B-F723-E8D2-2AAB6470DBC6}"/>
              </a:ext>
            </a:extLst>
          </p:cNvPr>
          <p:cNvSpPr>
            <a:spLocks noChangeArrowheads="1"/>
          </p:cNvSpPr>
          <p:nvPr/>
        </p:nvSpPr>
        <p:spPr bwMode="auto">
          <a:xfrm rot="1882380">
            <a:off x="260643" y="1814272"/>
            <a:ext cx="1143000" cy="8318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>
              <a:latin typeface="+mj-lt"/>
            </a:endParaRPr>
          </a:p>
        </p:txBody>
      </p:sp>
      <p:cxnSp>
        <p:nvCxnSpPr>
          <p:cNvPr id="33" name="AutoShape 16">
            <a:extLst>
              <a:ext uri="{FF2B5EF4-FFF2-40B4-BE49-F238E27FC236}">
                <a16:creationId xmlns:a16="http://schemas.microsoft.com/office/drawing/2014/main" id="{44A3DCC4-966A-AAD3-DE4B-83AE9B5637B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34448" y="2046046"/>
            <a:ext cx="431800" cy="3603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3D5ED69B-E997-31E4-CC5D-B886CDC0C631}"/>
              </a:ext>
            </a:extLst>
          </p:cNvPr>
          <p:cNvSpPr txBox="1"/>
          <p:nvPr/>
        </p:nvSpPr>
        <p:spPr>
          <a:xfrm>
            <a:off x="170177" y="704389"/>
            <a:ext cx="4067211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Experiment 2002 at University of Notre Dame</a:t>
            </a: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Spokesperson: Valdir Guimaraes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984FCFDF-CBC4-B591-835F-B0318D348129}"/>
              </a:ext>
            </a:extLst>
          </p:cNvPr>
          <p:cNvSpPr/>
          <p:nvPr/>
        </p:nvSpPr>
        <p:spPr>
          <a:xfrm>
            <a:off x="198788" y="678532"/>
            <a:ext cx="4038600" cy="53434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2D97473B-1191-5917-9C4E-9747CC97AF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649" y="762481"/>
            <a:ext cx="3237665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Picture 16">
            <a:extLst>
              <a:ext uri="{FF2B5EF4-FFF2-40B4-BE49-F238E27FC236}">
                <a16:creationId xmlns:a16="http://schemas.microsoft.com/office/drawing/2014/main" id="{B9180460-183C-262E-E8AF-1A58E654D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889" y="623441"/>
            <a:ext cx="902220" cy="76664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E6A38D2A-C237-1898-2271-E5ADA8C068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337" y="4016721"/>
            <a:ext cx="4228309" cy="2126422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39DCCC1C-F74C-BC30-7147-531F1B33DE20}"/>
              </a:ext>
            </a:extLst>
          </p:cNvPr>
          <p:cNvSpPr/>
          <p:nvPr/>
        </p:nvSpPr>
        <p:spPr>
          <a:xfrm>
            <a:off x="4927600" y="5373796"/>
            <a:ext cx="4191000" cy="93490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3">
            <a:extLst>
              <a:ext uri="{FF2B5EF4-FFF2-40B4-BE49-F238E27FC236}">
                <a16:creationId xmlns:a16="http://schemas.microsoft.com/office/drawing/2014/main" id="{D2DFEC0A-0CA2-96B2-41B3-EDAE6D870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2922" y="100165"/>
            <a:ext cx="48734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pt-BR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The d(</a:t>
            </a:r>
            <a:r>
              <a:rPr lang="en-GB" altLang="pt-BR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8</a:t>
            </a:r>
            <a:r>
              <a:rPr lang="en-GB" altLang="pt-BR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B,</a:t>
            </a:r>
            <a:r>
              <a:rPr lang="en-GB" altLang="pt-BR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GB" altLang="pt-BR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)</a:t>
            </a:r>
            <a:r>
              <a:rPr lang="en-GB" altLang="pt-BR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6</a:t>
            </a:r>
            <a:r>
              <a:rPr lang="en-GB" altLang="pt-BR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Be reaction at Notre Dame - USA</a:t>
            </a:r>
          </a:p>
        </p:txBody>
      </p:sp>
    </p:spTree>
    <p:extLst>
      <p:ext uri="{BB962C8B-B14F-4D97-AF65-F5344CB8AC3E}">
        <p14:creationId xmlns:p14="http://schemas.microsoft.com/office/powerpoint/2010/main" val="154062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E86AD71-5F02-0DB1-2591-3559568BE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FBE6-67EA-4A60-A9F2-0A70BC753026}" type="slidenum">
              <a:rPr lang="pt-BR" altLang="pt-BR" smtClean="0"/>
              <a:pPr/>
              <a:t>17</a:t>
            </a:fld>
            <a:endParaRPr lang="pt-BR" alt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73A7140-CF40-4EC9-B92D-3752BE15E41C}"/>
              </a:ext>
            </a:extLst>
          </p:cNvPr>
          <p:cNvSpPr txBox="1"/>
          <p:nvPr/>
        </p:nvSpPr>
        <p:spPr>
          <a:xfrm>
            <a:off x="170177" y="704389"/>
            <a:ext cx="4630423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Experiment 2004 at Oak Ridge USA</a:t>
            </a: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Spokespersons: Daniel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Bardyan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 and Valdir Guimaraes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BA599A-2E5F-BDAA-3133-89BD5F365221}"/>
              </a:ext>
            </a:extLst>
          </p:cNvPr>
          <p:cNvSpPr/>
          <p:nvPr/>
        </p:nvSpPr>
        <p:spPr>
          <a:xfrm>
            <a:off x="198788" y="678532"/>
            <a:ext cx="4373212" cy="53434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83A27A9-88DE-BB14-E37E-980A9E35A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02" y="2510147"/>
            <a:ext cx="2091831" cy="136223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346F636-0625-6584-8417-5AF768D94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205" y="1598450"/>
            <a:ext cx="2011090" cy="349774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75AACA5-1A02-0719-0E8A-F5D8709EC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9748" y="713168"/>
            <a:ext cx="2880906" cy="459893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C09E2598-4C85-47AC-237E-4D77175CDFE5}"/>
              </a:ext>
            </a:extLst>
          </p:cNvPr>
          <p:cNvSpPr txBox="1"/>
          <p:nvPr/>
        </p:nvSpPr>
        <p:spPr>
          <a:xfrm>
            <a:off x="304800" y="5453806"/>
            <a:ext cx="8153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/>
              <a:t>Searching for Resonances in the Unbound 6Be Nucleus by Using a Radioactive 7Be Beam</a:t>
            </a:r>
          </a:p>
          <a:p>
            <a:r>
              <a:rPr lang="pt-BR" sz="1200" b="0" i="0" u="none" strike="noStrike" baseline="0" dirty="0">
                <a:latin typeface="+mj-lt"/>
              </a:rPr>
              <a:t>K. Y. </a:t>
            </a:r>
            <a:r>
              <a:rPr lang="pt-BR" sz="1200" b="0" i="0" u="none" strike="noStrike" baseline="0" dirty="0" err="1">
                <a:latin typeface="+mj-lt"/>
              </a:rPr>
              <a:t>Chae</a:t>
            </a:r>
            <a:r>
              <a:rPr lang="pt-BR" sz="1200" i="1" dirty="0">
                <a:latin typeface="+mj-lt"/>
              </a:rPr>
              <a:t>, </a:t>
            </a:r>
            <a:r>
              <a:rPr lang="en-US" sz="1200" b="0" i="0" u="none" strike="noStrike" baseline="0" dirty="0">
                <a:latin typeface="+mj-lt"/>
              </a:rPr>
              <a:t>D. W. </a:t>
            </a:r>
            <a:r>
              <a:rPr lang="en-US" sz="1200" b="0" i="0" u="none" strike="noStrike" baseline="0" dirty="0" err="1">
                <a:latin typeface="+mj-lt"/>
              </a:rPr>
              <a:t>Bardayan</a:t>
            </a:r>
            <a:r>
              <a:rPr lang="en-US" sz="1200" b="0" i="0" u="none" strike="noStrike" baseline="0" dirty="0">
                <a:latin typeface="+mj-lt"/>
              </a:rPr>
              <a:t>, J. C. Blackmon, M. S. Smith, </a:t>
            </a:r>
            <a:r>
              <a:rPr lang="pt-BR" sz="1200" b="0" i="0" u="none" strike="noStrike" baseline="0" dirty="0">
                <a:latin typeface="+mj-lt"/>
              </a:rPr>
              <a:t>A. E. Champagne, J. J. Das, </a:t>
            </a:r>
            <a:r>
              <a:rPr lang="en-US" sz="1200" b="0" i="0" u="none" strike="noStrike" baseline="0" dirty="0">
                <a:latin typeface="+mj-lt"/>
              </a:rPr>
              <a:t>R. P. Fitzgerald, D. W. Visser,</a:t>
            </a:r>
            <a:r>
              <a:rPr lang="en-US" sz="1200" dirty="0">
                <a:latin typeface="+mj-lt"/>
              </a:rPr>
              <a:t> </a:t>
            </a:r>
          </a:p>
          <a:p>
            <a:r>
              <a:rPr lang="pt-BR" sz="1200" b="0" i="0" u="none" strike="noStrike" baseline="0" dirty="0">
                <a:latin typeface="+mj-lt"/>
              </a:rPr>
              <a:t>V. Guimar</a:t>
            </a:r>
            <a:r>
              <a:rPr lang="pt-BR" sz="1200" dirty="0">
                <a:latin typeface="+mj-lt"/>
              </a:rPr>
              <a:t>a</a:t>
            </a:r>
            <a:r>
              <a:rPr lang="pt-BR" sz="1200" b="0" i="0" u="none" strike="noStrike" baseline="0" dirty="0">
                <a:latin typeface="+mj-lt"/>
              </a:rPr>
              <a:t>es, </a:t>
            </a:r>
            <a:r>
              <a:rPr lang="en-US" sz="1200" b="0" i="0" u="none" strike="noStrike" baseline="0" dirty="0">
                <a:latin typeface="+mj-lt"/>
              </a:rPr>
              <a:t>K. L. Jones, S. D. Pain and J. S. Thomas, </a:t>
            </a:r>
            <a:r>
              <a:rPr lang="pt-BR" sz="1200" b="0" i="0" u="none" strike="noStrike" baseline="0" dirty="0">
                <a:latin typeface="+mj-lt"/>
              </a:rPr>
              <a:t>M. S. Johnson.</a:t>
            </a:r>
            <a:endParaRPr lang="pt-BR" sz="1200" dirty="0">
              <a:latin typeface="+mj-lt"/>
            </a:endParaRPr>
          </a:p>
          <a:p>
            <a:endParaRPr lang="pt-BR" sz="1200" dirty="0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20DE0692-2CB8-01DB-D528-D93F347ECE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570" y="6015486"/>
            <a:ext cx="6576630" cy="213378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7FFB9C0C-E7AE-238F-8E59-D65DE81242C1}"/>
              </a:ext>
            </a:extLst>
          </p:cNvPr>
          <p:cNvSpPr/>
          <p:nvPr/>
        </p:nvSpPr>
        <p:spPr>
          <a:xfrm>
            <a:off x="198788" y="5465893"/>
            <a:ext cx="8153400" cy="830997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BBB397CC-BB53-39E9-91A7-CD7FB3684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423" y="127148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 sz="1600" b="1">
              <a:latin typeface="+mj-lt"/>
            </a:endParaRPr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id="{8944B7DE-4A31-AB1E-7290-E9267B891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177" y="1264473"/>
            <a:ext cx="259398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 dirty="0" err="1">
                <a:solidFill>
                  <a:srgbClr val="800080"/>
                </a:solidFill>
                <a:latin typeface="+mj-lt"/>
              </a:rPr>
              <a:t>neutron</a:t>
            </a:r>
            <a:r>
              <a:rPr lang="pt-BR" altLang="pt-BR" sz="1600" dirty="0">
                <a:solidFill>
                  <a:srgbClr val="800080"/>
                </a:solidFill>
                <a:latin typeface="+mj-lt"/>
              </a:rPr>
              <a:t> </a:t>
            </a:r>
            <a:r>
              <a:rPr lang="pt-BR" altLang="pt-BR" sz="1600" dirty="0" err="1">
                <a:solidFill>
                  <a:srgbClr val="800080"/>
                </a:solidFill>
                <a:latin typeface="+mj-lt"/>
              </a:rPr>
              <a:t>transfer</a:t>
            </a:r>
            <a:r>
              <a:rPr lang="pt-BR" altLang="pt-BR" sz="1600" dirty="0">
                <a:solidFill>
                  <a:srgbClr val="800080"/>
                </a:solidFill>
                <a:latin typeface="+mj-lt"/>
              </a:rPr>
              <a:t> </a:t>
            </a:r>
            <a:r>
              <a:rPr lang="pt-BR" altLang="pt-BR" sz="1600" dirty="0" err="1">
                <a:solidFill>
                  <a:srgbClr val="800080"/>
                </a:solidFill>
                <a:latin typeface="+mj-lt"/>
              </a:rPr>
              <a:t>reaction</a:t>
            </a:r>
            <a:r>
              <a:rPr lang="pt-BR" altLang="pt-BR" sz="1600" dirty="0">
                <a:solidFill>
                  <a:srgbClr val="800080"/>
                </a:solidFill>
                <a:latin typeface="+mj-lt"/>
              </a:rPr>
              <a:t> ?</a:t>
            </a:r>
          </a:p>
        </p:txBody>
      </p:sp>
      <p:sp>
        <p:nvSpPr>
          <p:cNvPr id="21" name="Text Box 17">
            <a:extLst>
              <a:ext uri="{FF2B5EF4-FFF2-40B4-BE49-F238E27FC236}">
                <a16:creationId xmlns:a16="http://schemas.microsoft.com/office/drawing/2014/main" id="{7D1DFCD3-3703-19F6-1B6B-7CC98067E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5044" y="1848600"/>
            <a:ext cx="10166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600" baseline="30000" dirty="0">
                <a:solidFill>
                  <a:srgbClr val="800080"/>
                </a:solidFill>
                <a:latin typeface="+mj-lt"/>
              </a:rPr>
              <a:t>4</a:t>
            </a:r>
            <a:r>
              <a:rPr lang="pt-BR" altLang="pt-BR" sz="1600" dirty="0">
                <a:solidFill>
                  <a:srgbClr val="800080"/>
                </a:solidFill>
                <a:latin typeface="+mj-lt"/>
              </a:rPr>
              <a:t>He+2p</a:t>
            </a:r>
          </a:p>
          <a:p>
            <a:r>
              <a:rPr lang="pt-BR" altLang="pt-BR" sz="1600" baseline="30000" dirty="0">
                <a:solidFill>
                  <a:srgbClr val="800080"/>
                </a:solidFill>
                <a:latin typeface="+mj-lt"/>
              </a:rPr>
              <a:t>3</a:t>
            </a:r>
            <a:r>
              <a:rPr lang="pt-BR" altLang="pt-BR" sz="1600" dirty="0">
                <a:solidFill>
                  <a:srgbClr val="800080"/>
                </a:solidFill>
                <a:latin typeface="+mj-lt"/>
              </a:rPr>
              <a:t>He+</a:t>
            </a:r>
            <a:r>
              <a:rPr lang="pt-BR" altLang="pt-BR" sz="1600" baseline="30000" dirty="0">
                <a:solidFill>
                  <a:srgbClr val="800080"/>
                </a:solidFill>
                <a:latin typeface="+mj-lt"/>
              </a:rPr>
              <a:t> 3</a:t>
            </a:r>
            <a:r>
              <a:rPr lang="pt-BR" altLang="pt-BR" sz="1600" dirty="0">
                <a:solidFill>
                  <a:srgbClr val="800080"/>
                </a:solidFill>
                <a:latin typeface="+mj-lt"/>
              </a:rPr>
              <a:t>He</a:t>
            </a:r>
          </a:p>
        </p:txBody>
      </p:sp>
      <p:sp>
        <p:nvSpPr>
          <p:cNvPr id="22" name="Text Box 34">
            <a:extLst>
              <a:ext uri="{FF2B5EF4-FFF2-40B4-BE49-F238E27FC236}">
                <a16:creationId xmlns:a16="http://schemas.microsoft.com/office/drawing/2014/main" id="{6BD8BCBD-3826-4DAE-CAE6-FC26EF642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098" y="1672703"/>
            <a:ext cx="143340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 dirty="0">
                <a:solidFill>
                  <a:srgbClr val="800080"/>
                </a:solidFill>
                <a:latin typeface="+mj-lt"/>
              </a:rPr>
              <a:t>d(</a:t>
            </a:r>
            <a:r>
              <a:rPr lang="pt-BR" altLang="pt-BR" sz="1600" baseline="30000" dirty="0">
                <a:solidFill>
                  <a:srgbClr val="800080"/>
                </a:solidFill>
                <a:latin typeface="+mj-lt"/>
              </a:rPr>
              <a:t>7</a:t>
            </a:r>
            <a:r>
              <a:rPr lang="pt-BR" altLang="pt-BR" sz="1600" dirty="0">
                <a:solidFill>
                  <a:srgbClr val="800080"/>
                </a:solidFill>
                <a:latin typeface="+mj-lt"/>
              </a:rPr>
              <a:t>Be,t)</a:t>
            </a:r>
            <a:r>
              <a:rPr lang="pt-BR" altLang="pt-BR" sz="1600" baseline="30000" dirty="0">
                <a:solidFill>
                  <a:srgbClr val="800080"/>
                </a:solidFill>
                <a:latin typeface="+mj-lt"/>
              </a:rPr>
              <a:t>6</a:t>
            </a:r>
            <a:r>
              <a:rPr lang="pt-BR" altLang="pt-BR" sz="1600" dirty="0">
                <a:solidFill>
                  <a:srgbClr val="800080"/>
                </a:solidFill>
                <a:latin typeface="+mj-lt"/>
              </a:rPr>
              <a:t>Be</a:t>
            </a:r>
            <a:r>
              <a:rPr lang="pt-BR" altLang="pt-BR" sz="1600" b="1" dirty="0">
                <a:solidFill>
                  <a:srgbClr val="800080"/>
                </a:solidFill>
                <a:latin typeface="+mj-lt"/>
              </a:rPr>
              <a:t>    </a:t>
            </a:r>
            <a:endParaRPr lang="pt-BR" altLang="pt-BR" sz="1600" dirty="0">
              <a:solidFill>
                <a:srgbClr val="800080"/>
              </a:solidFill>
              <a:latin typeface="+mj-lt"/>
            </a:endParaRPr>
          </a:p>
        </p:txBody>
      </p:sp>
      <p:cxnSp>
        <p:nvCxnSpPr>
          <p:cNvPr id="23" name="AutoShape 16">
            <a:extLst>
              <a:ext uri="{FF2B5EF4-FFF2-40B4-BE49-F238E27FC236}">
                <a16:creationId xmlns:a16="http://schemas.microsoft.com/office/drawing/2014/main" id="{2B41B1B5-0F61-5BD5-01EE-76FE4FBF111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54508" y="1839843"/>
            <a:ext cx="644074" cy="399495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7030A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4" name="Picture 9">
            <a:extLst>
              <a:ext uri="{FF2B5EF4-FFF2-40B4-BE49-F238E27FC236}">
                <a16:creationId xmlns:a16="http://schemas.microsoft.com/office/drawing/2014/main" id="{F5D67EE2-EDB7-8491-7F06-A809CF86D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78421"/>
            <a:ext cx="3689695" cy="145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222EF070-88F2-04E2-1827-2F5517D96670}"/>
              </a:ext>
            </a:extLst>
          </p:cNvPr>
          <p:cNvSpPr txBox="1"/>
          <p:nvPr/>
        </p:nvSpPr>
        <p:spPr>
          <a:xfrm>
            <a:off x="2751744" y="1205024"/>
            <a:ext cx="2794236" cy="416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altLang="pt-BR" sz="1600" dirty="0">
                <a:solidFill>
                  <a:srgbClr val="800080"/>
                </a:solidFill>
                <a:cs typeface="Arial" panose="020B0604020202020204" pitchFamily="34" charset="0"/>
              </a:rPr>
              <a:t>E</a:t>
            </a:r>
            <a:r>
              <a:rPr lang="fr-FR" altLang="pt-BR" sz="1600" baseline="-25000" dirty="0">
                <a:solidFill>
                  <a:srgbClr val="800080"/>
                </a:solidFill>
                <a:cs typeface="Arial" panose="020B0604020202020204" pitchFamily="34" charset="0"/>
              </a:rPr>
              <a:t>Lab</a:t>
            </a:r>
            <a:r>
              <a:rPr lang="fr-FR" altLang="pt-BR" sz="1600" dirty="0">
                <a:solidFill>
                  <a:srgbClr val="800080"/>
                </a:solidFill>
                <a:cs typeface="Arial" panose="020B0604020202020204" pitchFamily="34" charset="0"/>
              </a:rPr>
              <a:t> = 100.0 MeV </a:t>
            </a:r>
          </a:p>
        </p:txBody>
      </p:sp>
      <p:sp>
        <p:nvSpPr>
          <p:cNvPr id="26" name="Retângulo 3">
            <a:extLst>
              <a:ext uri="{FF2B5EF4-FFF2-40B4-BE49-F238E27FC236}">
                <a16:creationId xmlns:a16="http://schemas.microsoft.com/office/drawing/2014/main" id="{F48AF231-E16F-16BA-9FC9-719148898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8687" y="100165"/>
            <a:ext cx="47019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pt-BR" dirty="0">
                <a:solidFill>
                  <a:srgbClr val="FFFFFF"/>
                </a:solidFill>
                <a:cs typeface="Arial" panose="020B0604020202020204" pitchFamily="34" charset="0"/>
              </a:rPr>
              <a:t>The d(</a:t>
            </a:r>
            <a:r>
              <a:rPr lang="en-GB" altLang="pt-BR" baseline="30000" dirty="0">
                <a:solidFill>
                  <a:srgbClr val="FFFFFF"/>
                </a:solidFill>
                <a:cs typeface="Arial" panose="020B0604020202020204" pitchFamily="34" charset="0"/>
              </a:rPr>
              <a:t>7</a:t>
            </a:r>
            <a:r>
              <a:rPr lang="en-GB" altLang="pt-BR" dirty="0">
                <a:solidFill>
                  <a:srgbClr val="FFFFFF"/>
                </a:solidFill>
                <a:cs typeface="Arial" panose="020B0604020202020204" pitchFamily="34" charset="0"/>
              </a:rPr>
              <a:t>Be,t)</a:t>
            </a:r>
            <a:r>
              <a:rPr lang="en-GB" altLang="pt-BR" baseline="30000" dirty="0">
                <a:solidFill>
                  <a:srgbClr val="FFFFFF"/>
                </a:solidFill>
                <a:cs typeface="Arial" panose="020B0604020202020204" pitchFamily="34" charset="0"/>
              </a:rPr>
              <a:t>6</a:t>
            </a:r>
            <a:r>
              <a:rPr lang="en-GB" altLang="pt-BR" dirty="0">
                <a:solidFill>
                  <a:srgbClr val="FFFFFF"/>
                </a:solidFill>
                <a:cs typeface="Arial" panose="020B0604020202020204" pitchFamily="34" charset="0"/>
              </a:rPr>
              <a:t>Be reaction at </a:t>
            </a:r>
            <a:r>
              <a:rPr lang="en-GB" altLang="pt-BR" dirty="0" err="1">
                <a:solidFill>
                  <a:srgbClr val="FFFFFF"/>
                </a:solidFill>
                <a:cs typeface="Arial" panose="020B0604020202020204" pitchFamily="34" charset="0"/>
              </a:rPr>
              <a:t>OakRidge</a:t>
            </a:r>
            <a:r>
              <a:rPr lang="en-GB" altLang="pt-BR" dirty="0">
                <a:solidFill>
                  <a:srgbClr val="FFFFFF"/>
                </a:solidFill>
                <a:cs typeface="Arial" panose="020B0604020202020204" pitchFamily="34" charset="0"/>
              </a:rPr>
              <a:t> - USA</a:t>
            </a:r>
          </a:p>
        </p:txBody>
      </p:sp>
    </p:spTree>
    <p:extLst>
      <p:ext uri="{BB962C8B-B14F-4D97-AF65-F5344CB8AC3E}">
        <p14:creationId xmlns:p14="http://schemas.microsoft.com/office/powerpoint/2010/main" val="4356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97C7058-130C-34D0-6D35-720D68E67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FBE6-67EA-4A60-A9F2-0A70BC753026}" type="slidenum">
              <a:rPr lang="pt-BR" altLang="pt-BR" smtClean="0"/>
              <a:pPr/>
              <a:t>18</a:t>
            </a:fld>
            <a:endParaRPr lang="pt-BR" alt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CC54F2A-55E1-728F-2A4C-C802415A84F4}"/>
              </a:ext>
            </a:extLst>
          </p:cNvPr>
          <p:cNvSpPr txBox="1"/>
          <p:nvPr/>
        </p:nvSpPr>
        <p:spPr>
          <a:xfrm>
            <a:off x="2952366" y="1168590"/>
            <a:ext cx="2794236" cy="785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altLang="pt-BR" sz="1600" dirty="0">
                <a:solidFill>
                  <a:srgbClr val="800080"/>
                </a:solidFill>
                <a:cs typeface="Arial" panose="020B0604020202020204" pitchFamily="34" charset="0"/>
              </a:rPr>
              <a:t>ELab = 53.5 MeV </a:t>
            </a:r>
          </a:p>
          <a:p>
            <a:pPr>
              <a:lnSpc>
                <a:spcPct val="150000"/>
              </a:lnSpc>
              <a:defRPr/>
            </a:pPr>
            <a:r>
              <a:rPr lang="fr-FR" altLang="pt-BR" sz="1600" dirty="0">
                <a:solidFill>
                  <a:srgbClr val="800080"/>
                </a:solidFill>
                <a:cs typeface="Arial" panose="020B0604020202020204" pitchFamily="34" charset="0"/>
              </a:rPr>
              <a:t>Intensity 1.4x10</a:t>
            </a:r>
            <a:r>
              <a:rPr lang="fr-FR" altLang="pt-BR" sz="1600" baseline="30000" dirty="0">
                <a:solidFill>
                  <a:srgbClr val="800080"/>
                </a:solidFill>
                <a:cs typeface="Arial" panose="020B0604020202020204" pitchFamily="34" charset="0"/>
              </a:rPr>
              <a:t>5</a:t>
            </a:r>
            <a:r>
              <a:rPr lang="fr-FR" altLang="pt-BR" sz="1600" dirty="0">
                <a:solidFill>
                  <a:srgbClr val="800080"/>
                </a:solidFill>
                <a:cs typeface="Arial" panose="020B0604020202020204" pitchFamily="34" charset="0"/>
              </a:rPr>
              <a:t> pps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EE47512D-3535-33BE-F96A-4D7CD34D4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205" y="1611791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 sz="1600" b="1">
              <a:latin typeface="+mj-lt"/>
            </a:endParaRPr>
          </a:p>
        </p:txBody>
      </p:sp>
      <p:sp>
        <p:nvSpPr>
          <p:cNvPr id="9" name="Text Box 15">
            <a:extLst>
              <a:ext uri="{FF2B5EF4-FFF2-40B4-BE49-F238E27FC236}">
                <a16:creationId xmlns:a16="http://schemas.microsoft.com/office/drawing/2014/main" id="{1F0CB1F4-3E1D-C4DC-B9D5-0500EF43B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382" y="1268880"/>
            <a:ext cx="270298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 dirty="0" err="1">
                <a:solidFill>
                  <a:srgbClr val="800080"/>
                </a:solidFill>
                <a:latin typeface="+mj-lt"/>
              </a:rPr>
              <a:t>Neutron</a:t>
            </a:r>
            <a:r>
              <a:rPr lang="pt-BR" altLang="pt-BR" sz="1600" dirty="0">
                <a:solidFill>
                  <a:srgbClr val="800080"/>
                </a:solidFill>
                <a:latin typeface="+mj-lt"/>
              </a:rPr>
              <a:t> </a:t>
            </a:r>
            <a:r>
              <a:rPr lang="pt-BR" altLang="pt-BR" sz="1600" dirty="0" err="1">
                <a:solidFill>
                  <a:srgbClr val="800080"/>
                </a:solidFill>
                <a:latin typeface="+mj-lt"/>
              </a:rPr>
              <a:t>and</a:t>
            </a:r>
            <a:r>
              <a:rPr lang="pt-BR" altLang="pt-BR" sz="1600" dirty="0">
                <a:solidFill>
                  <a:srgbClr val="800080"/>
                </a:solidFill>
                <a:latin typeface="+mj-lt"/>
              </a:rPr>
              <a:t>/</a:t>
            </a:r>
            <a:r>
              <a:rPr lang="pt-BR" altLang="pt-BR" sz="1600" dirty="0" err="1">
                <a:solidFill>
                  <a:srgbClr val="800080"/>
                </a:solidFill>
                <a:latin typeface="+mj-lt"/>
              </a:rPr>
              <a:t>or</a:t>
            </a:r>
            <a:r>
              <a:rPr lang="pt-BR" altLang="pt-BR" sz="1600" dirty="0">
                <a:solidFill>
                  <a:srgbClr val="800080"/>
                </a:solidFill>
                <a:latin typeface="+mj-lt"/>
              </a:rPr>
              <a:t> </a:t>
            </a:r>
            <a:r>
              <a:rPr lang="pt-BR" altLang="pt-BR" sz="1600" baseline="30000" dirty="0">
                <a:solidFill>
                  <a:srgbClr val="800080"/>
                </a:solidFill>
                <a:latin typeface="+mj-lt"/>
              </a:rPr>
              <a:t>3</a:t>
            </a:r>
            <a:r>
              <a:rPr lang="pt-BR" altLang="pt-BR" sz="1600" dirty="0">
                <a:solidFill>
                  <a:srgbClr val="800080"/>
                </a:solidFill>
                <a:latin typeface="+mj-lt"/>
              </a:rPr>
              <a:t>He </a:t>
            </a:r>
            <a:r>
              <a:rPr lang="pt-BR" altLang="pt-BR" sz="1600" dirty="0" err="1">
                <a:solidFill>
                  <a:srgbClr val="800080"/>
                </a:solidFill>
                <a:latin typeface="+mj-lt"/>
              </a:rPr>
              <a:t>transfer</a:t>
            </a:r>
            <a:endParaRPr lang="pt-BR" altLang="pt-BR" sz="1600" dirty="0">
              <a:solidFill>
                <a:srgbClr val="800080"/>
              </a:solidFill>
              <a:latin typeface="+mj-lt"/>
            </a:endParaRPr>
          </a:p>
        </p:txBody>
      </p:sp>
      <p:sp>
        <p:nvSpPr>
          <p:cNvPr id="10" name="Text Box 17">
            <a:extLst>
              <a:ext uri="{FF2B5EF4-FFF2-40B4-BE49-F238E27FC236}">
                <a16:creationId xmlns:a16="http://schemas.microsoft.com/office/drawing/2014/main" id="{E3341BDA-ACC9-9FCE-1E7D-C68EE4C1C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281" y="2328989"/>
            <a:ext cx="10166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600" baseline="30000" dirty="0">
                <a:solidFill>
                  <a:srgbClr val="800080"/>
                </a:solidFill>
                <a:latin typeface="+mj-lt"/>
              </a:rPr>
              <a:t>4</a:t>
            </a:r>
            <a:r>
              <a:rPr lang="pt-BR" altLang="pt-BR" sz="1600" dirty="0">
                <a:solidFill>
                  <a:srgbClr val="800080"/>
                </a:solidFill>
                <a:latin typeface="+mj-lt"/>
              </a:rPr>
              <a:t>He+2p</a:t>
            </a:r>
          </a:p>
          <a:p>
            <a:r>
              <a:rPr lang="pt-BR" altLang="pt-BR" sz="1600" baseline="30000" dirty="0">
                <a:solidFill>
                  <a:srgbClr val="800080"/>
                </a:solidFill>
                <a:latin typeface="+mj-lt"/>
              </a:rPr>
              <a:t>3</a:t>
            </a:r>
            <a:r>
              <a:rPr lang="pt-BR" altLang="pt-BR" sz="1600" dirty="0">
                <a:solidFill>
                  <a:srgbClr val="800080"/>
                </a:solidFill>
                <a:latin typeface="+mj-lt"/>
              </a:rPr>
              <a:t>He+</a:t>
            </a:r>
            <a:r>
              <a:rPr lang="pt-BR" altLang="pt-BR" sz="1600" baseline="30000" dirty="0">
                <a:solidFill>
                  <a:srgbClr val="800080"/>
                </a:solidFill>
                <a:latin typeface="+mj-lt"/>
              </a:rPr>
              <a:t> 3</a:t>
            </a:r>
            <a:r>
              <a:rPr lang="pt-BR" altLang="pt-BR" sz="1600" dirty="0">
                <a:solidFill>
                  <a:srgbClr val="800080"/>
                </a:solidFill>
                <a:latin typeface="+mj-lt"/>
              </a:rPr>
              <a:t>He</a:t>
            </a:r>
          </a:p>
        </p:txBody>
      </p:sp>
      <p:sp>
        <p:nvSpPr>
          <p:cNvPr id="11" name="Text Box 34">
            <a:extLst>
              <a:ext uri="{FF2B5EF4-FFF2-40B4-BE49-F238E27FC236}">
                <a16:creationId xmlns:a16="http://schemas.microsoft.com/office/drawing/2014/main" id="{EBFE39D7-0750-9383-F428-DF6E867C8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78" y="2051930"/>
            <a:ext cx="17283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 baseline="30000" dirty="0">
                <a:solidFill>
                  <a:srgbClr val="800080"/>
                </a:solidFill>
                <a:latin typeface="+mj-lt"/>
              </a:rPr>
              <a:t>3</a:t>
            </a:r>
            <a:r>
              <a:rPr lang="pt-BR" altLang="pt-BR" sz="1600" dirty="0">
                <a:solidFill>
                  <a:srgbClr val="800080"/>
                </a:solidFill>
                <a:latin typeface="+mj-lt"/>
              </a:rPr>
              <a:t>He(</a:t>
            </a:r>
            <a:r>
              <a:rPr lang="pt-BR" altLang="pt-BR" sz="1600" baseline="30000" dirty="0">
                <a:solidFill>
                  <a:srgbClr val="800080"/>
                </a:solidFill>
                <a:latin typeface="+mj-lt"/>
              </a:rPr>
              <a:t>7</a:t>
            </a:r>
            <a:r>
              <a:rPr lang="pt-BR" altLang="pt-BR" sz="1600" dirty="0">
                <a:solidFill>
                  <a:srgbClr val="800080"/>
                </a:solidFill>
                <a:latin typeface="+mj-lt"/>
              </a:rPr>
              <a:t>Be,</a:t>
            </a:r>
            <a:r>
              <a:rPr lang="pt-BR" altLang="pt-BR" sz="1600" dirty="0">
                <a:solidFill>
                  <a:srgbClr val="800080"/>
                </a:solidFill>
                <a:latin typeface="Symbol" panose="05050102010706020507" pitchFamily="18" charset="2"/>
              </a:rPr>
              <a:t>a</a:t>
            </a:r>
            <a:r>
              <a:rPr lang="pt-BR" altLang="pt-BR" sz="1600" dirty="0">
                <a:solidFill>
                  <a:srgbClr val="800080"/>
                </a:solidFill>
                <a:latin typeface="+mj-lt"/>
              </a:rPr>
              <a:t>)</a:t>
            </a:r>
            <a:r>
              <a:rPr lang="pt-BR" altLang="pt-BR" sz="1600" baseline="30000" dirty="0">
                <a:solidFill>
                  <a:srgbClr val="800080"/>
                </a:solidFill>
                <a:latin typeface="+mj-lt"/>
              </a:rPr>
              <a:t>6</a:t>
            </a:r>
            <a:r>
              <a:rPr lang="pt-BR" altLang="pt-BR" sz="1600" dirty="0">
                <a:solidFill>
                  <a:srgbClr val="800080"/>
                </a:solidFill>
                <a:latin typeface="+mj-lt"/>
              </a:rPr>
              <a:t>Be</a:t>
            </a:r>
            <a:r>
              <a:rPr lang="pt-BR" altLang="pt-BR" sz="1600" b="1" dirty="0">
                <a:solidFill>
                  <a:srgbClr val="800080"/>
                </a:solidFill>
                <a:latin typeface="+mj-lt"/>
              </a:rPr>
              <a:t>    </a:t>
            </a:r>
            <a:endParaRPr lang="pt-BR" altLang="pt-BR" sz="1600" dirty="0">
              <a:solidFill>
                <a:srgbClr val="800080"/>
              </a:solidFill>
              <a:latin typeface="+mj-lt"/>
            </a:endParaRPr>
          </a:p>
        </p:txBody>
      </p:sp>
      <p:cxnSp>
        <p:nvCxnSpPr>
          <p:cNvPr id="12" name="AutoShape 16">
            <a:extLst>
              <a:ext uri="{FF2B5EF4-FFF2-40B4-BE49-F238E27FC236}">
                <a16:creationId xmlns:a16="http://schemas.microsoft.com/office/drawing/2014/main" id="{EAFD7D9A-4C94-DC84-28E8-65C73A4EF9A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43897" y="2271934"/>
            <a:ext cx="671594" cy="352921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7030A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D7FC38C-4B2A-72A2-9ECD-947994B2074E}"/>
              </a:ext>
            </a:extLst>
          </p:cNvPr>
          <p:cNvSpPr txBox="1"/>
          <p:nvPr/>
        </p:nvSpPr>
        <p:spPr>
          <a:xfrm>
            <a:off x="170178" y="704389"/>
            <a:ext cx="4838625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Experiment 2007 CRIB=-RIKEN Japan</a:t>
            </a: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Spokespersons: V. Guimaraes, R.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Lichthentaler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, S.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Kubono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54B3209-2179-4458-CC68-0CD4D4822FBC}"/>
              </a:ext>
            </a:extLst>
          </p:cNvPr>
          <p:cNvSpPr/>
          <p:nvPr/>
        </p:nvSpPr>
        <p:spPr>
          <a:xfrm>
            <a:off x="198787" y="678532"/>
            <a:ext cx="4838625" cy="53434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BB688214-F96E-8BD3-1ACF-1B31F3E3F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051" y="827041"/>
            <a:ext cx="3972167" cy="2352007"/>
          </a:xfrm>
          <a:prstGeom prst="rect">
            <a:avLst/>
          </a:prstGeom>
        </p:spPr>
      </p:pic>
      <p:sp>
        <p:nvSpPr>
          <p:cNvPr id="19" name="Retângulo 3">
            <a:extLst>
              <a:ext uri="{FF2B5EF4-FFF2-40B4-BE49-F238E27FC236}">
                <a16:creationId xmlns:a16="http://schemas.microsoft.com/office/drawing/2014/main" id="{A00F9607-36AA-DD3F-09F9-D79D03E73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186" y="98637"/>
            <a:ext cx="55611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pt-BR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The </a:t>
            </a:r>
            <a:r>
              <a:rPr lang="en-GB" altLang="pt-BR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3</a:t>
            </a:r>
            <a:r>
              <a:rPr lang="en-GB" altLang="pt-BR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He(</a:t>
            </a:r>
            <a:r>
              <a:rPr lang="en-GB" altLang="pt-BR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7</a:t>
            </a:r>
            <a:r>
              <a:rPr lang="en-GB" altLang="pt-BR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Be,</a:t>
            </a:r>
            <a:r>
              <a:rPr lang="en-GB" altLang="pt-BR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GB" altLang="pt-BR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)</a:t>
            </a:r>
            <a:r>
              <a:rPr lang="en-GB" altLang="pt-BR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6</a:t>
            </a:r>
            <a:r>
              <a:rPr lang="en-GB" altLang="pt-BR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Be reaction at CRIB-RIKEN  - Japan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5FC25C18-DC4D-2B93-1C6D-8B6D04070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1147" y="4187683"/>
            <a:ext cx="2168635" cy="2077606"/>
          </a:xfrm>
          <a:prstGeom prst="rect">
            <a:avLst/>
          </a:prstGeom>
        </p:spPr>
      </p:pic>
      <p:sp>
        <p:nvSpPr>
          <p:cNvPr id="21" name="Text Box 15">
            <a:extLst>
              <a:ext uri="{FF2B5EF4-FFF2-40B4-BE49-F238E27FC236}">
                <a16:creationId xmlns:a16="http://schemas.microsoft.com/office/drawing/2014/main" id="{FCBFD723-C9F2-7BFD-4448-6FBDC498C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3519" y="3760545"/>
            <a:ext cx="3511824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Particle</a:t>
            </a:r>
            <a:r>
              <a:rPr lang="pt-BR" alt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t-BR" alt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identification</a:t>
            </a:r>
            <a:r>
              <a:rPr lang="pt-BR" alt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</a:p>
          <a:p>
            <a:pPr eaLnBrk="1" hangingPunct="1"/>
            <a:r>
              <a:rPr lang="pt-BR" alt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(</a:t>
            </a:r>
            <a:r>
              <a:rPr lang="pt-BR" alt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pt-BR" alt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ExE</a:t>
            </a:r>
            <a:r>
              <a:rPr lang="pt-BR" alt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) </a:t>
            </a:r>
            <a:r>
              <a:rPr lang="pt-BR" alt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Sspectum</a:t>
            </a:r>
            <a:r>
              <a:rPr lang="pt-BR" alt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Telescope 1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83A90478-EC00-E176-81E9-A8E36A6C94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4234" y="2464694"/>
            <a:ext cx="2087839" cy="1161388"/>
          </a:xfrm>
          <a:prstGeom prst="rect">
            <a:avLst/>
          </a:prstGeom>
        </p:spPr>
      </p:pic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7E264254-7A1F-BD2F-6D8E-60FBD8DF199D}"/>
              </a:ext>
            </a:extLst>
          </p:cNvPr>
          <p:cNvCxnSpPr>
            <a:cxnSpLocks/>
          </p:cNvCxnSpPr>
          <p:nvPr/>
        </p:nvCxnSpPr>
        <p:spPr>
          <a:xfrm flipH="1">
            <a:off x="6108057" y="2416965"/>
            <a:ext cx="700108" cy="3384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4">
            <a:extLst>
              <a:ext uri="{FF2B5EF4-FFF2-40B4-BE49-F238E27FC236}">
                <a16:creationId xmlns:a16="http://schemas.microsoft.com/office/drawing/2014/main" id="{A33F0E02-C6AD-7ED0-BACB-6633BB9F8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38" y="3448915"/>
            <a:ext cx="4891965" cy="2730553"/>
          </a:xfrm>
          <a:prstGeom prst="rect">
            <a:avLst/>
          </a:prstGeom>
          <a:solidFill>
            <a:srgbClr val="800080"/>
          </a:solidFill>
          <a:ln w="1905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8CE27DAD-741D-381D-23D6-018DF5822C67}"/>
              </a:ext>
            </a:extLst>
          </p:cNvPr>
          <p:cNvSpPr txBox="1"/>
          <p:nvPr/>
        </p:nvSpPr>
        <p:spPr>
          <a:xfrm>
            <a:off x="3153917" y="3470003"/>
            <a:ext cx="2794236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altLang="pt-BR" dirty="0">
                <a:cs typeface="Arial" panose="020B0604020202020204" pitchFamily="34" charset="0"/>
              </a:rPr>
              <a:t>CRIB-RIKEN</a:t>
            </a:r>
          </a:p>
        </p:txBody>
      </p:sp>
    </p:spTree>
    <p:extLst>
      <p:ext uri="{BB962C8B-B14F-4D97-AF65-F5344CB8AC3E}">
        <p14:creationId xmlns:p14="http://schemas.microsoft.com/office/powerpoint/2010/main" val="330994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>
            <a:extLst>
              <a:ext uri="{FF2B5EF4-FFF2-40B4-BE49-F238E27FC236}">
                <a16:creationId xmlns:a16="http://schemas.microsoft.com/office/drawing/2014/main" id="{ACF09080-CC0A-1446-C0AE-D70DCB9A2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208" y="1230083"/>
            <a:ext cx="4309855" cy="312431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CE86BFC-3AF3-E110-2966-8CC16F5A7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01" y="1805171"/>
            <a:ext cx="3352800" cy="3577201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FCCD00B6-333B-F4C1-3114-D5261FE538C0}"/>
              </a:ext>
            </a:extLst>
          </p:cNvPr>
          <p:cNvSpPr/>
          <p:nvPr/>
        </p:nvSpPr>
        <p:spPr>
          <a:xfrm>
            <a:off x="152400" y="990600"/>
            <a:ext cx="2438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ext Box 15">
            <a:extLst>
              <a:ext uri="{FF2B5EF4-FFF2-40B4-BE49-F238E27FC236}">
                <a16:creationId xmlns:a16="http://schemas.microsoft.com/office/drawing/2014/main" id="{14572CFD-80AF-2F09-FE16-08C7014E9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637" y="2009892"/>
            <a:ext cx="14109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aseline="30000" dirty="0">
                <a:solidFill>
                  <a:srgbClr val="800080"/>
                </a:solidFill>
                <a:latin typeface="+mj-lt"/>
              </a:rPr>
              <a:t>3</a:t>
            </a:r>
            <a:r>
              <a:rPr lang="pt-BR" altLang="pt-BR" dirty="0">
                <a:solidFill>
                  <a:srgbClr val="800080"/>
                </a:solidFill>
                <a:latin typeface="+mj-lt"/>
              </a:rPr>
              <a:t>He </a:t>
            </a:r>
            <a:r>
              <a:rPr lang="pt-BR" altLang="pt-BR" dirty="0" err="1">
                <a:solidFill>
                  <a:srgbClr val="800080"/>
                </a:solidFill>
                <a:latin typeface="+mj-lt"/>
              </a:rPr>
              <a:t>transfer</a:t>
            </a:r>
            <a:endParaRPr lang="pt-BR" altLang="pt-BR" dirty="0">
              <a:solidFill>
                <a:srgbClr val="800080"/>
              </a:solidFill>
              <a:latin typeface="+mj-lt"/>
            </a:endParaRPr>
          </a:p>
        </p:txBody>
      </p:sp>
      <p:sp>
        <p:nvSpPr>
          <p:cNvPr id="9" name="Text Box 15">
            <a:extLst>
              <a:ext uri="{FF2B5EF4-FFF2-40B4-BE49-F238E27FC236}">
                <a16:creationId xmlns:a16="http://schemas.microsoft.com/office/drawing/2014/main" id="{4DFC1CD1-818C-4B44-7F60-3FB4F07BE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830000"/>
            <a:ext cx="19159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dirty="0" err="1">
                <a:solidFill>
                  <a:srgbClr val="800080"/>
                </a:solidFill>
                <a:latin typeface="+mj-lt"/>
              </a:rPr>
              <a:t>Neutron</a:t>
            </a:r>
            <a:r>
              <a:rPr lang="pt-BR" altLang="pt-BR" dirty="0">
                <a:solidFill>
                  <a:srgbClr val="800080"/>
                </a:solidFill>
                <a:latin typeface="+mj-lt"/>
              </a:rPr>
              <a:t> </a:t>
            </a:r>
            <a:r>
              <a:rPr lang="pt-BR" altLang="pt-BR" dirty="0" err="1">
                <a:solidFill>
                  <a:srgbClr val="800080"/>
                </a:solidFill>
                <a:latin typeface="+mj-lt"/>
              </a:rPr>
              <a:t>transfer</a:t>
            </a:r>
            <a:endParaRPr lang="pt-BR" altLang="pt-BR" dirty="0">
              <a:solidFill>
                <a:srgbClr val="800080"/>
              </a:solidFill>
              <a:latin typeface="+mj-l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04098FE-06D4-CD38-4D36-F7F949701F0C}"/>
              </a:ext>
            </a:extLst>
          </p:cNvPr>
          <p:cNvSpPr txBox="1"/>
          <p:nvPr/>
        </p:nvSpPr>
        <p:spPr>
          <a:xfrm>
            <a:off x="6684482" y="2395443"/>
            <a:ext cx="132080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altLang="pt-BR" sz="1400" b="1" dirty="0">
                <a:solidFill>
                  <a:srgbClr val="0000FF"/>
                </a:solidFill>
                <a:cs typeface="Arial" panose="020B0604020202020204" pitchFamily="34" charset="0"/>
              </a:rPr>
              <a:t>13.0 MeV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DF666A5-0DD3-5A76-9E38-B1A8ECE35CFF}"/>
              </a:ext>
            </a:extLst>
          </p:cNvPr>
          <p:cNvSpPr txBox="1"/>
          <p:nvPr/>
        </p:nvSpPr>
        <p:spPr>
          <a:xfrm>
            <a:off x="7103582" y="1617395"/>
            <a:ext cx="132080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altLang="pt-BR" sz="1400" b="1" dirty="0">
                <a:solidFill>
                  <a:srgbClr val="0000FF"/>
                </a:solidFill>
                <a:cs typeface="Arial" panose="020B0604020202020204" pitchFamily="34" charset="0"/>
              </a:rPr>
              <a:t>17.0 MeV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C9B609A-A2F5-C1C1-0A7B-42661BECF1BC}"/>
              </a:ext>
            </a:extLst>
          </p:cNvPr>
          <p:cNvSpPr txBox="1"/>
          <p:nvPr/>
        </p:nvSpPr>
        <p:spPr>
          <a:xfrm>
            <a:off x="7789382" y="1040595"/>
            <a:ext cx="132080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altLang="pt-BR" sz="1400" b="1" dirty="0">
                <a:solidFill>
                  <a:srgbClr val="0000FF"/>
                </a:solidFill>
                <a:cs typeface="Arial" panose="020B0604020202020204" pitchFamily="34" charset="0"/>
              </a:rPr>
              <a:t>21.0 MeV </a:t>
            </a:r>
          </a:p>
        </p:txBody>
      </p:sp>
      <p:sp>
        <p:nvSpPr>
          <p:cNvPr id="11" name="Text Box 34">
            <a:extLst>
              <a:ext uri="{FF2B5EF4-FFF2-40B4-BE49-F238E27FC236}">
                <a16:creationId xmlns:a16="http://schemas.microsoft.com/office/drawing/2014/main" id="{4322B6A4-7B38-0E62-008A-D7297E98F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268" y="840540"/>
            <a:ext cx="20649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aseline="30000" dirty="0">
                <a:solidFill>
                  <a:srgbClr val="0000FF"/>
                </a:solidFill>
                <a:latin typeface="+mj-lt"/>
              </a:rPr>
              <a:t>3</a:t>
            </a:r>
            <a:r>
              <a:rPr lang="pt-BR" altLang="pt-BR" sz="2000" dirty="0">
                <a:solidFill>
                  <a:srgbClr val="0000FF"/>
                </a:solidFill>
                <a:latin typeface="+mj-lt"/>
              </a:rPr>
              <a:t>He(</a:t>
            </a:r>
            <a:r>
              <a:rPr lang="pt-BR" altLang="pt-BR" sz="2000" baseline="30000" dirty="0">
                <a:solidFill>
                  <a:srgbClr val="0000FF"/>
                </a:solidFill>
                <a:latin typeface="+mj-lt"/>
              </a:rPr>
              <a:t>7</a:t>
            </a:r>
            <a:r>
              <a:rPr lang="pt-BR" altLang="pt-BR" sz="2000" dirty="0">
                <a:solidFill>
                  <a:srgbClr val="0000FF"/>
                </a:solidFill>
                <a:latin typeface="+mj-lt"/>
              </a:rPr>
              <a:t>Be,</a:t>
            </a:r>
            <a:r>
              <a:rPr lang="pt-BR" altLang="pt-BR" sz="2000" dirty="0">
                <a:solidFill>
                  <a:srgbClr val="0000FF"/>
                </a:solidFill>
                <a:latin typeface="Symbol" panose="05050102010706020507" pitchFamily="18" charset="2"/>
              </a:rPr>
              <a:t>a</a:t>
            </a:r>
            <a:r>
              <a:rPr lang="pt-BR" altLang="pt-BR" sz="2000" dirty="0">
                <a:solidFill>
                  <a:srgbClr val="0000FF"/>
                </a:solidFill>
                <a:latin typeface="+mj-lt"/>
              </a:rPr>
              <a:t>)</a:t>
            </a:r>
            <a:r>
              <a:rPr lang="pt-BR" altLang="pt-BR" sz="2000" baseline="30000" dirty="0">
                <a:solidFill>
                  <a:srgbClr val="0000FF"/>
                </a:solidFill>
                <a:latin typeface="+mj-lt"/>
              </a:rPr>
              <a:t>6</a:t>
            </a:r>
            <a:r>
              <a:rPr lang="pt-BR" altLang="pt-BR" sz="2000" dirty="0">
                <a:solidFill>
                  <a:srgbClr val="0000FF"/>
                </a:solidFill>
                <a:latin typeface="+mj-lt"/>
              </a:rPr>
              <a:t>Be</a:t>
            </a:r>
            <a:r>
              <a:rPr lang="pt-BR" altLang="pt-BR" b="1" dirty="0">
                <a:solidFill>
                  <a:srgbClr val="0000FF"/>
                </a:solidFill>
                <a:latin typeface="+mj-lt"/>
              </a:rPr>
              <a:t>    </a:t>
            </a:r>
            <a:endParaRPr lang="pt-BR" altLang="pt-BR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4093219F-0303-0622-1C36-E2E7E4BA39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18" y="1705092"/>
            <a:ext cx="4913541" cy="4585973"/>
          </a:xfrm>
          <a:prstGeom prst="rect">
            <a:avLst/>
          </a:prstGeom>
        </p:spPr>
      </p:pic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F0CD97D6-347D-53FA-BE80-C689CD5C3D59}"/>
              </a:ext>
            </a:extLst>
          </p:cNvPr>
          <p:cNvCxnSpPr>
            <a:cxnSpLocks/>
          </p:cNvCxnSpPr>
          <p:nvPr/>
        </p:nvCxnSpPr>
        <p:spPr>
          <a:xfrm flipH="1" flipV="1">
            <a:off x="4217109" y="3283275"/>
            <a:ext cx="723900" cy="291449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>
            <a:extLst>
              <a:ext uri="{FF2B5EF4-FFF2-40B4-BE49-F238E27FC236}">
                <a16:creationId xmlns:a16="http://schemas.microsoft.com/office/drawing/2014/main" id="{DAE54178-8A37-C191-4704-054A01EB2029}"/>
              </a:ext>
            </a:extLst>
          </p:cNvPr>
          <p:cNvSpPr/>
          <p:nvPr/>
        </p:nvSpPr>
        <p:spPr>
          <a:xfrm>
            <a:off x="3314700" y="3287919"/>
            <a:ext cx="685800" cy="96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07EC0034-B294-A891-C71E-19B9476E6D7F}"/>
              </a:ext>
            </a:extLst>
          </p:cNvPr>
          <p:cNvCxnSpPr/>
          <p:nvPr/>
        </p:nvCxnSpPr>
        <p:spPr>
          <a:xfrm>
            <a:off x="3314700" y="3199332"/>
            <a:ext cx="685800" cy="0"/>
          </a:xfrm>
          <a:prstGeom prst="line">
            <a:avLst/>
          </a:prstGeom>
          <a:ln w="19050">
            <a:solidFill>
              <a:srgbClr val="FF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F9B5E0E9-5064-2EA8-84BE-8EAD03295ED8}"/>
              </a:ext>
            </a:extLst>
          </p:cNvPr>
          <p:cNvCxnSpPr/>
          <p:nvPr/>
        </p:nvCxnSpPr>
        <p:spPr>
          <a:xfrm>
            <a:off x="3314700" y="3428999"/>
            <a:ext cx="685800" cy="0"/>
          </a:xfrm>
          <a:prstGeom prst="line">
            <a:avLst/>
          </a:pr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D4666836-926B-B1F5-EA5B-DC7A64C6D408}"/>
              </a:ext>
            </a:extLst>
          </p:cNvPr>
          <p:cNvCxnSpPr/>
          <p:nvPr/>
        </p:nvCxnSpPr>
        <p:spPr>
          <a:xfrm>
            <a:off x="3314700" y="3237431"/>
            <a:ext cx="685800" cy="0"/>
          </a:xfrm>
          <a:prstGeom prst="line">
            <a:avLst/>
          </a:pr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9D5F690A-EC78-CF1D-762F-4C18829A2C0F}"/>
              </a:ext>
            </a:extLst>
          </p:cNvPr>
          <p:cNvCxnSpPr/>
          <p:nvPr/>
        </p:nvCxnSpPr>
        <p:spPr>
          <a:xfrm>
            <a:off x="3314700" y="2583219"/>
            <a:ext cx="685800" cy="0"/>
          </a:xfrm>
          <a:prstGeom prst="line">
            <a:avLst/>
          </a:pr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ACDB6EFD-23C8-2B3C-504B-053CAC1EF249}"/>
              </a:ext>
            </a:extLst>
          </p:cNvPr>
          <p:cNvSpPr txBox="1"/>
          <p:nvPr/>
        </p:nvSpPr>
        <p:spPr>
          <a:xfrm>
            <a:off x="5410200" y="4401225"/>
            <a:ext cx="3590199" cy="1668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altLang="pt-BR" sz="1400" dirty="0">
                <a:solidFill>
                  <a:srgbClr val="C00000"/>
                </a:solidFill>
                <a:cs typeface="Arial" panose="020B0604020202020204" pitchFamily="34" charset="0"/>
              </a:rPr>
              <a:t>4 body phase space background</a:t>
            </a:r>
          </a:p>
          <a:p>
            <a:pPr>
              <a:lnSpc>
                <a:spcPct val="150000"/>
              </a:lnSpc>
              <a:defRPr/>
            </a:pPr>
            <a:r>
              <a:rPr lang="fr-FR" altLang="pt-BR" sz="1400" dirty="0">
                <a:solidFill>
                  <a:srgbClr val="C00000"/>
                </a:solidFill>
                <a:cs typeface="Arial" panose="020B0604020202020204" pitchFamily="34" charset="0"/>
              </a:rPr>
              <a:t>(</a:t>
            </a:r>
            <a:r>
              <a:rPr lang="fr-FR" altLang="pt-BR" sz="1400" dirty="0">
                <a:solidFill>
                  <a:srgbClr val="C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fr-FR" altLang="pt-BR" sz="1400" dirty="0">
                <a:solidFill>
                  <a:srgbClr val="C00000"/>
                </a:solidFill>
                <a:cs typeface="Arial" panose="020B0604020202020204" pitchFamily="34" charset="0"/>
              </a:rPr>
              <a:t>+</a:t>
            </a:r>
            <a:r>
              <a:rPr lang="fr-FR" altLang="pt-BR" sz="1400" dirty="0">
                <a:solidFill>
                  <a:srgbClr val="C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fr-FR" altLang="pt-BR" sz="1400" dirty="0">
                <a:solidFill>
                  <a:srgbClr val="C00000"/>
                </a:solidFill>
                <a:cs typeface="Arial" panose="020B0604020202020204" pitchFamily="34" charset="0"/>
              </a:rPr>
              <a:t>+p+p) </a:t>
            </a:r>
          </a:p>
          <a:p>
            <a:pPr>
              <a:lnSpc>
                <a:spcPct val="150000"/>
              </a:lnSpc>
              <a:defRPr/>
            </a:pPr>
            <a:r>
              <a:rPr lang="fr-FR" altLang="pt-BR" sz="1400" dirty="0">
                <a:solidFill>
                  <a:srgbClr val="C00000"/>
                </a:solidFill>
                <a:cs typeface="Arial" panose="020B0604020202020204" pitchFamily="34" charset="0"/>
              </a:rPr>
              <a:t>3 body phase space background </a:t>
            </a:r>
          </a:p>
          <a:p>
            <a:pPr>
              <a:lnSpc>
                <a:spcPct val="150000"/>
              </a:lnSpc>
              <a:defRPr/>
            </a:pPr>
            <a:r>
              <a:rPr lang="fr-FR" altLang="pt-BR" sz="1400" dirty="0">
                <a:solidFill>
                  <a:srgbClr val="C00000"/>
                </a:solidFill>
                <a:cs typeface="Arial" panose="020B0604020202020204" pitchFamily="34" charset="0"/>
              </a:rPr>
              <a:t>(</a:t>
            </a:r>
            <a:r>
              <a:rPr lang="fr-FR" altLang="pt-BR" sz="1400" dirty="0">
                <a:solidFill>
                  <a:srgbClr val="C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fr-FR" altLang="pt-BR" sz="1400" dirty="0">
                <a:solidFill>
                  <a:srgbClr val="C00000"/>
                </a:solidFill>
                <a:cs typeface="Arial" panose="020B0604020202020204" pitchFamily="34" charset="0"/>
              </a:rPr>
              <a:t>+</a:t>
            </a:r>
            <a:r>
              <a:rPr lang="fr-FR" altLang="pt-BR" sz="1400" baseline="30000" dirty="0">
                <a:solidFill>
                  <a:srgbClr val="C00000"/>
                </a:solidFill>
                <a:cs typeface="Arial" panose="020B0604020202020204" pitchFamily="34" charset="0"/>
              </a:rPr>
              <a:t>3</a:t>
            </a:r>
            <a:r>
              <a:rPr lang="fr-FR" altLang="pt-BR" sz="1400" dirty="0">
                <a:solidFill>
                  <a:srgbClr val="C00000"/>
                </a:solidFill>
                <a:cs typeface="Arial" panose="020B0604020202020204" pitchFamily="34" charset="0"/>
              </a:rPr>
              <a:t>He+</a:t>
            </a:r>
            <a:r>
              <a:rPr lang="fr-FR" altLang="pt-BR" sz="1400" baseline="30000" dirty="0">
                <a:solidFill>
                  <a:srgbClr val="C00000"/>
                </a:solidFill>
                <a:cs typeface="Arial" panose="020B0604020202020204" pitchFamily="34" charset="0"/>
              </a:rPr>
              <a:t>3</a:t>
            </a:r>
            <a:r>
              <a:rPr lang="fr-FR" altLang="pt-BR" sz="1400" dirty="0">
                <a:solidFill>
                  <a:srgbClr val="C00000"/>
                </a:solidFill>
                <a:cs typeface="Arial" panose="020B0604020202020204" pitchFamily="34" charset="0"/>
              </a:rPr>
              <a:t>He)</a:t>
            </a:r>
          </a:p>
          <a:p>
            <a:pPr>
              <a:lnSpc>
                <a:spcPct val="150000"/>
              </a:lnSpc>
              <a:defRPr/>
            </a:pPr>
            <a:r>
              <a:rPr lang="fr-FR" altLang="pt-BR" sz="1400" dirty="0">
                <a:solidFill>
                  <a:srgbClr val="C00000"/>
                </a:solidFill>
                <a:cs typeface="Arial" panose="020B0604020202020204" pitchFamily="34" charset="0"/>
              </a:rPr>
              <a:t>Next R-matrix calculation </a:t>
            </a:r>
          </a:p>
        </p:txBody>
      </p: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94E0D189-68E7-B80D-1C65-C5D925FA56D5}"/>
              </a:ext>
            </a:extLst>
          </p:cNvPr>
          <p:cNvCxnSpPr>
            <a:cxnSpLocks/>
          </p:cNvCxnSpPr>
          <p:nvPr/>
        </p:nvCxnSpPr>
        <p:spPr>
          <a:xfrm flipV="1">
            <a:off x="8186257" y="3624277"/>
            <a:ext cx="238125" cy="103572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77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  <p:bldP spid="16" grpId="0" animBg="1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Retângulo 310">
            <a:extLst>
              <a:ext uri="{FF2B5EF4-FFF2-40B4-BE49-F238E27FC236}">
                <a16:creationId xmlns:a16="http://schemas.microsoft.com/office/drawing/2014/main" id="{E91AF384-7971-4972-B343-3C21C959A2FE}"/>
              </a:ext>
            </a:extLst>
          </p:cNvPr>
          <p:cNvSpPr/>
          <p:nvPr/>
        </p:nvSpPr>
        <p:spPr>
          <a:xfrm>
            <a:off x="1" y="567504"/>
            <a:ext cx="9143999" cy="62722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39FD8FC-1EFA-44D5-B06D-F2B83AA5B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FBE6-67EA-4A60-A9F2-0A70BC753026}" type="slidenum">
              <a:rPr lang="pt-BR" altLang="pt-BR" smtClean="0"/>
              <a:pPr/>
              <a:t>2</a:t>
            </a:fld>
            <a:endParaRPr lang="pt-BR" altLang="pt-BR"/>
          </a:p>
        </p:txBody>
      </p:sp>
      <p:sp>
        <p:nvSpPr>
          <p:cNvPr id="161" name="Rectangle 59">
            <a:extLst>
              <a:ext uri="{FF2B5EF4-FFF2-40B4-BE49-F238E27FC236}">
                <a16:creationId xmlns:a16="http://schemas.microsoft.com/office/drawing/2014/main" id="{1DB55C85-CB49-4B7A-B3D7-7AC84CFBE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1472" y="43485"/>
            <a:ext cx="5057795" cy="39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 panose="020B0504020202020204" pitchFamily="34" charset="0"/>
              </a:rPr>
              <a:t>Typical cluster structures known in stable nuclei</a:t>
            </a:r>
            <a:endParaRPr kumimoji="0" lang="ja-JP" altLang="en-US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ova" panose="020B0504020202020204" pitchFamily="34" charset="0"/>
            </a:endParaRP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B9A4DA5B-29BC-49C4-A6E1-1B22C6FE1381}"/>
              </a:ext>
            </a:extLst>
          </p:cNvPr>
          <p:cNvSpPr/>
          <p:nvPr/>
        </p:nvSpPr>
        <p:spPr>
          <a:xfrm>
            <a:off x="58776" y="1677225"/>
            <a:ext cx="9026448" cy="2804135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293" name="Agrupar 292">
            <a:extLst>
              <a:ext uri="{FF2B5EF4-FFF2-40B4-BE49-F238E27FC236}">
                <a16:creationId xmlns:a16="http://schemas.microsoft.com/office/drawing/2014/main" id="{EBC61BDD-2E74-20A2-8377-6E3CF9F4A9D4}"/>
              </a:ext>
            </a:extLst>
          </p:cNvPr>
          <p:cNvGrpSpPr/>
          <p:nvPr/>
        </p:nvGrpSpPr>
        <p:grpSpPr>
          <a:xfrm>
            <a:off x="1075196" y="2381611"/>
            <a:ext cx="1046883" cy="1075743"/>
            <a:chOff x="3122708" y="1872783"/>
            <a:chExt cx="1046883" cy="1075743"/>
          </a:xfrm>
        </p:grpSpPr>
        <p:grpSp>
          <p:nvGrpSpPr>
            <p:cNvPr id="188" name="Group 138">
              <a:extLst>
                <a:ext uri="{FF2B5EF4-FFF2-40B4-BE49-F238E27FC236}">
                  <a16:creationId xmlns:a16="http://schemas.microsoft.com/office/drawing/2014/main" id="{AA551FE7-0E67-4DD3-9F19-FC395573840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485316" y="2242434"/>
              <a:ext cx="354013" cy="354012"/>
              <a:chOff x="2063" y="2840"/>
              <a:chExt cx="227" cy="227"/>
            </a:xfrm>
          </p:grpSpPr>
          <p:sp>
            <p:nvSpPr>
              <p:cNvPr id="189" name="Oval 139">
                <a:extLst>
                  <a:ext uri="{FF2B5EF4-FFF2-40B4-BE49-F238E27FC236}">
                    <a16:creationId xmlns:a16="http://schemas.microsoft.com/office/drawing/2014/main" id="{88960AD5-426F-4074-BBBC-D02F7C586DE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96" y="2879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0" name="Oval 140">
                <a:extLst>
                  <a:ext uri="{FF2B5EF4-FFF2-40B4-BE49-F238E27FC236}">
                    <a16:creationId xmlns:a16="http://schemas.microsoft.com/office/drawing/2014/main" id="{2CFFD8CB-96A7-4A30-9447-7E8E94EF98F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96" y="2970"/>
                <a:ext cx="68" cy="67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1" name="Oval 141">
                <a:extLst>
                  <a:ext uri="{FF2B5EF4-FFF2-40B4-BE49-F238E27FC236}">
                    <a16:creationId xmlns:a16="http://schemas.microsoft.com/office/drawing/2014/main" id="{2EACE585-8301-416B-A388-E2E1AF2975B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187" y="2879"/>
                <a:ext cx="68" cy="68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2" name="Oval 142">
                <a:extLst>
                  <a:ext uri="{FF2B5EF4-FFF2-40B4-BE49-F238E27FC236}">
                    <a16:creationId xmlns:a16="http://schemas.microsoft.com/office/drawing/2014/main" id="{A655E715-55BE-4B9B-9EE1-E344D86946A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187" y="2970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3" name="Oval 143">
                <a:extLst>
                  <a:ext uri="{FF2B5EF4-FFF2-40B4-BE49-F238E27FC236}">
                    <a16:creationId xmlns:a16="http://schemas.microsoft.com/office/drawing/2014/main" id="{A3D68E95-4D5B-4091-9276-6CC5D0A4D22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63" y="2840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rgbClr val="CC99FF">
                      <a:gamma/>
                      <a:tint val="27451"/>
                      <a:invGamma/>
                      <a:alpha val="53000"/>
                    </a:srgbClr>
                  </a:gs>
                  <a:gs pos="100000">
                    <a:srgbClr val="CC99FF">
                      <a:alpha val="6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b="1" i="0" u="none" strike="noStrike" kern="0" cap="none" spc="0" normalizeH="0" baseline="0" noProof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94" name="Group 144">
              <a:extLst>
                <a:ext uri="{FF2B5EF4-FFF2-40B4-BE49-F238E27FC236}">
                  <a16:creationId xmlns:a16="http://schemas.microsoft.com/office/drawing/2014/main" id="{7E1C9DE1-D128-4B96-A790-909C833AEBF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815578" y="2231275"/>
              <a:ext cx="354013" cy="354012"/>
              <a:chOff x="2063" y="2840"/>
              <a:chExt cx="227" cy="227"/>
            </a:xfrm>
          </p:grpSpPr>
          <p:sp>
            <p:nvSpPr>
              <p:cNvPr id="195" name="Oval 145">
                <a:extLst>
                  <a:ext uri="{FF2B5EF4-FFF2-40B4-BE49-F238E27FC236}">
                    <a16:creationId xmlns:a16="http://schemas.microsoft.com/office/drawing/2014/main" id="{DB73C135-7418-47DD-B649-E3C72CC06F8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96" y="2879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6" name="Oval 146">
                <a:extLst>
                  <a:ext uri="{FF2B5EF4-FFF2-40B4-BE49-F238E27FC236}">
                    <a16:creationId xmlns:a16="http://schemas.microsoft.com/office/drawing/2014/main" id="{8D29321F-EF4E-4AB8-A14B-CAC012D2D23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96" y="2970"/>
                <a:ext cx="68" cy="67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7" name="Oval 147">
                <a:extLst>
                  <a:ext uri="{FF2B5EF4-FFF2-40B4-BE49-F238E27FC236}">
                    <a16:creationId xmlns:a16="http://schemas.microsoft.com/office/drawing/2014/main" id="{C1A3921D-98F3-411D-929F-3DF03015F73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187" y="2879"/>
                <a:ext cx="68" cy="68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8" name="Oval 148">
                <a:extLst>
                  <a:ext uri="{FF2B5EF4-FFF2-40B4-BE49-F238E27FC236}">
                    <a16:creationId xmlns:a16="http://schemas.microsoft.com/office/drawing/2014/main" id="{2B09AA7E-D158-46E8-AA35-5AC68BBD490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187" y="2970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9" name="Oval 149">
                <a:extLst>
                  <a:ext uri="{FF2B5EF4-FFF2-40B4-BE49-F238E27FC236}">
                    <a16:creationId xmlns:a16="http://schemas.microsoft.com/office/drawing/2014/main" id="{0F0365CB-961E-4FD9-A324-0C35CE80986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63" y="2840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rgbClr val="CC99FF">
                      <a:gamma/>
                      <a:tint val="27451"/>
                      <a:invGamma/>
                      <a:alpha val="53000"/>
                    </a:srgbClr>
                  </a:gs>
                  <a:gs pos="100000">
                    <a:srgbClr val="CC99FF">
                      <a:alpha val="6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b="1" i="0" u="none" strike="noStrike" kern="0" cap="none" spc="0" normalizeH="0" baseline="0" noProof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00" name="Group 150">
              <a:extLst>
                <a:ext uri="{FF2B5EF4-FFF2-40B4-BE49-F238E27FC236}">
                  <a16:creationId xmlns:a16="http://schemas.microsoft.com/office/drawing/2014/main" id="{DBAB6B60-2056-401B-9447-2B3D006C7D5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656401" y="1915883"/>
              <a:ext cx="352425" cy="354012"/>
              <a:chOff x="2063" y="2840"/>
              <a:chExt cx="227" cy="227"/>
            </a:xfrm>
          </p:grpSpPr>
          <p:sp>
            <p:nvSpPr>
              <p:cNvPr id="201" name="Oval 151">
                <a:extLst>
                  <a:ext uri="{FF2B5EF4-FFF2-40B4-BE49-F238E27FC236}">
                    <a16:creationId xmlns:a16="http://schemas.microsoft.com/office/drawing/2014/main" id="{ED735BCA-38F8-46DE-B289-04389017F40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96" y="2879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000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2" name="Oval 152">
                <a:extLst>
                  <a:ext uri="{FF2B5EF4-FFF2-40B4-BE49-F238E27FC236}">
                    <a16:creationId xmlns:a16="http://schemas.microsoft.com/office/drawing/2014/main" id="{9E9FE94C-D48F-496E-82DC-A9589E46787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96" y="2970"/>
                <a:ext cx="68" cy="67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000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3" name="Oval 153">
                <a:extLst>
                  <a:ext uri="{FF2B5EF4-FFF2-40B4-BE49-F238E27FC236}">
                    <a16:creationId xmlns:a16="http://schemas.microsoft.com/office/drawing/2014/main" id="{BE3F6AD7-B92E-441A-A788-61988CD7B15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187" y="2879"/>
                <a:ext cx="68" cy="68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000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4" name="Oval 154">
                <a:extLst>
                  <a:ext uri="{FF2B5EF4-FFF2-40B4-BE49-F238E27FC236}">
                    <a16:creationId xmlns:a16="http://schemas.microsoft.com/office/drawing/2014/main" id="{F8B18884-D05A-4C74-AC95-9EF728769F5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187" y="2970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000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5" name="Oval 155">
                <a:extLst>
                  <a:ext uri="{FF2B5EF4-FFF2-40B4-BE49-F238E27FC236}">
                    <a16:creationId xmlns:a16="http://schemas.microsoft.com/office/drawing/2014/main" id="{283652B4-FE29-4C2D-9D9F-AB3F665B064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63" y="2840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rgbClr val="CC99FF">
                      <a:gamma/>
                      <a:tint val="27451"/>
                      <a:invGamma/>
                      <a:alpha val="53000"/>
                    </a:srgbClr>
                  </a:gs>
                  <a:gs pos="100000">
                    <a:srgbClr val="CC99FF">
                      <a:alpha val="6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800" b="1" i="0" u="none" strike="noStrike" kern="0" cap="none" spc="0" normalizeH="0" baseline="0" noProof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17" name="AutoShape 167">
              <a:extLst>
                <a:ext uri="{FF2B5EF4-FFF2-40B4-BE49-F238E27FC236}">
                  <a16:creationId xmlns:a16="http://schemas.microsoft.com/office/drawing/2014/main" id="{4410A8DF-9706-4C6A-9235-6702F1A6845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122708" y="1872783"/>
              <a:ext cx="466725" cy="309563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b="1" i="0" u="none" strike="noStrike" kern="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</a:t>
              </a:r>
              <a:r>
                <a:rPr kumimoji="0" lang="en-US" altLang="ja-JP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C</a:t>
              </a:r>
              <a:endParaRPr kumimoji="1" lang="ja-JP" alt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20" name="Rectangle 170">
              <a:extLst>
                <a:ext uri="{FF2B5EF4-FFF2-40B4-BE49-F238E27FC236}">
                  <a16:creationId xmlns:a16="http://schemas.microsoft.com/office/drawing/2014/main" id="{3B80595A-77E9-437C-A80D-49E2C2C3A79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72915" y="2609972"/>
              <a:ext cx="47961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</a:t>
              </a: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ymbol" panose="05050102010706020507" pitchFamily="18" charset="2"/>
                </a:rPr>
                <a:t>a </a:t>
              </a:r>
              <a:endPara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64" name="Agrupar 263">
            <a:extLst>
              <a:ext uri="{FF2B5EF4-FFF2-40B4-BE49-F238E27FC236}">
                <a16:creationId xmlns:a16="http://schemas.microsoft.com/office/drawing/2014/main" id="{0EFFA3F2-CF89-B133-A452-8839E91F16A9}"/>
              </a:ext>
            </a:extLst>
          </p:cNvPr>
          <p:cNvGrpSpPr/>
          <p:nvPr/>
        </p:nvGrpSpPr>
        <p:grpSpPr>
          <a:xfrm>
            <a:off x="4774722" y="1798899"/>
            <a:ext cx="1767287" cy="1155972"/>
            <a:chOff x="6160128" y="1916814"/>
            <a:chExt cx="1767287" cy="1155972"/>
          </a:xfrm>
        </p:grpSpPr>
        <p:sp>
          <p:nvSpPr>
            <p:cNvPr id="223" name="Oval 173">
              <a:extLst>
                <a:ext uri="{FF2B5EF4-FFF2-40B4-BE49-F238E27FC236}">
                  <a16:creationId xmlns:a16="http://schemas.microsoft.com/office/drawing/2014/main" id="{A9DF4060-6B6D-45D8-91E6-53589560BF6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942394" y="2578354"/>
              <a:ext cx="111125" cy="112712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endParaRPr>
            </a:p>
          </p:txBody>
        </p:sp>
        <p:sp>
          <p:nvSpPr>
            <p:cNvPr id="224" name="Oval 174">
              <a:extLst>
                <a:ext uri="{FF2B5EF4-FFF2-40B4-BE49-F238E27FC236}">
                  <a16:creationId xmlns:a16="http://schemas.microsoft.com/office/drawing/2014/main" id="{19BA320A-5147-47D7-AE70-14CD4723F0F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970969" y="2134886"/>
              <a:ext cx="111125" cy="111125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20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endParaRPr>
            </a:p>
          </p:txBody>
        </p:sp>
        <p:sp>
          <p:nvSpPr>
            <p:cNvPr id="225" name="Oval 175">
              <a:extLst>
                <a:ext uri="{FF2B5EF4-FFF2-40B4-BE49-F238E27FC236}">
                  <a16:creationId xmlns:a16="http://schemas.microsoft.com/office/drawing/2014/main" id="{6210F0F2-BE9E-4861-9CFF-B9AC6765346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734432" y="2505329"/>
              <a:ext cx="111125" cy="111125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endParaRPr>
            </a:p>
          </p:txBody>
        </p:sp>
        <p:sp>
          <p:nvSpPr>
            <p:cNvPr id="226" name="Oval 176">
              <a:extLst>
                <a:ext uri="{FF2B5EF4-FFF2-40B4-BE49-F238E27FC236}">
                  <a16:creationId xmlns:a16="http://schemas.microsoft.com/office/drawing/2014/main" id="{44C979AD-A453-492E-B377-7C3267F3D3B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797932" y="2578354"/>
              <a:ext cx="111125" cy="111125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endParaRPr>
            </a:p>
          </p:txBody>
        </p:sp>
        <p:sp>
          <p:nvSpPr>
            <p:cNvPr id="227" name="Oval 177">
              <a:extLst>
                <a:ext uri="{FF2B5EF4-FFF2-40B4-BE49-F238E27FC236}">
                  <a16:creationId xmlns:a16="http://schemas.microsoft.com/office/drawing/2014/main" id="{510A8B03-27FF-4F83-BB54-4789C95C337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782057" y="2391029"/>
              <a:ext cx="111125" cy="111125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endParaRPr>
            </a:p>
          </p:txBody>
        </p:sp>
        <p:sp>
          <p:nvSpPr>
            <p:cNvPr id="228" name="Oval 178">
              <a:extLst>
                <a:ext uri="{FF2B5EF4-FFF2-40B4-BE49-F238E27FC236}">
                  <a16:creationId xmlns:a16="http://schemas.microsoft.com/office/drawing/2014/main" id="{7BA2424A-FEB6-43D7-84E5-5A75CED6E5C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063044" y="2502154"/>
              <a:ext cx="111125" cy="112712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endParaRPr>
            </a:p>
          </p:txBody>
        </p:sp>
        <p:sp>
          <p:nvSpPr>
            <p:cNvPr id="229" name="Oval 179">
              <a:extLst>
                <a:ext uri="{FF2B5EF4-FFF2-40B4-BE49-F238E27FC236}">
                  <a16:creationId xmlns:a16="http://schemas.microsoft.com/office/drawing/2014/main" id="{17AD0F18-EF5E-4738-9FA8-3AB7944EE1C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063044" y="2333879"/>
              <a:ext cx="111125" cy="111125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endParaRPr>
            </a:p>
          </p:txBody>
        </p:sp>
        <p:sp>
          <p:nvSpPr>
            <p:cNvPr id="230" name="Oval 180">
              <a:extLst>
                <a:ext uri="{FF2B5EF4-FFF2-40B4-BE49-F238E27FC236}">
                  <a16:creationId xmlns:a16="http://schemas.microsoft.com/office/drawing/2014/main" id="{CE0C6700-B6B3-4594-8AD9-4C83ED731DF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69369" y="2111073"/>
              <a:ext cx="111125" cy="111125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20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endParaRPr>
            </a:p>
          </p:txBody>
        </p:sp>
        <p:sp>
          <p:nvSpPr>
            <p:cNvPr id="231" name="Oval 181">
              <a:extLst>
                <a:ext uri="{FF2B5EF4-FFF2-40B4-BE49-F238E27FC236}">
                  <a16:creationId xmlns:a16="http://schemas.microsoft.com/office/drawing/2014/main" id="{8AEC18EC-AF0B-46E0-979C-EAACC6CF8BD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69369" y="2289429"/>
              <a:ext cx="111125" cy="112712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endParaRPr>
            </a:p>
          </p:txBody>
        </p:sp>
        <p:sp>
          <p:nvSpPr>
            <p:cNvPr id="232" name="Oval 182">
              <a:extLst>
                <a:ext uri="{FF2B5EF4-FFF2-40B4-BE49-F238E27FC236}">
                  <a16:creationId xmlns:a16="http://schemas.microsoft.com/office/drawing/2014/main" id="{CE1E5230-1253-4281-9A76-6FD74B1C378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951919" y="2391029"/>
              <a:ext cx="111125" cy="111125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endParaRPr>
            </a:p>
          </p:txBody>
        </p:sp>
        <p:sp>
          <p:nvSpPr>
            <p:cNvPr id="233" name="Oval 183">
              <a:extLst>
                <a:ext uri="{FF2B5EF4-FFF2-40B4-BE49-F238E27FC236}">
                  <a16:creationId xmlns:a16="http://schemas.microsoft.com/office/drawing/2014/main" id="{E4F24C81-2290-4BED-955F-0C2D83F7CA3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726494" y="2289429"/>
              <a:ext cx="111125" cy="112712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endParaRPr>
            </a:p>
          </p:txBody>
        </p:sp>
        <p:sp>
          <p:nvSpPr>
            <p:cNvPr id="234" name="Oval 184">
              <a:extLst>
                <a:ext uri="{FF2B5EF4-FFF2-40B4-BE49-F238E27FC236}">
                  <a16:creationId xmlns:a16="http://schemas.microsoft.com/office/drawing/2014/main" id="{5AA54E11-FB74-40AF-B088-2003A7B4380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932869" y="2456116"/>
              <a:ext cx="111125" cy="111125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endParaRPr>
            </a:p>
          </p:txBody>
        </p:sp>
        <p:sp>
          <p:nvSpPr>
            <p:cNvPr id="235" name="Oval 185">
              <a:extLst>
                <a:ext uri="{FF2B5EF4-FFF2-40B4-BE49-F238E27FC236}">
                  <a16:creationId xmlns:a16="http://schemas.microsoft.com/office/drawing/2014/main" id="{93B78832-85DB-426F-BD1D-8E6ED6B25F8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609895" y="2088781"/>
              <a:ext cx="694719" cy="698567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20000"/>
                  </a:srgbClr>
                </a:gs>
                <a:gs pos="100000">
                  <a:srgbClr val="CC99FF">
                    <a:alpha val="35001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2800" b="1" i="0" u="none" strike="noStrike" kern="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</a:endParaRPr>
            </a:p>
          </p:txBody>
        </p:sp>
        <p:grpSp>
          <p:nvGrpSpPr>
            <p:cNvPr id="236" name="Group 186">
              <a:extLst>
                <a:ext uri="{FF2B5EF4-FFF2-40B4-BE49-F238E27FC236}">
                  <a16:creationId xmlns:a16="http://schemas.microsoft.com/office/drawing/2014/main" id="{ACC2DDE1-25AD-4DE7-8BAB-8E9A646F826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258307" y="2287841"/>
              <a:ext cx="355600" cy="355600"/>
              <a:chOff x="2063" y="2840"/>
              <a:chExt cx="227" cy="227"/>
            </a:xfrm>
          </p:grpSpPr>
          <p:sp>
            <p:nvSpPr>
              <p:cNvPr id="239" name="Oval 187">
                <a:extLst>
                  <a:ext uri="{FF2B5EF4-FFF2-40B4-BE49-F238E27FC236}">
                    <a16:creationId xmlns:a16="http://schemas.microsoft.com/office/drawing/2014/main" id="{45904580-D9E3-4DB5-BFA4-D2052E7B69D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96" y="2879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0" name="Oval 188">
                <a:extLst>
                  <a:ext uri="{FF2B5EF4-FFF2-40B4-BE49-F238E27FC236}">
                    <a16:creationId xmlns:a16="http://schemas.microsoft.com/office/drawing/2014/main" id="{F6A98923-BC1C-40BB-B587-2D5031A6C2B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96" y="2970"/>
                <a:ext cx="68" cy="67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1" name="Oval 189">
                <a:extLst>
                  <a:ext uri="{FF2B5EF4-FFF2-40B4-BE49-F238E27FC236}">
                    <a16:creationId xmlns:a16="http://schemas.microsoft.com/office/drawing/2014/main" id="{D90AB12B-3B39-4100-9591-4EE9DF8D6B3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187" y="2879"/>
                <a:ext cx="68" cy="68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2" name="Oval 190">
                <a:extLst>
                  <a:ext uri="{FF2B5EF4-FFF2-40B4-BE49-F238E27FC236}">
                    <a16:creationId xmlns:a16="http://schemas.microsoft.com/office/drawing/2014/main" id="{ADF2B688-CA9D-419A-952B-50A88B198E5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187" y="2970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3" name="Oval 191">
                <a:extLst>
                  <a:ext uri="{FF2B5EF4-FFF2-40B4-BE49-F238E27FC236}">
                    <a16:creationId xmlns:a16="http://schemas.microsoft.com/office/drawing/2014/main" id="{C66F6C0C-6FCD-441E-9645-D36D77D8359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63" y="2840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rgbClr val="CC99FF">
                      <a:gamma/>
                      <a:tint val="27451"/>
                      <a:invGamma/>
                      <a:alpha val="53000"/>
                    </a:srgbClr>
                  </a:gs>
                  <a:gs pos="100000">
                    <a:srgbClr val="CC99FF">
                      <a:alpha val="6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b="1" i="0" u="none" strike="noStrike" kern="0" cap="none" spc="0" normalizeH="0" baseline="0" noProof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37" name="AutoShape 192">
              <a:extLst>
                <a:ext uri="{FF2B5EF4-FFF2-40B4-BE49-F238E27FC236}">
                  <a16:creationId xmlns:a16="http://schemas.microsoft.com/office/drawing/2014/main" id="{913AC870-CC7D-4724-8805-7CEC21AACEC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160128" y="1916814"/>
              <a:ext cx="466725" cy="309562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b="1" i="0" u="none" strike="noStrike" kern="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</a:t>
              </a:r>
              <a:r>
                <a:rPr kumimoji="0" lang="en-US" altLang="ja-JP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O*</a:t>
              </a:r>
              <a:endParaRPr kumimoji="1" lang="ja-JP" alt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38" name="Rectangle 193">
              <a:extLst>
                <a:ext uri="{FF2B5EF4-FFF2-40B4-BE49-F238E27FC236}">
                  <a16:creationId xmlns:a16="http://schemas.microsoft.com/office/drawing/2014/main" id="{8907F5CB-CB5E-4393-88E0-95F7AE95B53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079106" y="2734232"/>
              <a:ext cx="84830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</a:t>
              </a: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C + </a:t>
              </a: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ymbol" panose="05050102010706020507" pitchFamily="18" charset="2"/>
                </a:rPr>
                <a:t>a</a:t>
              </a:r>
              <a:endPara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96" name="Agrupar 295">
            <a:extLst>
              <a:ext uri="{FF2B5EF4-FFF2-40B4-BE49-F238E27FC236}">
                <a16:creationId xmlns:a16="http://schemas.microsoft.com/office/drawing/2014/main" id="{4CFC4FAF-4679-07BD-AA77-74244C77552E}"/>
              </a:ext>
            </a:extLst>
          </p:cNvPr>
          <p:cNvGrpSpPr/>
          <p:nvPr/>
        </p:nvGrpSpPr>
        <p:grpSpPr>
          <a:xfrm>
            <a:off x="345975" y="1695108"/>
            <a:ext cx="722312" cy="1118692"/>
            <a:chOff x="902328" y="1809944"/>
            <a:chExt cx="722312" cy="1118692"/>
          </a:xfrm>
        </p:grpSpPr>
        <p:grpSp>
          <p:nvGrpSpPr>
            <p:cNvPr id="244" name="Group 194">
              <a:extLst>
                <a:ext uri="{FF2B5EF4-FFF2-40B4-BE49-F238E27FC236}">
                  <a16:creationId xmlns:a16="http://schemas.microsoft.com/office/drawing/2014/main" id="{7F203CFC-E543-4D8B-9899-4F1C123CB0B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902328" y="2125361"/>
              <a:ext cx="352425" cy="354012"/>
              <a:chOff x="2063" y="2840"/>
              <a:chExt cx="227" cy="227"/>
            </a:xfrm>
          </p:grpSpPr>
          <p:sp>
            <p:nvSpPr>
              <p:cNvPr id="245" name="Oval 195">
                <a:extLst>
                  <a:ext uri="{FF2B5EF4-FFF2-40B4-BE49-F238E27FC236}">
                    <a16:creationId xmlns:a16="http://schemas.microsoft.com/office/drawing/2014/main" id="{78913427-2DF5-4E1C-9B8B-F1152FA0896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96" y="2879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000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6" name="Oval 196">
                <a:extLst>
                  <a:ext uri="{FF2B5EF4-FFF2-40B4-BE49-F238E27FC236}">
                    <a16:creationId xmlns:a16="http://schemas.microsoft.com/office/drawing/2014/main" id="{0B7F29E9-EF80-4F51-81FD-C88535C833F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96" y="2970"/>
                <a:ext cx="68" cy="67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000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7" name="Oval 197">
                <a:extLst>
                  <a:ext uri="{FF2B5EF4-FFF2-40B4-BE49-F238E27FC236}">
                    <a16:creationId xmlns:a16="http://schemas.microsoft.com/office/drawing/2014/main" id="{3FE91370-3493-4297-838C-DED69AF2503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187" y="2879"/>
                <a:ext cx="68" cy="68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000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8" name="Oval 198">
                <a:extLst>
                  <a:ext uri="{FF2B5EF4-FFF2-40B4-BE49-F238E27FC236}">
                    <a16:creationId xmlns:a16="http://schemas.microsoft.com/office/drawing/2014/main" id="{51F22276-D406-4BED-853B-22347A30EB6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187" y="2970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000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9" name="Oval 199">
                <a:extLst>
                  <a:ext uri="{FF2B5EF4-FFF2-40B4-BE49-F238E27FC236}">
                    <a16:creationId xmlns:a16="http://schemas.microsoft.com/office/drawing/2014/main" id="{C360B32E-6D19-413D-83E4-9CD8DD93111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63" y="2840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rgbClr val="CC99FF">
                      <a:gamma/>
                      <a:tint val="27451"/>
                      <a:invGamma/>
                      <a:alpha val="53000"/>
                    </a:srgbClr>
                  </a:gs>
                  <a:gs pos="100000">
                    <a:srgbClr val="CC99FF">
                      <a:alpha val="6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800" b="1" i="0" u="none" strike="noStrike" kern="0" cap="none" spc="0" normalizeH="0" baseline="0" noProof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50" name="Oval 200">
              <a:extLst>
                <a:ext uri="{FF2B5EF4-FFF2-40B4-BE49-F238E27FC236}">
                  <a16:creationId xmlns:a16="http://schemas.microsoft.com/office/drawing/2014/main" id="{F458CD24-06FF-4A76-920B-1BFD1B90030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78578" y="2331339"/>
              <a:ext cx="106362" cy="104775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endParaRPr>
            </a:p>
          </p:txBody>
        </p:sp>
        <p:sp>
          <p:nvSpPr>
            <p:cNvPr id="251" name="Oval 201">
              <a:extLst>
                <a:ext uri="{FF2B5EF4-FFF2-40B4-BE49-F238E27FC236}">
                  <a16:creationId xmlns:a16="http://schemas.microsoft.com/office/drawing/2014/main" id="{BFDD3AFB-278B-4FB4-A96D-37D6DDA4F51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40490" y="2197989"/>
              <a:ext cx="106363" cy="106362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endParaRPr>
            </a:p>
          </p:txBody>
        </p:sp>
        <p:sp>
          <p:nvSpPr>
            <p:cNvPr id="252" name="Oval 202">
              <a:extLst>
                <a:ext uri="{FF2B5EF4-FFF2-40B4-BE49-F238E27FC236}">
                  <a16:creationId xmlns:a16="http://schemas.microsoft.com/office/drawing/2014/main" id="{24C0300A-367E-4460-B21F-C0B5A285F59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19865" y="2331339"/>
              <a:ext cx="104775" cy="104775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endParaRPr>
            </a:p>
          </p:txBody>
        </p:sp>
        <p:sp>
          <p:nvSpPr>
            <p:cNvPr id="253" name="Oval 203">
              <a:extLst>
                <a:ext uri="{FF2B5EF4-FFF2-40B4-BE49-F238E27FC236}">
                  <a16:creationId xmlns:a16="http://schemas.microsoft.com/office/drawing/2014/main" id="{DE81A823-DB88-400A-AFCC-028ECBC29BA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95400" y="2195920"/>
              <a:ext cx="279400" cy="280988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2800" b="1" i="0" u="none" strike="noStrike" kern="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</a:endParaRPr>
            </a:p>
          </p:txBody>
        </p:sp>
        <p:sp>
          <p:nvSpPr>
            <p:cNvPr id="254" name="AutoShape 204">
              <a:extLst>
                <a:ext uri="{FF2B5EF4-FFF2-40B4-BE49-F238E27FC236}">
                  <a16:creationId xmlns:a16="http://schemas.microsoft.com/office/drawing/2014/main" id="{95A2E2A8-CA24-4ECC-9097-427BD84956D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18215" y="1809944"/>
              <a:ext cx="466725" cy="309563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b="1" i="0" u="none" strike="noStrike" kern="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</a:t>
              </a:r>
              <a:r>
                <a:rPr kumimoji="0" lang="en-US" altLang="ja-JP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Li</a:t>
              </a:r>
              <a:endParaRPr kumimoji="1" lang="ja-JP" alt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55" name="Rectangle 205">
              <a:extLst>
                <a:ext uri="{FF2B5EF4-FFF2-40B4-BE49-F238E27FC236}">
                  <a16:creationId xmlns:a16="http://schemas.microsoft.com/office/drawing/2014/main" id="{BE8B9B84-11D5-466A-ACE8-4C74DB9C899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24553" y="2559304"/>
              <a:ext cx="6703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ymbol" panose="05050102010706020507" pitchFamily="18" charset="2"/>
                </a:rPr>
                <a:t>a</a:t>
              </a:r>
              <a:r>
                <a:rPr kumimoji="0" lang="en-US" altLang="ja-JP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+ t</a:t>
              </a:r>
              <a:endParaRPr kumimoji="0" lang="ja-JP" alt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12" name="CaixaDeTexto 311">
            <a:extLst>
              <a:ext uri="{FF2B5EF4-FFF2-40B4-BE49-F238E27FC236}">
                <a16:creationId xmlns:a16="http://schemas.microsoft.com/office/drawing/2014/main" id="{B6029858-850D-425E-9AC0-8F031A001E11}"/>
              </a:ext>
            </a:extLst>
          </p:cNvPr>
          <p:cNvSpPr txBox="1"/>
          <p:nvPr/>
        </p:nvSpPr>
        <p:spPr>
          <a:xfrm>
            <a:off x="58776" y="502718"/>
            <a:ext cx="8774541" cy="1154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600" dirty="0">
                <a:solidFill>
                  <a:schemeClr val="bg1"/>
                </a:solidFill>
                <a:latin typeface="Arial Nova" panose="020B0504020202020204" pitchFamily="34" charset="0"/>
              </a:rPr>
              <a:t>Light nuclei can present cluster configuration where nucleons are grouped in clusters.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600" dirty="0">
                <a:solidFill>
                  <a:schemeClr val="bg1"/>
                </a:solidFill>
                <a:latin typeface="Arial Nova" panose="020B0504020202020204" pitchFamily="34" charset="0"/>
              </a:rPr>
              <a:t> Uncorrelated behavior of independent particles organized in coherent structures.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600" dirty="0">
                <a:solidFill>
                  <a:schemeClr val="bg1"/>
                </a:solidFill>
                <a:latin typeface="Arial Nova" panose="020B0504020202020204" pitchFamily="34" charset="0"/>
              </a:rPr>
              <a:t>Near corresponding decay threshold, it may behave like Open Quantum System (OQS).</a:t>
            </a:r>
          </a:p>
        </p:txBody>
      </p:sp>
      <p:grpSp>
        <p:nvGrpSpPr>
          <p:cNvPr id="305" name="Agrupar 304">
            <a:extLst>
              <a:ext uri="{FF2B5EF4-FFF2-40B4-BE49-F238E27FC236}">
                <a16:creationId xmlns:a16="http://schemas.microsoft.com/office/drawing/2014/main" id="{5B8FC7D2-EDAE-1956-103F-9615C53B1188}"/>
              </a:ext>
            </a:extLst>
          </p:cNvPr>
          <p:cNvGrpSpPr/>
          <p:nvPr/>
        </p:nvGrpSpPr>
        <p:grpSpPr>
          <a:xfrm>
            <a:off x="3920618" y="3035086"/>
            <a:ext cx="1313942" cy="1450541"/>
            <a:chOff x="5137467" y="3475814"/>
            <a:chExt cx="1578278" cy="1511918"/>
          </a:xfrm>
        </p:grpSpPr>
        <p:sp>
          <p:nvSpPr>
            <p:cNvPr id="4" name="Oval 107">
              <a:extLst>
                <a:ext uri="{FF2B5EF4-FFF2-40B4-BE49-F238E27FC236}">
                  <a16:creationId xmlns:a16="http://schemas.microsoft.com/office/drawing/2014/main" id="{377BAED2-E270-2097-01E4-A27D2640B79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778664">
              <a:off x="5137467" y="4013427"/>
              <a:ext cx="1445613" cy="513459"/>
            </a:xfrm>
            <a:prstGeom prst="ellipse">
              <a:avLst/>
            </a:prstGeom>
            <a:solidFill>
              <a:srgbClr val="2B5481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5" name="Rectangle 500">
              <a:extLst>
                <a:ext uri="{FF2B5EF4-FFF2-40B4-BE49-F238E27FC236}">
                  <a16:creationId xmlns:a16="http://schemas.microsoft.com/office/drawing/2014/main" id="{9B64EEA0-AC17-A311-3548-0B6C90C4EF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8817" y="4649178"/>
              <a:ext cx="56297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0" i="0" u="none" strike="noStrike" kern="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  <a:r>
                <a:rPr kumimoji="0" lang="en-US" altLang="ja-JP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C*</a:t>
              </a:r>
              <a:endParaRPr kumimoji="0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6" name="正方形/長方形 8">
              <a:extLst>
                <a:ext uri="{FF2B5EF4-FFF2-40B4-BE49-F238E27FC236}">
                  <a16:creationId xmlns:a16="http://schemas.microsoft.com/office/drawing/2014/main" id="{CCFF70E6-D6B5-FB28-7752-EEF79E94B8F5}"/>
                </a:ext>
              </a:extLst>
            </p:cNvPr>
            <p:cNvSpPr/>
            <p:nvPr/>
          </p:nvSpPr>
          <p:spPr>
            <a:xfrm>
              <a:off x="5182953" y="3475814"/>
              <a:ext cx="153279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</a:t>
              </a: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ymbol" panose="05050102010706020507" pitchFamily="18" charset="2"/>
                </a:rPr>
                <a:t>a</a:t>
              </a:r>
              <a:r>
                <a:rPr kumimoji="0" lang="ja-JP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ja-JP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linear chain</a:t>
              </a:r>
              <a:endParaRPr kumimoji="1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grpSp>
          <p:nvGrpSpPr>
            <p:cNvPr id="7" name="Group 194">
              <a:extLst>
                <a:ext uri="{FF2B5EF4-FFF2-40B4-BE49-F238E27FC236}">
                  <a16:creationId xmlns:a16="http://schemas.microsoft.com/office/drawing/2014/main" id="{69A8B219-C42E-AE31-D6BE-AAF344E82CC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036263" y="3890682"/>
              <a:ext cx="352425" cy="354012"/>
              <a:chOff x="2063" y="2840"/>
              <a:chExt cx="227" cy="227"/>
            </a:xfrm>
          </p:grpSpPr>
          <p:sp>
            <p:nvSpPr>
              <p:cNvPr id="8" name="Oval 195">
                <a:extLst>
                  <a:ext uri="{FF2B5EF4-FFF2-40B4-BE49-F238E27FC236}">
                    <a16:creationId xmlns:a16="http://schemas.microsoft.com/office/drawing/2014/main" id="{029F974F-33DD-17A3-5967-9DCA776136B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96" y="2879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" name="Oval 196">
                <a:extLst>
                  <a:ext uri="{FF2B5EF4-FFF2-40B4-BE49-F238E27FC236}">
                    <a16:creationId xmlns:a16="http://schemas.microsoft.com/office/drawing/2014/main" id="{82F816A8-97D6-C41C-F2C2-9F11DE840ED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96" y="2970"/>
                <a:ext cx="68" cy="67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" name="Oval 197">
                <a:extLst>
                  <a:ext uri="{FF2B5EF4-FFF2-40B4-BE49-F238E27FC236}">
                    <a16:creationId xmlns:a16="http://schemas.microsoft.com/office/drawing/2014/main" id="{161F4A45-5439-608F-D20E-EF805143B50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187" y="2879"/>
                <a:ext cx="68" cy="68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Oval 198">
                <a:extLst>
                  <a:ext uri="{FF2B5EF4-FFF2-40B4-BE49-F238E27FC236}">
                    <a16:creationId xmlns:a16="http://schemas.microsoft.com/office/drawing/2014/main" id="{78F801D7-BB2F-218B-1A44-FEE088E9373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187" y="2970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Oval 199">
                <a:extLst>
                  <a:ext uri="{FF2B5EF4-FFF2-40B4-BE49-F238E27FC236}">
                    <a16:creationId xmlns:a16="http://schemas.microsoft.com/office/drawing/2014/main" id="{876D5F7E-E3DA-1422-11B9-F153B5ADF0D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63" y="2840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rgbClr val="CC99FF">
                      <a:gamma/>
                      <a:tint val="27451"/>
                      <a:invGamma/>
                      <a:alpha val="53000"/>
                    </a:srgbClr>
                  </a:gs>
                  <a:gs pos="100000">
                    <a:srgbClr val="CC99FF">
                      <a:alpha val="6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1" i="0" u="none" strike="noStrike" kern="0" cap="none" spc="0" normalizeH="0" baseline="0" noProof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3" name="Group 194">
              <a:extLst>
                <a:ext uri="{FF2B5EF4-FFF2-40B4-BE49-F238E27FC236}">
                  <a16:creationId xmlns:a16="http://schemas.microsoft.com/office/drawing/2014/main" id="{F873360B-32DC-37AA-CB9E-2B101F339AA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672046" y="4075769"/>
              <a:ext cx="352425" cy="354012"/>
              <a:chOff x="2063" y="2840"/>
              <a:chExt cx="227" cy="227"/>
            </a:xfrm>
          </p:grpSpPr>
          <p:sp>
            <p:nvSpPr>
              <p:cNvPr id="14" name="Oval 195">
                <a:extLst>
                  <a:ext uri="{FF2B5EF4-FFF2-40B4-BE49-F238E27FC236}">
                    <a16:creationId xmlns:a16="http://schemas.microsoft.com/office/drawing/2014/main" id="{CBAB0BB7-4AA6-8513-CE32-A6D4191A25D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96" y="2879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Oval 196">
                <a:extLst>
                  <a:ext uri="{FF2B5EF4-FFF2-40B4-BE49-F238E27FC236}">
                    <a16:creationId xmlns:a16="http://schemas.microsoft.com/office/drawing/2014/main" id="{5B166480-A108-946C-85E7-AE2A4C34E92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96" y="2970"/>
                <a:ext cx="68" cy="67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Oval 197">
                <a:extLst>
                  <a:ext uri="{FF2B5EF4-FFF2-40B4-BE49-F238E27FC236}">
                    <a16:creationId xmlns:a16="http://schemas.microsoft.com/office/drawing/2014/main" id="{4648D0A6-ADFA-C42E-058E-E9FE6F23819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187" y="2879"/>
                <a:ext cx="68" cy="68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Oval 198">
                <a:extLst>
                  <a:ext uri="{FF2B5EF4-FFF2-40B4-BE49-F238E27FC236}">
                    <a16:creationId xmlns:a16="http://schemas.microsoft.com/office/drawing/2014/main" id="{3408E2E3-F95E-52E1-C53A-D4C083AE562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187" y="2970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Oval 199">
                <a:extLst>
                  <a:ext uri="{FF2B5EF4-FFF2-40B4-BE49-F238E27FC236}">
                    <a16:creationId xmlns:a16="http://schemas.microsoft.com/office/drawing/2014/main" id="{EE47C252-368A-CC98-D85A-F867A91EF36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63" y="2840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rgbClr val="CC99FF">
                      <a:gamma/>
                      <a:tint val="27451"/>
                      <a:invGamma/>
                      <a:alpha val="53000"/>
                    </a:srgbClr>
                  </a:gs>
                  <a:gs pos="100000">
                    <a:srgbClr val="CC99FF">
                      <a:alpha val="6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1" i="0" u="none" strike="noStrike" kern="0" cap="none" spc="0" normalizeH="0" baseline="0" noProof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9" name="Group 194">
              <a:extLst>
                <a:ext uri="{FF2B5EF4-FFF2-40B4-BE49-F238E27FC236}">
                  <a16:creationId xmlns:a16="http://schemas.microsoft.com/office/drawing/2014/main" id="{D1861448-8F62-418F-41DF-2F3E893DDBF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306255" y="4288852"/>
              <a:ext cx="352425" cy="354012"/>
              <a:chOff x="2063" y="2840"/>
              <a:chExt cx="227" cy="227"/>
            </a:xfrm>
          </p:grpSpPr>
          <p:sp>
            <p:nvSpPr>
              <p:cNvPr id="20" name="Oval 195">
                <a:extLst>
                  <a:ext uri="{FF2B5EF4-FFF2-40B4-BE49-F238E27FC236}">
                    <a16:creationId xmlns:a16="http://schemas.microsoft.com/office/drawing/2014/main" id="{3363192E-BE65-D92E-E309-A6F4D8DE06E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96" y="2879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Oval 196">
                <a:extLst>
                  <a:ext uri="{FF2B5EF4-FFF2-40B4-BE49-F238E27FC236}">
                    <a16:creationId xmlns:a16="http://schemas.microsoft.com/office/drawing/2014/main" id="{C942EA56-CEFC-5D23-DD3D-A64B00943F6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96" y="2970"/>
                <a:ext cx="68" cy="67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Oval 197">
                <a:extLst>
                  <a:ext uri="{FF2B5EF4-FFF2-40B4-BE49-F238E27FC236}">
                    <a16:creationId xmlns:a16="http://schemas.microsoft.com/office/drawing/2014/main" id="{A7548B31-C005-4F41-A5BA-4F92766620B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187" y="2879"/>
                <a:ext cx="68" cy="68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Oval 198">
                <a:extLst>
                  <a:ext uri="{FF2B5EF4-FFF2-40B4-BE49-F238E27FC236}">
                    <a16:creationId xmlns:a16="http://schemas.microsoft.com/office/drawing/2014/main" id="{6D4F018B-C6B3-9154-E929-74681FFFDE8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187" y="2970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Oval 199">
                <a:extLst>
                  <a:ext uri="{FF2B5EF4-FFF2-40B4-BE49-F238E27FC236}">
                    <a16:creationId xmlns:a16="http://schemas.microsoft.com/office/drawing/2014/main" id="{9C367404-A115-715C-B3CA-CF57449637A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63" y="2840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rgbClr val="CC99FF">
                      <a:gamma/>
                      <a:tint val="27451"/>
                      <a:invGamma/>
                      <a:alpha val="53000"/>
                    </a:srgbClr>
                  </a:gs>
                  <a:gs pos="100000">
                    <a:srgbClr val="CC99FF">
                      <a:alpha val="6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1" i="0" u="none" strike="noStrike" kern="0" cap="none" spc="0" normalizeH="0" baseline="0" noProof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5" name="Oval 520">
              <a:extLst>
                <a:ext uri="{FF2B5EF4-FFF2-40B4-BE49-F238E27FC236}">
                  <a16:creationId xmlns:a16="http://schemas.microsoft.com/office/drawing/2014/main" id="{96B40321-255E-94E5-4871-A1DA2FB0B07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975156" y="4116259"/>
              <a:ext cx="163298" cy="163298"/>
            </a:xfrm>
            <a:prstGeom prst="ellipse">
              <a:avLst/>
            </a:prstGeom>
            <a:solidFill>
              <a:srgbClr val="C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Oval 520">
              <a:extLst>
                <a:ext uri="{FF2B5EF4-FFF2-40B4-BE49-F238E27FC236}">
                  <a16:creationId xmlns:a16="http://schemas.microsoft.com/office/drawing/2014/main" id="{D8273D29-D119-D6C8-92FE-9BFD111E45A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608317" y="4326848"/>
              <a:ext cx="163298" cy="163298"/>
            </a:xfrm>
            <a:prstGeom prst="ellipse">
              <a:avLst/>
            </a:prstGeom>
            <a:solidFill>
              <a:srgbClr val="C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06" name="Agrupar 305">
            <a:extLst>
              <a:ext uri="{FF2B5EF4-FFF2-40B4-BE49-F238E27FC236}">
                <a16:creationId xmlns:a16="http://schemas.microsoft.com/office/drawing/2014/main" id="{AC306D91-FFD1-B217-6AFF-8B38A310F4CA}"/>
              </a:ext>
            </a:extLst>
          </p:cNvPr>
          <p:cNvGrpSpPr/>
          <p:nvPr/>
        </p:nvGrpSpPr>
        <p:grpSpPr>
          <a:xfrm>
            <a:off x="5392731" y="3229431"/>
            <a:ext cx="1199400" cy="1152488"/>
            <a:chOff x="7255039" y="3455261"/>
            <a:chExt cx="1578278" cy="1511918"/>
          </a:xfrm>
        </p:grpSpPr>
        <p:sp>
          <p:nvSpPr>
            <p:cNvPr id="27" name="Oval 107">
              <a:extLst>
                <a:ext uri="{FF2B5EF4-FFF2-40B4-BE49-F238E27FC236}">
                  <a16:creationId xmlns:a16="http://schemas.microsoft.com/office/drawing/2014/main" id="{C86A6886-D9B9-158F-D4A5-188E68B2C1C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778664">
              <a:off x="7255039" y="3992874"/>
              <a:ext cx="1445613" cy="513459"/>
            </a:xfrm>
            <a:prstGeom prst="ellipse">
              <a:avLst/>
            </a:prstGeom>
            <a:solidFill>
              <a:srgbClr val="2B5481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28" name="Rectangle 500">
              <a:extLst>
                <a:ext uri="{FF2B5EF4-FFF2-40B4-BE49-F238E27FC236}">
                  <a16:creationId xmlns:a16="http://schemas.microsoft.com/office/drawing/2014/main" id="{9F67C998-68B2-E07C-C818-00F75AD7B7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6389" y="4628625"/>
              <a:ext cx="56297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0" i="0" u="none" strike="noStrike" kern="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</a:t>
              </a:r>
              <a:r>
                <a:rPr kumimoji="0" lang="en-US" altLang="ja-JP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C*</a:t>
              </a:r>
              <a:endParaRPr kumimoji="0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正方形/長方形 8">
              <a:extLst>
                <a:ext uri="{FF2B5EF4-FFF2-40B4-BE49-F238E27FC236}">
                  <a16:creationId xmlns:a16="http://schemas.microsoft.com/office/drawing/2014/main" id="{90271214-FDD7-BC9E-DC4A-2AE5A77E2CF3}"/>
                </a:ext>
              </a:extLst>
            </p:cNvPr>
            <p:cNvSpPr/>
            <p:nvPr/>
          </p:nvSpPr>
          <p:spPr>
            <a:xfrm>
              <a:off x="7300525" y="3455261"/>
              <a:ext cx="153279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</a:t>
              </a: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ymbol" panose="05050102010706020507" pitchFamily="18" charset="2"/>
                </a:rPr>
                <a:t>a</a:t>
              </a:r>
              <a:r>
                <a:rPr kumimoji="0" lang="ja-JP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ja-JP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linear chain</a:t>
              </a:r>
              <a:endParaRPr kumimoji="1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grpSp>
          <p:nvGrpSpPr>
            <p:cNvPr id="30" name="Group 194">
              <a:extLst>
                <a:ext uri="{FF2B5EF4-FFF2-40B4-BE49-F238E27FC236}">
                  <a16:creationId xmlns:a16="http://schemas.microsoft.com/office/drawing/2014/main" id="{6E03C673-2A56-BF79-D587-D76AF8A80F4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153835" y="3870129"/>
              <a:ext cx="352425" cy="354012"/>
              <a:chOff x="2063" y="2840"/>
              <a:chExt cx="227" cy="227"/>
            </a:xfrm>
          </p:grpSpPr>
          <p:sp>
            <p:nvSpPr>
              <p:cNvPr id="31" name="Oval 195">
                <a:extLst>
                  <a:ext uri="{FF2B5EF4-FFF2-40B4-BE49-F238E27FC236}">
                    <a16:creationId xmlns:a16="http://schemas.microsoft.com/office/drawing/2014/main" id="{6B0708A1-744B-2DE7-1210-4B1AFB6E856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96" y="2879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3" name="Oval 196">
                <a:extLst>
                  <a:ext uri="{FF2B5EF4-FFF2-40B4-BE49-F238E27FC236}">
                    <a16:creationId xmlns:a16="http://schemas.microsoft.com/office/drawing/2014/main" id="{C0B0D9BB-A1AC-24B4-F345-42F4A20223F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96" y="2970"/>
                <a:ext cx="68" cy="67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4" name="Oval 197">
                <a:extLst>
                  <a:ext uri="{FF2B5EF4-FFF2-40B4-BE49-F238E27FC236}">
                    <a16:creationId xmlns:a16="http://schemas.microsoft.com/office/drawing/2014/main" id="{9AD154FA-4DCE-6108-46E4-CF121E1AE00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187" y="2879"/>
                <a:ext cx="68" cy="68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6" name="Oval 198">
                <a:extLst>
                  <a:ext uri="{FF2B5EF4-FFF2-40B4-BE49-F238E27FC236}">
                    <a16:creationId xmlns:a16="http://schemas.microsoft.com/office/drawing/2014/main" id="{1A95C925-ECDE-DFB8-A75B-7AB2097BCB2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187" y="2970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7" name="Oval 199">
                <a:extLst>
                  <a:ext uri="{FF2B5EF4-FFF2-40B4-BE49-F238E27FC236}">
                    <a16:creationId xmlns:a16="http://schemas.microsoft.com/office/drawing/2014/main" id="{2B9DA91E-0D96-1D46-AFD0-03A95EB3D73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63" y="2840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rgbClr val="CC99FF">
                      <a:gamma/>
                      <a:tint val="27451"/>
                      <a:invGamma/>
                      <a:alpha val="53000"/>
                    </a:srgbClr>
                  </a:gs>
                  <a:gs pos="100000">
                    <a:srgbClr val="CC99FF">
                      <a:alpha val="6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1" i="0" u="none" strike="noStrike" kern="0" cap="none" spc="0" normalizeH="0" baseline="0" noProof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18" name="Group 194">
              <a:extLst>
                <a:ext uri="{FF2B5EF4-FFF2-40B4-BE49-F238E27FC236}">
                  <a16:creationId xmlns:a16="http://schemas.microsoft.com/office/drawing/2014/main" id="{9A4D4421-F989-EAED-8700-E70900532F9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789618" y="4055216"/>
              <a:ext cx="352425" cy="354012"/>
              <a:chOff x="2063" y="2840"/>
              <a:chExt cx="227" cy="227"/>
            </a:xfrm>
          </p:grpSpPr>
          <p:sp>
            <p:nvSpPr>
              <p:cNvPr id="319" name="Oval 195">
                <a:extLst>
                  <a:ext uri="{FF2B5EF4-FFF2-40B4-BE49-F238E27FC236}">
                    <a16:creationId xmlns:a16="http://schemas.microsoft.com/office/drawing/2014/main" id="{662C0123-21F1-8B80-F1F6-4CC5D043A81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96" y="2879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Oval 196">
                <a:extLst>
                  <a:ext uri="{FF2B5EF4-FFF2-40B4-BE49-F238E27FC236}">
                    <a16:creationId xmlns:a16="http://schemas.microsoft.com/office/drawing/2014/main" id="{9C3162B5-D518-2A17-16A3-6590CC2AF69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96" y="2970"/>
                <a:ext cx="68" cy="67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Oval 197">
                <a:extLst>
                  <a:ext uri="{FF2B5EF4-FFF2-40B4-BE49-F238E27FC236}">
                    <a16:creationId xmlns:a16="http://schemas.microsoft.com/office/drawing/2014/main" id="{14352F6B-196B-C6D9-2C36-320F4C53FDF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187" y="2879"/>
                <a:ext cx="68" cy="68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Oval 198">
                <a:extLst>
                  <a:ext uri="{FF2B5EF4-FFF2-40B4-BE49-F238E27FC236}">
                    <a16:creationId xmlns:a16="http://schemas.microsoft.com/office/drawing/2014/main" id="{DA8CE231-445D-2F30-680C-685D52E95AA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187" y="2970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Oval 199">
                <a:extLst>
                  <a:ext uri="{FF2B5EF4-FFF2-40B4-BE49-F238E27FC236}">
                    <a16:creationId xmlns:a16="http://schemas.microsoft.com/office/drawing/2014/main" id="{5ED449D5-6733-B50F-410E-5246C0CFA55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63" y="2840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rgbClr val="CC99FF">
                      <a:gamma/>
                      <a:tint val="27451"/>
                      <a:invGamma/>
                      <a:alpha val="53000"/>
                    </a:srgbClr>
                  </a:gs>
                  <a:gs pos="100000">
                    <a:srgbClr val="CC99FF">
                      <a:alpha val="6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1" i="0" u="none" strike="noStrike" kern="0" cap="none" spc="0" normalizeH="0" baseline="0" noProof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32" name="Group 194">
              <a:extLst>
                <a:ext uri="{FF2B5EF4-FFF2-40B4-BE49-F238E27FC236}">
                  <a16:creationId xmlns:a16="http://schemas.microsoft.com/office/drawing/2014/main" id="{50CC197C-F907-BEE5-AAF8-35F964C8618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423827" y="4268299"/>
              <a:ext cx="352425" cy="354012"/>
              <a:chOff x="2063" y="2840"/>
              <a:chExt cx="227" cy="227"/>
            </a:xfrm>
          </p:grpSpPr>
          <p:sp>
            <p:nvSpPr>
              <p:cNvPr id="133" name="Oval 195">
                <a:extLst>
                  <a:ext uri="{FF2B5EF4-FFF2-40B4-BE49-F238E27FC236}">
                    <a16:creationId xmlns:a16="http://schemas.microsoft.com/office/drawing/2014/main" id="{820F5CBC-1D35-7475-58F5-56ECD67D5FE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96" y="2879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" name="Oval 196">
                <a:extLst>
                  <a:ext uri="{FF2B5EF4-FFF2-40B4-BE49-F238E27FC236}">
                    <a16:creationId xmlns:a16="http://schemas.microsoft.com/office/drawing/2014/main" id="{E2DCEBC4-5B0B-8794-00EC-3401A8CAE06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96" y="2970"/>
                <a:ext cx="68" cy="67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" name="Oval 197">
                <a:extLst>
                  <a:ext uri="{FF2B5EF4-FFF2-40B4-BE49-F238E27FC236}">
                    <a16:creationId xmlns:a16="http://schemas.microsoft.com/office/drawing/2014/main" id="{B8D623D1-02F6-8D83-84DB-CECE27714E0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187" y="2879"/>
                <a:ext cx="68" cy="68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6" name="Oval 198">
                <a:extLst>
                  <a:ext uri="{FF2B5EF4-FFF2-40B4-BE49-F238E27FC236}">
                    <a16:creationId xmlns:a16="http://schemas.microsoft.com/office/drawing/2014/main" id="{93531214-69FD-E6B7-E8D4-BD18E6F4FD4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187" y="2970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" name="Oval 199">
                <a:extLst>
                  <a:ext uri="{FF2B5EF4-FFF2-40B4-BE49-F238E27FC236}">
                    <a16:creationId xmlns:a16="http://schemas.microsoft.com/office/drawing/2014/main" id="{1F68ECBA-0F04-8727-8C92-9EE141ABFD7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63" y="2840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rgbClr val="CC99FF">
                      <a:gamma/>
                      <a:tint val="27451"/>
                      <a:invGamma/>
                      <a:alpha val="53000"/>
                    </a:srgbClr>
                  </a:gs>
                  <a:gs pos="100000">
                    <a:srgbClr val="CC99FF">
                      <a:alpha val="6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1" i="0" u="none" strike="noStrike" kern="0" cap="none" spc="0" normalizeH="0" baseline="0" noProof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38" name="Oval 520">
              <a:extLst>
                <a:ext uri="{FF2B5EF4-FFF2-40B4-BE49-F238E27FC236}">
                  <a16:creationId xmlns:a16="http://schemas.microsoft.com/office/drawing/2014/main" id="{C88E88F5-94C9-F674-4BDB-6D4CA8C4F65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092728" y="4095706"/>
              <a:ext cx="163298" cy="163298"/>
            </a:xfrm>
            <a:prstGeom prst="ellipse">
              <a:avLst/>
            </a:prstGeom>
            <a:solidFill>
              <a:srgbClr val="C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Oval 520">
              <a:extLst>
                <a:ext uri="{FF2B5EF4-FFF2-40B4-BE49-F238E27FC236}">
                  <a16:creationId xmlns:a16="http://schemas.microsoft.com/office/drawing/2014/main" id="{A15549A8-A766-65B9-6B00-5D4721AE52D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725889" y="4306295"/>
              <a:ext cx="163298" cy="163298"/>
            </a:xfrm>
            <a:prstGeom prst="ellipse">
              <a:avLst/>
            </a:prstGeom>
            <a:solidFill>
              <a:srgbClr val="C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Oval 520">
              <a:extLst>
                <a:ext uri="{FF2B5EF4-FFF2-40B4-BE49-F238E27FC236}">
                  <a16:creationId xmlns:a16="http://schemas.microsoft.com/office/drawing/2014/main" id="{0042B028-40E6-C5F8-D6A0-2630B44AC50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427953" y="3840957"/>
              <a:ext cx="163298" cy="163298"/>
            </a:xfrm>
            <a:prstGeom prst="ellipse">
              <a:avLst/>
            </a:prstGeom>
            <a:solidFill>
              <a:srgbClr val="C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Oval 520">
              <a:extLst>
                <a:ext uri="{FF2B5EF4-FFF2-40B4-BE49-F238E27FC236}">
                  <a16:creationId xmlns:a16="http://schemas.microsoft.com/office/drawing/2014/main" id="{6E7733FF-98B2-A574-EF14-47D56EB115D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351268" y="4510243"/>
              <a:ext cx="163298" cy="163298"/>
            </a:xfrm>
            <a:prstGeom prst="ellipse">
              <a:avLst/>
            </a:prstGeom>
            <a:solidFill>
              <a:srgbClr val="C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03" name="Agrupar 302">
            <a:extLst>
              <a:ext uri="{FF2B5EF4-FFF2-40B4-BE49-F238E27FC236}">
                <a16:creationId xmlns:a16="http://schemas.microsoft.com/office/drawing/2014/main" id="{1C8D9BFE-F7C5-6B72-E376-294D554958C0}"/>
              </a:ext>
            </a:extLst>
          </p:cNvPr>
          <p:cNvGrpSpPr/>
          <p:nvPr/>
        </p:nvGrpSpPr>
        <p:grpSpPr>
          <a:xfrm>
            <a:off x="2229644" y="1603807"/>
            <a:ext cx="2746507" cy="1977164"/>
            <a:chOff x="398472" y="3362719"/>
            <a:chExt cx="2746507" cy="1977164"/>
          </a:xfrm>
        </p:grpSpPr>
        <p:sp>
          <p:nvSpPr>
            <p:cNvPr id="159" name="Line 155">
              <a:extLst>
                <a:ext uri="{FF2B5EF4-FFF2-40B4-BE49-F238E27FC236}">
                  <a16:creationId xmlns:a16="http://schemas.microsoft.com/office/drawing/2014/main" id="{7BC9BBAC-A281-44C0-BCBE-3451E24BF8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7410" y="4062664"/>
              <a:ext cx="600075" cy="0"/>
            </a:xfrm>
            <a:prstGeom prst="line">
              <a:avLst/>
            </a:prstGeom>
            <a:noFill/>
            <a:ln w="28575">
              <a:solidFill>
                <a:srgbClr val="FFFFFF">
                  <a:lumMod val="75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62" name="Oval 492">
              <a:extLst>
                <a:ext uri="{FF2B5EF4-FFF2-40B4-BE49-F238E27FC236}">
                  <a16:creationId xmlns:a16="http://schemas.microsoft.com/office/drawing/2014/main" id="{DD5FAEB3-40F2-4F35-9C8F-48238C8333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121" y="4736455"/>
              <a:ext cx="1243013" cy="597682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63" name="正方形/長方形 4">
              <a:extLst>
                <a:ext uri="{FF2B5EF4-FFF2-40B4-BE49-F238E27FC236}">
                  <a16:creationId xmlns:a16="http://schemas.microsoft.com/office/drawing/2014/main" id="{3534C2D2-47AD-4FC4-9AEB-6CB52242BCB9}"/>
                </a:ext>
              </a:extLst>
            </p:cNvPr>
            <p:cNvSpPr/>
            <p:nvPr/>
          </p:nvSpPr>
          <p:spPr>
            <a:xfrm>
              <a:off x="1226901" y="4403597"/>
              <a:ext cx="170843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Molecular</a:t>
              </a:r>
              <a:r>
                <a:rPr kumimoji="0" lang="en-US" altLang="ja-JP" sz="1600" b="0" i="0" u="none" strike="noStrike" kern="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ja-JP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orbital</a:t>
              </a:r>
              <a:endParaRPr kumimoji="1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65" name="Oval 518">
              <a:extLst>
                <a:ext uri="{FF2B5EF4-FFF2-40B4-BE49-F238E27FC236}">
                  <a16:creationId xmlns:a16="http://schemas.microsoft.com/office/drawing/2014/main" id="{8C3ABC32-8354-4194-B972-7A86FB373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986" y="3651409"/>
              <a:ext cx="753866" cy="779505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66" name="Oval 519">
              <a:extLst>
                <a:ext uri="{FF2B5EF4-FFF2-40B4-BE49-F238E27FC236}">
                  <a16:creationId xmlns:a16="http://schemas.microsoft.com/office/drawing/2014/main" id="{BFCE74E6-0FEA-4C85-AF07-D3515D5C932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40035" y="3506655"/>
              <a:ext cx="163298" cy="163298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endParaRPr>
            </a:p>
          </p:txBody>
        </p:sp>
        <p:sp>
          <p:nvSpPr>
            <p:cNvPr id="267" name="Oval 520">
              <a:extLst>
                <a:ext uri="{FF2B5EF4-FFF2-40B4-BE49-F238E27FC236}">
                  <a16:creationId xmlns:a16="http://schemas.microsoft.com/office/drawing/2014/main" id="{B6E1084D-ED0E-4489-9F4F-08282C251B8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23792" y="4326405"/>
              <a:ext cx="163298" cy="163298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endParaRPr>
            </a:p>
          </p:txBody>
        </p:sp>
        <p:sp>
          <p:nvSpPr>
            <p:cNvPr id="268" name="Oval 519">
              <a:extLst>
                <a:ext uri="{FF2B5EF4-FFF2-40B4-BE49-F238E27FC236}">
                  <a16:creationId xmlns:a16="http://schemas.microsoft.com/office/drawing/2014/main" id="{D649935B-4673-4103-AC8F-0FDAEF31C20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98472" y="4931791"/>
              <a:ext cx="163298" cy="163298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endParaRPr>
            </a:p>
          </p:txBody>
        </p:sp>
        <p:sp>
          <p:nvSpPr>
            <p:cNvPr id="269" name="Oval 520">
              <a:extLst>
                <a:ext uri="{FF2B5EF4-FFF2-40B4-BE49-F238E27FC236}">
                  <a16:creationId xmlns:a16="http://schemas.microsoft.com/office/drawing/2014/main" id="{4E2EFAA3-3D10-4A49-9566-FE1643E142B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41485" y="4953647"/>
              <a:ext cx="163298" cy="163298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endParaRPr>
            </a:p>
          </p:txBody>
        </p:sp>
        <p:sp>
          <p:nvSpPr>
            <p:cNvPr id="270" name="Rectangle 186">
              <a:extLst>
                <a:ext uri="{FF2B5EF4-FFF2-40B4-BE49-F238E27FC236}">
                  <a16:creationId xmlns:a16="http://schemas.microsoft.com/office/drawing/2014/main" id="{0AF26449-3C06-4C57-B750-77958E02C2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192" y="3362719"/>
              <a:ext cx="2068787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ymbol" pitchFamily="18" charset="2"/>
                </a:rPr>
                <a:t>a</a:t>
              </a:r>
              <a:r>
                <a:rPr kumimoji="0" lang="en-US" altLang="ja-JP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-cluster</a:t>
              </a:r>
              <a:r>
                <a:rPr kumimoji="0" lang="en-US" altLang="ja-JP" sz="1600" b="0" i="0" u="none" strike="noStrike" kern="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ja-JP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excitation</a:t>
              </a:r>
              <a:endParaRPr kumimoji="0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79" name="Oval 78">
              <a:extLst>
                <a:ext uri="{FF2B5EF4-FFF2-40B4-BE49-F238E27FC236}">
                  <a16:creationId xmlns:a16="http://schemas.microsoft.com/office/drawing/2014/main" id="{062108A1-2955-4974-BB7C-9971D82824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315" y="3724218"/>
              <a:ext cx="611630" cy="621906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alpha val="75999"/>
                  </a:srgbClr>
                </a:gs>
                <a:gs pos="100000">
                  <a:srgbClr val="CC99FF">
                    <a:gamma/>
                    <a:shade val="78824"/>
                    <a:invGamma/>
                    <a:alpha val="75999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endParaRPr>
            </a:p>
          </p:txBody>
        </p:sp>
        <p:sp>
          <p:nvSpPr>
            <p:cNvPr id="280" name="Oval 78">
              <a:extLst>
                <a:ext uri="{FF2B5EF4-FFF2-40B4-BE49-F238E27FC236}">
                  <a16:creationId xmlns:a16="http://schemas.microsoft.com/office/drawing/2014/main" id="{2B4945F9-956A-45A2-94C3-A248A660F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770" y="4717977"/>
              <a:ext cx="611630" cy="621906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alpha val="75999"/>
                  </a:srgbClr>
                </a:gs>
                <a:gs pos="100000">
                  <a:srgbClr val="CC99FF">
                    <a:gamma/>
                    <a:shade val="78824"/>
                    <a:invGamma/>
                    <a:alpha val="75999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endParaRPr>
            </a:p>
          </p:txBody>
        </p:sp>
        <p:grpSp>
          <p:nvGrpSpPr>
            <p:cNvPr id="281" name="Group 194">
              <a:extLst>
                <a:ext uri="{FF2B5EF4-FFF2-40B4-BE49-F238E27FC236}">
                  <a16:creationId xmlns:a16="http://schemas.microsoft.com/office/drawing/2014/main" id="{D42D16BD-9722-40EE-B3C5-9D7A4912B16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406838" y="3889438"/>
              <a:ext cx="352425" cy="354012"/>
              <a:chOff x="2063" y="2840"/>
              <a:chExt cx="227" cy="227"/>
            </a:xfrm>
          </p:grpSpPr>
          <p:sp>
            <p:nvSpPr>
              <p:cNvPr id="282" name="Oval 195">
                <a:extLst>
                  <a:ext uri="{FF2B5EF4-FFF2-40B4-BE49-F238E27FC236}">
                    <a16:creationId xmlns:a16="http://schemas.microsoft.com/office/drawing/2014/main" id="{02BF0E6E-A2D6-4E79-81E8-CAC3F41C2BA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96" y="2879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3" name="Oval 196">
                <a:extLst>
                  <a:ext uri="{FF2B5EF4-FFF2-40B4-BE49-F238E27FC236}">
                    <a16:creationId xmlns:a16="http://schemas.microsoft.com/office/drawing/2014/main" id="{B6CB931C-C28F-433C-A0C4-29267DC0516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96" y="2970"/>
                <a:ext cx="68" cy="67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4" name="Oval 197">
                <a:extLst>
                  <a:ext uri="{FF2B5EF4-FFF2-40B4-BE49-F238E27FC236}">
                    <a16:creationId xmlns:a16="http://schemas.microsoft.com/office/drawing/2014/main" id="{304A543C-DD89-4436-8372-1C0BDF797CF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187" y="2879"/>
                <a:ext cx="68" cy="68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5" name="Oval 198">
                <a:extLst>
                  <a:ext uri="{FF2B5EF4-FFF2-40B4-BE49-F238E27FC236}">
                    <a16:creationId xmlns:a16="http://schemas.microsoft.com/office/drawing/2014/main" id="{BD2DF602-0F9E-4EC4-9493-3B67F37989D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187" y="2970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6" name="Oval 199">
                <a:extLst>
                  <a:ext uri="{FF2B5EF4-FFF2-40B4-BE49-F238E27FC236}">
                    <a16:creationId xmlns:a16="http://schemas.microsoft.com/office/drawing/2014/main" id="{54009956-A096-42D2-B594-C9EBB7353B8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63" y="2840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rgbClr val="CC99FF">
                      <a:gamma/>
                      <a:tint val="27451"/>
                      <a:invGamma/>
                      <a:alpha val="53000"/>
                    </a:srgbClr>
                  </a:gs>
                  <a:gs pos="100000">
                    <a:srgbClr val="CC99FF">
                      <a:alpha val="6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1" i="0" u="none" strike="noStrike" kern="0" cap="none" spc="0" normalizeH="0" baseline="0" noProof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87" name="Group 194">
              <a:extLst>
                <a:ext uri="{FF2B5EF4-FFF2-40B4-BE49-F238E27FC236}">
                  <a16:creationId xmlns:a16="http://schemas.microsoft.com/office/drawing/2014/main" id="{E0288387-36B9-44D7-877C-374F4887A97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264791" y="4854880"/>
              <a:ext cx="352425" cy="354012"/>
              <a:chOff x="2063" y="2840"/>
              <a:chExt cx="227" cy="227"/>
            </a:xfrm>
          </p:grpSpPr>
          <p:sp>
            <p:nvSpPr>
              <p:cNvPr id="288" name="Oval 195">
                <a:extLst>
                  <a:ext uri="{FF2B5EF4-FFF2-40B4-BE49-F238E27FC236}">
                    <a16:creationId xmlns:a16="http://schemas.microsoft.com/office/drawing/2014/main" id="{DDCB98C0-590B-4FC4-AA0C-EA2E32ACEB3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96" y="2879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9" name="Oval 196">
                <a:extLst>
                  <a:ext uri="{FF2B5EF4-FFF2-40B4-BE49-F238E27FC236}">
                    <a16:creationId xmlns:a16="http://schemas.microsoft.com/office/drawing/2014/main" id="{70B932E0-D731-4663-94C4-4A608818931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96" y="2970"/>
                <a:ext cx="68" cy="67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0" name="Oval 197">
                <a:extLst>
                  <a:ext uri="{FF2B5EF4-FFF2-40B4-BE49-F238E27FC236}">
                    <a16:creationId xmlns:a16="http://schemas.microsoft.com/office/drawing/2014/main" id="{E91B1E3D-4C47-4700-8CB3-0F603E8918C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187" y="2879"/>
                <a:ext cx="68" cy="68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1" name="Oval 198">
                <a:extLst>
                  <a:ext uri="{FF2B5EF4-FFF2-40B4-BE49-F238E27FC236}">
                    <a16:creationId xmlns:a16="http://schemas.microsoft.com/office/drawing/2014/main" id="{4DFF0957-936D-4389-B9A7-9660B4A9914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187" y="2970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2" name="Oval 199">
                <a:extLst>
                  <a:ext uri="{FF2B5EF4-FFF2-40B4-BE49-F238E27FC236}">
                    <a16:creationId xmlns:a16="http://schemas.microsoft.com/office/drawing/2014/main" id="{CDDABB71-9054-476C-AD5A-A73B0B4DEB4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63" y="2840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rgbClr val="CC99FF">
                      <a:gamma/>
                      <a:tint val="27451"/>
                      <a:invGamma/>
                      <a:alpha val="53000"/>
                    </a:srgbClr>
                  </a:gs>
                  <a:gs pos="100000">
                    <a:srgbClr val="CC99FF">
                      <a:alpha val="6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1" i="0" u="none" strike="noStrike" kern="0" cap="none" spc="0" normalizeH="0" baseline="0" noProof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304" name="Agrupar 303">
            <a:extLst>
              <a:ext uri="{FF2B5EF4-FFF2-40B4-BE49-F238E27FC236}">
                <a16:creationId xmlns:a16="http://schemas.microsoft.com/office/drawing/2014/main" id="{56A27EA5-6C78-EB7D-69F5-24ECC13CCA5F}"/>
              </a:ext>
            </a:extLst>
          </p:cNvPr>
          <p:cNvGrpSpPr/>
          <p:nvPr/>
        </p:nvGrpSpPr>
        <p:grpSpPr>
          <a:xfrm>
            <a:off x="6750302" y="1798899"/>
            <a:ext cx="1977895" cy="1917136"/>
            <a:chOff x="2789269" y="3506655"/>
            <a:chExt cx="2401619" cy="2118356"/>
          </a:xfrm>
        </p:grpSpPr>
        <p:sp>
          <p:nvSpPr>
            <p:cNvPr id="158" name="Oval 107">
              <a:extLst>
                <a:ext uri="{FF2B5EF4-FFF2-40B4-BE49-F238E27FC236}">
                  <a16:creationId xmlns:a16="http://schemas.microsoft.com/office/drawing/2014/main" id="{EDAEFB1C-4A2F-4244-B4FB-803DAC04929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778664">
              <a:off x="2878789" y="5130764"/>
              <a:ext cx="1208201" cy="412695"/>
            </a:xfrm>
            <a:prstGeom prst="ellipse">
              <a:avLst/>
            </a:prstGeom>
            <a:solidFill>
              <a:srgbClr val="2B5481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271" name="Rectangle 500">
              <a:extLst>
                <a:ext uri="{FF2B5EF4-FFF2-40B4-BE49-F238E27FC236}">
                  <a16:creationId xmlns:a16="http://schemas.microsoft.com/office/drawing/2014/main" id="{499DFABC-E781-4CA2-83E3-9A71001563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3365" y="4466317"/>
              <a:ext cx="56297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0" i="0" u="none" strike="noStrike" kern="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</a:t>
              </a:r>
              <a:r>
                <a:rPr kumimoji="0" lang="en-US" altLang="ja-JP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C*</a:t>
              </a:r>
              <a:endParaRPr kumimoji="0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72" name="正方形/長方形 8">
              <a:extLst>
                <a:ext uri="{FF2B5EF4-FFF2-40B4-BE49-F238E27FC236}">
                  <a16:creationId xmlns:a16="http://schemas.microsoft.com/office/drawing/2014/main" id="{C1BA7814-21EF-430D-A733-9BBB4DFB532F}"/>
                </a:ext>
              </a:extLst>
            </p:cNvPr>
            <p:cNvSpPr/>
            <p:nvPr/>
          </p:nvSpPr>
          <p:spPr>
            <a:xfrm>
              <a:off x="3207320" y="3506655"/>
              <a:ext cx="153279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</a:t>
              </a: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ymbol" panose="05050102010706020507" pitchFamily="18" charset="2"/>
                </a:rPr>
                <a:t>a</a:t>
              </a:r>
              <a:r>
                <a:rPr kumimoji="0" lang="ja-JP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ja-JP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linear chain</a:t>
              </a:r>
              <a:endParaRPr kumimoji="1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56" name="Rectangle 500">
              <a:extLst>
                <a:ext uri="{FF2B5EF4-FFF2-40B4-BE49-F238E27FC236}">
                  <a16:creationId xmlns:a16="http://schemas.microsoft.com/office/drawing/2014/main" id="{330519F5-D211-0454-4815-4CBE1AD92B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876" y="5078528"/>
              <a:ext cx="56297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0" i="0" u="none" strike="noStrike" kern="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</a:t>
              </a:r>
              <a:r>
                <a:rPr kumimoji="0" lang="en-US" altLang="ja-JP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C*</a:t>
              </a:r>
              <a:endParaRPr kumimoji="0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Oval 107">
              <a:extLst>
                <a:ext uri="{FF2B5EF4-FFF2-40B4-BE49-F238E27FC236}">
                  <a16:creationId xmlns:a16="http://schemas.microsoft.com/office/drawing/2014/main" id="{3EA58998-14B0-2971-9F9F-5EEC8A768F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33436">
              <a:off x="3602811" y="5123693"/>
              <a:ext cx="1157307" cy="412695"/>
            </a:xfrm>
            <a:prstGeom prst="ellipse">
              <a:avLst/>
            </a:prstGeom>
            <a:solidFill>
              <a:srgbClr val="2B5481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grpSp>
          <p:nvGrpSpPr>
            <p:cNvPr id="257" name="Group 194">
              <a:extLst>
                <a:ext uri="{FF2B5EF4-FFF2-40B4-BE49-F238E27FC236}">
                  <a16:creationId xmlns:a16="http://schemas.microsoft.com/office/drawing/2014/main" id="{912A100D-03B3-4563-75B5-9F546C1E2A5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191130" y="5222187"/>
              <a:ext cx="352425" cy="354012"/>
              <a:chOff x="2063" y="2840"/>
              <a:chExt cx="227" cy="227"/>
            </a:xfrm>
          </p:grpSpPr>
          <p:sp>
            <p:nvSpPr>
              <p:cNvPr id="258" name="Oval 195">
                <a:extLst>
                  <a:ext uri="{FF2B5EF4-FFF2-40B4-BE49-F238E27FC236}">
                    <a16:creationId xmlns:a16="http://schemas.microsoft.com/office/drawing/2014/main" id="{A113EC77-FF55-3D78-689E-B53DF57CCE0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96" y="2879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9" name="Oval 196">
                <a:extLst>
                  <a:ext uri="{FF2B5EF4-FFF2-40B4-BE49-F238E27FC236}">
                    <a16:creationId xmlns:a16="http://schemas.microsoft.com/office/drawing/2014/main" id="{4FB6F2BA-A2C2-9ADC-6436-47CCAEFD082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96" y="2970"/>
                <a:ext cx="68" cy="67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0" name="Oval 197">
                <a:extLst>
                  <a:ext uri="{FF2B5EF4-FFF2-40B4-BE49-F238E27FC236}">
                    <a16:creationId xmlns:a16="http://schemas.microsoft.com/office/drawing/2014/main" id="{031235F1-2E31-0955-4EC4-4DCA0898293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187" y="2879"/>
                <a:ext cx="68" cy="68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1" name="Oval 198">
                <a:extLst>
                  <a:ext uri="{FF2B5EF4-FFF2-40B4-BE49-F238E27FC236}">
                    <a16:creationId xmlns:a16="http://schemas.microsoft.com/office/drawing/2014/main" id="{05BE55DE-4BCF-E122-69DA-63F8845CA08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187" y="2970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3" name="Oval 199">
                <a:extLst>
                  <a:ext uri="{FF2B5EF4-FFF2-40B4-BE49-F238E27FC236}">
                    <a16:creationId xmlns:a16="http://schemas.microsoft.com/office/drawing/2014/main" id="{DFED1E43-B1CE-0840-EC18-83F7BAD2998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63" y="2840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rgbClr val="CC99FF">
                      <a:gamma/>
                      <a:tint val="27451"/>
                      <a:invGamma/>
                      <a:alpha val="53000"/>
                    </a:srgbClr>
                  </a:gs>
                  <a:gs pos="100000">
                    <a:srgbClr val="CC99FF">
                      <a:alpha val="6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1" i="0" u="none" strike="noStrike" kern="0" cap="none" spc="0" normalizeH="0" baseline="0" noProof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74" name="Group 194">
              <a:extLst>
                <a:ext uri="{FF2B5EF4-FFF2-40B4-BE49-F238E27FC236}">
                  <a16:creationId xmlns:a16="http://schemas.microsoft.com/office/drawing/2014/main" id="{6E2C9F99-030F-71A5-0CE8-460D259424A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652303" y="4979532"/>
              <a:ext cx="352425" cy="354012"/>
              <a:chOff x="2063" y="2840"/>
              <a:chExt cx="227" cy="227"/>
            </a:xfrm>
          </p:grpSpPr>
          <p:sp>
            <p:nvSpPr>
              <p:cNvPr id="275" name="Oval 195">
                <a:extLst>
                  <a:ext uri="{FF2B5EF4-FFF2-40B4-BE49-F238E27FC236}">
                    <a16:creationId xmlns:a16="http://schemas.microsoft.com/office/drawing/2014/main" id="{998F2B9D-A591-E22D-DCED-E15DCE07E22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96" y="2879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6" name="Oval 196">
                <a:extLst>
                  <a:ext uri="{FF2B5EF4-FFF2-40B4-BE49-F238E27FC236}">
                    <a16:creationId xmlns:a16="http://schemas.microsoft.com/office/drawing/2014/main" id="{59B0A56A-46BA-695C-8E0A-DE3C1E534E1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96" y="2970"/>
                <a:ext cx="68" cy="67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7" name="Oval 197">
                <a:extLst>
                  <a:ext uri="{FF2B5EF4-FFF2-40B4-BE49-F238E27FC236}">
                    <a16:creationId xmlns:a16="http://schemas.microsoft.com/office/drawing/2014/main" id="{235EC115-C2D1-B696-AB78-1C3675F5B18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187" y="2879"/>
                <a:ext cx="68" cy="68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8" name="Oval 198">
                <a:extLst>
                  <a:ext uri="{FF2B5EF4-FFF2-40B4-BE49-F238E27FC236}">
                    <a16:creationId xmlns:a16="http://schemas.microsoft.com/office/drawing/2014/main" id="{2489A634-8C6D-2E91-755E-3EDA1F06687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187" y="2970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5" name="Oval 199">
                <a:extLst>
                  <a:ext uri="{FF2B5EF4-FFF2-40B4-BE49-F238E27FC236}">
                    <a16:creationId xmlns:a16="http://schemas.microsoft.com/office/drawing/2014/main" id="{F9A4E323-F217-2904-5553-861B5D23B2D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63" y="2840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rgbClr val="CC99FF">
                      <a:gamma/>
                      <a:tint val="27451"/>
                      <a:invGamma/>
                      <a:alpha val="53000"/>
                    </a:srgbClr>
                  </a:gs>
                  <a:gs pos="100000">
                    <a:srgbClr val="CC99FF">
                      <a:alpha val="6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1" i="0" u="none" strike="noStrike" kern="0" cap="none" spc="0" normalizeH="0" baseline="0" noProof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42" name="Group 194">
              <a:extLst>
                <a:ext uri="{FF2B5EF4-FFF2-40B4-BE49-F238E27FC236}">
                  <a16:creationId xmlns:a16="http://schemas.microsoft.com/office/drawing/2014/main" id="{8F6BCD57-EA10-AB03-7339-DEA842BA96B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134514" y="5270999"/>
              <a:ext cx="352425" cy="354012"/>
              <a:chOff x="2063" y="2840"/>
              <a:chExt cx="227" cy="227"/>
            </a:xfrm>
          </p:grpSpPr>
          <p:sp>
            <p:nvSpPr>
              <p:cNvPr id="143" name="Oval 195">
                <a:extLst>
                  <a:ext uri="{FF2B5EF4-FFF2-40B4-BE49-F238E27FC236}">
                    <a16:creationId xmlns:a16="http://schemas.microsoft.com/office/drawing/2014/main" id="{FFA027DC-4689-EE0F-B302-059561A8357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96" y="2879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" name="Oval 196">
                <a:extLst>
                  <a:ext uri="{FF2B5EF4-FFF2-40B4-BE49-F238E27FC236}">
                    <a16:creationId xmlns:a16="http://schemas.microsoft.com/office/drawing/2014/main" id="{1F76C8CE-B96F-3B86-90E6-3E236996251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96" y="2970"/>
                <a:ext cx="68" cy="67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" name="Oval 197">
                <a:extLst>
                  <a:ext uri="{FF2B5EF4-FFF2-40B4-BE49-F238E27FC236}">
                    <a16:creationId xmlns:a16="http://schemas.microsoft.com/office/drawing/2014/main" id="{1E6BE197-59BC-B538-3F08-A1D4C3EA5B5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187" y="2879"/>
                <a:ext cx="68" cy="68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" name="Oval 198">
                <a:extLst>
                  <a:ext uri="{FF2B5EF4-FFF2-40B4-BE49-F238E27FC236}">
                    <a16:creationId xmlns:a16="http://schemas.microsoft.com/office/drawing/2014/main" id="{28EA768F-E16E-BB0F-194A-3335B4A6436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187" y="2970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7" name="Oval 199">
                <a:extLst>
                  <a:ext uri="{FF2B5EF4-FFF2-40B4-BE49-F238E27FC236}">
                    <a16:creationId xmlns:a16="http://schemas.microsoft.com/office/drawing/2014/main" id="{AB20D3FF-15E4-55C6-C2C5-A4167864ECD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63" y="2840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rgbClr val="CC99FF">
                      <a:gamma/>
                      <a:tint val="27451"/>
                      <a:invGamma/>
                      <a:alpha val="53000"/>
                    </a:srgbClr>
                  </a:gs>
                  <a:gs pos="100000">
                    <a:srgbClr val="CC99FF">
                      <a:alpha val="6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1" i="0" u="none" strike="noStrike" kern="0" cap="none" spc="0" normalizeH="0" baseline="0" noProof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48" name="正方形/長方形 8">
              <a:extLst>
                <a:ext uri="{FF2B5EF4-FFF2-40B4-BE49-F238E27FC236}">
                  <a16:creationId xmlns:a16="http://schemas.microsoft.com/office/drawing/2014/main" id="{FDE7244B-D5EF-A379-293E-2B8DE4B90CC7}"/>
                </a:ext>
              </a:extLst>
            </p:cNvPr>
            <p:cNvSpPr/>
            <p:nvPr/>
          </p:nvSpPr>
          <p:spPr>
            <a:xfrm>
              <a:off x="2789269" y="4657878"/>
              <a:ext cx="240161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</a:t>
              </a: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ymbol" panose="05050102010706020507" pitchFamily="18" charset="2"/>
                </a:rPr>
                <a:t>a</a:t>
              </a:r>
              <a:r>
                <a:rPr kumimoji="0" lang="ja-JP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</a:t>
              </a:r>
              <a:r>
                <a:rPr lang="en-US" altLang="ja-JP" sz="1600" kern="0" dirty="0">
                  <a:solidFill>
                    <a:srgbClr val="FFFFFF"/>
                  </a:solidFill>
                </a:rPr>
                <a:t>bending arm (Hoyle) </a:t>
              </a:r>
              <a:endParaRPr kumimoji="1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333" name="Oval 107">
              <a:extLst>
                <a:ext uri="{FF2B5EF4-FFF2-40B4-BE49-F238E27FC236}">
                  <a16:creationId xmlns:a16="http://schemas.microsoft.com/office/drawing/2014/main" id="{43DCB36F-465B-53BF-8B53-B108D85C2F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778664">
              <a:off x="3684996" y="3951166"/>
              <a:ext cx="1445613" cy="513459"/>
            </a:xfrm>
            <a:prstGeom prst="ellipse">
              <a:avLst/>
            </a:prstGeom>
            <a:solidFill>
              <a:srgbClr val="2B5481">
                <a:lumMod val="60000"/>
                <a:lumOff val="4000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grpSp>
          <p:nvGrpSpPr>
            <p:cNvPr id="335" name="Group 194">
              <a:extLst>
                <a:ext uri="{FF2B5EF4-FFF2-40B4-BE49-F238E27FC236}">
                  <a16:creationId xmlns:a16="http://schemas.microsoft.com/office/drawing/2014/main" id="{E8B45080-8342-2CDF-57AA-CA7016C7926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583792" y="3828421"/>
              <a:ext cx="352425" cy="354012"/>
              <a:chOff x="2063" y="2840"/>
              <a:chExt cx="227" cy="227"/>
            </a:xfrm>
          </p:grpSpPr>
          <p:sp>
            <p:nvSpPr>
              <p:cNvPr id="336" name="Oval 195">
                <a:extLst>
                  <a:ext uri="{FF2B5EF4-FFF2-40B4-BE49-F238E27FC236}">
                    <a16:creationId xmlns:a16="http://schemas.microsoft.com/office/drawing/2014/main" id="{98414FB3-7628-5446-E067-9E71FD90163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96" y="2879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7" name="Oval 196">
                <a:extLst>
                  <a:ext uri="{FF2B5EF4-FFF2-40B4-BE49-F238E27FC236}">
                    <a16:creationId xmlns:a16="http://schemas.microsoft.com/office/drawing/2014/main" id="{811300E4-0D6C-4E85-BC36-E47A5AACA3C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96" y="2970"/>
                <a:ext cx="68" cy="67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8" name="Oval 197">
                <a:extLst>
                  <a:ext uri="{FF2B5EF4-FFF2-40B4-BE49-F238E27FC236}">
                    <a16:creationId xmlns:a16="http://schemas.microsoft.com/office/drawing/2014/main" id="{2BC04DC7-39FE-AF61-61D6-71064C07C1C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187" y="2879"/>
                <a:ext cx="68" cy="68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9" name="Oval 198">
                <a:extLst>
                  <a:ext uri="{FF2B5EF4-FFF2-40B4-BE49-F238E27FC236}">
                    <a16:creationId xmlns:a16="http://schemas.microsoft.com/office/drawing/2014/main" id="{A458F919-EEC7-4354-AFAF-03090C56C67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187" y="2970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0" name="Oval 199">
                <a:extLst>
                  <a:ext uri="{FF2B5EF4-FFF2-40B4-BE49-F238E27FC236}">
                    <a16:creationId xmlns:a16="http://schemas.microsoft.com/office/drawing/2014/main" id="{122354C3-60A3-A95D-DFF3-C2FD08EA76F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63" y="2840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rgbClr val="CC99FF">
                      <a:gamma/>
                      <a:tint val="27451"/>
                      <a:invGamma/>
                      <a:alpha val="53000"/>
                    </a:srgbClr>
                  </a:gs>
                  <a:gs pos="100000">
                    <a:srgbClr val="CC99FF">
                      <a:alpha val="6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1" i="0" u="none" strike="noStrike" kern="0" cap="none" spc="0" normalizeH="0" baseline="0" noProof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41" name="Group 194">
              <a:extLst>
                <a:ext uri="{FF2B5EF4-FFF2-40B4-BE49-F238E27FC236}">
                  <a16:creationId xmlns:a16="http://schemas.microsoft.com/office/drawing/2014/main" id="{91773346-AD18-C5FD-FD31-D18D005F8AA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219575" y="4013508"/>
              <a:ext cx="352425" cy="354012"/>
              <a:chOff x="2063" y="2840"/>
              <a:chExt cx="227" cy="227"/>
            </a:xfrm>
          </p:grpSpPr>
          <p:sp>
            <p:nvSpPr>
              <p:cNvPr id="342" name="Oval 195">
                <a:extLst>
                  <a:ext uri="{FF2B5EF4-FFF2-40B4-BE49-F238E27FC236}">
                    <a16:creationId xmlns:a16="http://schemas.microsoft.com/office/drawing/2014/main" id="{DFF90488-A0AF-B7D3-E380-46B32A5A93D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96" y="2879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3" name="Oval 196">
                <a:extLst>
                  <a:ext uri="{FF2B5EF4-FFF2-40B4-BE49-F238E27FC236}">
                    <a16:creationId xmlns:a16="http://schemas.microsoft.com/office/drawing/2014/main" id="{33A95731-DFB2-73C1-54B0-28512C08591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96" y="2970"/>
                <a:ext cx="68" cy="67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4" name="Oval 197">
                <a:extLst>
                  <a:ext uri="{FF2B5EF4-FFF2-40B4-BE49-F238E27FC236}">
                    <a16:creationId xmlns:a16="http://schemas.microsoft.com/office/drawing/2014/main" id="{890D1E81-3062-5833-FEE9-8A14A36781C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187" y="2879"/>
                <a:ext cx="68" cy="68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5" name="Oval 198">
                <a:extLst>
                  <a:ext uri="{FF2B5EF4-FFF2-40B4-BE49-F238E27FC236}">
                    <a16:creationId xmlns:a16="http://schemas.microsoft.com/office/drawing/2014/main" id="{3593F652-AB3A-61DC-5C4E-759B3557394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187" y="2970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6" name="Oval 199">
                <a:extLst>
                  <a:ext uri="{FF2B5EF4-FFF2-40B4-BE49-F238E27FC236}">
                    <a16:creationId xmlns:a16="http://schemas.microsoft.com/office/drawing/2014/main" id="{672124DC-4A65-9332-7C7E-13FA275B2AD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63" y="2840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rgbClr val="CC99FF">
                      <a:gamma/>
                      <a:tint val="27451"/>
                      <a:invGamma/>
                      <a:alpha val="53000"/>
                    </a:srgbClr>
                  </a:gs>
                  <a:gs pos="100000">
                    <a:srgbClr val="CC99FF">
                      <a:alpha val="6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1" i="0" u="none" strike="noStrike" kern="0" cap="none" spc="0" normalizeH="0" baseline="0" noProof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47" name="Group 194">
              <a:extLst>
                <a:ext uri="{FF2B5EF4-FFF2-40B4-BE49-F238E27FC236}">
                  <a16:creationId xmlns:a16="http://schemas.microsoft.com/office/drawing/2014/main" id="{E59DAA32-804D-E444-B582-DAF8AB20D7B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853784" y="4226591"/>
              <a:ext cx="352425" cy="354012"/>
              <a:chOff x="2063" y="2840"/>
              <a:chExt cx="227" cy="227"/>
            </a:xfrm>
          </p:grpSpPr>
          <p:sp>
            <p:nvSpPr>
              <p:cNvPr id="348" name="Oval 195">
                <a:extLst>
                  <a:ext uri="{FF2B5EF4-FFF2-40B4-BE49-F238E27FC236}">
                    <a16:creationId xmlns:a16="http://schemas.microsoft.com/office/drawing/2014/main" id="{26B64A35-C047-C0A6-7B72-723ACA56333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96" y="2879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9" name="Oval 196">
                <a:extLst>
                  <a:ext uri="{FF2B5EF4-FFF2-40B4-BE49-F238E27FC236}">
                    <a16:creationId xmlns:a16="http://schemas.microsoft.com/office/drawing/2014/main" id="{857D9B96-CA75-3378-DE28-0BCD7A86E21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96" y="2970"/>
                <a:ext cx="68" cy="67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0" name="Oval 197">
                <a:extLst>
                  <a:ext uri="{FF2B5EF4-FFF2-40B4-BE49-F238E27FC236}">
                    <a16:creationId xmlns:a16="http://schemas.microsoft.com/office/drawing/2014/main" id="{68A8BCED-826D-A87C-01F3-5B77E6B10B1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187" y="2879"/>
                <a:ext cx="68" cy="68"/>
              </a:xfrm>
              <a:prstGeom prst="ellipse">
                <a:avLst/>
              </a:prstGeom>
              <a:gradFill rotWithShape="1">
                <a:gsLst>
                  <a:gs pos="0">
                    <a:srgbClr val="6699FF">
                      <a:gamma/>
                      <a:tint val="33333"/>
                      <a:invGamma/>
                    </a:srgbClr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1" name="Oval 198">
                <a:extLst>
                  <a:ext uri="{FF2B5EF4-FFF2-40B4-BE49-F238E27FC236}">
                    <a16:creationId xmlns:a16="http://schemas.microsoft.com/office/drawing/2014/main" id="{8C2EC1E6-417A-4429-C076-0964EF86F95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187" y="2970"/>
                <a:ext cx="67" cy="67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gamma/>
                      <a:tint val="33333"/>
                      <a:invGamma/>
                    </a:srgbClr>
                  </a:gs>
                  <a:gs pos="100000">
                    <a:srgbClr val="FF9933"/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1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2" name="Oval 199">
                <a:extLst>
                  <a:ext uri="{FF2B5EF4-FFF2-40B4-BE49-F238E27FC236}">
                    <a16:creationId xmlns:a16="http://schemas.microsoft.com/office/drawing/2014/main" id="{DAEE042E-B584-9332-C205-A4AB3070C12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63" y="2840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rgbClr val="CC99FF">
                      <a:gamma/>
                      <a:tint val="27451"/>
                      <a:invGamma/>
                      <a:alpha val="53000"/>
                    </a:srgbClr>
                  </a:gs>
                  <a:gs pos="100000">
                    <a:srgbClr val="CC99FF">
                      <a:alpha val="6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63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600" b="1" i="0" u="none" strike="noStrike" kern="0" cap="none" spc="0" normalizeH="0" baseline="0" noProof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294" name="Rectangle 5">
            <a:extLst>
              <a:ext uri="{FF2B5EF4-FFF2-40B4-BE49-F238E27FC236}">
                <a16:creationId xmlns:a16="http://schemas.microsoft.com/office/drawing/2014/main" id="{9B8E3B8E-F396-C09B-6273-8FDA2FFC2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898" y="3683567"/>
            <a:ext cx="3575761" cy="58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pt-BR" sz="11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Nuclear linear-chain structure arises in carbon-14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pt-BR" sz="1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Nature Communication Physics 6 (2023) 220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pt-BR" sz="1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Jiaxing Han, </a:t>
            </a:r>
            <a:r>
              <a:rPr lang="en-US" altLang="pt-BR" sz="10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Jianling</a:t>
            </a:r>
            <a:r>
              <a:rPr lang="en-US" altLang="pt-BR" sz="1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Lou et al., </a:t>
            </a:r>
          </a:p>
        </p:txBody>
      </p:sp>
      <p:sp>
        <p:nvSpPr>
          <p:cNvPr id="297" name="AutoShape 2">
            <a:extLst>
              <a:ext uri="{FF2B5EF4-FFF2-40B4-BE49-F238E27FC236}">
                <a16:creationId xmlns:a16="http://schemas.microsoft.com/office/drawing/2014/main" id="{63C1D1BB-A2C8-073F-D2D8-9317263E1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260" y="4547380"/>
            <a:ext cx="8810062" cy="2292374"/>
          </a:xfrm>
          <a:prstGeom prst="roundRect">
            <a:avLst>
              <a:gd name="adj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ＭＳ Ｐゴシック"/>
              <a:cs typeface="+mn-cs"/>
            </a:endParaRPr>
          </a:p>
        </p:txBody>
      </p:sp>
      <p:sp>
        <p:nvSpPr>
          <p:cNvPr id="298" name="Rectangle 240">
            <a:extLst>
              <a:ext uri="{FF2B5EF4-FFF2-40B4-BE49-F238E27FC236}">
                <a16:creationId xmlns:a16="http://schemas.microsoft.com/office/drawing/2014/main" id="{1E84EE31-CE3F-4056-70E3-74E99808A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888" y="4829118"/>
            <a:ext cx="28344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dirty="0">
                <a:solidFill>
                  <a:schemeClr val="bg1"/>
                </a:solidFill>
                <a:latin typeface="+mj-lt"/>
              </a:rPr>
              <a:t>Independent particle in MF</a:t>
            </a:r>
            <a:endParaRPr lang="ja-JP" alt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9" name="正方形/長方形 175">
            <a:extLst>
              <a:ext uri="{FF2B5EF4-FFF2-40B4-BE49-F238E27FC236}">
                <a16:creationId xmlns:a16="http://schemas.microsoft.com/office/drawing/2014/main" id="{5A7118FA-8A23-809C-767C-784356CC6319}"/>
              </a:ext>
            </a:extLst>
          </p:cNvPr>
          <p:cNvSpPr/>
          <p:nvPr/>
        </p:nvSpPr>
        <p:spPr>
          <a:xfrm>
            <a:off x="5955916" y="6292445"/>
            <a:ext cx="22882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>
                <a:solidFill>
                  <a:schemeClr val="bg1"/>
                </a:solidFill>
                <a:latin typeface="+mj-lt"/>
              </a:rPr>
              <a:t>few-body  cluster</a:t>
            </a:r>
            <a:endParaRPr lang="en-US" altLang="ja-JP" sz="1400" dirty="0">
              <a:solidFill>
                <a:schemeClr val="bg1"/>
              </a:solidFill>
              <a:latin typeface="Symbol" panose="05050102010706020507" pitchFamily="18" charset="2"/>
            </a:endParaRPr>
          </a:p>
        </p:txBody>
      </p:sp>
      <p:sp>
        <p:nvSpPr>
          <p:cNvPr id="300" name="Rectangle 240">
            <a:extLst>
              <a:ext uri="{FF2B5EF4-FFF2-40B4-BE49-F238E27FC236}">
                <a16:creationId xmlns:a16="http://schemas.microsoft.com/office/drawing/2014/main" id="{7660617D-753D-3BC2-8463-C0D24117C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2269" y="4830819"/>
            <a:ext cx="25543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dirty="0">
                <a:solidFill>
                  <a:schemeClr val="bg1"/>
                </a:solidFill>
                <a:latin typeface="+mj-lt"/>
              </a:rPr>
              <a:t>Cluster excitation</a:t>
            </a:r>
            <a:endParaRPr lang="ja-JP" alt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2" name="角丸四角形 177">
            <a:extLst>
              <a:ext uri="{FF2B5EF4-FFF2-40B4-BE49-F238E27FC236}">
                <a16:creationId xmlns:a16="http://schemas.microsoft.com/office/drawing/2014/main" id="{0F7A23CB-7D97-3186-BA2C-05C4559514E0}"/>
              </a:ext>
            </a:extLst>
          </p:cNvPr>
          <p:cNvSpPr/>
          <p:nvPr/>
        </p:nvSpPr>
        <p:spPr>
          <a:xfrm>
            <a:off x="683469" y="5131784"/>
            <a:ext cx="4354286" cy="1635433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7" name="角丸四角形 178">
            <a:extLst>
              <a:ext uri="{FF2B5EF4-FFF2-40B4-BE49-F238E27FC236}">
                <a16:creationId xmlns:a16="http://schemas.microsoft.com/office/drawing/2014/main" id="{0EE64838-5753-7B78-09B1-FB848B02C6BA}"/>
              </a:ext>
            </a:extLst>
          </p:cNvPr>
          <p:cNvSpPr/>
          <p:nvPr/>
        </p:nvSpPr>
        <p:spPr>
          <a:xfrm>
            <a:off x="3208955" y="5147351"/>
            <a:ext cx="5033722" cy="1635433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8" name="左右矢印 181">
            <a:extLst>
              <a:ext uri="{FF2B5EF4-FFF2-40B4-BE49-F238E27FC236}">
                <a16:creationId xmlns:a16="http://schemas.microsoft.com/office/drawing/2014/main" id="{2082BA96-1FAB-6B81-CD8A-FFF63B8F31FF}"/>
              </a:ext>
            </a:extLst>
          </p:cNvPr>
          <p:cNvSpPr/>
          <p:nvPr/>
        </p:nvSpPr>
        <p:spPr>
          <a:xfrm>
            <a:off x="2940222" y="5686346"/>
            <a:ext cx="762000" cy="381000"/>
          </a:xfrm>
          <a:prstGeom prst="leftRightArrow">
            <a:avLst/>
          </a:prstGeom>
          <a:ln w="9525"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9" name="左右矢印 182">
            <a:extLst>
              <a:ext uri="{FF2B5EF4-FFF2-40B4-BE49-F238E27FC236}">
                <a16:creationId xmlns:a16="http://schemas.microsoft.com/office/drawing/2014/main" id="{C0A56FB1-11CB-F2F3-F47C-13348E7272A5}"/>
              </a:ext>
            </a:extLst>
          </p:cNvPr>
          <p:cNvSpPr/>
          <p:nvPr/>
        </p:nvSpPr>
        <p:spPr>
          <a:xfrm>
            <a:off x="5153145" y="5683002"/>
            <a:ext cx="1066800" cy="381000"/>
          </a:xfrm>
          <a:prstGeom prst="leftRightArrow">
            <a:avLst/>
          </a:prstGeom>
          <a:ln w="9525"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10" name="Rectangle 240">
            <a:extLst>
              <a:ext uri="{FF2B5EF4-FFF2-40B4-BE49-F238E27FC236}">
                <a16:creationId xmlns:a16="http://schemas.microsoft.com/office/drawing/2014/main" id="{EDCD1757-B150-10A7-B085-60ECF9CAE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8398" y="4808675"/>
            <a:ext cx="18287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dirty="0">
                <a:solidFill>
                  <a:schemeClr val="bg1"/>
                </a:solidFill>
                <a:latin typeface="+mj-lt"/>
              </a:rPr>
              <a:t>Cluster formation</a:t>
            </a:r>
            <a:endParaRPr lang="ja-JP" alt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0" name="Rectangle 240">
            <a:extLst>
              <a:ext uri="{FF2B5EF4-FFF2-40B4-BE49-F238E27FC236}">
                <a16:creationId xmlns:a16="http://schemas.microsoft.com/office/drawing/2014/main" id="{9700785B-FF96-F12B-08ED-507626B4C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3160" y="6055315"/>
            <a:ext cx="16872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dirty="0" err="1">
                <a:solidFill>
                  <a:schemeClr val="bg1"/>
                </a:solidFill>
                <a:latin typeface="+mj-lt"/>
              </a:rPr>
              <a:t>g.s.</a:t>
            </a:r>
            <a:r>
              <a:rPr lang="en-US" altLang="ja-JP" sz="1400" dirty="0">
                <a:solidFill>
                  <a:schemeClr val="bg1"/>
                </a:solidFill>
                <a:latin typeface="+mj-lt"/>
              </a:rPr>
              <a:t> correlation </a:t>
            </a:r>
            <a:endParaRPr lang="ja-JP" altLang="en-US" sz="1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21" name="Group 215">
            <a:extLst>
              <a:ext uri="{FF2B5EF4-FFF2-40B4-BE49-F238E27FC236}">
                <a16:creationId xmlns:a16="http://schemas.microsoft.com/office/drawing/2014/main" id="{736F8C58-A54B-8EC1-C905-BF519BD99179}"/>
              </a:ext>
            </a:extLst>
          </p:cNvPr>
          <p:cNvGrpSpPr>
            <a:grpSpLocks/>
          </p:cNvGrpSpPr>
          <p:nvPr/>
        </p:nvGrpSpPr>
        <p:grpSpPr bwMode="auto">
          <a:xfrm>
            <a:off x="2114202" y="5457226"/>
            <a:ext cx="360366" cy="360361"/>
            <a:chOff x="404" y="1509"/>
            <a:chExt cx="227" cy="227"/>
          </a:xfrm>
        </p:grpSpPr>
        <p:sp>
          <p:nvSpPr>
            <p:cNvPr id="322" name="Oval 558">
              <a:extLst>
                <a:ext uri="{FF2B5EF4-FFF2-40B4-BE49-F238E27FC236}">
                  <a16:creationId xmlns:a16="http://schemas.microsoft.com/office/drawing/2014/main" id="{0401BFF8-C45F-8A72-642F-A17CF9D1A6E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04" y="1509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F1E3FF"/>
                </a:gs>
                <a:gs pos="100000">
                  <a:srgbClr val="CC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ja-JP" sz="1400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23" name="Oval 559">
              <a:extLst>
                <a:ext uri="{FF2B5EF4-FFF2-40B4-BE49-F238E27FC236}">
                  <a16:creationId xmlns:a16="http://schemas.microsoft.com/office/drawing/2014/main" id="{E6C193BB-7AC8-3D58-48AB-8E589316A37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7" y="1544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DDBB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1400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24" name="Oval 560">
              <a:extLst>
                <a:ext uri="{FF2B5EF4-FFF2-40B4-BE49-F238E27FC236}">
                  <a16:creationId xmlns:a16="http://schemas.microsoft.com/office/drawing/2014/main" id="{F95F45FC-5487-74CC-85B0-C783C4BDC06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7" y="1635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1400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25" name="Oval 561">
              <a:extLst>
                <a:ext uri="{FF2B5EF4-FFF2-40B4-BE49-F238E27FC236}">
                  <a16:creationId xmlns:a16="http://schemas.microsoft.com/office/drawing/2014/main" id="{AF9DEE8E-947D-27BF-CC5C-A4DE7A72E9F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28" y="1544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1400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26" name="Oval 562">
              <a:extLst>
                <a:ext uri="{FF2B5EF4-FFF2-40B4-BE49-F238E27FC236}">
                  <a16:creationId xmlns:a16="http://schemas.microsoft.com/office/drawing/2014/main" id="{546F459E-E53B-45C6-4EB8-238B439E05B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28" y="1635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DDBB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1400" b="1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27" name="グループ化 136">
            <a:extLst>
              <a:ext uri="{FF2B5EF4-FFF2-40B4-BE49-F238E27FC236}">
                <a16:creationId xmlns:a16="http://schemas.microsoft.com/office/drawing/2014/main" id="{7EE79093-9E65-A9DD-0414-26FA1E6F319B}"/>
              </a:ext>
            </a:extLst>
          </p:cNvPr>
          <p:cNvGrpSpPr/>
          <p:nvPr/>
        </p:nvGrpSpPr>
        <p:grpSpPr>
          <a:xfrm>
            <a:off x="1825677" y="5163703"/>
            <a:ext cx="931665" cy="904186"/>
            <a:chOff x="655975" y="5430940"/>
            <a:chExt cx="1282745" cy="1261097"/>
          </a:xfrm>
        </p:grpSpPr>
        <p:sp>
          <p:nvSpPr>
            <p:cNvPr id="328" name="Oval 222">
              <a:extLst>
                <a:ext uri="{FF2B5EF4-FFF2-40B4-BE49-F238E27FC236}">
                  <a16:creationId xmlns:a16="http://schemas.microsoft.com/office/drawing/2014/main" id="{2697A9D5-B8D1-5237-52D4-5356E7BAF2B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8561719">
              <a:off x="707425" y="5878505"/>
              <a:ext cx="1189892" cy="3657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sz="14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29" name="Oval 221">
              <a:extLst>
                <a:ext uri="{FF2B5EF4-FFF2-40B4-BE49-F238E27FC236}">
                  <a16:creationId xmlns:a16="http://schemas.microsoft.com/office/drawing/2014/main" id="{0C92015C-E658-9BC3-4913-14AF2C45412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370596">
              <a:off x="655975" y="5848304"/>
              <a:ext cx="1250041" cy="41773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sz="14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30" name="Oval 223">
              <a:extLst>
                <a:ext uri="{FF2B5EF4-FFF2-40B4-BE49-F238E27FC236}">
                  <a16:creationId xmlns:a16="http://schemas.microsoft.com/office/drawing/2014/main" id="{50A81D09-0EF1-AE51-E61B-CB4CE6A4FF9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0850819">
              <a:off x="668113" y="5871810"/>
              <a:ext cx="1270607" cy="3967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sz="14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31" name="Oval 222">
              <a:extLst>
                <a:ext uri="{FF2B5EF4-FFF2-40B4-BE49-F238E27FC236}">
                  <a16:creationId xmlns:a16="http://schemas.microsoft.com/office/drawing/2014/main" id="{23E7A53E-9FB4-B0BB-A265-EA914965AD2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407705">
              <a:off x="709225" y="5839792"/>
              <a:ext cx="1189892" cy="4401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sz="14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32" name="Oval 222">
              <a:extLst>
                <a:ext uri="{FF2B5EF4-FFF2-40B4-BE49-F238E27FC236}">
                  <a16:creationId xmlns:a16="http://schemas.microsoft.com/office/drawing/2014/main" id="{29A3CC77-51DF-E1DB-B9B1-879C9F3EC4B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4219501">
              <a:off x="681130" y="5891304"/>
              <a:ext cx="1261097" cy="34037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sz="140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334" name="Oval 70">
            <a:extLst>
              <a:ext uri="{FF2B5EF4-FFF2-40B4-BE49-F238E27FC236}">
                <a16:creationId xmlns:a16="http://schemas.microsoft.com/office/drawing/2014/main" id="{5620541F-A122-0693-469F-9E67DFFAC69C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370596">
            <a:off x="2535537" y="5273372"/>
            <a:ext cx="106894" cy="106960"/>
          </a:xfrm>
          <a:prstGeom prst="ellipse">
            <a:avLst/>
          </a:prstGeom>
          <a:gradFill rotWithShape="1">
            <a:gsLst>
              <a:gs pos="0">
                <a:srgbClr val="FFDDBB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accent4">
                <a:lumMod val="9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1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0" name="Oval 78">
            <a:extLst>
              <a:ext uri="{FF2B5EF4-FFF2-40B4-BE49-F238E27FC236}">
                <a16:creationId xmlns:a16="http://schemas.microsoft.com/office/drawing/2014/main" id="{F45A3127-4312-F0E1-DC6B-AB825456B1D4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370596">
            <a:off x="1980315" y="5861970"/>
            <a:ext cx="106894" cy="106960"/>
          </a:xfrm>
          <a:prstGeom prst="ellipse">
            <a:avLst/>
          </a:prstGeom>
          <a:gradFill rotWithShape="1">
            <a:gsLst>
              <a:gs pos="0">
                <a:srgbClr val="CCDDFF"/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accent4">
                <a:lumMod val="9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1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1" name="Oval 70">
            <a:extLst>
              <a:ext uri="{FF2B5EF4-FFF2-40B4-BE49-F238E27FC236}">
                <a16:creationId xmlns:a16="http://schemas.microsoft.com/office/drawing/2014/main" id="{A21F6A32-1572-DCDE-A611-46797E6F47C6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370596">
            <a:off x="2587996" y="5773162"/>
            <a:ext cx="106894" cy="106960"/>
          </a:xfrm>
          <a:prstGeom prst="ellipse">
            <a:avLst/>
          </a:prstGeom>
          <a:gradFill rotWithShape="1">
            <a:gsLst>
              <a:gs pos="0">
                <a:srgbClr val="FFDDBB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accent4">
                <a:lumMod val="9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1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2" name="Oval 78">
            <a:extLst>
              <a:ext uri="{FF2B5EF4-FFF2-40B4-BE49-F238E27FC236}">
                <a16:creationId xmlns:a16="http://schemas.microsoft.com/office/drawing/2014/main" id="{75068BBD-C788-3617-5D7F-37FC29AF37D1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370596">
            <a:off x="1874469" y="5359045"/>
            <a:ext cx="106894" cy="106960"/>
          </a:xfrm>
          <a:prstGeom prst="ellipse">
            <a:avLst/>
          </a:prstGeom>
          <a:gradFill rotWithShape="1">
            <a:gsLst>
              <a:gs pos="0">
                <a:srgbClr val="CCDDFF"/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accent4">
                <a:lumMod val="9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1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3" name="Oval 70">
            <a:extLst>
              <a:ext uri="{FF2B5EF4-FFF2-40B4-BE49-F238E27FC236}">
                <a16:creationId xmlns:a16="http://schemas.microsoft.com/office/drawing/2014/main" id="{4B3637AE-5C92-7F99-9096-6293C63946AB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370596">
            <a:off x="2234086" y="5966708"/>
            <a:ext cx="106894" cy="106960"/>
          </a:xfrm>
          <a:prstGeom prst="ellipse">
            <a:avLst/>
          </a:prstGeom>
          <a:gradFill rotWithShape="1">
            <a:gsLst>
              <a:gs pos="0">
                <a:srgbClr val="FFDDBB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accent4">
                <a:lumMod val="9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1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4" name="Oval 78">
            <a:extLst>
              <a:ext uri="{FF2B5EF4-FFF2-40B4-BE49-F238E27FC236}">
                <a16:creationId xmlns:a16="http://schemas.microsoft.com/office/drawing/2014/main" id="{31F38056-CC11-1DA6-4A42-BAE73BE8F38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370596">
            <a:off x="2688385" y="5469576"/>
            <a:ext cx="106894" cy="106960"/>
          </a:xfrm>
          <a:prstGeom prst="ellipse">
            <a:avLst/>
          </a:prstGeom>
          <a:gradFill rotWithShape="1">
            <a:gsLst>
              <a:gs pos="0">
                <a:srgbClr val="CCDDFF"/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accent4">
                <a:lumMod val="9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1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5" name="Oval 78">
            <a:extLst>
              <a:ext uri="{FF2B5EF4-FFF2-40B4-BE49-F238E27FC236}">
                <a16:creationId xmlns:a16="http://schemas.microsoft.com/office/drawing/2014/main" id="{87E4DD35-D178-9477-7B3C-1E061855B599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370596">
            <a:off x="2487419" y="5931800"/>
            <a:ext cx="106894" cy="106960"/>
          </a:xfrm>
          <a:prstGeom prst="ellipse">
            <a:avLst/>
          </a:prstGeom>
          <a:gradFill rotWithShape="1">
            <a:gsLst>
              <a:gs pos="0">
                <a:srgbClr val="CCDDFF"/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accent4">
                <a:lumMod val="9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1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6" name="Oval 70">
            <a:extLst>
              <a:ext uri="{FF2B5EF4-FFF2-40B4-BE49-F238E27FC236}">
                <a16:creationId xmlns:a16="http://schemas.microsoft.com/office/drawing/2014/main" id="{18E86761-6BEF-65D4-0522-64DCDD11B837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370596">
            <a:off x="1874562" y="5672679"/>
            <a:ext cx="106894" cy="106960"/>
          </a:xfrm>
          <a:prstGeom prst="ellipse">
            <a:avLst/>
          </a:prstGeom>
          <a:gradFill rotWithShape="1">
            <a:gsLst>
              <a:gs pos="0">
                <a:srgbClr val="FFDDBB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accent4">
                <a:lumMod val="9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altLang="ja-JP" sz="1400" b="1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53" name="Group 215">
            <a:extLst>
              <a:ext uri="{FF2B5EF4-FFF2-40B4-BE49-F238E27FC236}">
                <a16:creationId xmlns:a16="http://schemas.microsoft.com/office/drawing/2014/main" id="{2AC8ADD5-3CA9-BD8B-D026-279C45E9A283}"/>
              </a:ext>
            </a:extLst>
          </p:cNvPr>
          <p:cNvGrpSpPr>
            <a:grpSpLocks/>
          </p:cNvGrpSpPr>
          <p:nvPr/>
        </p:nvGrpSpPr>
        <p:grpSpPr bwMode="auto">
          <a:xfrm>
            <a:off x="6672140" y="5386689"/>
            <a:ext cx="360363" cy="360362"/>
            <a:chOff x="404" y="1509"/>
            <a:chExt cx="227" cy="227"/>
          </a:xfrm>
        </p:grpSpPr>
        <p:sp>
          <p:nvSpPr>
            <p:cNvPr id="160" name="Oval 558">
              <a:extLst>
                <a:ext uri="{FF2B5EF4-FFF2-40B4-BE49-F238E27FC236}">
                  <a16:creationId xmlns:a16="http://schemas.microsoft.com/office/drawing/2014/main" id="{E27C67FD-D055-D2A6-9632-A476995962C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04" y="1509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F1E3FF"/>
                </a:gs>
                <a:gs pos="100000">
                  <a:srgbClr val="CC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ja-JP" sz="1400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22" name="Oval 559">
              <a:extLst>
                <a:ext uri="{FF2B5EF4-FFF2-40B4-BE49-F238E27FC236}">
                  <a16:creationId xmlns:a16="http://schemas.microsoft.com/office/drawing/2014/main" id="{3C8511C8-AA17-76B7-C759-FDFDC6EF126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7" y="1544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DDBB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1400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54" name="Oval 560">
              <a:extLst>
                <a:ext uri="{FF2B5EF4-FFF2-40B4-BE49-F238E27FC236}">
                  <a16:creationId xmlns:a16="http://schemas.microsoft.com/office/drawing/2014/main" id="{34BA421A-8835-1A0E-CD09-C9710B0FEB7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7" y="1635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1400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55" name="Oval 561">
              <a:extLst>
                <a:ext uri="{FF2B5EF4-FFF2-40B4-BE49-F238E27FC236}">
                  <a16:creationId xmlns:a16="http://schemas.microsoft.com/office/drawing/2014/main" id="{B4AA19AD-A7AE-1FD3-9920-9C7DAC12082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28" y="1544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1400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56" name="Oval 562">
              <a:extLst>
                <a:ext uri="{FF2B5EF4-FFF2-40B4-BE49-F238E27FC236}">
                  <a16:creationId xmlns:a16="http://schemas.microsoft.com/office/drawing/2014/main" id="{6752D0C6-85A1-1C86-7209-E57B909E2C2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28" y="1635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DDBB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1400" b="1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57" name="Group 215">
            <a:extLst>
              <a:ext uri="{FF2B5EF4-FFF2-40B4-BE49-F238E27FC236}">
                <a16:creationId xmlns:a16="http://schemas.microsoft.com/office/drawing/2014/main" id="{D4826203-6260-F702-00E8-0DA5E0EA2A43}"/>
              </a:ext>
            </a:extLst>
          </p:cNvPr>
          <p:cNvGrpSpPr>
            <a:grpSpLocks/>
          </p:cNvGrpSpPr>
          <p:nvPr/>
        </p:nvGrpSpPr>
        <p:grpSpPr bwMode="auto">
          <a:xfrm>
            <a:off x="6904824" y="5795947"/>
            <a:ext cx="360363" cy="360362"/>
            <a:chOff x="404" y="1509"/>
            <a:chExt cx="227" cy="227"/>
          </a:xfrm>
        </p:grpSpPr>
        <p:sp>
          <p:nvSpPr>
            <p:cNvPr id="358" name="Oval 558">
              <a:extLst>
                <a:ext uri="{FF2B5EF4-FFF2-40B4-BE49-F238E27FC236}">
                  <a16:creationId xmlns:a16="http://schemas.microsoft.com/office/drawing/2014/main" id="{650FBF4D-1B2F-982E-EC27-2C9C39432AF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04" y="1509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F1E3FF"/>
                </a:gs>
                <a:gs pos="100000">
                  <a:srgbClr val="CC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ja-JP" sz="1400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59" name="Oval 559">
              <a:extLst>
                <a:ext uri="{FF2B5EF4-FFF2-40B4-BE49-F238E27FC236}">
                  <a16:creationId xmlns:a16="http://schemas.microsoft.com/office/drawing/2014/main" id="{82F62D00-1890-4642-14BC-C1C7C96A4C8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7" y="1544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DDBB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1400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60" name="Oval 560">
              <a:extLst>
                <a:ext uri="{FF2B5EF4-FFF2-40B4-BE49-F238E27FC236}">
                  <a16:creationId xmlns:a16="http://schemas.microsoft.com/office/drawing/2014/main" id="{DA9475CF-B8F5-2610-093B-CABD96518FB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7" y="1635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1400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61" name="Oval 561">
              <a:extLst>
                <a:ext uri="{FF2B5EF4-FFF2-40B4-BE49-F238E27FC236}">
                  <a16:creationId xmlns:a16="http://schemas.microsoft.com/office/drawing/2014/main" id="{D67F794D-5982-DE41-744B-8B78B33F127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28" y="1544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1400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62" name="Oval 562">
              <a:extLst>
                <a:ext uri="{FF2B5EF4-FFF2-40B4-BE49-F238E27FC236}">
                  <a16:creationId xmlns:a16="http://schemas.microsoft.com/office/drawing/2014/main" id="{1EB6E92A-36C3-8E3B-8B4E-75C86EAADB4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28" y="1635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DDBB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1400" b="1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63" name="Group 215">
            <a:extLst>
              <a:ext uri="{FF2B5EF4-FFF2-40B4-BE49-F238E27FC236}">
                <a16:creationId xmlns:a16="http://schemas.microsoft.com/office/drawing/2014/main" id="{8FA66881-B4EB-310D-57EE-1AA244250074}"/>
              </a:ext>
            </a:extLst>
          </p:cNvPr>
          <p:cNvGrpSpPr>
            <a:grpSpLocks/>
          </p:cNvGrpSpPr>
          <p:nvPr/>
        </p:nvGrpSpPr>
        <p:grpSpPr bwMode="auto">
          <a:xfrm>
            <a:off x="6391409" y="5800195"/>
            <a:ext cx="360363" cy="360362"/>
            <a:chOff x="404" y="1509"/>
            <a:chExt cx="227" cy="227"/>
          </a:xfrm>
        </p:grpSpPr>
        <p:sp>
          <p:nvSpPr>
            <p:cNvPr id="364" name="Oval 558">
              <a:extLst>
                <a:ext uri="{FF2B5EF4-FFF2-40B4-BE49-F238E27FC236}">
                  <a16:creationId xmlns:a16="http://schemas.microsoft.com/office/drawing/2014/main" id="{BCDE45A3-1D19-85A5-4117-87E2C92C6DB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04" y="1509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F1E3FF"/>
                </a:gs>
                <a:gs pos="100000">
                  <a:srgbClr val="CC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ja-JP" sz="1400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65" name="Oval 559">
              <a:extLst>
                <a:ext uri="{FF2B5EF4-FFF2-40B4-BE49-F238E27FC236}">
                  <a16:creationId xmlns:a16="http://schemas.microsoft.com/office/drawing/2014/main" id="{95F6476F-4DBD-900E-1A4C-B18E1A20478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7" y="1544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DDBB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1400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66" name="Oval 560">
              <a:extLst>
                <a:ext uri="{FF2B5EF4-FFF2-40B4-BE49-F238E27FC236}">
                  <a16:creationId xmlns:a16="http://schemas.microsoft.com/office/drawing/2014/main" id="{CF02149D-958B-E727-63B1-27DC07A1178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7" y="1635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1400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67" name="Oval 561">
              <a:extLst>
                <a:ext uri="{FF2B5EF4-FFF2-40B4-BE49-F238E27FC236}">
                  <a16:creationId xmlns:a16="http://schemas.microsoft.com/office/drawing/2014/main" id="{48E5CF69-FC94-A34B-6BB1-CB899AA37B0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28" y="1544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1400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68" name="Oval 562">
              <a:extLst>
                <a:ext uri="{FF2B5EF4-FFF2-40B4-BE49-F238E27FC236}">
                  <a16:creationId xmlns:a16="http://schemas.microsoft.com/office/drawing/2014/main" id="{6352784C-7643-6265-1C95-4628465AF69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28" y="1635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DDBB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1400" b="1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69" name="Group 215">
            <a:extLst>
              <a:ext uri="{FF2B5EF4-FFF2-40B4-BE49-F238E27FC236}">
                <a16:creationId xmlns:a16="http://schemas.microsoft.com/office/drawing/2014/main" id="{C27646DA-23F0-81C8-DF49-F2F117E449FB}"/>
              </a:ext>
            </a:extLst>
          </p:cNvPr>
          <p:cNvGrpSpPr>
            <a:grpSpLocks/>
          </p:cNvGrpSpPr>
          <p:nvPr/>
        </p:nvGrpSpPr>
        <p:grpSpPr bwMode="auto">
          <a:xfrm>
            <a:off x="4041102" y="5438772"/>
            <a:ext cx="360363" cy="360362"/>
            <a:chOff x="404" y="1509"/>
            <a:chExt cx="227" cy="227"/>
          </a:xfrm>
        </p:grpSpPr>
        <p:sp>
          <p:nvSpPr>
            <p:cNvPr id="370" name="Oval 558">
              <a:extLst>
                <a:ext uri="{FF2B5EF4-FFF2-40B4-BE49-F238E27FC236}">
                  <a16:creationId xmlns:a16="http://schemas.microsoft.com/office/drawing/2014/main" id="{327B5EA2-E565-DB0C-8209-37669C47EAB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04" y="1509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F1E3FF"/>
                </a:gs>
                <a:gs pos="100000">
                  <a:srgbClr val="CC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ja-JP" sz="1400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71" name="Oval 559">
              <a:extLst>
                <a:ext uri="{FF2B5EF4-FFF2-40B4-BE49-F238E27FC236}">
                  <a16:creationId xmlns:a16="http://schemas.microsoft.com/office/drawing/2014/main" id="{1A5E75E2-E6EF-3098-5FEA-9703EBC6159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7" y="1544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DDBB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1400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72" name="Oval 560">
              <a:extLst>
                <a:ext uri="{FF2B5EF4-FFF2-40B4-BE49-F238E27FC236}">
                  <a16:creationId xmlns:a16="http://schemas.microsoft.com/office/drawing/2014/main" id="{11C8176D-7670-C792-5EC7-A33F173BF7A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7" y="1635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1400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73" name="Oval 561">
              <a:extLst>
                <a:ext uri="{FF2B5EF4-FFF2-40B4-BE49-F238E27FC236}">
                  <a16:creationId xmlns:a16="http://schemas.microsoft.com/office/drawing/2014/main" id="{EBA44FD3-5DCC-8B16-BD00-1B6323D8C6A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28" y="1544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1400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74" name="Oval 562">
              <a:extLst>
                <a:ext uri="{FF2B5EF4-FFF2-40B4-BE49-F238E27FC236}">
                  <a16:creationId xmlns:a16="http://schemas.microsoft.com/office/drawing/2014/main" id="{BE918979-1C32-0A3C-27CC-69761F95AB2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28" y="1635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DDBB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1400" b="1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75" name="Group 215">
            <a:extLst>
              <a:ext uri="{FF2B5EF4-FFF2-40B4-BE49-F238E27FC236}">
                <a16:creationId xmlns:a16="http://schemas.microsoft.com/office/drawing/2014/main" id="{5AF59538-67E0-31A3-7E76-847A257543E6}"/>
              </a:ext>
            </a:extLst>
          </p:cNvPr>
          <p:cNvGrpSpPr>
            <a:grpSpLocks/>
          </p:cNvGrpSpPr>
          <p:nvPr/>
        </p:nvGrpSpPr>
        <p:grpSpPr bwMode="auto">
          <a:xfrm>
            <a:off x="3930770" y="5646636"/>
            <a:ext cx="360363" cy="360362"/>
            <a:chOff x="404" y="1509"/>
            <a:chExt cx="227" cy="227"/>
          </a:xfrm>
        </p:grpSpPr>
        <p:sp>
          <p:nvSpPr>
            <p:cNvPr id="376" name="Oval 558">
              <a:extLst>
                <a:ext uri="{FF2B5EF4-FFF2-40B4-BE49-F238E27FC236}">
                  <a16:creationId xmlns:a16="http://schemas.microsoft.com/office/drawing/2014/main" id="{6EEB96D6-2C94-F98B-9BEB-A56AEDB6745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04" y="1509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F1E3FF"/>
                </a:gs>
                <a:gs pos="100000">
                  <a:srgbClr val="CC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ja-JP" sz="1400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77" name="Oval 559">
              <a:extLst>
                <a:ext uri="{FF2B5EF4-FFF2-40B4-BE49-F238E27FC236}">
                  <a16:creationId xmlns:a16="http://schemas.microsoft.com/office/drawing/2014/main" id="{59B8B8FD-C601-859D-C9D6-341FAC0C6CB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7" y="1544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DDBB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1400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78" name="Oval 560">
              <a:extLst>
                <a:ext uri="{FF2B5EF4-FFF2-40B4-BE49-F238E27FC236}">
                  <a16:creationId xmlns:a16="http://schemas.microsoft.com/office/drawing/2014/main" id="{2D8EDCA4-329B-699E-BA86-AE0066B2304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7" y="1635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1400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79" name="Oval 561">
              <a:extLst>
                <a:ext uri="{FF2B5EF4-FFF2-40B4-BE49-F238E27FC236}">
                  <a16:creationId xmlns:a16="http://schemas.microsoft.com/office/drawing/2014/main" id="{A6D370A6-DCF8-FD8C-1A1C-F32E8AD0DC4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28" y="1544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1400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80" name="Oval 562">
              <a:extLst>
                <a:ext uri="{FF2B5EF4-FFF2-40B4-BE49-F238E27FC236}">
                  <a16:creationId xmlns:a16="http://schemas.microsoft.com/office/drawing/2014/main" id="{8B29B790-B036-9171-FC00-EDE0AAA1E28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28" y="1635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DDBB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1400" b="1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81" name="Group 215">
            <a:extLst>
              <a:ext uri="{FF2B5EF4-FFF2-40B4-BE49-F238E27FC236}">
                <a16:creationId xmlns:a16="http://schemas.microsoft.com/office/drawing/2014/main" id="{6053C76D-9F28-10B0-9CA0-B90A4C772690}"/>
              </a:ext>
            </a:extLst>
          </p:cNvPr>
          <p:cNvGrpSpPr>
            <a:grpSpLocks/>
          </p:cNvGrpSpPr>
          <p:nvPr/>
        </p:nvGrpSpPr>
        <p:grpSpPr bwMode="auto">
          <a:xfrm>
            <a:off x="4165720" y="5646636"/>
            <a:ext cx="360363" cy="360362"/>
            <a:chOff x="404" y="1509"/>
            <a:chExt cx="227" cy="227"/>
          </a:xfrm>
        </p:grpSpPr>
        <p:sp>
          <p:nvSpPr>
            <p:cNvPr id="382" name="Oval 558">
              <a:extLst>
                <a:ext uri="{FF2B5EF4-FFF2-40B4-BE49-F238E27FC236}">
                  <a16:creationId xmlns:a16="http://schemas.microsoft.com/office/drawing/2014/main" id="{9C01EBCE-BDC4-9072-40FD-A1EE587C7B9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04" y="1509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F1E3FF"/>
                </a:gs>
                <a:gs pos="100000">
                  <a:srgbClr val="CC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ja-JP" sz="1400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83" name="Oval 559">
              <a:extLst>
                <a:ext uri="{FF2B5EF4-FFF2-40B4-BE49-F238E27FC236}">
                  <a16:creationId xmlns:a16="http://schemas.microsoft.com/office/drawing/2014/main" id="{048F03F3-9E61-88CA-45FE-E7B32081D31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7" y="1544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DDBB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1400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84" name="Oval 560">
              <a:extLst>
                <a:ext uri="{FF2B5EF4-FFF2-40B4-BE49-F238E27FC236}">
                  <a16:creationId xmlns:a16="http://schemas.microsoft.com/office/drawing/2014/main" id="{E4CD4B68-D677-F927-5E8F-702A6DDF727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7" y="1635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1400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85" name="Oval 561">
              <a:extLst>
                <a:ext uri="{FF2B5EF4-FFF2-40B4-BE49-F238E27FC236}">
                  <a16:creationId xmlns:a16="http://schemas.microsoft.com/office/drawing/2014/main" id="{83F367BB-C2B5-DFCE-7965-980043BDFCC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28" y="1544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1400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86" name="Oval 562">
              <a:extLst>
                <a:ext uri="{FF2B5EF4-FFF2-40B4-BE49-F238E27FC236}">
                  <a16:creationId xmlns:a16="http://schemas.microsoft.com/office/drawing/2014/main" id="{04782693-7B30-45ED-AA18-AA56E09C286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28" y="1635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DDBB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1400" b="1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87" name="グループ化 245">
            <a:extLst>
              <a:ext uri="{FF2B5EF4-FFF2-40B4-BE49-F238E27FC236}">
                <a16:creationId xmlns:a16="http://schemas.microsoft.com/office/drawing/2014/main" id="{20717610-0C48-D547-396B-E692A3846D37}"/>
              </a:ext>
            </a:extLst>
          </p:cNvPr>
          <p:cNvGrpSpPr/>
          <p:nvPr/>
        </p:nvGrpSpPr>
        <p:grpSpPr>
          <a:xfrm>
            <a:off x="998390" y="5349078"/>
            <a:ext cx="646113" cy="647700"/>
            <a:chOff x="5334000" y="1524000"/>
            <a:chExt cx="646113" cy="647700"/>
          </a:xfrm>
        </p:grpSpPr>
        <p:sp>
          <p:nvSpPr>
            <p:cNvPr id="388" name="Oval 416">
              <a:extLst>
                <a:ext uri="{FF2B5EF4-FFF2-40B4-BE49-F238E27FC236}">
                  <a16:creationId xmlns:a16="http://schemas.microsoft.com/office/drawing/2014/main" id="{AF92E26B-0A8D-DF26-8CA8-7D172F19DC5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334000" y="1524000"/>
              <a:ext cx="646113" cy="647700"/>
            </a:xfrm>
            <a:prstGeom prst="ellipse">
              <a:avLst/>
            </a:prstGeom>
            <a:gradFill rotWithShape="1">
              <a:gsLst>
                <a:gs pos="0">
                  <a:srgbClr val="F1E3FF">
                    <a:alpha val="60001"/>
                  </a:srgbClr>
                </a:gs>
                <a:gs pos="100000">
                  <a:srgbClr val="CC99FF">
                    <a:alpha val="75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ja-JP" sz="1400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89" name="Oval 521">
              <a:extLst>
                <a:ext uri="{FF2B5EF4-FFF2-40B4-BE49-F238E27FC236}">
                  <a16:creationId xmlns:a16="http://schemas.microsoft.com/office/drawing/2014/main" id="{0D00BA0E-092D-C378-D8E2-9B896B2E880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711825" y="1577975"/>
              <a:ext cx="106363" cy="107950"/>
            </a:xfrm>
            <a:prstGeom prst="ellipse">
              <a:avLst/>
            </a:prstGeom>
            <a:gradFill rotWithShape="1">
              <a:gsLst>
                <a:gs pos="0">
                  <a:srgbClr val="FFDDBB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1400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90" name="Oval 522">
              <a:extLst>
                <a:ext uri="{FF2B5EF4-FFF2-40B4-BE49-F238E27FC236}">
                  <a16:creationId xmlns:a16="http://schemas.microsoft.com/office/drawing/2014/main" id="{30CE07B9-D613-62BE-07C6-959C7FAF8FC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657850" y="1793875"/>
              <a:ext cx="106363" cy="106363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1400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91" name="Oval 523">
              <a:extLst>
                <a:ext uri="{FF2B5EF4-FFF2-40B4-BE49-F238E27FC236}">
                  <a16:creationId xmlns:a16="http://schemas.microsoft.com/office/drawing/2014/main" id="{A60E2DE0-4EA9-B0E3-C3E8-C557FB05D2A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387975" y="1901825"/>
              <a:ext cx="106363" cy="106363"/>
            </a:xfrm>
            <a:prstGeom prst="ellipse">
              <a:avLst/>
            </a:prstGeom>
            <a:gradFill rotWithShape="1">
              <a:gsLst>
                <a:gs pos="0">
                  <a:srgbClr val="FFDDBB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1400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92" name="Oval 524">
              <a:extLst>
                <a:ext uri="{FF2B5EF4-FFF2-40B4-BE49-F238E27FC236}">
                  <a16:creationId xmlns:a16="http://schemas.microsoft.com/office/drawing/2014/main" id="{B7F8BBF2-C653-1397-A6FF-5F4DD1917A9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711825" y="2009775"/>
              <a:ext cx="106363" cy="107950"/>
            </a:xfrm>
            <a:prstGeom prst="ellipse">
              <a:avLst/>
            </a:prstGeom>
            <a:gradFill rotWithShape="1">
              <a:gsLst>
                <a:gs pos="0">
                  <a:srgbClr val="FFDDBB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1400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93" name="Oval 525">
              <a:extLst>
                <a:ext uri="{FF2B5EF4-FFF2-40B4-BE49-F238E27FC236}">
                  <a16:creationId xmlns:a16="http://schemas.microsoft.com/office/drawing/2014/main" id="{5F2755CE-9ADC-031A-422E-25E6D81F780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495925" y="2009775"/>
              <a:ext cx="106363" cy="107950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1400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94" name="Oval 526">
              <a:extLst>
                <a:ext uri="{FF2B5EF4-FFF2-40B4-BE49-F238E27FC236}">
                  <a16:creationId xmlns:a16="http://schemas.microsoft.com/office/drawing/2014/main" id="{AB014C02-C9F8-E0CC-7A36-D915EA5E477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548313" y="1793875"/>
              <a:ext cx="107950" cy="106363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1400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95" name="Oval 527">
              <a:extLst>
                <a:ext uri="{FF2B5EF4-FFF2-40B4-BE49-F238E27FC236}">
                  <a16:creationId xmlns:a16="http://schemas.microsoft.com/office/drawing/2014/main" id="{A27DBC42-63D4-5A53-CA5C-26C7A970908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818188" y="1901825"/>
              <a:ext cx="107950" cy="106363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1400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96" name="Oval 528">
              <a:extLst>
                <a:ext uri="{FF2B5EF4-FFF2-40B4-BE49-F238E27FC236}">
                  <a16:creationId xmlns:a16="http://schemas.microsoft.com/office/drawing/2014/main" id="{E91F2F9D-BFDC-E3C8-7270-46184353D64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818188" y="1739900"/>
              <a:ext cx="107950" cy="107950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1400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97" name="Oval 529">
              <a:extLst>
                <a:ext uri="{FF2B5EF4-FFF2-40B4-BE49-F238E27FC236}">
                  <a16:creationId xmlns:a16="http://schemas.microsoft.com/office/drawing/2014/main" id="{1CC713E2-AB00-92BC-20CA-AD2BE2FCA2C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548313" y="1577975"/>
              <a:ext cx="107950" cy="107950"/>
            </a:xfrm>
            <a:prstGeom prst="ellipse">
              <a:avLst/>
            </a:prstGeom>
            <a:gradFill rotWithShape="1">
              <a:gsLst>
                <a:gs pos="0">
                  <a:srgbClr val="CCDD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1400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98" name="Oval 530">
              <a:extLst>
                <a:ext uri="{FF2B5EF4-FFF2-40B4-BE49-F238E27FC236}">
                  <a16:creationId xmlns:a16="http://schemas.microsoft.com/office/drawing/2014/main" id="{4694513E-7A2F-D986-8866-33E03FF2FE2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657850" y="1901825"/>
              <a:ext cx="106363" cy="106363"/>
            </a:xfrm>
            <a:prstGeom prst="ellipse">
              <a:avLst/>
            </a:prstGeom>
            <a:gradFill rotWithShape="1">
              <a:gsLst>
                <a:gs pos="0">
                  <a:srgbClr val="FFDDBB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1400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99" name="Oval 531">
              <a:extLst>
                <a:ext uri="{FF2B5EF4-FFF2-40B4-BE49-F238E27FC236}">
                  <a16:creationId xmlns:a16="http://schemas.microsoft.com/office/drawing/2014/main" id="{5846A96B-107E-2B25-752A-9EFA2398DA5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711825" y="1793875"/>
              <a:ext cx="106363" cy="106363"/>
            </a:xfrm>
            <a:prstGeom prst="ellipse">
              <a:avLst/>
            </a:prstGeom>
            <a:gradFill rotWithShape="1">
              <a:gsLst>
                <a:gs pos="0">
                  <a:srgbClr val="FFDDBB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1400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00" name="Oval 532">
              <a:extLst>
                <a:ext uri="{FF2B5EF4-FFF2-40B4-BE49-F238E27FC236}">
                  <a16:creationId xmlns:a16="http://schemas.microsoft.com/office/drawing/2014/main" id="{08A7829D-3539-78B2-7CDC-FF11F04CD8F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387975" y="1685925"/>
              <a:ext cx="106363" cy="106363"/>
            </a:xfrm>
            <a:prstGeom prst="ellipse">
              <a:avLst/>
            </a:prstGeom>
            <a:gradFill rotWithShape="1">
              <a:gsLst>
                <a:gs pos="0">
                  <a:srgbClr val="FFDDBB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ja-JP" altLang="ja-JP" sz="1400" b="1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01" name="正方形/長方形 259">
            <a:extLst>
              <a:ext uri="{FF2B5EF4-FFF2-40B4-BE49-F238E27FC236}">
                <a16:creationId xmlns:a16="http://schemas.microsoft.com/office/drawing/2014/main" id="{038F92B7-6793-1F89-9ED8-BED825B3456C}"/>
              </a:ext>
            </a:extLst>
          </p:cNvPr>
          <p:cNvSpPr/>
          <p:nvPr/>
        </p:nvSpPr>
        <p:spPr>
          <a:xfrm>
            <a:off x="6124714" y="6506576"/>
            <a:ext cx="12795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ja-JP" sz="1400" dirty="0">
                <a:solidFill>
                  <a:schemeClr val="bg1"/>
                </a:solidFill>
                <a:latin typeface="+mj-lt"/>
              </a:rPr>
              <a:t>excited states</a:t>
            </a:r>
          </a:p>
        </p:txBody>
      </p:sp>
      <p:sp>
        <p:nvSpPr>
          <p:cNvPr id="402" name="正方形/長方形 260">
            <a:extLst>
              <a:ext uri="{FF2B5EF4-FFF2-40B4-BE49-F238E27FC236}">
                <a16:creationId xmlns:a16="http://schemas.microsoft.com/office/drawing/2014/main" id="{EEA4686C-F662-BB62-7A9D-CAA68E117DA5}"/>
              </a:ext>
            </a:extLst>
          </p:cNvPr>
          <p:cNvSpPr/>
          <p:nvPr/>
        </p:nvSpPr>
        <p:spPr>
          <a:xfrm>
            <a:off x="757594" y="6168445"/>
            <a:ext cx="22028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ja-JP" sz="1400" dirty="0">
                <a:solidFill>
                  <a:schemeClr val="bg1"/>
                </a:solidFill>
                <a:latin typeface="+mj-lt"/>
              </a:rPr>
              <a:t>Many-body no correlation</a:t>
            </a:r>
          </a:p>
        </p:txBody>
      </p:sp>
      <p:sp>
        <p:nvSpPr>
          <p:cNvPr id="403" name="Rectangle 240">
            <a:extLst>
              <a:ext uri="{FF2B5EF4-FFF2-40B4-BE49-F238E27FC236}">
                <a16:creationId xmlns:a16="http://schemas.microsoft.com/office/drawing/2014/main" id="{E6AA1416-307E-35FD-D849-B905770CD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113" y="4502010"/>
            <a:ext cx="84472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dirty="0">
                <a:solidFill>
                  <a:schemeClr val="bg1"/>
                </a:solidFill>
                <a:latin typeface="+mj-lt"/>
              </a:rPr>
              <a:t>High density (nucleon liquid)           cluster gas, crystal             low density (nucleon gas)                   </a:t>
            </a:r>
            <a:endParaRPr lang="ja-JP" alt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04" name="左右矢印 181">
            <a:extLst>
              <a:ext uri="{FF2B5EF4-FFF2-40B4-BE49-F238E27FC236}">
                <a16:creationId xmlns:a16="http://schemas.microsoft.com/office/drawing/2014/main" id="{C0BEF7C1-0E56-CCE9-0C58-F6F41B6A0420}"/>
              </a:ext>
            </a:extLst>
          </p:cNvPr>
          <p:cNvSpPr/>
          <p:nvPr/>
        </p:nvSpPr>
        <p:spPr>
          <a:xfrm>
            <a:off x="3015434" y="4752081"/>
            <a:ext cx="588127" cy="381000"/>
          </a:xfrm>
          <a:prstGeom prst="leftRightArrow">
            <a:avLst/>
          </a:prstGeom>
          <a:ln w="9525"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05" name="左右矢印 181">
            <a:extLst>
              <a:ext uri="{FF2B5EF4-FFF2-40B4-BE49-F238E27FC236}">
                <a16:creationId xmlns:a16="http://schemas.microsoft.com/office/drawing/2014/main" id="{F17E0592-673B-4119-DD49-0BEE7AEB822E}"/>
              </a:ext>
            </a:extLst>
          </p:cNvPr>
          <p:cNvSpPr/>
          <p:nvPr/>
        </p:nvSpPr>
        <p:spPr>
          <a:xfrm>
            <a:off x="5592645" y="4725078"/>
            <a:ext cx="588127" cy="381000"/>
          </a:xfrm>
          <a:prstGeom prst="leftRightArrow">
            <a:avLst/>
          </a:prstGeom>
          <a:ln w="9525"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37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B3221B0-AB09-29DE-643A-B5E08D764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416" y="838200"/>
            <a:ext cx="5502117" cy="4229467"/>
          </a:xfrm>
          <a:prstGeom prst="rect">
            <a:avLst/>
          </a:prstGeom>
        </p:spPr>
      </p:pic>
      <p:sp>
        <p:nvSpPr>
          <p:cNvPr id="22" name="Rectangle 2">
            <a:extLst>
              <a:ext uri="{FF2B5EF4-FFF2-40B4-BE49-F238E27FC236}">
                <a16:creationId xmlns:a16="http://schemas.microsoft.com/office/drawing/2014/main" id="{E941EB1D-827A-0977-17F3-1F4A72E4C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13933"/>
            <a:ext cx="4953000" cy="1066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Active Target –Time projection Chamber</a:t>
            </a:r>
          </a:p>
        </p:txBody>
      </p:sp>
    </p:spTree>
    <p:extLst>
      <p:ext uri="{BB962C8B-B14F-4D97-AF65-F5344CB8AC3E}">
        <p14:creationId xmlns:p14="http://schemas.microsoft.com/office/powerpoint/2010/main" val="278278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6239059-0A1C-426F-9AF6-DA5BC0EFA812}"/>
              </a:ext>
            </a:extLst>
          </p:cNvPr>
          <p:cNvSpPr txBox="1"/>
          <p:nvPr/>
        </p:nvSpPr>
        <p:spPr>
          <a:xfrm>
            <a:off x="123790" y="682999"/>
            <a:ext cx="481857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Experiment 2023 Argonne National Laboratory - USA</a:t>
            </a: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Spokespersons: Juan Zamora (MSU) and V. Guimaraes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635A941-2ABF-2475-C448-B35D137EB165}"/>
              </a:ext>
            </a:extLst>
          </p:cNvPr>
          <p:cNvSpPr/>
          <p:nvPr/>
        </p:nvSpPr>
        <p:spPr>
          <a:xfrm>
            <a:off x="152400" y="657142"/>
            <a:ext cx="4728066" cy="53434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DA899A1-23D8-079F-967C-5FDC05299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614" y="736087"/>
            <a:ext cx="1486098" cy="48311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C8E3D1F-AFE6-4241-499E-79F99C171ADC}"/>
              </a:ext>
            </a:extLst>
          </p:cNvPr>
          <p:cNvSpPr txBox="1"/>
          <p:nvPr/>
        </p:nvSpPr>
        <p:spPr>
          <a:xfrm>
            <a:off x="232649" y="1901673"/>
            <a:ext cx="2794236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altLang="pt-BR" dirty="0">
                <a:solidFill>
                  <a:srgbClr val="800080"/>
                </a:solidFill>
                <a:cs typeface="Arial" panose="020B0604020202020204" pitchFamily="34" charset="0"/>
              </a:rPr>
              <a:t>ELab = 53.5 MeV 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79DE050A-0546-4F8C-448B-49E521D4A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46" y="1215991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 sz="1400" b="1">
              <a:latin typeface="+mj-lt"/>
            </a:endParaRPr>
          </a:p>
        </p:txBody>
      </p:sp>
      <p:sp>
        <p:nvSpPr>
          <p:cNvPr id="9" name="Text Box 17">
            <a:extLst>
              <a:ext uri="{FF2B5EF4-FFF2-40B4-BE49-F238E27FC236}">
                <a16:creationId xmlns:a16="http://schemas.microsoft.com/office/drawing/2014/main" id="{FF190647-0D00-A402-87B0-4977CC018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5674" y="1615284"/>
            <a:ext cx="11224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baseline="30000" dirty="0">
                <a:solidFill>
                  <a:srgbClr val="800080"/>
                </a:solidFill>
                <a:latin typeface="+mj-lt"/>
              </a:rPr>
              <a:t>4</a:t>
            </a:r>
            <a:r>
              <a:rPr lang="pt-BR" altLang="pt-BR" dirty="0">
                <a:solidFill>
                  <a:srgbClr val="800080"/>
                </a:solidFill>
                <a:latin typeface="+mj-lt"/>
              </a:rPr>
              <a:t>He+2p</a:t>
            </a:r>
          </a:p>
          <a:p>
            <a:r>
              <a:rPr lang="pt-BR" altLang="pt-BR" baseline="30000" dirty="0">
                <a:solidFill>
                  <a:srgbClr val="800080"/>
                </a:solidFill>
                <a:latin typeface="+mj-lt"/>
              </a:rPr>
              <a:t>3</a:t>
            </a:r>
            <a:r>
              <a:rPr lang="pt-BR" altLang="pt-BR" dirty="0">
                <a:solidFill>
                  <a:srgbClr val="800080"/>
                </a:solidFill>
                <a:latin typeface="+mj-lt"/>
              </a:rPr>
              <a:t>He+</a:t>
            </a:r>
            <a:r>
              <a:rPr lang="pt-BR" altLang="pt-BR" baseline="30000" dirty="0">
                <a:solidFill>
                  <a:srgbClr val="800080"/>
                </a:solidFill>
                <a:latin typeface="+mj-lt"/>
              </a:rPr>
              <a:t> 3</a:t>
            </a:r>
            <a:r>
              <a:rPr lang="pt-BR" altLang="pt-BR" dirty="0">
                <a:solidFill>
                  <a:srgbClr val="800080"/>
                </a:solidFill>
                <a:latin typeface="+mj-lt"/>
              </a:rPr>
              <a:t>He</a:t>
            </a:r>
          </a:p>
        </p:txBody>
      </p:sp>
      <p:sp>
        <p:nvSpPr>
          <p:cNvPr id="10" name="Text Box 34">
            <a:extLst>
              <a:ext uri="{FF2B5EF4-FFF2-40B4-BE49-F238E27FC236}">
                <a16:creationId xmlns:a16="http://schemas.microsoft.com/office/drawing/2014/main" id="{DA4AA3C5-4CCB-7F0E-9D2B-4F69C41A4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605" y="1343995"/>
            <a:ext cx="17123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dirty="0">
                <a:solidFill>
                  <a:srgbClr val="800080"/>
                </a:solidFill>
                <a:latin typeface="+mj-lt"/>
              </a:rPr>
              <a:t>d(</a:t>
            </a:r>
            <a:r>
              <a:rPr lang="pt-BR" altLang="pt-BR" sz="2000" baseline="30000" dirty="0">
                <a:solidFill>
                  <a:srgbClr val="800080"/>
                </a:solidFill>
                <a:latin typeface="+mj-lt"/>
              </a:rPr>
              <a:t>7</a:t>
            </a:r>
            <a:r>
              <a:rPr lang="pt-BR" altLang="pt-BR" sz="2000" dirty="0">
                <a:solidFill>
                  <a:srgbClr val="800080"/>
                </a:solidFill>
                <a:latin typeface="+mj-lt"/>
              </a:rPr>
              <a:t>Be,t)</a:t>
            </a:r>
            <a:r>
              <a:rPr lang="pt-BR" altLang="pt-BR" sz="2000" baseline="30000" dirty="0">
                <a:solidFill>
                  <a:srgbClr val="800080"/>
                </a:solidFill>
                <a:latin typeface="+mj-lt"/>
              </a:rPr>
              <a:t>6</a:t>
            </a:r>
            <a:r>
              <a:rPr lang="pt-BR" altLang="pt-BR" sz="2000" dirty="0">
                <a:solidFill>
                  <a:srgbClr val="800080"/>
                </a:solidFill>
                <a:latin typeface="+mj-lt"/>
              </a:rPr>
              <a:t>Be</a:t>
            </a:r>
            <a:r>
              <a:rPr lang="pt-BR" altLang="pt-BR" b="1" dirty="0">
                <a:solidFill>
                  <a:srgbClr val="800080"/>
                </a:solidFill>
                <a:latin typeface="+mj-lt"/>
              </a:rPr>
              <a:t>    </a:t>
            </a:r>
            <a:endParaRPr lang="pt-BR" altLang="pt-BR" dirty="0">
              <a:solidFill>
                <a:srgbClr val="800080"/>
              </a:solidFill>
              <a:latin typeface="+mj-lt"/>
            </a:endParaRPr>
          </a:p>
        </p:txBody>
      </p:sp>
      <p:cxnSp>
        <p:nvCxnSpPr>
          <p:cNvPr id="11" name="AutoShape 16">
            <a:extLst>
              <a:ext uri="{FF2B5EF4-FFF2-40B4-BE49-F238E27FC236}">
                <a16:creationId xmlns:a16="http://schemas.microsoft.com/office/drawing/2014/main" id="{6043F4FC-BFBC-F025-CEF4-2279998F92D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795196" y="1544050"/>
            <a:ext cx="521741" cy="351318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7030A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" name="Imagem 13">
            <a:extLst>
              <a:ext uri="{FF2B5EF4-FFF2-40B4-BE49-F238E27FC236}">
                <a16:creationId xmlns:a16="http://schemas.microsoft.com/office/drawing/2014/main" id="{1A8D2D98-BBFF-76C5-3138-ACC32334E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397" y="2700047"/>
            <a:ext cx="2095900" cy="1819083"/>
          </a:xfrm>
          <a:prstGeom prst="rect">
            <a:avLst/>
          </a:prstGeom>
        </p:spPr>
      </p:pic>
      <p:pic>
        <p:nvPicPr>
          <p:cNvPr id="16" name="Imagem 15" descr="Motor de veículo&#10;&#10;Descrição gerada automaticamente com confiança baixa">
            <a:extLst>
              <a:ext uri="{FF2B5EF4-FFF2-40B4-BE49-F238E27FC236}">
                <a16:creationId xmlns:a16="http://schemas.microsoft.com/office/drawing/2014/main" id="{45F046FC-31BB-CC3A-B079-2627DFBE2F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534" y="2857312"/>
            <a:ext cx="1890633" cy="1545362"/>
          </a:xfrm>
          <a:prstGeom prst="rect">
            <a:avLst/>
          </a:prstGeom>
        </p:spPr>
      </p:pic>
      <p:pic>
        <p:nvPicPr>
          <p:cNvPr id="18" name="Picture 1">
            <a:extLst>
              <a:ext uri="{FF2B5EF4-FFF2-40B4-BE49-F238E27FC236}">
                <a16:creationId xmlns:a16="http://schemas.microsoft.com/office/drawing/2014/main" id="{BF3877B3-5CEB-4317-84AA-C59709683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121" y="4619872"/>
            <a:ext cx="2097795" cy="163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15">
            <a:extLst>
              <a:ext uri="{FF2B5EF4-FFF2-40B4-BE49-F238E27FC236}">
                <a16:creationId xmlns:a16="http://schemas.microsoft.com/office/drawing/2014/main" id="{AFF77B07-67B0-7D85-FADD-D7C287587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1339" y="1369131"/>
            <a:ext cx="487803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eaLnBrk="1" hangingPunct="1">
              <a:buFont typeface="Wingdings" panose="05000000000000000000" pitchFamily="2" charset="2"/>
              <a:buChar char="q"/>
            </a:pPr>
            <a:r>
              <a:rPr lang="pt-BR" altLang="pt-BR" sz="1600" dirty="0" err="1">
                <a:latin typeface="Arial Nova" panose="020B0504020202020204" pitchFamily="34" charset="0"/>
              </a:rPr>
              <a:t>Using</a:t>
            </a:r>
            <a:r>
              <a:rPr lang="pt-BR" altLang="pt-BR" sz="1600" dirty="0">
                <a:latin typeface="Arial Nova" panose="020B0504020202020204" pitchFamily="34" charset="0"/>
              </a:rPr>
              <a:t> </a:t>
            </a:r>
            <a:r>
              <a:rPr lang="pt-BR" altLang="pt-BR" sz="1600" dirty="0" err="1">
                <a:latin typeface="Arial Nova" panose="020B0504020202020204" pitchFamily="34" charset="0"/>
              </a:rPr>
              <a:t>the</a:t>
            </a:r>
            <a:r>
              <a:rPr lang="pt-BR" altLang="pt-BR" sz="1600" dirty="0">
                <a:latin typeface="Arial Nova" panose="020B0504020202020204" pitchFamily="34" charset="0"/>
              </a:rPr>
              <a:t> </a:t>
            </a:r>
            <a:r>
              <a:rPr lang="pt-BR" altLang="pt-BR" sz="1600" dirty="0" err="1">
                <a:latin typeface="Arial Nova" panose="020B0504020202020204" pitchFamily="34" charset="0"/>
              </a:rPr>
              <a:t>combination</a:t>
            </a:r>
            <a:r>
              <a:rPr lang="pt-BR" altLang="pt-BR" sz="1600" dirty="0">
                <a:latin typeface="Arial Nova" panose="020B0504020202020204" pitchFamily="34" charset="0"/>
              </a:rPr>
              <a:t> </a:t>
            </a:r>
            <a:r>
              <a:rPr lang="pt-BR" altLang="pt-BR" sz="1600" dirty="0" err="1">
                <a:latin typeface="Arial Nova" panose="020B0504020202020204" pitchFamily="34" charset="0"/>
              </a:rPr>
              <a:t>of</a:t>
            </a:r>
            <a:r>
              <a:rPr lang="pt-BR" altLang="pt-BR" sz="1600" dirty="0">
                <a:latin typeface="Arial Nova" panose="020B0504020202020204" pitchFamily="34" charset="0"/>
              </a:rPr>
              <a:t> Helios </a:t>
            </a:r>
            <a:r>
              <a:rPr lang="pt-BR" altLang="pt-BR" sz="1600" dirty="0" err="1">
                <a:latin typeface="Arial Nova" panose="020B0504020202020204" pitchFamily="34" charset="0"/>
              </a:rPr>
              <a:t>and</a:t>
            </a:r>
            <a:r>
              <a:rPr lang="pt-BR" altLang="pt-BR" sz="1600" dirty="0">
                <a:latin typeface="Arial Nova" panose="020B0504020202020204" pitchFamily="34" charset="0"/>
              </a:rPr>
              <a:t> AT-TPC</a:t>
            </a:r>
          </a:p>
          <a:p>
            <a:pPr eaLnBrk="1" hangingPunct="1"/>
            <a:r>
              <a:rPr lang="en-US" sz="1600" dirty="0">
                <a:latin typeface="Arial Nova" panose="020B0504020202020204" pitchFamily="34" charset="0"/>
              </a:rPr>
              <a:t>The v</a:t>
            </a:r>
            <a:r>
              <a:rPr lang="en-US" sz="1600" b="0" i="0" u="none" strike="noStrike" baseline="0" dirty="0">
                <a:latin typeface="Arial Nova" panose="020B0504020202020204" pitchFamily="34" charset="0"/>
              </a:rPr>
              <a:t>ersatility, luminosity, angular coverage, and particle identification will allow  the observation of resonances in the </a:t>
            </a:r>
            <a:r>
              <a:rPr lang="en-US" sz="1600" b="0" i="0" u="none" strike="noStrike" baseline="30000" dirty="0">
                <a:latin typeface="Arial Nova" panose="020B0504020202020204" pitchFamily="34" charset="0"/>
              </a:rPr>
              <a:t>6</a:t>
            </a:r>
            <a:r>
              <a:rPr lang="en-US" sz="1600" b="0" i="0" u="none" strike="noStrike" baseline="0" dirty="0">
                <a:latin typeface="Arial Nova" panose="020B0504020202020204" pitchFamily="34" charset="0"/>
              </a:rPr>
              <a:t>Be up to 14 MeV.</a:t>
            </a:r>
          </a:p>
          <a:p>
            <a:pPr marL="285750" indent="-285750" eaLnBrk="1" hangingPunct="1">
              <a:buFont typeface="Wingdings" panose="05000000000000000000" pitchFamily="2" charset="2"/>
              <a:buChar char="q"/>
            </a:pPr>
            <a:endParaRPr lang="pt-BR" altLang="pt-BR" sz="1600" dirty="0">
              <a:latin typeface="Arial Nova" panose="020B0504020202020204" pitchFamily="34" charset="0"/>
            </a:endParaRPr>
          </a:p>
        </p:txBody>
      </p:sp>
      <p:sp>
        <p:nvSpPr>
          <p:cNvPr id="20" name="Retângulo 3">
            <a:extLst>
              <a:ext uri="{FF2B5EF4-FFF2-40B4-BE49-F238E27FC236}">
                <a16:creationId xmlns:a16="http://schemas.microsoft.com/office/drawing/2014/main" id="{3C4B9AA5-B602-421A-2A80-39DA59429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2011" y="100165"/>
            <a:ext cx="45352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pt-BR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The d(</a:t>
            </a:r>
            <a:r>
              <a:rPr lang="en-GB" altLang="pt-BR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7</a:t>
            </a:r>
            <a:r>
              <a:rPr lang="en-GB" altLang="pt-BR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Be,t)</a:t>
            </a:r>
            <a:r>
              <a:rPr lang="en-GB" altLang="pt-BR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6</a:t>
            </a:r>
            <a:r>
              <a:rPr lang="en-GB" altLang="pt-BR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Be reaction at Argonne - USA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326B5168-9C80-27FB-3542-8EA2C10370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00" y="4760012"/>
            <a:ext cx="4023431" cy="1545362"/>
          </a:xfrm>
          <a:prstGeom prst="rect">
            <a:avLst/>
          </a:prstGeom>
        </p:spPr>
      </p:pic>
      <p:pic>
        <p:nvPicPr>
          <p:cNvPr id="17" name="Imagem 1">
            <a:extLst>
              <a:ext uri="{FF2B5EF4-FFF2-40B4-BE49-F238E27FC236}">
                <a16:creationId xmlns:a16="http://schemas.microsoft.com/office/drawing/2014/main" id="{DD48E597-DEBB-9173-DF49-E123660EC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861" y="4666690"/>
            <a:ext cx="2368451" cy="154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93F33802-6FC9-2C4A-CC46-5C775B8D1773}"/>
              </a:ext>
            </a:extLst>
          </p:cNvPr>
          <p:cNvSpPr txBox="1"/>
          <p:nvPr/>
        </p:nvSpPr>
        <p:spPr>
          <a:xfrm>
            <a:off x="4885214" y="2780554"/>
            <a:ext cx="42241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600" dirty="0">
                <a:latin typeface="Arial Nova" panose="020B0504020202020204" pitchFamily="34" charset="0"/>
              </a:rPr>
              <a:t>T</a:t>
            </a:r>
            <a:r>
              <a:rPr lang="en-US" sz="1600" b="0" i="0" u="none" strike="noStrike" baseline="0" dirty="0">
                <a:latin typeface="Arial Nova" panose="020B0504020202020204" pitchFamily="34" charset="0"/>
              </a:rPr>
              <a:t>he possibility to measure individual decay particles will allow the investigation of the decay mechanism of </a:t>
            </a:r>
            <a:r>
              <a:rPr lang="en-US" sz="1600" dirty="0">
                <a:latin typeface="Arial Nova" panose="020B0504020202020204" pitchFamily="34" charset="0"/>
              </a:rPr>
              <a:t> </a:t>
            </a:r>
            <a:r>
              <a:rPr lang="en-US" sz="1600" b="0" i="0" u="none" strike="noStrike" baseline="30000" dirty="0">
                <a:latin typeface="Arial Nova" panose="020B0504020202020204" pitchFamily="34" charset="0"/>
              </a:rPr>
              <a:t>6</a:t>
            </a:r>
            <a:r>
              <a:rPr lang="en-US" sz="1600" b="0" i="0" u="none" strike="noStrike" baseline="0" dirty="0">
                <a:latin typeface="Arial Nova" panose="020B0504020202020204" pitchFamily="34" charset="0"/>
              </a:rPr>
              <a:t>Be → </a:t>
            </a:r>
            <a:r>
              <a:rPr lang="en-US" sz="1600" b="0" i="0" u="none" strike="noStrike" baseline="0" dirty="0" err="1">
                <a:latin typeface="Arial Nova" panose="020B0504020202020204" pitchFamily="34" charset="0"/>
              </a:rPr>
              <a:t>p+p</a:t>
            </a:r>
            <a:r>
              <a:rPr lang="en-US" sz="1600" b="0" i="0" u="none" strike="noStrike" baseline="0" dirty="0">
                <a:latin typeface="Arial Nova" panose="020B0504020202020204" pitchFamily="34" charset="0"/>
              </a:rPr>
              <a:t>+α (sequential or democratic) and the </a:t>
            </a:r>
            <a:r>
              <a:rPr lang="pt-BR" sz="1600" dirty="0">
                <a:latin typeface="Arial Nova" panose="020B0504020202020204" pitchFamily="34" charset="0"/>
              </a:rPr>
              <a:t>2p</a:t>
            </a:r>
            <a:r>
              <a:rPr lang="pt-BR" sz="1600" b="0" i="0" u="none" strike="noStrike" baseline="0" dirty="0">
                <a:latin typeface="Arial Nova" panose="020B0504020202020204" pitchFamily="34" charset="0"/>
              </a:rPr>
              <a:t> </a:t>
            </a:r>
            <a:r>
              <a:rPr lang="pt-BR" sz="1600" b="0" i="0" u="none" strike="noStrike" baseline="0" dirty="0" err="1">
                <a:latin typeface="Arial Nova" panose="020B0504020202020204" pitchFamily="34" charset="0"/>
              </a:rPr>
              <a:t>decay</a:t>
            </a:r>
            <a:r>
              <a:rPr lang="pt-BR" sz="1600" b="0" i="0" u="none" strike="noStrike" baseline="0" dirty="0">
                <a:latin typeface="Arial Nova" panose="020B0504020202020204" pitchFamily="34" charset="0"/>
              </a:rPr>
              <a:t> </a:t>
            </a:r>
            <a:r>
              <a:rPr lang="pt-BR" sz="1600" b="0" i="0" u="none" strike="noStrike" baseline="0" dirty="0" err="1">
                <a:latin typeface="Arial Nova" panose="020B0504020202020204" pitchFamily="34" charset="0"/>
              </a:rPr>
              <a:t>correlation</a:t>
            </a:r>
            <a:endParaRPr lang="pt-BR" sz="1600" dirty="0">
              <a:latin typeface="Arial Nova" panose="020B0504020202020204" pitchFamily="34" charset="0"/>
            </a:endParaRPr>
          </a:p>
        </p:txBody>
      </p:sp>
      <p:pic>
        <p:nvPicPr>
          <p:cNvPr id="27" name="Imagem 26" descr="Diagrama&#10;&#10;Descrição gerada automaticamente">
            <a:extLst>
              <a:ext uri="{FF2B5EF4-FFF2-40B4-BE49-F238E27FC236}">
                <a16:creationId xmlns:a16="http://schemas.microsoft.com/office/drawing/2014/main" id="{C421799B-A213-4F97-08C8-B4545F9B40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15" y="2395623"/>
            <a:ext cx="684445" cy="868719"/>
          </a:xfrm>
          <a:prstGeom prst="rect">
            <a:avLst/>
          </a:prstGeom>
        </p:spPr>
      </p:pic>
      <p:sp>
        <p:nvSpPr>
          <p:cNvPr id="28" name="Rectangle 2">
            <a:extLst>
              <a:ext uri="{FF2B5EF4-FFF2-40B4-BE49-F238E27FC236}">
                <a16:creationId xmlns:a16="http://schemas.microsoft.com/office/drawing/2014/main" id="{17D847B0-A4AD-51B6-68EF-935D4FDBE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909" y="2414532"/>
            <a:ext cx="2085976" cy="3413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+ AT-TPC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B0C19AC8-14CB-CBE5-2D09-12795612A5F9}"/>
              </a:ext>
            </a:extLst>
          </p:cNvPr>
          <p:cNvSpPr/>
          <p:nvPr/>
        </p:nvSpPr>
        <p:spPr>
          <a:xfrm>
            <a:off x="1905000" y="4666690"/>
            <a:ext cx="2250546" cy="15921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824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5281738-1F36-DFF7-A775-DC02D2BB3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858" y="823688"/>
            <a:ext cx="4687454" cy="2286000"/>
          </a:xfrm>
          <a:prstGeom prst="rect">
            <a:avLst/>
          </a:prstGeom>
        </p:spPr>
      </p:pic>
      <p:sp>
        <p:nvSpPr>
          <p:cNvPr id="6" name="Text Box 34">
            <a:extLst>
              <a:ext uri="{FF2B5EF4-FFF2-40B4-BE49-F238E27FC236}">
                <a16:creationId xmlns:a16="http://schemas.microsoft.com/office/drawing/2014/main" id="{6B6146E1-D71E-E092-90D2-F2E363F4F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4738" y="2742523"/>
            <a:ext cx="4592924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600" baseline="30000" dirty="0">
                <a:solidFill>
                  <a:srgbClr val="800080"/>
                </a:solidFill>
                <a:latin typeface="+mj-lt"/>
              </a:rPr>
              <a:t>        7</a:t>
            </a:r>
            <a:r>
              <a:rPr lang="pt-BR" altLang="pt-BR" sz="1600" dirty="0">
                <a:solidFill>
                  <a:srgbClr val="800080"/>
                </a:solidFill>
                <a:latin typeface="+mj-lt"/>
              </a:rPr>
              <a:t>Be(</a:t>
            </a:r>
            <a:r>
              <a:rPr lang="pt-BR" altLang="pt-BR" sz="1600" dirty="0" err="1">
                <a:solidFill>
                  <a:srgbClr val="800080"/>
                </a:solidFill>
                <a:latin typeface="+mj-lt"/>
              </a:rPr>
              <a:t>d,p</a:t>
            </a:r>
            <a:r>
              <a:rPr lang="pt-BR" altLang="pt-BR" sz="1600" dirty="0">
                <a:solidFill>
                  <a:srgbClr val="800080"/>
                </a:solidFill>
                <a:latin typeface="+mj-lt"/>
              </a:rPr>
              <a:t>)</a:t>
            </a:r>
            <a:r>
              <a:rPr lang="pt-BR" altLang="pt-BR" sz="1600" baseline="30000" dirty="0">
                <a:solidFill>
                  <a:srgbClr val="800080"/>
                </a:solidFill>
                <a:latin typeface="+mj-lt"/>
              </a:rPr>
              <a:t>8</a:t>
            </a:r>
            <a:r>
              <a:rPr lang="pt-BR" altLang="pt-BR" sz="1600" dirty="0">
                <a:solidFill>
                  <a:srgbClr val="800080"/>
                </a:solidFill>
                <a:latin typeface="+mj-lt"/>
              </a:rPr>
              <a:t>Be                    </a:t>
            </a:r>
            <a:r>
              <a:rPr lang="pt-BR" altLang="pt-BR" sz="1600" b="1" dirty="0">
                <a:solidFill>
                  <a:srgbClr val="800080"/>
                </a:solidFill>
                <a:latin typeface="+mj-lt"/>
              </a:rPr>
              <a:t>  </a:t>
            </a:r>
            <a:r>
              <a:rPr lang="pt-BR" altLang="pt-BR" sz="1600" baseline="30000" dirty="0">
                <a:solidFill>
                  <a:srgbClr val="800080"/>
                </a:solidFill>
                <a:latin typeface="+mj-lt"/>
              </a:rPr>
              <a:t>7</a:t>
            </a:r>
            <a:r>
              <a:rPr lang="pt-BR" altLang="pt-BR" sz="1600" dirty="0">
                <a:solidFill>
                  <a:srgbClr val="800080"/>
                </a:solidFill>
                <a:latin typeface="+mj-lt"/>
              </a:rPr>
              <a:t>Li(</a:t>
            </a:r>
            <a:r>
              <a:rPr lang="pt-BR" altLang="pt-BR" sz="1600" dirty="0" err="1">
                <a:solidFill>
                  <a:srgbClr val="800080"/>
                </a:solidFill>
                <a:latin typeface="+mj-lt"/>
              </a:rPr>
              <a:t>d,p</a:t>
            </a:r>
            <a:r>
              <a:rPr lang="pt-BR" altLang="pt-BR" sz="1600" dirty="0">
                <a:solidFill>
                  <a:srgbClr val="800080"/>
                </a:solidFill>
                <a:latin typeface="+mj-lt"/>
              </a:rPr>
              <a:t>)</a:t>
            </a:r>
            <a:r>
              <a:rPr lang="pt-BR" altLang="pt-BR" sz="1600" baseline="30000" dirty="0">
                <a:solidFill>
                  <a:srgbClr val="800080"/>
                </a:solidFill>
                <a:latin typeface="+mj-lt"/>
              </a:rPr>
              <a:t>8</a:t>
            </a:r>
            <a:r>
              <a:rPr lang="pt-BR" altLang="pt-BR" sz="1600" dirty="0">
                <a:solidFill>
                  <a:srgbClr val="800080"/>
                </a:solidFill>
                <a:latin typeface="+mj-lt"/>
              </a:rPr>
              <a:t>Li</a:t>
            </a:r>
            <a:r>
              <a:rPr lang="pt-BR" altLang="pt-BR" sz="1600" b="1" dirty="0">
                <a:solidFill>
                  <a:srgbClr val="800080"/>
                </a:solidFill>
                <a:latin typeface="+mj-lt"/>
              </a:rPr>
              <a:t>               </a:t>
            </a:r>
            <a:endParaRPr lang="pt-BR" altLang="pt-BR" sz="1600" dirty="0">
              <a:solidFill>
                <a:srgbClr val="800080"/>
              </a:solidFill>
              <a:latin typeface="+mj-lt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ABDDE9B-540F-01D5-0001-BE3FA37D4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538" y="3239397"/>
            <a:ext cx="4561275" cy="211570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3416AA8D-5FE7-4F42-9EE5-7D3D56F9AF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38" y="3267127"/>
            <a:ext cx="4419600" cy="2100674"/>
          </a:xfrm>
          <a:prstGeom prst="rect">
            <a:avLst/>
          </a:prstGeom>
        </p:spPr>
      </p:pic>
      <p:sp>
        <p:nvSpPr>
          <p:cNvPr id="12" name="Text Box 34">
            <a:extLst>
              <a:ext uri="{FF2B5EF4-FFF2-40B4-BE49-F238E27FC236}">
                <a16:creationId xmlns:a16="http://schemas.microsoft.com/office/drawing/2014/main" id="{42B692C2-6A14-4E48-1821-3A4DAE187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2838" y="5053923"/>
            <a:ext cx="3881191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600" baseline="30000" dirty="0">
                <a:solidFill>
                  <a:srgbClr val="800080"/>
                </a:solidFill>
                <a:latin typeface="+mj-lt"/>
              </a:rPr>
              <a:t>         7</a:t>
            </a:r>
            <a:r>
              <a:rPr lang="pt-BR" altLang="pt-BR" sz="1600" dirty="0">
                <a:solidFill>
                  <a:srgbClr val="800080"/>
                </a:solidFill>
                <a:latin typeface="+mj-lt"/>
              </a:rPr>
              <a:t>Be(</a:t>
            </a:r>
            <a:r>
              <a:rPr lang="pt-BR" altLang="pt-BR" sz="1600" dirty="0" err="1">
                <a:solidFill>
                  <a:srgbClr val="800080"/>
                </a:solidFill>
                <a:latin typeface="+mj-lt"/>
              </a:rPr>
              <a:t>d,d</a:t>
            </a:r>
            <a:r>
              <a:rPr lang="pt-BR" altLang="pt-BR" sz="1600" dirty="0">
                <a:solidFill>
                  <a:srgbClr val="800080"/>
                </a:solidFill>
                <a:latin typeface="+mj-lt"/>
              </a:rPr>
              <a:t>)</a:t>
            </a:r>
            <a:r>
              <a:rPr lang="pt-BR" altLang="pt-BR" sz="1600" baseline="30000" dirty="0">
                <a:solidFill>
                  <a:srgbClr val="800080"/>
                </a:solidFill>
                <a:latin typeface="+mj-lt"/>
              </a:rPr>
              <a:t>7</a:t>
            </a:r>
            <a:r>
              <a:rPr lang="pt-BR" altLang="pt-BR" sz="1600" dirty="0">
                <a:solidFill>
                  <a:srgbClr val="800080"/>
                </a:solidFill>
                <a:latin typeface="+mj-lt"/>
              </a:rPr>
              <a:t>Be                  </a:t>
            </a:r>
            <a:r>
              <a:rPr lang="pt-BR" altLang="pt-BR" sz="1600" b="1" dirty="0">
                <a:solidFill>
                  <a:srgbClr val="800080"/>
                </a:solidFill>
                <a:latin typeface="+mj-lt"/>
              </a:rPr>
              <a:t>  </a:t>
            </a:r>
            <a:r>
              <a:rPr lang="pt-BR" altLang="pt-BR" sz="1600" baseline="30000" dirty="0">
                <a:solidFill>
                  <a:srgbClr val="800080"/>
                </a:solidFill>
                <a:latin typeface="+mj-lt"/>
              </a:rPr>
              <a:t>7</a:t>
            </a:r>
            <a:r>
              <a:rPr lang="pt-BR" altLang="pt-BR" sz="1600" dirty="0">
                <a:solidFill>
                  <a:srgbClr val="800080"/>
                </a:solidFill>
                <a:latin typeface="+mj-lt"/>
              </a:rPr>
              <a:t>Li(</a:t>
            </a:r>
            <a:r>
              <a:rPr lang="pt-BR" altLang="pt-BR" sz="1600" dirty="0" err="1">
                <a:solidFill>
                  <a:srgbClr val="800080"/>
                </a:solidFill>
                <a:latin typeface="+mj-lt"/>
              </a:rPr>
              <a:t>d,d</a:t>
            </a:r>
            <a:r>
              <a:rPr lang="pt-BR" altLang="pt-BR" sz="1600" dirty="0">
                <a:solidFill>
                  <a:srgbClr val="800080"/>
                </a:solidFill>
                <a:latin typeface="+mj-lt"/>
              </a:rPr>
              <a:t>)</a:t>
            </a:r>
            <a:r>
              <a:rPr lang="pt-BR" altLang="pt-BR" sz="1600" baseline="30000" dirty="0">
                <a:solidFill>
                  <a:srgbClr val="800080"/>
                </a:solidFill>
                <a:latin typeface="+mj-lt"/>
              </a:rPr>
              <a:t>7</a:t>
            </a:r>
            <a:r>
              <a:rPr lang="pt-BR" altLang="pt-BR" sz="1600" dirty="0">
                <a:solidFill>
                  <a:srgbClr val="800080"/>
                </a:solidFill>
                <a:latin typeface="+mj-lt"/>
              </a:rPr>
              <a:t>Li</a:t>
            </a:r>
            <a:r>
              <a:rPr lang="pt-BR" altLang="pt-BR" sz="1600" b="1" dirty="0">
                <a:solidFill>
                  <a:srgbClr val="800080"/>
                </a:solidFill>
                <a:latin typeface="+mj-lt"/>
              </a:rPr>
              <a:t>    </a:t>
            </a:r>
            <a:endParaRPr lang="pt-BR" altLang="pt-BR" sz="1600" dirty="0">
              <a:solidFill>
                <a:srgbClr val="800080"/>
              </a:solidFill>
              <a:latin typeface="+mj-lt"/>
            </a:endParaRPr>
          </a:p>
        </p:txBody>
      </p:sp>
      <p:sp>
        <p:nvSpPr>
          <p:cNvPr id="13" name="Text Box 34">
            <a:extLst>
              <a:ext uri="{FF2B5EF4-FFF2-40B4-BE49-F238E27FC236}">
                <a16:creationId xmlns:a16="http://schemas.microsoft.com/office/drawing/2014/main" id="{ED46890D-E971-87A1-C28A-422B3C297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489962"/>
            <a:ext cx="289534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600" dirty="0" err="1">
                <a:solidFill>
                  <a:srgbClr val="800080"/>
                </a:solidFill>
                <a:latin typeface="+mj-lt"/>
              </a:rPr>
              <a:t>Also</a:t>
            </a:r>
            <a:r>
              <a:rPr lang="pt-BR" altLang="pt-BR" sz="1600" b="1" dirty="0">
                <a:solidFill>
                  <a:srgbClr val="800080"/>
                </a:solidFill>
                <a:latin typeface="+mj-lt"/>
              </a:rPr>
              <a:t> </a:t>
            </a:r>
          </a:p>
          <a:p>
            <a:r>
              <a:rPr lang="pt-BR" altLang="pt-BR" sz="1600" baseline="30000" dirty="0">
                <a:solidFill>
                  <a:srgbClr val="800080"/>
                </a:solidFill>
                <a:latin typeface="+mj-lt"/>
              </a:rPr>
              <a:t>7</a:t>
            </a:r>
            <a:r>
              <a:rPr lang="pt-BR" altLang="pt-BR" sz="1600" dirty="0">
                <a:solidFill>
                  <a:srgbClr val="800080"/>
                </a:solidFill>
                <a:latin typeface="+mj-lt"/>
              </a:rPr>
              <a:t>Be(d,</a:t>
            </a:r>
            <a:r>
              <a:rPr lang="pt-BR" altLang="pt-BR" sz="1600" baseline="30000" dirty="0">
                <a:solidFill>
                  <a:srgbClr val="800080"/>
                </a:solidFill>
                <a:latin typeface="+mj-lt"/>
              </a:rPr>
              <a:t>3</a:t>
            </a:r>
            <a:r>
              <a:rPr lang="pt-BR" altLang="pt-BR" sz="1600" dirty="0">
                <a:solidFill>
                  <a:srgbClr val="800080"/>
                </a:solidFill>
                <a:latin typeface="+mj-lt"/>
              </a:rPr>
              <a:t>He)</a:t>
            </a:r>
            <a:r>
              <a:rPr lang="pt-BR" altLang="pt-BR" sz="1600" baseline="30000" dirty="0">
                <a:solidFill>
                  <a:srgbClr val="800080"/>
                </a:solidFill>
                <a:latin typeface="+mj-lt"/>
              </a:rPr>
              <a:t>6</a:t>
            </a:r>
            <a:r>
              <a:rPr lang="pt-BR" altLang="pt-BR" sz="1600" dirty="0">
                <a:solidFill>
                  <a:srgbClr val="800080"/>
                </a:solidFill>
                <a:latin typeface="+mj-lt"/>
              </a:rPr>
              <a:t>Li</a:t>
            </a:r>
            <a:r>
              <a:rPr lang="pt-BR" altLang="pt-BR" sz="1600" b="1" dirty="0">
                <a:solidFill>
                  <a:srgbClr val="800080"/>
                </a:solidFill>
                <a:latin typeface="+mj-lt"/>
              </a:rPr>
              <a:t>    </a:t>
            </a:r>
            <a:r>
              <a:rPr lang="pt-BR" altLang="pt-BR" sz="1600" baseline="30000" dirty="0">
                <a:solidFill>
                  <a:srgbClr val="800080"/>
                </a:solidFill>
                <a:latin typeface="+mj-lt"/>
              </a:rPr>
              <a:t>7</a:t>
            </a:r>
            <a:r>
              <a:rPr lang="pt-BR" altLang="pt-BR" sz="1600" dirty="0">
                <a:solidFill>
                  <a:srgbClr val="800080"/>
                </a:solidFill>
                <a:latin typeface="+mj-lt"/>
              </a:rPr>
              <a:t>Li(d,</a:t>
            </a:r>
            <a:r>
              <a:rPr lang="pt-BR" altLang="pt-BR" sz="1600" baseline="30000" dirty="0">
                <a:solidFill>
                  <a:srgbClr val="800080"/>
                </a:solidFill>
                <a:latin typeface="+mj-lt"/>
              </a:rPr>
              <a:t>3</a:t>
            </a:r>
            <a:r>
              <a:rPr lang="pt-BR" altLang="pt-BR" sz="1600" dirty="0">
                <a:solidFill>
                  <a:srgbClr val="800080"/>
                </a:solidFill>
                <a:latin typeface="+mj-lt"/>
              </a:rPr>
              <a:t>He)</a:t>
            </a:r>
            <a:r>
              <a:rPr lang="pt-BR" altLang="pt-BR" sz="1600" baseline="30000" dirty="0">
                <a:solidFill>
                  <a:srgbClr val="800080"/>
                </a:solidFill>
                <a:latin typeface="+mj-lt"/>
              </a:rPr>
              <a:t>6</a:t>
            </a:r>
            <a:r>
              <a:rPr lang="pt-BR" altLang="pt-BR" sz="1600" dirty="0">
                <a:solidFill>
                  <a:srgbClr val="800080"/>
                </a:solidFill>
                <a:latin typeface="+mj-lt"/>
              </a:rPr>
              <a:t>He</a:t>
            </a:r>
            <a:r>
              <a:rPr lang="pt-BR" altLang="pt-BR" sz="1600" b="1" dirty="0">
                <a:solidFill>
                  <a:srgbClr val="800080"/>
                </a:solidFill>
                <a:latin typeface="+mj-lt"/>
              </a:rPr>
              <a:t> </a:t>
            </a:r>
            <a:endParaRPr lang="pt-BR" altLang="pt-BR" sz="1600" dirty="0">
              <a:solidFill>
                <a:srgbClr val="800080"/>
              </a:solidFill>
              <a:latin typeface="+mj-lt"/>
            </a:endParaRPr>
          </a:p>
          <a:p>
            <a:endParaRPr lang="pt-BR" altLang="pt-BR" sz="1600" dirty="0">
              <a:solidFill>
                <a:srgbClr val="800080"/>
              </a:solidFill>
              <a:latin typeface="+mj-lt"/>
            </a:endParaRP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428EFDEE-6F79-4BB8-6265-BD7258F8C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4850" y="1447800"/>
            <a:ext cx="487803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dirty="0" err="1">
                <a:latin typeface="+mj-lt"/>
              </a:rPr>
              <a:t>Kinematic</a:t>
            </a:r>
            <a:r>
              <a:rPr lang="pt-BR" altLang="pt-BR" dirty="0">
                <a:latin typeface="+mj-lt"/>
              </a:rPr>
              <a:t> </a:t>
            </a:r>
            <a:r>
              <a:rPr lang="pt-BR" altLang="pt-BR" dirty="0" err="1">
                <a:latin typeface="+mj-lt"/>
              </a:rPr>
              <a:t>plots</a:t>
            </a:r>
            <a:r>
              <a:rPr lang="pt-BR" altLang="pt-BR" dirty="0">
                <a:latin typeface="+mj-lt"/>
              </a:rPr>
              <a:t> </a:t>
            </a:r>
          </a:p>
          <a:p>
            <a:pPr eaLnBrk="1" hangingPunct="1"/>
            <a:r>
              <a:rPr lang="pt-BR" altLang="pt-BR" dirty="0">
                <a:latin typeface="+mj-lt"/>
              </a:rPr>
              <a:t>  </a:t>
            </a:r>
          </a:p>
          <a:p>
            <a:pPr eaLnBrk="1" hangingPunct="1"/>
            <a:r>
              <a:rPr lang="pt-BR" altLang="pt-BR" dirty="0">
                <a:latin typeface="+mj-lt"/>
              </a:rPr>
              <a:t>Energy versus </a:t>
            </a:r>
            <a:r>
              <a:rPr lang="pt-BR" altLang="pt-BR" dirty="0" err="1">
                <a:latin typeface="+mj-lt"/>
              </a:rPr>
              <a:t>angle</a:t>
            </a:r>
            <a:endParaRPr lang="en-US" b="0" i="0" u="none" strike="noStrike" baseline="0" dirty="0">
              <a:latin typeface="Arial Nova" panose="020B0504020202020204" pitchFamily="34" charset="0"/>
            </a:endParaRPr>
          </a:p>
          <a:p>
            <a:pPr eaLnBrk="1" hangingPunct="1"/>
            <a:endParaRPr lang="pt-BR" altLang="pt-BR" dirty="0">
              <a:latin typeface="+mj-lt"/>
            </a:endParaRPr>
          </a:p>
        </p:txBody>
      </p:sp>
      <p:sp>
        <p:nvSpPr>
          <p:cNvPr id="15" name="Text Box 34">
            <a:extLst>
              <a:ext uri="{FF2B5EF4-FFF2-40B4-BE49-F238E27FC236}">
                <a16:creationId xmlns:a16="http://schemas.microsoft.com/office/drawing/2014/main" id="{D37BF768-46D4-DFB5-0834-F86F777C8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23" y="5048297"/>
            <a:ext cx="4211409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600" baseline="30000" dirty="0">
                <a:solidFill>
                  <a:srgbClr val="800080"/>
                </a:solidFill>
                <a:latin typeface="+mj-lt"/>
              </a:rPr>
              <a:t>          7</a:t>
            </a:r>
            <a:r>
              <a:rPr lang="pt-BR" altLang="pt-BR" sz="1600" dirty="0">
                <a:solidFill>
                  <a:srgbClr val="800080"/>
                </a:solidFill>
                <a:latin typeface="+mj-lt"/>
              </a:rPr>
              <a:t>Be(</a:t>
            </a:r>
            <a:r>
              <a:rPr lang="pt-BR" altLang="pt-BR" sz="1600" dirty="0" err="1">
                <a:solidFill>
                  <a:srgbClr val="800080"/>
                </a:solidFill>
                <a:latin typeface="+mj-lt"/>
              </a:rPr>
              <a:t>d,t</a:t>
            </a:r>
            <a:r>
              <a:rPr lang="pt-BR" altLang="pt-BR" sz="1600" dirty="0">
                <a:solidFill>
                  <a:srgbClr val="800080"/>
                </a:solidFill>
                <a:latin typeface="+mj-lt"/>
              </a:rPr>
              <a:t>)</a:t>
            </a:r>
            <a:r>
              <a:rPr lang="pt-BR" altLang="pt-BR" sz="1600" baseline="30000" dirty="0">
                <a:solidFill>
                  <a:srgbClr val="800080"/>
                </a:solidFill>
                <a:latin typeface="+mj-lt"/>
              </a:rPr>
              <a:t>6</a:t>
            </a:r>
            <a:r>
              <a:rPr lang="pt-BR" altLang="pt-BR" sz="1600" dirty="0">
                <a:solidFill>
                  <a:srgbClr val="800080"/>
                </a:solidFill>
                <a:latin typeface="+mj-lt"/>
              </a:rPr>
              <a:t>Be</a:t>
            </a:r>
            <a:r>
              <a:rPr lang="pt-BR" altLang="pt-BR" sz="1600" b="1" dirty="0">
                <a:solidFill>
                  <a:srgbClr val="800080"/>
                </a:solidFill>
                <a:latin typeface="+mj-lt"/>
              </a:rPr>
              <a:t>                         </a:t>
            </a:r>
            <a:r>
              <a:rPr lang="pt-BR" altLang="pt-BR" sz="1600" baseline="30000" dirty="0">
                <a:solidFill>
                  <a:srgbClr val="800080"/>
                </a:solidFill>
                <a:latin typeface="+mj-lt"/>
              </a:rPr>
              <a:t>7</a:t>
            </a:r>
            <a:r>
              <a:rPr lang="pt-BR" altLang="pt-BR" sz="1600" dirty="0">
                <a:solidFill>
                  <a:srgbClr val="800080"/>
                </a:solidFill>
                <a:latin typeface="+mj-lt"/>
              </a:rPr>
              <a:t>Li(</a:t>
            </a:r>
            <a:r>
              <a:rPr lang="pt-BR" altLang="pt-BR" sz="1600" dirty="0" err="1">
                <a:solidFill>
                  <a:srgbClr val="800080"/>
                </a:solidFill>
                <a:latin typeface="+mj-lt"/>
              </a:rPr>
              <a:t>d,t</a:t>
            </a:r>
            <a:r>
              <a:rPr lang="pt-BR" altLang="pt-BR" sz="1600" dirty="0">
                <a:solidFill>
                  <a:srgbClr val="800080"/>
                </a:solidFill>
                <a:latin typeface="+mj-lt"/>
              </a:rPr>
              <a:t>)</a:t>
            </a:r>
            <a:r>
              <a:rPr lang="pt-BR" altLang="pt-BR" sz="1600" baseline="30000" dirty="0">
                <a:solidFill>
                  <a:srgbClr val="800080"/>
                </a:solidFill>
                <a:latin typeface="+mj-lt"/>
              </a:rPr>
              <a:t>6</a:t>
            </a:r>
            <a:r>
              <a:rPr lang="pt-BR" altLang="pt-BR" sz="1600" dirty="0">
                <a:solidFill>
                  <a:srgbClr val="800080"/>
                </a:solidFill>
                <a:latin typeface="+mj-lt"/>
              </a:rPr>
              <a:t>Li      </a:t>
            </a:r>
          </a:p>
        </p:txBody>
      </p:sp>
      <p:sp>
        <p:nvSpPr>
          <p:cNvPr id="18" name="Retângulo 3">
            <a:extLst>
              <a:ext uri="{FF2B5EF4-FFF2-40B4-BE49-F238E27FC236}">
                <a16:creationId xmlns:a16="http://schemas.microsoft.com/office/drawing/2014/main" id="{8D81F883-D003-5B4B-41BA-0A7AB38A1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13268"/>
            <a:ext cx="20826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pt-BR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Preliminary results</a:t>
            </a:r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DB957036-14F7-D6CC-5DE6-0A7DFE94D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986241"/>
            <a:ext cx="2057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 dirty="0" err="1">
                <a:latin typeface="+mj-lt"/>
              </a:rPr>
              <a:t>Excitation</a:t>
            </a:r>
            <a:r>
              <a:rPr lang="pt-BR" altLang="pt-BR" sz="1400" dirty="0">
                <a:latin typeface="+mj-lt"/>
              </a:rPr>
              <a:t> </a:t>
            </a:r>
            <a:r>
              <a:rPr lang="pt-BR" sz="1400" b="0" i="0" u="none" strike="noStrike" baseline="0" dirty="0" err="1">
                <a:latin typeface="+mj-lt"/>
              </a:rPr>
              <a:t>energy</a:t>
            </a:r>
            <a:endParaRPr lang="en-US" sz="1400" b="0" i="0" u="none" strike="noStrike" baseline="0" dirty="0">
              <a:latin typeface="Arial Nova" panose="020B0504020202020204" pitchFamily="34" charset="0"/>
            </a:endParaRPr>
          </a:p>
          <a:p>
            <a:pPr eaLnBrk="1" hangingPunct="1"/>
            <a:endParaRPr lang="pt-BR" altLang="pt-BR" sz="1400" dirty="0">
              <a:latin typeface="+mj-lt"/>
            </a:endParaRPr>
          </a:p>
        </p:txBody>
      </p: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63191085-10D3-41EF-2559-2FF33DFBC5A4}"/>
              </a:ext>
            </a:extLst>
          </p:cNvPr>
          <p:cNvCxnSpPr>
            <a:cxnSpLocks/>
          </p:cNvCxnSpPr>
          <p:nvPr/>
        </p:nvCxnSpPr>
        <p:spPr>
          <a:xfrm flipH="1">
            <a:off x="5334000" y="1676400"/>
            <a:ext cx="228600" cy="2263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15">
            <a:extLst>
              <a:ext uri="{FF2B5EF4-FFF2-40B4-BE49-F238E27FC236}">
                <a16:creationId xmlns:a16="http://schemas.microsoft.com/office/drawing/2014/main" id="{827A045D-8E37-ABEC-D6A8-597CA5913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8575" y="1499767"/>
            <a:ext cx="1066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sz="1200" b="0" i="0" u="none" strike="noStrike" baseline="0" dirty="0">
                <a:latin typeface="+mj-lt"/>
              </a:rPr>
              <a:t>0.0 </a:t>
            </a:r>
            <a:r>
              <a:rPr lang="pt-BR" sz="1200" b="0" i="0" u="none" strike="noStrike" baseline="0" dirty="0" err="1">
                <a:latin typeface="+mj-lt"/>
              </a:rPr>
              <a:t>MeV</a:t>
            </a:r>
            <a:endParaRPr lang="en-US" sz="1200" b="0" i="0" u="none" strike="noStrike" baseline="0" dirty="0">
              <a:latin typeface="Arial Nova" panose="020B0504020202020204" pitchFamily="34" charset="0"/>
            </a:endParaRPr>
          </a:p>
        </p:txBody>
      </p:sp>
      <p:sp>
        <p:nvSpPr>
          <p:cNvPr id="23" name="Text Box 15">
            <a:extLst>
              <a:ext uri="{FF2B5EF4-FFF2-40B4-BE49-F238E27FC236}">
                <a16:creationId xmlns:a16="http://schemas.microsoft.com/office/drawing/2014/main" id="{757F9735-81A9-3F8C-DC51-C164DCF4A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4400" y="1900908"/>
            <a:ext cx="1066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sz="1200" b="0" i="0" u="none" strike="noStrike" baseline="0" dirty="0">
                <a:latin typeface="+mj-lt"/>
              </a:rPr>
              <a:t>18.0 </a:t>
            </a:r>
            <a:r>
              <a:rPr lang="pt-BR" sz="1200" b="0" i="0" u="none" strike="noStrike" baseline="0" dirty="0" err="1">
                <a:latin typeface="+mj-lt"/>
              </a:rPr>
              <a:t>MeV</a:t>
            </a:r>
            <a:endParaRPr lang="en-US" sz="1200" b="0" i="0" u="none" strike="noStrike" baseline="0" dirty="0">
              <a:latin typeface="Arial Nova" panose="020B0504020202020204" pitchFamily="34" charset="0"/>
            </a:endParaRPr>
          </a:p>
        </p:txBody>
      </p: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07C10546-EE44-FFAD-4261-D973351BE1FB}"/>
              </a:ext>
            </a:extLst>
          </p:cNvPr>
          <p:cNvCxnSpPr>
            <a:cxnSpLocks/>
          </p:cNvCxnSpPr>
          <p:nvPr/>
        </p:nvCxnSpPr>
        <p:spPr>
          <a:xfrm>
            <a:off x="7614776" y="2163807"/>
            <a:ext cx="0" cy="393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15">
            <a:extLst>
              <a:ext uri="{FF2B5EF4-FFF2-40B4-BE49-F238E27FC236}">
                <a16:creationId xmlns:a16="http://schemas.microsoft.com/office/drawing/2014/main" id="{0778F4BA-1E4E-DB09-A688-CE5040C4F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8447" y="1930913"/>
            <a:ext cx="1066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sz="1200" b="0" i="0" u="none" strike="noStrike" baseline="0" dirty="0">
                <a:latin typeface="+mj-lt"/>
              </a:rPr>
              <a:t>0.0 </a:t>
            </a:r>
            <a:r>
              <a:rPr lang="pt-BR" sz="1200" b="0" i="0" u="none" strike="noStrike" baseline="0" dirty="0" err="1">
                <a:latin typeface="+mj-lt"/>
              </a:rPr>
              <a:t>MeV</a:t>
            </a:r>
            <a:endParaRPr lang="en-US" sz="1200" b="0" i="0" u="none" strike="noStrike" baseline="0" dirty="0">
              <a:latin typeface="Arial Nova" panose="020B0504020202020204" pitchFamily="34" charset="0"/>
            </a:endParaRP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49BEBA06-DFC9-9584-2D2C-2538A40DC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7652" y="2198219"/>
            <a:ext cx="1066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sz="1200" dirty="0">
                <a:latin typeface="+mj-lt"/>
              </a:rPr>
              <a:t>7</a:t>
            </a:r>
            <a:r>
              <a:rPr lang="pt-BR" sz="1200" b="0" i="0" u="none" strike="noStrike" baseline="0" dirty="0">
                <a:latin typeface="+mj-lt"/>
              </a:rPr>
              <a:t>.0 </a:t>
            </a:r>
            <a:r>
              <a:rPr lang="pt-BR" sz="1200" b="0" i="0" u="none" strike="noStrike" baseline="0" dirty="0" err="1">
                <a:latin typeface="+mj-lt"/>
              </a:rPr>
              <a:t>MeV</a:t>
            </a:r>
            <a:endParaRPr lang="en-US" sz="1200" b="0" i="0" u="none" strike="noStrike" baseline="0" dirty="0">
              <a:latin typeface="Arial Nova" panose="020B0504020202020204" pitchFamily="34" charset="0"/>
            </a:endParaRPr>
          </a:p>
        </p:txBody>
      </p: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775CCD7C-0840-8192-9F2F-6480853E87BF}"/>
              </a:ext>
            </a:extLst>
          </p:cNvPr>
          <p:cNvCxnSpPr>
            <a:cxnSpLocks/>
          </p:cNvCxnSpPr>
          <p:nvPr/>
        </p:nvCxnSpPr>
        <p:spPr>
          <a:xfrm flipH="1">
            <a:off x="3117338" y="4264564"/>
            <a:ext cx="159006" cy="1647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15">
            <a:extLst>
              <a:ext uri="{FF2B5EF4-FFF2-40B4-BE49-F238E27FC236}">
                <a16:creationId xmlns:a16="http://schemas.microsoft.com/office/drawing/2014/main" id="{A583F8AC-8C52-6968-8336-D54E77C51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4141" y="4040465"/>
            <a:ext cx="1066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sz="1200" b="0" i="0" u="none" strike="noStrike" baseline="0" dirty="0">
                <a:latin typeface="+mj-lt"/>
              </a:rPr>
              <a:t>0.0 </a:t>
            </a:r>
            <a:r>
              <a:rPr lang="pt-BR" sz="1200" b="0" i="0" u="none" strike="noStrike" baseline="0" dirty="0" err="1">
                <a:latin typeface="+mj-lt"/>
              </a:rPr>
              <a:t>MeV</a:t>
            </a:r>
            <a:endParaRPr lang="en-US" sz="1200" b="0" i="0" u="none" strike="noStrike" baseline="0" dirty="0">
              <a:latin typeface="Arial Nova" panose="020B0504020202020204" pitchFamily="34" charset="0"/>
            </a:endParaRPr>
          </a:p>
        </p:txBody>
      </p:sp>
      <p:sp>
        <p:nvSpPr>
          <p:cNvPr id="31" name="Text Box 15">
            <a:extLst>
              <a:ext uri="{FF2B5EF4-FFF2-40B4-BE49-F238E27FC236}">
                <a16:creationId xmlns:a16="http://schemas.microsoft.com/office/drawing/2014/main" id="{B6F68AB1-BC5C-C176-321C-C24513F1E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0519" y="3798854"/>
            <a:ext cx="1066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sz="1200" dirty="0">
                <a:latin typeface="+mj-lt"/>
              </a:rPr>
              <a:t>5</a:t>
            </a:r>
            <a:r>
              <a:rPr lang="pt-BR" sz="1200" b="0" i="0" u="none" strike="noStrike" baseline="0" dirty="0">
                <a:latin typeface="+mj-lt"/>
              </a:rPr>
              <a:t>.0 </a:t>
            </a:r>
            <a:r>
              <a:rPr lang="pt-BR" sz="1200" b="0" i="0" u="none" strike="noStrike" baseline="0" dirty="0" err="1">
                <a:latin typeface="+mj-lt"/>
              </a:rPr>
              <a:t>MeV</a:t>
            </a:r>
            <a:endParaRPr lang="en-US" sz="1200" b="0" i="0" u="none" strike="noStrike" baseline="0" dirty="0">
              <a:latin typeface="Arial Nova" panose="020B0504020202020204" pitchFamily="34" charset="0"/>
            </a:endParaRPr>
          </a:p>
        </p:txBody>
      </p:sp>
      <p:sp>
        <p:nvSpPr>
          <p:cNvPr id="34" name="Text Box 15">
            <a:extLst>
              <a:ext uri="{FF2B5EF4-FFF2-40B4-BE49-F238E27FC236}">
                <a16:creationId xmlns:a16="http://schemas.microsoft.com/office/drawing/2014/main" id="{D7831DA6-1CAB-2C07-7C69-AD18F300D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070" y="3521855"/>
            <a:ext cx="1066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sz="1200" b="0" i="0" u="none" strike="noStrike" baseline="0" dirty="0">
                <a:latin typeface="+mj-lt"/>
              </a:rPr>
              <a:t>0.0 </a:t>
            </a:r>
            <a:r>
              <a:rPr lang="pt-BR" sz="1200" b="0" i="0" u="none" strike="noStrike" baseline="0" dirty="0" err="1">
                <a:latin typeface="+mj-lt"/>
              </a:rPr>
              <a:t>MeV</a:t>
            </a:r>
            <a:endParaRPr lang="en-US" sz="1200" b="0" i="0" u="none" strike="noStrike" baseline="0" dirty="0">
              <a:latin typeface="Arial Nova" panose="020B0504020202020204" pitchFamily="34" charset="0"/>
            </a:endParaRPr>
          </a:p>
        </p:txBody>
      </p:sp>
      <p:sp>
        <p:nvSpPr>
          <p:cNvPr id="35" name="Text Box 15">
            <a:extLst>
              <a:ext uri="{FF2B5EF4-FFF2-40B4-BE49-F238E27FC236}">
                <a16:creationId xmlns:a16="http://schemas.microsoft.com/office/drawing/2014/main" id="{F7743EC7-990E-1D83-C62A-4FCDD4A1D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912" y="4115160"/>
            <a:ext cx="1066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sz="1200" b="0" i="0" u="none" strike="noStrike" baseline="0" dirty="0">
                <a:latin typeface="+mj-lt"/>
              </a:rPr>
              <a:t>10.0 </a:t>
            </a:r>
            <a:r>
              <a:rPr lang="pt-BR" sz="1200" b="0" i="0" u="none" strike="noStrike" baseline="0" dirty="0" err="1">
                <a:latin typeface="+mj-lt"/>
              </a:rPr>
              <a:t>MeV</a:t>
            </a:r>
            <a:endParaRPr lang="en-US" sz="1200" b="0" i="0" u="none" strike="noStrike" baseline="0" dirty="0">
              <a:latin typeface="Arial Nova" panose="020B0504020202020204" pitchFamily="34" charset="0"/>
            </a:endParaRPr>
          </a:p>
        </p:txBody>
      </p:sp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CA9F53FB-3155-51A5-A489-659BE847ECC3}"/>
              </a:ext>
            </a:extLst>
          </p:cNvPr>
          <p:cNvCxnSpPr>
            <a:cxnSpLocks/>
          </p:cNvCxnSpPr>
          <p:nvPr/>
        </p:nvCxnSpPr>
        <p:spPr>
          <a:xfrm flipH="1">
            <a:off x="2508273" y="4044154"/>
            <a:ext cx="159006" cy="2774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>
            <a:extLst>
              <a:ext uri="{FF2B5EF4-FFF2-40B4-BE49-F238E27FC236}">
                <a16:creationId xmlns:a16="http://schemas.microsoft.com/office/drawing/2014/main" id="{4F1BD48B-0265-6435-86FB-C9B3520ECD0C}"/>
              </a:ext>
            </a:extLst>
          </p:cNvPr>
          <p:cNvCxnSpPr>
            <a:cxnSpLocks/>
          </p:cNvCxnSpPr>
          <p:nvPr/>
        </p:nvCxnSpPr>
        <p:spPr>
          <a:xfrm flipH="1">
            <a:off x="823837" y="3741528"/>
            <a:ext cx="159006" cy="2774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de Seta Reta 38">
            <a:extLst>
              <a:ext uri="{FF2B5EF4-FFF2-40B4-BE49-F238E27FC236}">
                <a16:creationId xmlns:a16="http://schemas.microsoft.com/office/drawing/2014/main" id="{CAB5E60A-41C7-5097-3BB5-437B83BA7EC4}"/>
              </a:ext>
            </a:extLst>
          </p:cNvPr>
          <p:cNvCxnSpPr>
            <a:cxnSpLocks/>
          </p:cNvCxnSpPr>
          <p:nvPr/>
        </p:nvCxnSpPr>
        <p:spPr>
          <a:xfrm flipH="1">
            <a:off x="766187" y="4317464"/>
            <a:ext cx="425066" cy="1616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>
            <a:extLst>
              <a:ext uri="{FF2B5EF4-FFF2-40B4-BE49-F238E27FC236}">
                <a16:creationId xmlns:a16="http://schemas.microsoft.com/office/drawing/2014/main" id="{9679A8A0-8219-64C1-5E4A-46F048ACFAA8}"/>
              </a:ext>
            </a:extLst>
          </p:cNvPr>
          <p:cNvCxnSpPr>
            <a:cxnSpLocks/>
          </p:cNvCxnSpPr>
          <p:nvPr/>
        </p:nvCxnSpPr>
        <p:spPr>
          <a:xfrm flipH="1">
            <a:off x="5097237" y="2044072"/>
            <a:ext cx="617763" cy="352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805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5641B31-F474-4885-89B6-68F8E194E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B57A-8F1E-4E5C-B784-1132D06F0146}" type="datetime1">
              <a:rPr lang="pt-BR" smtClean="0"/>
              <a:t>03/06/2025</a:t>
            </a:fld>
            <a:endParaRPr lang="pt-BR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608DB8A8-076B-4CEF-85B9-DFE95A377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2A4F-2989-4B1C-B84B-817EFD45F751}" type="slidenum">
              <a:rPr lang="pt-BR" smtClean="0"/>
              <a:t>23</a:t>
            </a:fld>
            <a:endParaRPr lang="pt-BR"/>
          </a:p>
        </p:txBody>
      </p:sp>
      <p:grpSp>
        <p:nvGrpSpPr>
          <p:cNvPr id="5" name="Group 55">
            <a:extLst>
              <a:ext uri="{FF2B5EF4-FFF2-40B4-BE49-F238E27FC236}">
                <a16:creationId xmlns:a16="http://schemas.microsoft.com/office/drawing/2014/main" id="{4F8864E0-831A-4D1C-9971-57072A6BD23A}"/>
              </a:ext>
            </a:extLst>
          </p:cNvPr>
          <p:cNvGrpSpPr/>
          <p:nvPr/>
        </p:nvGrpSpPr>
        <p:grpSpPr>
          <a:xfrm>
            <a:off x="2107489" y="1729626"/>
            <a:ext cx="2442879" cy="2174965"/>
            <a:chOff x="5072066" y="1214422"/>
            <a:chExt cx="3171825" cy="2933700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41BFAD51-F32F-4E12-81BD-8074D0A03A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72066" y="1214422"/>
              <a:ext cx="3171825" cy="2933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Parallelogram 32">
              <a:extLst>
                <a:ext uri="{FF2B5EF4-FFF2-40B4-BE49-F238E27FC236}">
                  <a16:creationId xmlns:a16="http://schemas.microsoft.com/office/drawing/2014/main" id="{A4CF0F16-A454-457E-83D5-7FE673D601D3}"/>
                </a:ext>
              </a:extLst>
            </p:cNvPr>
            <p:cNvSpPr/>
            <p:nvPr/>
          </p:nvSpPr>
          <p:spPr>
            <a:xfrm rot="5400000">
              <a:off x="7255424" y="2416395"/>
              <a:ext cx="357893" cy="241069"/>
            </a:xfrm>
            <a:prstGeom prst="parallelogram">
              <a:avLst>
                <a:gd name="adj" fmla="val 82659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TextBox 49">
              <a:extLst>
                <a:ext uri="{FF2B5EF4-FFF2-40B4-BE49-F238E27FC236}">
                  <a16:creationId xmlns:a16="http://schemas.microsoft.com/office/drawing/2014/main" id="{FECD46F3-2011-446E-921D-C2AC22A0B137}"/>
                </a:ext>
              </a:extLst>
            </p:cNvPr>
            <p:cNvSpPr txBox="1"/>
            <p:nvPr/>
          </p:nvSpPr>
          <p:spPr>
            <a:xfrm>
              <a:off x="6072198" y="1428736"/>
              <a:ext cx="92869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2">
                      <a:lumMod val="50000"/>
                    </a:schemeClr>
                  </a:solidFill>
                </a:rPr>
                <a:t>Plastic scintilator</a:t>
              </a:r>
              <a:endParaRPr lang="fr-FR" sz="12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9" name="TextBox 53">
            <a:extLst>
              <a:ext uri="{FF2B5EF4-FFF2-40B4-BE49-F238E27FC236}">
                <a16:creationId xmlns:a16="http://schemas.microsoft.com/office/drawing/2014/main" id="{2D898E45-F815-455A-AA40-8F5E4EBA3039}"/>
              </a:ext>
            </a:extLst>
          </p:cNvPr>
          <p:cNvSpPr txBox="1"/>
          <p:nvPr/>
        </p:nvSpPr>
        <p:spPr>
          <a:xfrm>
            <a:off x="121402" y="3808746"/>
            <a:ext cx="8219550" cy="2631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The </a:t>
            </a:r>
            <a:r>
              <a:rPr lang="en-US" sz="1600" baseline="300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8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He beam ~1.8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AMeV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 (14.5 MeV)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Thick target (97% </a:t>
            </a:r>
            <a:r>
              <a:rPr lang="en-US" sz="1600" baseline="300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4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He gas + 3% C</a:t>
            </a:r>
            <a:r>
              <a:rPr lang="en-US" sz="1600" baseline="-250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4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F</a:t>
            </a:r>
            <a:r>
              <a:rPr lang="en-US" sz="1600" baseline="-250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2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 as a quencher,  ~700 mbar pressure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resolution ~50 keV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Plastic scintilator – beam catcher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silicon wall (for scattered He particles)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Several decay channels to investigate </a:t>
            </a:r>
            <a:r>
              <a:rPr lang="en-US" sz="1600" baseline="300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4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He+</a:t>
            </a:r>
            <a:r>
              <a:rPr lang="en-US" sz="1600" baseline="300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8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He, </a:t>
            </a:r>
            <a:r>
              <a:rPr lang="en-US" sz="1600" baseline="300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6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He+</a:t>
            </a:r>
            <a:r>
              <a:rPr lang="en-US" sz="1600" baseline="300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6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He, </a:t>
            </a:r>
            <a:r>
              <a:rPr lang="en-US" sz="1600" baseline="300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6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He+</a:t>
            </a:r>
            <a:r>
              <a:rPr lang="en-US" sz="1600" baseline="300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6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He*, </a:t>
            </a:r>
            <a:r>
              <a:rPr lang="en-US" sz="1600" baseline="300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4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He+</a:t>
            </a:r>
            <a:r>
              <a:rPr lang="en-US" sz="1600" baseline="300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8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He*, </a:t>
            </a:r>
            <a:r>
              <a:rPr lang="en-US" sz="1600" baseline="300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12-x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Be +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xn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,</a:t>
            </a:r>
            <a:r>
              <a:rPr lang="en-US" sz="1600" baseline="300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 7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He+</a:t>
            </a:r>
            <a:r>
              <a:rPr lang="en-US" sz="1600" baseline="300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5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He by detecting residual </a:t>
            </a:r>
            <a:r>
              <a:rPr lang="en-US" sz="1600" baseline="300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4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He and </a:t>
            </a:r>
            <a:r>
              <a:rPr lang="en-US" sz="1600" baseline="300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6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He </a:t>
            </a:r>
          </a:p>
        </p:txBody>
      </p:sp>
      <p:sp>
        <p:nvSpPr>
          <p:cNvPr id="10" name="TextBox 54">
            <a:extLst>
              <a:ext uri="{FF2B5EF4-FFF2-40B4-BE49-F238E27FC236}">
                <a16:creationId xmlns:a16="http://schemas.microsoft.com/office/drawing/2014/main" id="{B684DAD0-12E6-448D-A61D-E3EE6A82BCE1}"/>
              </a:ext>
            </a:extLst>
          </p:cNvPr>
          <p:cNvSpPr txBox="1"/>
          <p:nvPr/>
        </p:nvSpPr>
        <p:spPr>
          <a:xfrm>
            <a:off x="2832070" y="1469651"/>
            <a:ext cx="1479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Arial Nova" panose="020B0504020202020204" pitchFamily="34" charset="0"/>
              </a:rPr>
              <a:t>ACTAR-TPC</a:t>
            </a:r>
            <a:endParaRPr lang="fr-FR" b="1" dirty="0">
              <a:solidFill>
                <a:schemeClr val="bg2">
                  <a:lumMod val="50000"/>
                </a:schemeClr>
              </a:solidFill>
              <a:latin typeface="Arial Nova" panose="020B0504020202020204" pitchFamily="34" charset="0"/>
            </a:endParaRP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BD341660-1888-4A14-BB1A-EA9CFE257633}"/>
              </a:ext>
            </a:extLst>
          </p:cNvPr>
          <p:cNvGrpSpPr/>
          <p:nvPr/>
        </p:nvGrpSpPr>
        <p:grpSpPr>
          <a:xfrm>
            <a:off x="5160513" y="1417818"/>
            <a:ext cx="3659106" cy="2755243"/>
            <a:chOff x="4864506" y="74249"/>
            <a:chExt cx="3840049" cy="3065411"/>
          </a:xfrm>
        </p:grpSpPr>
        <p:cxnSp>
          <p:nvCxnSpPr>
            <p:cNvPr id="54" name="Straight Connector 4">
              <a:extLst>
                <a:ext uri="{FF2B5EF4-FFF2-40B4-BE49-F238E27FC236}">
                  <a16:creationId xmlns:a16="http://schemas.microsoft.com/office/drawing/2014/main" id="{74AABAA8-EF07-4B44-B1CC-AA6AB1639656}"/>
                </a:ext>
              </a:extLst>
            </p:cNvPr>
            <p:cNvCxnSpPr/>
            <p:nvPr/>
          </p:nvCxnSpPr>
          <p:spPr>
            <a:xfrm>
              <a:off x="5155014" y="1648215"/>
              <a:ext cx="928694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12">
              <a:extLst>
                <a:ext uri="{FF2B5EF4-FFF2-40B4-BE49-F238E27FC236}">
                  <a16:creationId xmlns:a16="http://schemas.microsoft.com/office/drawing/2014/main" id="{492E62F4-DE2F-4C62-BD0E-6EE2141D7290}"/>
                </a:ext>
              </a:extLst>
            </p:cNvPr>
            <p:cNvCxnSpPr/>
            <p:nvPr/>
          </p:nvCxnSpPr>
          <p:spPr>
            <a:xfrm>
              <a:off x="6369460" y="576645"/>
              <a:ext cx="1000132" cy="1588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13">
              <a:extLst>
                <a:ext uri="{FF2B5EF4-FFF2-40B4-BE49-F238E27FC236}">
                  <a16:creationId xmlns:a16="http://schemas.microsoft.com/office/drawing/2014/main" id="{031AC1A1-8E3A-4171-A487-0A453AD0B340}"/>
                </a:ext>
              </a:extLst>
            </p:cNvPr>
            <p:cNvCxnSpPr/>
            <p:nvPr/>
          </p:nvCxnSpPr>
          <p:spPr>
            <a:xfrm>
              <a:off x="6369460" y="3005537"/>
              <a:ext cx="1000132" cy="1588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14">
              <a:extLst>
                <a:ext uri="{FF2B5EF4-FFF2-40B4-BE49-F238E27FC236}">
                  <a16:creationId xmlns:a16="http://schemas.microsoft.com/office/drawing/2014/main" id="{DF7C9122-8227-41C4-8CCB-F184CC19C7A0}"/>
                </a:ext>
              </a:extLst>
            </p:cNvPr>
            <p:cNvCxnSpPr/>
            <p:nvPr/>
          </p:nvCxnSpPr>
          <p:spPr>
            <a:xfrm>
              <a:off x="7704423" y="873893"/>
              <a:ext cx="1000132" cy="1588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up 45">
              <a:extLst>
                <a:ext uri="{FF2B5EF4-FFF2-40B4-BE49-F238E27FC236}">
                  <a16:creationId xmlns:a16="http://schemas.microsoft.com/office/drawing/2014/main" id="{675186FE-F4AB-466F-87D0-5AE4FDE34D33}"/>
                </a:ext>
              </a:extLst>
            </p:cNvPr>
            <p:cNvGrpSpPr/>
            <p:nvPr/>
          </p:nvGrpSpPr>
          <p:grpSpPr>
            <a:xfrm>
              <a:off x="6298022" y="362330"/>
              <a:ext cx="1143008" cy="714382"/>
              <a:chOff x="1500166" y="1428735"/>
              <a:chExt cx="1143008" cy="714382"/>
            </a:xfrm>
          </p:grpSpPr>
          <p:cxnSp>
            <p:nvCxnSpPr>
              <p:cNvPr id="59" name="Straight Connector 16">
                <a:extLst>
                  <a:ext uri="{FF2B5EF4-FFF2-40B4-BE49-F238E27FC236}">
                    <a16:creationId xmlns:a16="http://schemas.microsoft.com/office/drawing/2014/main" id="{6B86B0B5-7E93-44BD-8E03-80BD754CFD3F}"/>
                  </a:ext>
                </a:extLst>
              </p:cNvPr>
              <p:cNvCxnSpPr/>
              <p:nvPr/>
            </p:nvCxnSpPr>
            <p:spPr>
              <a:xfrm rot="16200000" flipH="1">
                <a:off x="1428728" y="1500174"/>
                <a:ext cx="714380" cy="57150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18">
                <a:extLst>
                  <a:ext uri="{FF2B5EF4-FFF2-40B4-BE49-F238E27FC236}">
                    <a16:creationId xmlns:a16="http://schemas.microsoft.com/office/drawing/2014/main" id="{8E794D95-4343-4C39-A774-CCDB7021FAF3}"/>
                  </a:ext>
                </a:extLst>
              </p:cNvPr>
              <p:cNvCxnSpPr/>
              <p:nvPr/>
            </p:nvCxnSpPr>
            <p:spPr>
              <a:xfrm rot="16200000" flipH="1">
                <a:off x="1571604" y="1500174"/>
                <a:ext cx="714380" cy="57150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19">
                <a:extLst>
                  <a:ext uri="{FF2B5EF4-FFF2-40B4-BE49-F238E27FC236}">
                    <a16:creationId xmlns:a16="http://schemas.microsoft.com/office/drawing/2014/main" id="{20DD5951-4351-4B6A-BA43-4335A3AFA07C}"/>
                  </a:ext>
                </a:extLst>
              </p:cNvPr>
              <p:cNvCxnSpPr/>
              <p:nvPr/>
            </p:nvCxnSpPr>
            <p:spPr>
              <a:xfrm rot="16200000" flipH="1">
                <a:off x="1714480" y="1500174"/>
                <a:ext cx="714380" cy="57150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20">
                <a:extLst>
                  <a:ext uri="{FF2B5EF4-FFF2-40B4-BE49-F238E27FC236}">
                    <a16:creationId xmlns:a16="http://schemas.microsoft.com/office/drawing/2014/main" id="{2B960D0B-EA53-44D3-BFD8-9086A801B0AC}"/>
                  </a:ext>
                </a:extLst>
              </p:cNvPr>
              <p:cNvCxnSpPr/>
              <p:nvPr/>
            </p:nvCxnSpPr>
            <p:spPr>
              <a:xfrm rot="16200000" flipH="1">
                <a:off x="1857356" y="1500174"/>
                <a:ext cx="714380" cy="57150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21">
                <a:extLst>
                  <a:ext uri="{FF2B5EF4-FFF2-40B4-BE49-F238E27FC236}">
                    <a16:creationId xmlns:a16="http://schemas.microsoft.com/office/drawing/2014/main" id="{112E8206-82E4-47F8-83F8-9F1F88173235}"/>
                  </a:ext>
                </a:extLst>
              </p:cNvPr>
              <p:cNvCxnSpPr/>
              <p:nvPr/>
            </p:nvCxnSpPr>
            <p:spPr>
              <a:xfrm rot="16200000" flipH="1">
                <a:off x="2000232" y="1500174"/>
                <a:ext cx="714380" cy="57150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22">
                <a:extLst>
                  <a:ext uri="{FF2B5EF4-FFF2-40B4-BE49-F238E27FC236}">
                    <a16:creationId xmlns:a16="http://schemas.microsoft.com/office/drawing/2014/main" id="{89EDE3C4-11D1-4C39-B1D0-E24F47EFF82D}"/>
                  </a:ext>
                </a:extLst>
              </p:cNvPr>
              <p:cNvCxnSpPr/>
              <p:nvPr/>
            </p:nvCxnSpPr>
            <p:spPr>
              <a:xfrm rot="16200000" flipH="1">
                <a:off x="2164541" y="1478740"/>
                <a:ext cx="504839" cy="40482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24">
                <a:extLst>
                  <a:ext uri="{FF2B5EF4-FFF2-40B4-BE49-F238E27FC236}">
                    <a16:creationId xmlns:a16="http://schemas.microsoft.com/office/drawing/2014/main" id="{67F29473-7FD1-4DB8-91BF-02CCAC94EBD9}"/>
                  </a:ext>
                </a:extLst>
              </p:cNvPr>
              <p:cNvCxnSpPr/>
              <p:nvPr/>
            </p:nvCxnSpPr>
            <p:spPr>
              <a:xfrm rot="16200000" flipH="1">
                <a:off x="2326467" y="1459691"/>
                <a:ext cx="333389" cy="27147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27">
                <a:extLst>
                  <a:ext uri="{FF2B5EF4-FFF2-40B4-BE49-F238E27FC236}">
                    <a16:creationId xmlns:a16="http://schemas.microsoft.com/office/drawing/2014/main" id="{531B6D90-81A3-44B6-A3DF-5B45186C8FE3}"/>
                  </a:ext>
                </a:extLst>
              </p:cNvPr>
              <p:cNvCxnSpPr/>
              <p:nvPr/>
            </p:nvCxnSpPr>
            <p:spPr>
              <a:xfrm rot="16200000" flipH="1">
                <a:off x="1459686" y="1664480"/>
                <a:ext cx="504839" cy="40482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28">
                <a:extLst>
                  <a:ext uri="{FF2B5EF4-FFF2-40B4-BE49-F238E27FC236}">
                    <a16:creationId xmlns:a16="http://schemas.microsoft.com/office/drawing/2014/main" id="{553E5096-83B7-49D6-86A9-5C8216426DE4}"/>
                  </a:ext>
                </a:extLst>
              </p:cNvPr>
              <p:cNvCxnSpPr/>
              <p:nvPr/>
            </p:nvCxnSpPr>
            <p:spPr>
              <a:xfrm rot="16200000" flipH="1">
                <a:off x="1469211" y="1816882"/>
                <a:ext cx="333389" cy="27147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29">
                <a:extLst>
                  <a:ext uri="{FF2B5EF4-FFF2-40B4-BE49-F238E27FC236}">
                    <a16:creationId xmlns:a16="http://schemas.microsoft.com/office/drawing/2014/main" id="{072756A0-EC97-46FB-B859-298320A1BECD}"/>
                  </a:ext>
                </a:extLst>
              </p:cNvPr>
              <p:cNvCxnSpPr/>
              <p:nvPr/>
            </p:nvCxnSpPr>
            <p:spPr>
              <a:xfrm rot="16200000" flipH="1">
                <a:off x="1488275" y="1988348"/>
                <a:ext cx="176207" cy="1333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31">
                <a:extLst>
                  <a:ext uri="{FF2B5EF4-FFF2-40B4-BE49-F238E27FC236}">
                    <a16:creationId xmlns:a16="http://schemas.microsoft.com/office/drawing/2014/main" id="{6D744E56-ED86-485D-97C3-B2B0DE506A38}"/>
                  </a:ext>
                </a:extLst>
              </p:cNvPr>
              <p:cNvCxnSpPr/>
              <p:nvPr/>
            </p:nvCxnSpPr>
            <p:spPr>
              <a:xfrm rot="16200000" flipH="1">
                <a:off x="2478861" y="1450175"/>
                <a:ext cx="176207" cy="1333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" name="Straight Arrow Connector 33">
              <a:extLst>
                <a:ext uri="{FF2B5EF4-FFF2-40B4-BE49-F238E27FC236}">
                  <a16:creationId xmlns:a16="http://schemas.microsoft.com/office/drawing/2014/main" id="{1E24DC94-B59D-4F8B-BEBA-B52A026FFB5B}"/>
                </a:ext>
              </a:extLst>
            </p:cNvPr>
            <p:cNvCxnSpPr>
              <a:cxnSpLocks/>
            </p:cNvCxnSpPr>
            <p:nvPr/>
          </p:nvCxnSpPr>
          <p:spPr>
            <a:xfrm>
              <a:off x="6978767" y="589968"/>
              <a:ext cx="1334963" cy="227174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34">
              <a:extLst>
                <a:ext uri="{FF2B5EF4-FFF2-40B4-BE49-F238E27FC236}">
                  <a16:creationId xmlns:a16="http://schemas.microsoft.com/office/drawing/2014/main" id="{CDEB26D3-EFF9-4B9A-A6D3-93F79201F7C0}"/>
                </a:ext>
              </a:extLst>
            </p:cNvPr>
            <p:cNvSpPr txBox="1"/>
            <p:nvPr/>
          </p:nvSpPr>
          <p:spPr>
            <a:xfrm>
              <a:off x="6541441" y="2633060"/>
              <a:ext cx="5822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aseline="30000" dirty="0">
                  <a:solidFill>
                    <a:srgbClr val="002060"/>
                  </a:solidFill>
                  <a:latin typeface="Arial Nova" panose="020B0504020202020204" pitchFamily="34" charset="0"/>
                </a:rPr>
                <a:t>12</a:t>
              </a:r>
              <a:r>
                <a:rPr lang="en-US" sz="1600" dirty="0">
                  <a:solidFill>
                    <a:srgbClr val="002060"/>
                  </a:solidFill>
                  <a:latin typeface="Arial Nova" panose="020B0504020202020204" pitchFamily="34" charset="0"/>
                </a:rPr>
                <a:t>Be</a:t>
              </a:r>
              <a:endParaRPr lang="fr-FR" sz="1600" dirty="0">
                <a:solidFill>
                  <a:srgbClr val="002060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72" name="TextBox 35">
              <a:extLst>
                <a:ext uri="{FF2B5EF4-FFF2-40B4-BE49-F238E27FC236}">
                  <a16:creationId xmlns:a16="http://schemas.microsoft.com/office/drawing/2014/main" id="{81077D7A-F9A1-4BEA-8076-4EFD10CF9257}"/>
                </a:ext>
              </a:extLst>
            </p:cNvPr>
            <p:cNvSpPr txBox="1"/>
            <p:nvPr/>
          </p:nvSpPr>
          <p:spPr>
            <a:xfrm>
              <a:off x="5797956" y="2862661"/>
              <a:ext cx="4219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2060"/>
                  </a:solidFill>
                  <a:latin typeface="Arial Nova" panose="020B0504020202020204" pitchFamily="34" charset="0"/>
                </a:rPr>
                <a:t>g.s.</a:t>
              </a:r>
              <a:endParaRPr lang="fr-FR" sz="1200" dirty="0">
                <a:solidFill>
                  <a:srgbClr val="002060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73" name="TextBox 36">
              <a:extLst>
                <a:ext uri="{FF2B5EF4-FFF2-40B4-BE49-F238E27FC236}">
                  <a16:creationId xmlns:a16="http://schemas.microsoft.com/office/drawing/2014/main" id="{D93301D4-5DB3-4298-A853-D36F11D4C358}"/>
                </a:ext>
              </a:extLst>
            </p:cNvPr>
            <p:cNvSpPr txBox="1"/>
            <p:nvPr/>
          </p:nvSpPr>
          <p:spPr>
            <a:xfrm>
              <a:off x="5083576" y="1719653"/>
              <a:ext cx="10775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aseline="30000" dirty="0">
                  <a:solidFill>
                    <a:srgbClr val="002060"/>
                  </a:solidFill>
                  <a:latin typeface="Arial Nova" panose="020B0504020202020204" pitchFamily="34" charset="0"/>
                </a:rPr>
                <a:t>8</a:t>
              </a:r>
              <a:r>
                <a:rPr lang="en-US" sz="1600" dirty="0">
                  <a:solidFill>
                    <a:srgbClr val="002060"/>
                  </a:solidFill>
                  <a:latin typeface="Arial Nova" panose="020B0504020202020204" pitchFamily="34" charset="0"/>
                </a:rPr>
                <a:t>He + </a:t>
              </a:r>
              <a:r>
                <a:rPr lang="en-US" sz="1600" baseline="30000" dirty="0">
                  <a:solidFill>
                    <a:srgbClr val="002060"/>
                  </a:solidFill>
                  <a:latin typeface="Arial Nova" panose="020B0504020202020204" pitchFamily="34" charset="0"/>
                </a:rPr>
                <a:t>4</a:t>
              </a:r>
              <a:r>
                <a:rPr lang="en-US" sz="1600" dirty="0">
                  <a:solidFill>
                    <a:srgbClr val="002060"/>
                  </a:solidFill>
                  <a:latin typeface="Arial Nova" panose="020B0504020202020204" pitchFamily="34" charset="0"/>
                </a:rPr>
                <a:t>He</a:t>
              </a:r>
              <a:endParaRPr lang="fr-FR" sz="1600" dirty="0">
                <a:solidFill>
                  <a:srgbClr val="002060"/>
                </a:solidFill>
                <a:latin typeface="Arial Nova" panose="020B0504020202020204" pitchFamily="34" charset="0"/>
              </a:endParaRPr>
            </a:p>
          </p:txBody>
        </p:sp>
        <p:cxnSp>
          <p:nvCxnSpPr>
            <p:cNvPr id="74" name="Straight Arrow Connector 38">
              <a:extLst>
                <a:ext uri="{FF2B5EF4-FFF2-40B4-BE49-F238E27FC236}">
                  <a16:creationId xmlns:a16="http://schemas.microsoft.com/office/drawing/2014/main" id="{A5BE29B8-CAD6-45D9-A67E-6C1186D12086}"/>
                </a:ext>
              </a:extLst>
            </p:cNvPr>
            <p:cNvCxnSpPr/>
            <p:nvPr/>
          </p:nvCxnSpPr>
          <p:spPr>
            <a:xfrm rot="5400000" flipH="1" flipV="1">
              <a:off x="4916915" y="1678763"/>
              <a:ext cx="2643206" cy="1588"/>
            </a:xfrm>
            <a:prstGeom prst="straightConnector1">
              <a:avLst/>
            </a:prstGeom>
            <a:ln w="28575"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40">
              <a:extLst>
                <a:ext uri="{FF2B5EF4-FFF2-40B4-BE49-F238E27FC236}">
                  <a16:creationId xmlns:a16="http://schemas.microsoft.com/office/drawing/2014/main" id="{DC473BC6-286C-49C4-9B15-82488FC57CF1}"/>
                </a:ext>
              </a:extLst>
            </p:cNvPr>
            <p:cNvSpPr txBox="1"/>
            <p:nvPr/>
          </p:nvSpPr>
          <p:spPr>
            <a:xfrm>
              <a:off x="7570377" y="2379531"/>
              <a:ext cx="9156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2060"/>
                  </a:solidFill>
                  <a:latin typeface="Arial Nova" panose="020B0504020202020204" pitchFamily="34" charset="0"/>
                </a:rPr>
                <a:t>8.956 MeV</a:t>
              </a:r>
              <a:endParaRPr lang="fr-FR" sz="1200" dirty="0">
                <a:solidFill>
                  <a:srgbClr val="002060"/>
                </a:solidFill>
                <a:latin typeface="Arial Nova" panose="020B0504020202020204" pitchFamily="34" charset="0"/>
              </a:endParaRPr>
            </a:p>
          </p:txBody>
        </p:sp>
        <p:cxnSp>
          <p:nvCxnSpPr>
            <p:cNvPr id="76" name="Straight Connector 44">
              <a:extLst>
                <a:ext uri="{FF2B5EF4-FFF2-40B4-BE49-F238E27FC236}">
                  <a16:creationId xmlns:a16="http://schemas.microsoft.com/office/drawing/2014/main" id="{F9D6BD0D-8CDF-4A36-9C7F-31A122B93B1C}"/>
                </a:ext>
              </a:extLst>
            </p:cNvPr>
            <p:cNvCxnSpPr/>
            <p:nvPr/>
          </p:nvCxnSpPr>
          <p:spPr>
            <a:xfrm>
              <a:off x="6083708" y="1648215"/>
              <a:ext cx="1428760" cy="1588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46">
              <a:extLst>
                <a:ext uri="{FF2B5EF4-FFF2-40B4-BE49-F238E27FC236}">
                  <a16:creationId xmlns:a16="http://schemas.microsoft.com/office/drawing/2014/main" id="{69EAC460-C111-407B-A30B-97D49DBB1CB2}"/>
                </a:ext>
              </a:extLst>
            </p:cNvPr>
            <p:cNvSpPr txBox="1"/>
            <p:nvPr/>
          </p:nvSpPr>
          <p:spPr>
            <a:xfrm>
              <a:off x="7567303" y="1169984"/>
              <a:ext cx="9156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2060"/>
                  </a:solidFill>
                  <a:latin typeface="Arial Nova" panose="020B0504020202020204" pitchFamily="34" charset="0"/>
                </a:rPr>
                <a:t>3.191 MeV</a:t>
              </a:r>
              <a:endParaRPr lang="fr-FR" sz="1200" dirty="0">
                <a:solidFill>
                  <a:srgbClr val="002060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78" name="TextBox 52">
              <a:extLst>
                <a:ext uri="{FF2B5EF4-FFF2-40B4-BE49-F238E27FC236}">
                  <a16:creationId xmlns:a16="http://schemas.microsoft.com/office/drawing/2014/main" id="{CE8DA8CB-84E7-422F-96BA-B8BDBC840B53}"/>
                </a:ext>
              </a:extLst>
            </p:cNvPr>
            <p:cNvSpPr txBox="1"/>
            <p:nvPr/>
          </p:nvSpPr>
          <p:spPr>
            <a:xfrm>
              <a:off x="7726782" y="433769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2060"/>
                  </a:solidFill>
                  <a:latin typeface="Arial Nova" panose="020B0504020202020204" pitchFamily="34" charset="0"/>
                </a:rPr>
                <a:t>?</a:t>
              </a:r>
              <a:endParaRPr lang="fr-FR" sz="1600" dirty="0">
                <a:solidFill>
                  <a:srgbClr val="002060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79" name="TextBox 37">
              <a:extLst>
                <a:ext uri="{FF2B5EF4-FFF2-40B4-BE49-F238E27FC236}">
                  <a16:creationId xmlns:a16="http://schemas.microsoft.com/office/drawing/2014/main" id="{F96768FD-4E94-47EF-9BC3-32CA9C665506}"/>
                </a:ext>
              </a:extLst>
            </p:cNvPr>
            <p:cNvSpPr txBox="1"/>
            <p:nvPr/>
          </p:nvSpPr>
          <p:spPr>
            <a:xfrm>
              <a:off x="4864506" y="669672"/>
              <a:ext cx="10038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002060"/>
                  </a:solidFill>
                  <a:latin typeface="Arial Nova" panose="020B0504020202020204" pitchFamily="34" charset="0"/>
                </a:rPr>
                <a:t>~1.8 AMeV </a:t>
              </a:r>
            </a:p>
            <a:p>
              <a:r>
                <a:rPr lang="en-US" sz="1200" b="1" dirty="0">
                  <a:solidFill>
                    <a:srgbClr val="002060"/>
                  </a:solidFill>
                  <a:latin typeface="Arial Nova" panose="020B0504020202020204" pitchFamily="34" charset="0"/>
                </a:rPr>
                <a:t>beam</a:t>
              </a:r>
              <a:endParaRPr lang="fr-FR" sz="1200" b="1" dirty="0">
                <a:solidFill>
                  <a:srgbClr val="002060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80" name="Rectangle 43">
              <a:extLst>
                <a:ext uri="{FF2B5EF4-FFF2-40B4-BE49-F238E27FC236}">
                  <a16:creationId xmlns:a16="http://schemas.microsoft.com/office/drawing/2014/main" id="{AE706E05-6D48-4BC2-A76C-FC9AEB949BCE}"/>
                </a:ext>
              </a:extLst>
            </p:cNvPr>
            <p:cNvSpPr/>
            <p:nvPr/>
          </p:nvSpPr>
          <p:spPr>
            <a:xfrm>
              <a:off x="5370721" y="2303244"/>
              <a:ext cx="83869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2060"/>
                  </a:solidFill>
                  <a:latin typeface="Arial Nova" panose="020B0504020202020204" pitchFamily="34" charset="0"/>
                </a:rPr>
                <a:t>~ 14 MeV</a:t>
              </a:r>
              <a:endParaRPr lang="fr-FR" sz="1200" dirty="0">
                <a:solidFill>
                  <a:srgbClr val="002060"/>
                </a:solidFill>
                <a:latin typeface="Arial Nova" panose="020B0504020202020204" pitchFamily="34" charset="0"/>
              </a:endParaRPr>
            </a:p>
          </p:txBody>
        </p:sp>
        <p:cxnSp>
          <p:nvCxnSpPr>
            <p:cNvPr id="81" name="Straight Arrow Connector 60">
              <a:extLst>
                <a:ext uri="{FF2B5EF4-FFF2-40B4-BE49-F238E27FC236}">
                  <a16:creationId xmlns:a16="http://schemas.microsoft.com/office/drawing/2014/main" id="{BCCF3CCC-29E9-4BA4-BFB3-48AA563DAE50}"/>
                </a:ext>
              </a:extLst>
            </p:cNvPr>
            <p:cNvCxnSpPr>
              <a:cxnSpLocks/>
            </p:cNvCxnSpPr>
            <p:nvPr/>
          </p:nvCxnSpPr>
          <p:spPr>
            <a:xfrm>
              <a:off x="6518396" y="586948"/>
              <a:ext cx="11359" cy="1062050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38">
              <a:extLst>
                <a:ext uri="{FF2B5EF4-FFF2-40B4-BE49-F238E27FC236}">
                  <a16:creationId xmlns:a16="http://schemas.microsoft.com/office/drawing/2014/main" id="{57FEEF3D-DE7C-4B25-B366-8A21564158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11674" y="1757902"/>
              <a:ext cx="0" cy="1243258"/>
            </a:xfrm>
            <a:prstGeom prst="straightConnector1">
              <a:avLst/>
            </a:prstGeom>
            <a:ln w="28575"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38">
              <a:extLst>
                <a:ext uri="{FF2B5EF4-FFF2-40B4-BE49-F238E27FC236}">
                  <a16:creationId xmlns:a16="http://schemas.microsoft.com/office/drawing/2014/main" id="{55B5C7EB-344B-4290-84B3-45DF830CBC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90066" y="357954"/>
              <a:ext cx="0" cy="1205962"/>
            </a:xfrm>
            <a:prstGeom prst="straightConnector1">
              <a:avLst/>
            </a:prstGeom>
            <a:ln w="28575"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38">
              <a:extLst>
                <a:ext uri="{FF2B5EF4-FFF2-40B4-BE49-F238E27FC236}">
                  <a16:creationId xmlns:a16="http://schemas.microsoft.com/office/drawing/2014/main" id="{00437DF0-3B74-490E-8488-17AF8CDACF5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11674" y="862397"/>
              <a:ext cx="14175" cy="782368"/>
            </a:xfrm>
            <a:prstGeom prst="straightConnector1">
              <a:avLst/>
            </a:prstGeom>
            <a:ln w="28575"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tângulo 84">
              <a:extLst>
                <a:ext uri="{FF2B5EF4-FFF2-40B4-BE49-F238E27FC236}">
                  <a16:creationId xmlns:a16="http://schemas.microsoft.com/office/drawing/2014/main" id="{4290CB25-704D-4E44-B001-354909321F11}"/>
                </a:ext>
              </a:extLst>
            </p:cNvPr>
            <p:cNvSpPr/>
            <p:nvPr/>
          </p:nvSpPr>
          <p:spPr>
            <a:xfrm>
              <a:off x="6237724" y="263695"/>
              <a:ext cx="1327991" cy="859063"/>
            </a:xfrm>
            <a:prstGeom prst="rect">
              <a:avLst/>
            </a:prstGeom>
            <a:solidFill>
              <a:srgbClr val="FFC000">
                <a:alpha val="36863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2" name="TextBox 163">
              <a:extLst>
                <a:ext uri="{FF2B5EF4-FFF2-40B4-BE49-F238E27FC236}">
                  <a16:creationId xmlns:a16="http://schemas.microsoft.com/office/drawing/2014/main" id="{64C2AC7D-6C30-4DEA-A958-23A8A22301D9}"/>
                </a:ext>
              </a:extLst>
            </p:cNvPr>
            <p:cNvSpPr txBox="1"/>
            <p:nvPr/>
          </p:nvSpPr>
          <p:spPr>
            <a:xfrm>
              <a:off x="6643844" y="1089697"/>
              <a:ext cx="9204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accent1">
                      <a:lumMod val="50000"/>
                    </a:schemeClr>
                  </a:solidFill>
                  <a:latin typeface="Arial Nova" panose="020B0504020202020204" pitchFamily="34" charset="0"/>
                </a:rPr>
                <a:t>~11.5 MeV</a:t>
              </a:r>
              <a:endParaRPr lang="fr-FR" sz="12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86" name="TextBox 163">
              <a:extLst>
                <a:ext uri="{FF2B5EF4-FFF2-40B4-BE49-F238E27FC236}">
                  <a16:creationId xmlns:a16="http://schemas.microsoft.com/office/drawing/2014/main" id="{329BE389-214B-42FD-B465-193831318995}"/>
                </a:ext>
              </a:extLst>
            </p:cNvPr>
            <p:cNvSpPr txBox="1"/>
            <p:nvPr/>
          </p:nvSpPr>
          <p:spPr>
            <a:xfrm>
              <a:off x="6647335" y="74249"/>
              <a:ext cx="9204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accent1">
                      <a:lumMod val="50000"/>
                    </a:schemeClr>
                  </a:solidFill>
                  <a:latin typeface="Arial Nova" panose="020B0504020202020204" pitchFamily="34" charset="0"/>
                </a:rPr>
                <a:t>~14.0 MeV</a:t>
              </a:r>
              <a:endParaRPr lang="fr-FR" sz="12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endParaRPr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DB697C47-B1A9-448C-8EC1-6F85A2C82041}"/>
              </a:ext>
            </a:extLst>
          </p:cNvPr>
          <p:cNvSpPr txBox="1">
            <a:spLocks/>
          </p:cNvSpPr>
          <p:nvPr/>
        </p:nvSpPr>
        <p:spPr>
          <a:xfrm>
            <a:off x="2379955" y="108434"/>
            <a:ext cx="6764045" cy="5570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  <a:latin typeface="Arial Nova" panose="020B0504020202020204" pitchFamily="34" charset="0"/>
              </a:rPr>
              <a:t>Resonant scattering  </a:t>
            </a:r>
            <a:r>
              <a:rPr lang="en-US" sz="1800" baseline="30000" dirty="0">
                <a:solidFill>
                  <a:schemeClr val="bg1"/>
                </a:solidFill>
                <a:latin typeface="Arial Nova" panose="020B0504020202020204" pitchFamily="34" charset="0"/>
              </a:rPr>
              <a:t>8</a:t>
            </a:r>
            <a:r>
              <a:rPr lang="en-US" sz="1800" dirty="0">
                <a:solidFill>
                  <a:schemeClr val="bg1"/>
                </a:solidFill>
                <a:latin typeface="Arial Nova" panose="020B0504020202020204" pitchFamily="34" charset="0"/>
              </a:rPr>
              <a:t>He(</a:t>
            </a:r>
            <a:r>
              <a:rPr lang="en-US" sz="1800" baseline="30000" dirty="0">
                <a:solidFill>
                  <a:schemeClr val="bg1"/>
                </a:solidFill>
                <a:latin typeface="Arial Nova" panose="020B0504020202020204" pitchFamily="34" charset="0"/>
              </a:rPr>
              <a:t>4</a:t>
            </a:r>
            <a:r>
              <a:rPr lang="en-US" sz="1800" dirty="0">
                <a:solidFill>
                  <a:schemeClr val="bg1"/>
                </a:solidFill>
                <a:latin typeface="Arial Nova" panose="020B0504020202020204" pitchFamily="34" charset="0"/>
              </a:rPr>
              <a:t>He, </a:t>
            </a:r>
            <a:r>
              <a:rPr lang="en-US" sz="1800" baseline="30000" dirty="0">
                <a:solidFill>
                  <a:schemeClr val="bg1"/>
                </a:solidFill>
                <a:latin typeface="Arial Nova" panose="020B0504020202020204" pitchFamily="34" charset="0"/>
              </a:rPr>
              <a:t>4</a:t>
            </a:r>
            <a:r>
              <a:rPr lang="en-US" sz="1800" dirty="0">
                <a:solidFill>
                  <a:schemeClr val="bg1"/>
                </a:solidFill>
                <a:latin typeface="Arial Nova" panose="020B0504020202020204" pitchFamily="34" charset="0"/>
              </a:rPr>
              <a:t>He)</a:t>
            </a:r>
            <a:r>
              <a:rPr lang="en-US" sz="1800" baseline="30000" dirty="0">
                <a:solidFill>
                  <a:schemeClr val="bg1"/>
                </a:solidFill>
                <a:latin typeface="Arial Nova" panose="020B0504020202020204" pitchFamily="34" charset="0"/>
              </a:rPr>
              <a:t> 8</a:t>
            </a:r>
            <a:r>
              <a:rPr lang="en-US" sz="1800" dirty="0">
                <a:solidFill>
                  <a:schemeClr val="bg1"/>
                </a:solidFill>
                <a:latin typeface="Arial Nova" panose="020B0504020202020204" pitchFamily="34" charset="0"/>
              </a:rPr>
              <a:t>He </a:t>
            </a:r>
            <a:r>
              <a:rPr lang="fr-FR" sz="1800" dirty="0">
                <a:solidFill>
                  <a:schemeClr val="bg1"/>
                </a:solidFill>
                <a:latin typeface="Arial Nova" panose="020B0504020202020204" pitchFamily="34" charset="0"/>
              </a:rPr>
              <a:t>using ACTAR</a:t>
            </a:r>
          </a:p>
        </p:txBody>
      </p:sp>
      <p:cxnSp>
        <p:nvCxnSpPr>
          <p:cNvPr id="87" name="Straight Arrow Connector 38">
            <a:extLst>
              <a:ext uri="{FF2B5EF4-FFF2-40B4-BE49-F238E27FC236}">
                <a16:creationId xmlns:a16="http://schemas.microsoft.com/office/drawing/2014/main" id="{EFE2DEAC-135A-4AB5-920E-3213AF1E6034}"/>
              </a:ext>
            </a:extLst>
          </p:cNvPr>
          <p:cNvCxnSpPr>
            <a:cxnSpLocks/>
          </p:cNvCxnSpPr>
          <p:nvPr/>
        </p:nvCxnSpPr>
        <p:spPr>
          <a:xfrm flipV="1">
            <a:off x="2008301" y="2743339"/>
            <a:ext cx="1924945" cy="41302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1B9B8D8-2A01-9D67-09FF-6EAA8872CB40}"/>
              </a:ext>
            </a:extLst>
          </p:cNvPr>
          <p:cNvSpPr txBox="1"/>
          <p:nvPr/>
        </p:nvSpPr>
        <p:spPr>
          <a:xfrm>
            <a:off x="76413" y="659481"/>
            <a:ext cx="8219550" cy="69839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Experiment April 2024: </a:t>
            </a:r>
            <a:r>
              <a:rPr lang="en-US" sz="1400" b="1" baseline="300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12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Be structure in multi-threshold vicinity: search for narrow resonances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Spokesperson: Valdir Guimaraes and Thomas Roger.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3F28EED1-2F0A-761C-3F58-5E95235E9B3F}"/>
              </a:ext>
            </a:extLst>
          </p:cNvPr>
          <p:cNvSpPr/>
          <p:nvPr/>
        </p:nvSpPr>
        <p:spPr>
          <a:xfrm>
            <a:off x="60592" y="723972"/>
            <a:ext cx="8251192" cy="6293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8" name="Picture 4" descr="GANIL logo – sciencesprings">
            <a:extLst>
              <a:ext uri="{FF2B5EF4-FFF2-40B4-BE49-F238E27FC236}">
                <a16:creationId xmlns:a16="http://schemas.microsoft.com/office/drawing/2014/main" id="{51A3CC43-B292-FC69-C697-DE968CC3C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91" y="1444071"/>
            <a:ext cx="2522222" cy="56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61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5D1A633-E8E9-E0EE-E35B-9AC0658C97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5798" y="6556442"/>
            <a:ext cx="1031102" cy="265395"/>
          </a:xfrm>
        </p:spPr>
        <p:txBody>
          <a:bodyPr/>
          <a:lstStyle/>
          <a:p>
            <a:fld id="{CE5FB57A-8F1E-4E5C-B784-1132D06F0146}" type="datetime1">
              <a:rPr lang="pt-BR" smtClean="0"/>
              <a:t>03/06/2025</a:t>
            </a:fld>
            <a:endParaRPr lang="pt-BR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9D691573-7026-D979-4711-A35E86992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39703" y="6556442"/>
            <a:ext cx="551550" cy="265396"/>
          </a:xfrm>
        </p:spPr>
        <p:txBody>
          <a:bodyPr/>
          <a:lstStyle/>
          <a:p>
            <a:fld id="{679C2A4F-2989-4B1C-B84B-817EFD45F751}" type="slidenum">
              <a:rPr lang="pt-BR" smtClean="0"/>
              <a:t>24</a:t>
            </a:fld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A995AC5-70E6-55C4-DA55-79D984849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090" y="2884996"/>
            <a:ext cx="4308761" cy="284149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E272E48-593D-D026-D872-663295BEE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80" y="2582333"/>
            <a:ext cx="2539603" cy="215508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CDBD338-A1DE-DCCF-EFC4-CBD01A5BD49A}"/>
              </a:ext>
            </a:extLst>
          </p:cNvPr>
          <p:cNvSpPr txBox="1"/>
          <p:nvPr/>
        </p:nvSpPr>
        <p:spPr>
          <a:xfrm>
            <a:off x="0" y="678938"/>
            <a:ext cx="8578857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400" baseline="30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He+</a:t>
            </a:r>
            <a:r>
              <a:rPr lang="en-US" sz="1400" baseline="30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resonant scattering channel (for center-of-mass angles between 165° and 170°)</a:t>
            </a:r>
          </a:p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xcitation energy spectrum for </a:t>
            </a:r>
            <a:r>
              <a:rPr lang="en-US" sz="1400" baseline="30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Be, in the energy range of 11.6 to13.6 MeV. </a:t>
            </a:r>
          </a:p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One prominent resonance is clearly observed at 12.1 MeV (other two are also observed)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hresholds: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baseline="30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He+</a:t>
            </a:r>
            <a:r>
              <a:rPr lang="en-US" sz="1400" i="1" baseline="30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(11.90 MeV),</a:t>
            </a:r>
            <a:r>
              <a:rPr lang="en-US" sz="1400" i="1" baseline="30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He+</a:t>
            </a:r>
            <a:r>
              <a:rPr lang="en-US" sz="1400" i="1" baseline="30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(12.23 MeV), </a:t>
            </a:r>
            <a:r>
              <a:rPr lang="en-US" sz="1400" i="1" baseline="30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Be+4n (12.15 MeV), 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a+a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+4n (12.07 MeV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full analysis involves the analysis of angular distributions and energy spectra of the other particles: </a:t>
            </a:r>
            <a:r>
              <a:rPr lang="en-US" sz="1400" baseline="30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and </a:t>
            </a:r>
            <a:r>
              <a:rPr lang="en-US" sz="1400" baseline="30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He. </a:t>
            </a:r>
            <a:endParaRPr lang="pt-BR" sz="14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5C98155-7590-C00F-4ADE-8A7F99FCD1A6}"/>
              </a:ext>
            </a:extLst>
          </p:cNvPr>
          <p:cNvSpPr txBox="1">
            <a:spLocks/>
          </p:cNvSpPr>
          <p:nvPr/>
        </p:nvSpPr>
        <p:spPr>
          <a:xfrm>
            <a:off x="2533005" y="94887"/>
            <a:ext cx="6229995" cy="5570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ova" panose="020B0504020202020204" pitchFamily="34" charset="0"/>
              </a:rPr>
              <a:t>Preliminary analysis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8F5E9175-0315-3C83-7318-F7B85D02DC17}"/>
              </a:ext>
            </a:extLst>
          </p:cNvPr>
          <p:cNvCxnSpPr>
            <a:cxnSpLocks/>
          </p:cNvCxnSpPr>
          <p:nvPr/>
        </p:nvCxnSpPr>
        <p:spPr>
          <a:xfrm>
            <a:off x="734435" y="3172831"/>
            <a:ext cx="2133600" cy="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E26E46A8-4AA5-96E2-D2ED-4FB606DCFC8D}"/>
              </a:ext>
            </a:extLst>
          </p:cNvPr>
          <p:cNvCxnSpPr>
            <a:cxnSpLocks/>
          </p:cNvCxnSpPr>
          <p:nvPr/>
        </p:nvCxnSpPr>
        <p:spPr>
          <a:xfrm>
            <a:off x="734435" y="3040751"/>
            <a:ext cx="2133600" cy="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FA8852F1-94CB-CA90-5137-1D8285460804}"/>
              </a:ext>
            </a:extLst>
          </p:cNvPr>
          <p:cNvCxnSpPr>
            <a:cxnSpLocks/>
          </p:cNvCxnSpPr>
          <p:nvPr/>
        </p:nvCxnSpPr>
        <p:spPr>
          <a:xfrm>
            <a:off x="3083303" y="3140155"/>
            <a:ext cx="1498198" cy="22571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6A89C05-A323-0A18-B48A-079F83F69F95}"/>
              </a:ext>
            </a:extLst>
          </p:cNvPr>
          <p:cNvSpPr txBox="1"/>
          <p:nvPr/>
        </p:nvSpPr>
        <p:spPr>
          <a:xfrm>
            <a:off x="227229" y="5126324"/>
            <a:ext cx="435427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Possible tetra neutron (4n) cluster observation:</a:t>
            </a:r>
          </a:p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400" baseline="30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He+</a:t>
            </a:r>
            <a:r>
              <a:rPr lang="en-US" sz="1400" baseline="30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He-&gt; </a:t>
            </a:r>
            <a:r>
              <a:rPr lang="en-US" sz="1400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a+a+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4n </a:t>
            </a:r>
            <a:endParaRPr lang="pt-BR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5D5EDB6-38DF-A67D-1CF1-C52E31BF26CA}"/>
              </a:ext>
            </a:extLst>
          </p:cNvPr>
          <p:cNvSpPr txBox="1"/>
          <p:nvPr/>
        </p:nvSpPr>
        <p:spPr>
          <a:xfrm>
            <a:off x="4927614" y="5710612"/>
            <a:ext cx="3651659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pt-BR" sz="1000" b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11.0    11.5   12.0  12.5 </a:t>
            </a: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10A668FB-C5A9-33E6-7175-407D9961BA98}"/>
              </a:ext>
            </a:extLst>
          </p:cNvPr>
          <p:cNvCxnSpPr>
            <a:cxnSpLocks/>
          </p:cNvCxnSpPr>
          <p:nvPr/>
        </p:nvCxnSpPr>
        <p:spPr>
          <a:xfrm>
            <a:off x="5177783" y="6402421"/>
            <a:ext cx="0" cy="10668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9F9F4064-0638-5A69-3A78-6C2B95C36791}"/>
              </a:ext>
            </a:extLst>
          </p:cNvPr>
          <p:cNvCxnSpPr>
            <a:cxnSpLocks/>
          </p:cNvCxnSpPr>
          <p:nvPr/>
        </p:nvCxnSpPr>
        <p:spPr>
          <a:xfrm>
            <a:off x="5706103" y="6412581"/>
            <a:ext cx="0" cy="10668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45FD2B54-F2D2-C15A-9127-C137C8547B06}"/>
              </a:ext>
            </a:extLst>
          </p:cNvPr>
          <p:cNvCxnSpPr>
            <a:cxnSpLocks/>
          </p:cNvCxnSpPr>
          <p:nvPr/>
        </p:nvCxnSpPr>
        <p:spPr>
          <a:xfrm>
            <a:off x="6244583" y="6412581"/>
            <a:ext cx="0" cy="10668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163B7396-4149-A4CD-9C2A-7C0BCC8C6885}"/>
              </a:ext>
            </a:extLst>
          </p:cNvPr>
          <p:cNvCxnSpPr>
            <a:cxnSpLocks/>
          </p:cNvCxnSpPr>
          <p:nvPr/>
        </p:nvCxnSpPr>
        <p:spPr>
          <a:xfrm>
            <a:off x="6783063" y="6402421"/>
            <a:ext cx="0" cy="10668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16F28685-11F7-4AD7-FB8E-904F453B884D}"/>
              </a:ext>
            </a:extLst>
          </p:cNvPr>
          <p:cNvSpPr txBox="1"/>
          <p:nvPr/>
        </p:nvSpPr>
        <p:spPr>
          <a:xfrm>
            <a:off x="5246162" y="2519680"/>
            <a:ext cx="30738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400" b="1" baseline="300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(scattered) energy spectrum</a:t>
            </a:r>
            <a:endParaRPr lang="pt-BR" sz="1400" b="1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27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5" grpId="0"/>
      <p:bldP spid="16" grpId="0" animBg="1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6A9EAA7-3BCE-09F9-DABE-A1659CFAF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1" y="2837507"/>
            <a:ext cx="4495800" cy="8761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1E49161-008F-0E2B-09BB-8221F56B0E8B}"/>
              </a:ext>
            </a:extLst>
          </p:cNvPr>
          <p:cNvSpPr txBox="1"/>
          <p:nvPr/>
        </p:nvSpPr>
        <p:spPr>
          <a:xfrm>
            <a:off x="2265680" y="3733800"/>
            <a:ext cx="46126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https://valdir0guimaraes.wixsite.com/nean</a:t>
            </a:r>
          </a:p>
        </p:txBody>
      </p:sp>
      <p:sp>
        <p:nvSpPr>
          <p:cNvPr id="6" name="Forma livre 26">
            <a:extLst>
              <a:ext uri="{FF2B5EF4-FFF2-40B4-BE49-F238E27FC236}">
                <a16:creationId xmlns:a16="http://schemas.microsoft.com/office/drawing/2014/main" id="{E15F7986-F211-3833-755F-8D7C90375705}"/>
              </a:ext>
            </a:extLst>
          </p:cNvPr>
          <p:cNvSpPr/>
          <p:nvPr/>
        </p:nvSpPr>
        <p:spPr>
          <a:xfrm>
            <a:off x="3699933" y="1752600"/>
            <a:ext cx="5410200" cy="44839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90000" tIns="46800" rIns="90000" bIns="46800" compatLnSpc="0">
            <a:spAutoFit/>
          </a:bodyPr>
          <a:lstStyle/>
          <a:p>
            <a:pPr hangingPunct="1">
              <a:defRPr/>
            </a:pPr>
            <a:r>
              <a:rPr lang="en-GB" sz="2400" dirty="0">
                <a:solidFill>
                  <a:srgbClr val="0070C0"/>
                </a:solidFill>
                <a:ea typeface="DejaVu Sans" pitchFamily="2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366768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72797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15D92A6-C69C-7E04-4F91-2E0C6F2CA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088" y="630182"/>
            <a:ext cx="1008117" cy="67374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1C6052D-A009-F66E-C571-EBBE947D3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08" y="3719968"/>
            <a:ext cx="3490913" cy="254005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9854023-7544-6152-52B6-CE9C06250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3310393"/>
            <a:ext cx="2266950" cy="40957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8953A3C8-B740-C98A-5793-82E198905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7325" y="136952"/>
            <a:ext cx="6870035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fr-FR" altLang="pt-BR" baseline="30000" dirty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r>
              <a:rPr lang="fr-FR" altLang="pt-BR" dirty="0">
                <a:solidFill>
                  <a:schemeClr val="bg1"/>
                </a:solidFill>
                <a:cs typeface="Arial" panose="020B0604020202020204" pitchFamily="34" charset="0"/>
              </a:rPr>
              <a:t>C+</a:t>
            </a:r>
            <a:r>
              <a:rPr lang="fr-FR" altLang="pt-BR" baseline="30000" dirty="0">
                <a:solidFill>
                  <a:schemeClr val="bg1"/>
                </a:solidFill>
                <a:cs typeface="Arial" panose="020B0604020202020204" pitchFamily="34" charset="0"/>
              </a:rPr>
              <a:t>208</a:t>
            </a:r>
            <a:r>
              <a:rPr lang="fr-FR" altLang="pt-BR" dirty="0">
                <a:solidFill>
                  <a:schemeClr val="bg1"/>
                </a:solidFill>
                <a:cs typeface="Arial" panose="020B0604020202020204" pitchFamily="34" charset="0"/>
              </a:rPr>
              <a:t>Pb Elastic Scattering at near barrier in Texas A&amp;M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49201CF-489B-9D25-5FBF-8E83A470CA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5639" y="1164944"/>
            <a:ext cx="1507469" cy="1208733"/>
          </a:xfrm>
          <a:prstGeom prst="rect">
            <a:avLst/>
          </a:prstGeom>
        </p:spPr>
      </p:pic>
      <p:grpSp>
        <p:nvGrpSpPr>
          <p:cNvPr id="10" name="Agrupar 1">
            <a:extLst>
              <a:ext uri="{FF2B5EF4-FFF2-40B4-BE49-F238E27FC236}">
                <a16:creationId xmlns:a16="http://schemas.microsoft.com/office/drawing/2014/main" id="{FFCF16F5-E8A7-E3A7-5912-ED590B3EB9AD}"/>
              </a:ext>
            </a:extLst>
          </p:cNvPr>
          <p:cNvGrpSpPr>
            <a:grpSpLocks/>
          </p:cNvGrpSpPr>
          <p:nvPr/>
        </p:nvGrpSpPr>
        <p:grpSpPr bwMode="auto">
          <a:xfrm>
            <a:off x="116270" y="748906"/>
            <a:ext cx="2342610" cy="1187885"/>
            <a:chOff x="250103" y="3022600"/>
            <a:chExt cx="2720110" cy="1238903"/>
          </a:xfrm>
        </p:grpSpPr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10975FCE-EC14-8EF5-F970-21C25E0FE589}"/>
                </a:ext>
              </a:extLst>
            </p:cNvPr>
            <p:cNvSpPr/>
            <p:nvPr/>
          </p:nvSpPr>
          <p:spPr>
            <a:xfrm>
              <a:off x="2445615" y="3801128"/>
              <a:ext cx="479425" cy="447675"/>
            </a:xfrm>
            <a:prstGeom prst="ellipse">
              <a:avLst/>
            </a:prstGeom>
            <a:gradFill flip="none" rotWithShape="1">
              <a:gsLst>
                <a:gs pos="0">
                  <a:srgbClr val="CC3300">
                    <a:tint val="66000"/>
                    <a:satMod val="160000"/>
                  </a:srgbClr>
                </a:gs>
                <a:gs pos="50000">
                  <a:srgbClr val="CC3300">
                    <a:tint val="44500"/>
                    <a:satMod val="160000"/>
                  </a:srgbClr>
                </a:gs>
                <a:gs pos="100000">
                  <a:srgbClr val="CC33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A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600">
                <a:solidFill>
                  <a:srgbClr val="A20000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BB3A440F-399D-65E3-0205-BCECA7BBC723}"/>
                </a:ext>
              </a:extLst>
            </p:cNvPr>
            <p:cNvSpPr/>
            <p:nvPr/>
          </p:nvSpPr>
          <p:spPr>
            <a:xfrm>
              <a:off x="1718540" y="3815415"/>
              <a:ext cx="477838" cy="446088"/>
            </a:xfrm>
            <a:prstGeom prst="ellipse">
              <a:avLst/>
            </a:prstGeom>
            <a:gradFill flip="none" rotWithShape="1">
              <a:gsLst>
                <a:gs pos="0">
                  <a:srgbClr val="CC3300">
                    <a:tint val="66000"/>
                    <a:satMod val="160000"/>
                  </a:srgbClr>
                </a:gs>
                <a:gs pos="50000">
                  <a:srgbClr val="CC3300">
                    <a:tint val="44500"/>
                    <a:satMod val="160000"/>
                  </a:srgbClr>
                </a:gs>
                <a:gs pos="100000">
                  <a:srgbClr val="CC33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A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600">
                <a:solidFill>
                  <a:srgbClr val="A20000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61A9B2E1-5BCB-3B63-9995-42164E93653B}"/>
                </a:ext>
              </a:extLst>
            </p:cNvPr>
            <p:cNvSpPr/>
            <p:nvPr/>
          </p:nvSpPr>
          <p:spPr>
            <a:xfrm>
              <a:off x="991465" y="3804303"/>
              <a:ext cx="477838" cy="446087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600">
                <a:solidFill>
                  <a:schemeClr val="bg2">
                    <a:lumMod val="10000"/>
                  </a:schemeClr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2CFACB52-6DA5-B244-1E78-AAFD42FD810C}"/>
                </a:ext>
              </a:extLst>
            </p:cNvPr>
            <p:cNvSpPr/>
            <p:nvPr/>
          </p:nvSpPr>
          <p:spPr>
            <a:xfrm>
              <a:off x="250103" y="3782078"/>
              <a:ext cx="477837" cy="446087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600">
                <a:solidFill>
                  <a:schemeClr val="bg2">
                    <a:lumMod val="10000"/>
                  </a:schemeClr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15" name="CaixaDeTexto 16">
              <a:extLst>
                <a:ext uri="{FF2B5EF4-FFF2-40B4-BE49-F238E27FC236}">
                  <a16:creationId xmlns:a16="http://schemas.microsoft.com/office/drawing/2014/main" id="{8910131A-80E5-2DDA-483E-1E3350CE9E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039" y="3770707"/>
              <a:ext cx="420554" cy="369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pt-BR" altLang="pt-BR" b="1" dirty="0">
                  <a:solidFill>
                    <a:schemeClr val="bg2">
                      <a:lumMod val="10000"/>
                    </a:schemeClr>
                  </a:solidFill>
                  <a:latin typeface="Symbol" panose="05050102010706020507" pitchFamily="18" charset="2"/>
                </a:rPr>
                <a:t>a</a:t>
              </a:r>
            </a:p>
          </p:txBody>
        </p:sp>
        <p:sp>
          <p:nvSpPr>
            <p:cNvPr id="16" name="CaixaDeTexto 17">
              <a:extLst>
                <a:ext uri="{FF2B5EF4-FFF2-40B4-BE49-F238E27FC236}">
                  <a16:creationId xmlns:a16="http://schemas.microsoft.com/office/drawing/2014/main" id="{B0F9400C-F106-90BC-D818-ED0CE8071D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5187" y="3775472"/>
              <a:ext cx="418967" cy="369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pt-BR" altLang="pt-BR" b="1" dirty="0">
                  <a:solidFill>
                    <a:schemeClr val="bg2">
                      <a:lumMod val="10000"/>
                    </a:schemeClr>
                  </a:solidFill>
                  <a:latin typeface="Symbol" panose="05050102010706020507" pitchFamily="18" charset="2"/>
                </a:rPr>
                <a:t>a</a:t>
              </a: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C3353D4B-4A9D-2F8D-61AE-FB1EDBD00BF8}"/>
                </a:ext>
              </a:extLst>
            </p:cNvPr>
            <p:cNvSpPr txBox="1"/>
            <p:nvPr/>
          </p:nvSpPr>
          <p:spPr>
            <a:xfrm>
              <a:off x="1814880" y="3819945"/>
              <a:ext cx="418967" cy="33831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600" b="1" dirty="0">
                  <a:solidFill>
                    <a:srgbClr val="A20000"/>
                  </a:solidFill>
                  <a:latin typeface="Arial Nova" panose="020B0504020202020204" pitchFamily="34" charset="0"/>
                </a:rPr>
                <a:t>p</a:t>
              </a:r>
            </a:p>
          </p:txBody>
        </p:sp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C297BF01-26C6-A607-7AD4-0EE70E2B30CC}"/>
                </a:ext>
              </a:extLst>
            </p:cNvPr>
            <p:cNvCxnSpPr/>
            <p:nvPr/>
          </p:nvCxnSpPr>
          <p:spPr>
            <a:xfrm>
              <a:off x="727788" y="4005781"/>
              <a:ext cx="257093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>
              <a:extLst>
                <a:ext uri="{FF2B5EF4-FFF2-40B4-BE49-F238E27FC236}">
                  <a16:creationId xmlns:a16="http://schemas.microsoft.com/office/drawing/2014/main" id="{7AEF752F-40DE-C775-7638-BF38742A9407}"/>
                </a:ext>
              </a:extLst>
            </p:cNvPr>
            <p:cNvCxnSpPr/>
            <p:nvPr/>
          </p:nvCxnSpPr>
          <p:spPr>
            <a:xfrm>
              <a:off x="1464154" y="4035959"/>
              <a:ext cx="257093" cy="0"/>
            </a:xfrm>
            <a:prstGeom prst="line">
              <a:avLst/>
            </a:prstGeom>
            <a:ln w="28575">
              <a:solidFill>
                <a:srgbClr val="A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517D0E0A-FBBB-DA64-9792-24E4886D6815}"/>
                </a:ext>
              </a:extLst>
            </p:cNvPr>
            <p:cNvSpPr txBox="1"/>
            <p:nvPr/>
          </p:nvSpPr>
          <p:spPr>
            <a:xfrm>
              <a:off x="2551246" y="3824711"/>
              <a:ext cx="418967" cy="33990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600" b="1" dirty="0">
                  <a:solidFill>
                    <a:srgbClr val="A20000"/>
                  </a:solidFill>
                  <a:latin typeface="Arial Nova" panose="020B0504020202020204" pitchFamily="34" charset="0"/>
                </a:rPr>
                <a:t>p</a:t>
              </a:r>
            </a:p>
          </p:txBody>
        </p:sp>
        <p:cxnSp>
          <p:nvCxnSpPr>
            <p:cNvPr id="21" name="Conector reto 20">
              <a:extLst>
                <a:ext uri="{FF2B5EF4-FFF2-40B4-BE49-F238E27FC236}">
                  <a16:creationId xmlns:a16="http://schemas.microsoft.com/office/drawing/2014/main" id="{471B53A4-3A09-1900-41BA-6D53A06E35DE}"/>
                </a:ext>
              </a:extLst>
            </p:cNvPr>
            <p:cNvCxnSpPr/>
            <p:nvPr/>
          </p:nvCxnSpPr>
          <p:spPr>
            <a:xfrm>
              <a:off x="2203694" y="4035959"/>
              <a:ext cx="257093" cy="0"/>
            </a:xfrm>
            <a:prstGeom prst="line">
              <a:avLst/>
            </a:prstGeom>
            <a:ln w="28575">
              <a:solidFill>
                <a:srgbClr val="A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aixaDeTexto 2">
              <a:extLst>
                <a:ext uri="{FF2B5EF4-FFF2-40B4-BE49-F238E27FC236}">
                  <a16:creationId xmlns:a16="http://schemas.microsoft.com/office/drawing/2014/main" id="{89F99799-563B-2781-7A41-03779C12B8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377" y="3022600"/>
              <a:ext cx="2065037" cy="58508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pt-BR" altLang="pt-BR" sz="1600" baseline="30000" dirty="0">
                  <a:solidFill>
                    <a:srgbClr val="A20000"/>
                  </a:solidFill>
                  <a:latin typeface="Arial Nova" panose="020B0504020202020204" pitchFamily="34" charset="0"/>
                </a:rPr>
                <a:t>10</a:t>
              </a:r>
              <a:r>
                <a:rPr lang="pt-BR" altLang="pt-BR" sz="1600" dirty="0">
                  <a:solidFill>
                    <a:srgbClr val="A20000"/>
                  </a:solidFill>
                  <a:latin typeface="Arial Nova" panose="020B0504020202020204" pitchFamily="34" charset="0"/>
                </a:rPr>
                <a:t>C (</a:t>
              </a:r>
              <a:r>
                <a:rPr lang="en-GB" altLang="pt-BR" sz="1600" dirty="0" err="1">
                  <a:solidFill>
                    <a:srgbClr val="A20000"/>
                  </a:solidFill>
                  <a:latin typeface="Arial Nova" panose="020B0504020202020204" pitchFamily="34" charset="0"/>
                </a:rPr>
                <a:t>J</a:t>
              </a:r>
              <a:r>
                <a:rPr lang="en-GB" altLang="pt-BR" sz="1600" baseline="30000" dirty="0" err="1">
                  <a:solidFill>
                    <a:srgbClr val="A20000"/>
                  </a:solidFill>
                  <a:latin typeface="Symbol" panose="05050102010706020507" pitchFamily="18" charset="2"/>
                </a:rPr>
                <a:t>p</a:t>
              </a:r>
              <a:r>
                <a:rPr lang="en-GB" altLang="pt-BR" sz="1600" dirty="0">
                  <a:solidFill>
                    <a:srgbClr val="A20000"/>
                  </a:solidFill>
                  <a:latin typeface="Arial Nova" panose="020B0504020202020204" pitchFamily="34" charset="0"/>
                </a:rPr>
                <a:t>=0+</a:t>
              </a:r>
              <a:r>
                <a:rPr lang="pt-BR" altLang="pt-BR" sz="1600" dirty="0">
                  <a:solidFill>
                    <a:srgbClr val="A20000"/>
                  </a:solidFill>
                  <a:latin typeface="Arial Nova" panose="020B0504020202020204" pitchFamily="34" charset="0"/>
                </a:rPr>
                <a:t>)</a:t>
              </a:r>
            </a:p>
            <a:p>
              <a:pPr algn="ctr" eaLnBrk="1" hangingPunct="1">
                <a:defRPr/>
              </a:pPr>
              <a:r>
                <a:rPr lang="pt-BR" altLang="pt-BR" sz="1600" dirty="0">
                  <a:solidFill>
                    <a:srgbClr val="A20000"/>
                  </a:solidFill>
                  <a:latin typeface="Arial Nova" panose="020B0504020202020204" pitchFamily="34" charset="0"/>
                </a:rPr>
                <a:t>Cluster </a:t>
              </a:r>
              <a:r>
                <a:rPr lang="pt-BR" altLang="pt-BR" sz="1600" dirty="0" err="1">
                  <a:solidFill>
                    <a:srgbClr val="A20000"/>
                  </a:solidFill>
                  <a:latin typeface="Arial Nova" panose="020B0504020202020204" pitchFamily="34" charset="0"/>
                </a:rPr>
                <a:t>configuration</a:t>
              </a:r>
              <a:endParaRPr lang="pt-BR" altLang="pt-BR" sz="1600" dirty="0">
                <a:solidFill>
                  <a:srgbClr val="A20000"/>
                </a:solidFill>
                <a:latin typeface="Arial Nova" panose="020B0504020202020204" pitchFamily="34" charset="0"/>
              </a:endParaRPr>
            </a:p>
          </p:txBody>
        </p:sp>
      </p:grpSp>
      <p:sp>
        <p:nvSpPr>
          <p:cNvPr id="23" name="Rectangle 1">
            <a:extLst>
              <a:ext uri="{FF2B5EF4-FFF2-40B4-BE49-F238E27FC236}">
                <a16:creationId xmlns:a16="http://schemas.microsoft.com/office/drawing/2014/main" id="{050817E0-FE0E-226F-E462-ED8086EDC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93" y="2253710"/>
            <a:ext cx="5370130" cy="1208733"/>
          </a:xfrm>
          <a:prstGeom prst="rect">
            <a:avLst/>
          </a:prstGeom>
          <a:noFill/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pt-BR" sz="1400" baseline="30000" dirty="0">
                <a:solidFill>
                  <a:schemeClr val="bg2">
                    <a:lumMod val="25000"/>
                  </a:schemeClr>
                </a:solidFill>
                <a:latin typeface="Arial Nova" panose="020B0504020202020204" pitchFamily="34" charset="0"/>
              </a:rPr>
              <a:t>10</a:t>
            </a:r>
            <a:r>
              <a:rPr lang="en-GB" altLang="pt-BR" sz="1400" dirty="0">
                <a:solidFill>
                  <a:schemeClr val="bg2">
                    <a:lumMod val="25000"/>
                  </a:schemeClr>
                </a:solidFill>
                <a:latin typeface="Arial Nova" panose="020B0504020202020204" pitchFamily="34" charset="0"/>
              </a:rPr>
              <a:t>C proton rich radioactive nuclei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pt-BR" sz="1400" dirty="0">
                <a:solidFill>
                  <a:schemeClr val="bg2">
                    <a:lumMod val="25000"/>
                  </a:schemeClr>
                </a:solidFill>
                <a:latin typeface="Arial Nova" panose="020B0504020202020204" pitchFamily="34" charset="0"/>
              </a:rPr>
              <a:t>  </a:t>
            </a:r>
            <a:r>
              <a:rPr lang="en-GB" altLang="pt-BR" sz="1400" dirty="0" err="1">
                <a:solidFill>
                  <a:schemeClr val="bg2">
                    <a:lumMod val="25000"/>
                  </a:schemeClr>
                </a:solidFill>
                <a:latin typeface="Arial Nova" panose="020B0504020202020204" pitchFamily="34" charset="0"/>
              </a:rPr>
              <a:t>brunian</a:t>
            </a:r>
            <a:r>
              <a:rPr lang="en-GB" altLang="pt-BR" sz="1400" dirty="0">
                <a:solidFill>
                  <a:schemeClr val="bg2">
                    <a:lumMod val="25000"/>
                  </a:schemeClr>
                </a:solidFill>
                <a:latin typeface="Arial Nova" panose="020B0504020202020204" pitchFamily="34" charset="0"/>
              </a:rPr>
              <a:t> nucleus = super </a:t>
            </a:r>
            <a:r>
              <a:rPr lang="en-GB" altLang="pt-BR" sz="1400" dirty="0" err="1">
                <a:solidFill>
                  <a:schemeClr val="bg2">
                    <a:lumMod val="25000"/>
                  </a:schemeClr>
                </a:solidFill>
                <a:latin typeface="Arial Nova" panose="020B0504020202020204" pitchFamily="34" charset="0"/>
              </a:rPr>
              <a:t>borromean</a:t>
            </a:r>
            <a:r>
              <a:rPr lang="en-GB" altLang="pt-BR" sz="1400" dirty="0">
                <a:solidFill>
                  <a:schemeClr val="bg2">
                    <a:lumMod val="25000"/>
                  </a:schemeClr>
                </a:solidFill>
                <a:latin typeface="Arial Nova" panose="020B0504020202020204" pitchFamily="34" charset="0"/>
              </a:rPr>
              <a:t> nucleus (4 interactions)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pt-BR" sz="1400" baseline="30000" dirty="0">
                <a:solidFill>
                  <a:schemeClr val="bg2">
                    <a:lumMod val="25000"/>
                  </a:schemeClr>
                </a:solidFill>
                <a:latin typeface="Arial Nova" panose="020B0504020202020204" pitchFamily="34" charset="0"/>
              </a:rPr>
              <a:t>10</a:t>
            </a:r>
            <a:r>
              <a:rPr lang="en-GB" altLang="pt-BR" sz="1400" dirty="0">
                <a:solidFill>
                  <a:schemeClr val="bg2">
                    <a:lumMod val="25000"/>
                  </a:schemeClr>
                </a:solidFill>
                <a:latin typeface="Arial Nova" panose="020B0504020202020204" pitchFamily="34" charset="0"/>
              </a:rPr>
              <a:t>C </a:t>
            </a:r>
            <a:r>
              <a:rPr lang="en-GB" altLang="pt-BR" sz="1400" dirty="0">
                <a:solidFill>
                  <a:schemeClr val="bg2">
                    <a:lumMod val="25000"/>
                  </a:schemeClr>
                </a:solidFill>
                <a:latin typeface="Symbol" panose="05050102010706020507" pitchFamily="18" charset="2"/>
              </a:rPr>
              <a:t>= a + a </a:t>
            </a:r>
            <a:r>
              <a:rPr lang="en-GB" altLang="pt-BR" sz="1400" dirty="0">
                <a:solidFill>
                  <a:schemeClr val="bg2">
                    <a:lumMod val="25000"/>
                  </a:schemeClr>
                </a:solidFill>
                <a:latin typeface="Arial Nova" panose="020B0504020202020204" pitchFamily="34" charset="0"/>
              </a:rPr>
              <a:t>+ p + p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DB9CF017-E6B8-730C-49B0-90B8DE3012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1093" y="3655628"/>
            <a:ext cx="5462782" cy="254005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E384FCC-6C83-7A44-81B0-3D1B15F473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0715" y="3341358"/>
            <a:ext cx="3935485" cy="556706"/>
          </a:xfrm>
          <a:prstGeom prst="rect">
            <a:avLst/>
          </a:prstGeom>
        </p:spPr>
      </p:pic>
      <p:sp>
        <p:nvSpPr>
          <p:cNvPr id="26" name="Rectangle 1">
            <a:extLst>
              <a:ext uri="{FF2B5EF4-FFF2-40B4-BE49-F238E27FC236}">
                <a16:creationId xmlns:a16="http://schemas.microsoft.com/office/drawing/2014/main" id="{F5DE5171-8074-EB8E-762F-B3EC2FE1F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5333" y="5230301"/>
            <a:ext cx="1133302" cy="91876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pt-BR" sz="1600" baseline="30000" dirty="0">
                <a:solidFill>
                  <a:schemeClr val="bg2">
                    <a:lumMod val="25000"/>
                  </a:schemeClr>
                </a:solidFill>
                <a:latin typeface="Arial Nova" panose="020B0504020202020204" pitchFamily="34" charset="0"/>
              </a:rPr>
              <a:t>10</a:t>
            </a:r>
            <a:r>
              <a:rPr lang="en-GB" altLang="pt-BR" sz="1600" dirty="0">
                <a:solidFill>
                  <a:schemeClr val="bg2">
                    <a:lumMod val="25000"/>
                  </a:schemeClr>
                </a:solidFill>
                <a:latin typeface="Arial Nova" panose="020B0504020202020204" pitchFamily="34" charset="0"/>
              </a:rPr>
              <a:t>B </a:t>
            </a:r>
          </a:p>
          <a:p>
            <a:pPr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pt-BR" sz="1600" dirty="0">
                <a:solidFill>
                  <a:schemeClr val="bg2">
                    <a:lumMod val="25000"/>
                  </a:schemeClr>
                </a:solidFill>
                <a:latin typeface="Arial Nova" panose="020B0504020202020204" pitchFamily="34" charset="0"/>
              </a:rPr>
              <a:t>7.0 MeV/A</a:t>
            </a:r>
          </a:p>
        </p:txBody>
      </p:sp>
      <p:sp>
        <p:nvSpPr>
          <p:cNvPr id="27" name="Rectangle 1">
            <a:extLst>
              <a:ext uri="{FF2B5EF4-FFF2-40B4-BE49-F238E27FC236}">
                <a16:creationId xmlns:a16="http://schemas.microsoft.com/office/drawing/2014/main" id="{751B385F-6A85-16B7-62B6-CDEB84327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74" y="5624365"/>
            <a:ext cx="1671245" cy="524696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pt-BR" sz="1600" baseline="30000" dirty="0">
                <a:solidFill>
                  <a:schemeClr val="bg2">
                    <a:lumMod val="25000"/>
                  </a:schemeClr>
                </a:solidFill>
                <a:latin typeface="Arial Nova" panose="020B0504020202020204" pitchFamily="34" charset="0"/>
              </a:rPr>
              <a:t>10</a:t>
            </a:r>
            <a:r>
              <a:rPr lang="en-GB" altLang="pt-BR" sz="1600" dirty="0">
                <a:solidFill>
                  <a:schemeClr val="bg2">
                    <a:lumMod val="25000"/>
                  </a:schemeClr>
                </a:solidFill>
                <a:latin typeface="Arial Nova" panose="020B0504020202020204" pitchFamily="34" charset="0"/>
              </a:rPr>
              <a:t>C 6.7 MeV/A</a:t>
            </a: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3286041A-B98F-4363-F26D-EC92653E9D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8911" y="1442913"/>
            <a:ext cx="2548819" cy="1880888"/>
          </a:xfrm>
          <a:prstGeom prst="rect">
            <a:avLst/>
          </a:prstGeom>
        </p:spPr>
      </p:pic>
      <p:sp>
        <p:nvSpPr>
          <p:cNvPr id="30" name="CaixaDeTexto 7">
            <a:extLst>
              <a:ext uri="{FF2B5EF4-FFF2-40B4-BE49-F238E27FC236}">
                <a16:creationId xmlns:a16="http://schemas.microsoft.com/office/drawing/2014/main" id="{97F47257-A112-F6D6-0C58-F08672B3F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2342" y="2417344"/>
            <a:ext cx="1135607" cy="41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pt-BR" altLang="pt-BR" sz="1600" dirty="0" err="1">
                <a:solidFill>
                  <a:srgbClr val="A20000"/>
                </a:solidFill>
                <a:latin typeface="+mj-lt"/>
              </a:rPr>
              <a:t>DSSSDs</a:t>
            </a:r>
            <a:endParaRPr lang="pt-BR" altLang="pt-BR" sz="1600" dirty="0">
              <a:solidFill>
                <a:srgbClr val="A20000"/>
              </a:solidFill>
              <a:latin typeface="+mj-l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CA94B0A-CE5E-BAC1-1B7E-3AC09865A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8880" y="618794"/>
            <a:ext cx="4455964" cy="415627"/>
          </a:xfrm>
          <a:prstGeom prst="rect">
            <a:avLst/>
          </a:prstGeom>
          <a:solidFill>
            <a:srgbClr val="E9F5FB"/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pt-BR" sz="1600" baseline="300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10</a:t>
            </a:r>
            <a:r>
              <a:rPr lang="pt-BR" sz="16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C+</a:t>
            </a:r>
            <a:r>
              <a:rPr lang="pt-BR" sz="1600" baseline="300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208</a:t>
            </a:r>
            <a:r>
              <a:rPr lang="pt-BR" sz="16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Pb – Texas A&amp;M </a:t>
            </a:r>
            <a:r>
              <a:rPr lang="pt-BR" sz="1600" dirty="0" err="1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University</a:t>
            </a:r>
            <a:r>
              <a:rPr lang="pt-BR" sz="16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 – April 2020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C652B4A-7750-0268-E8DE-C48C8EE81B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43633" y="1155052"/>
            <a:ext cx="2946268" cy="77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828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F61B634-C782-BB71-9580-613981EDD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6259" y="156641"/>
            <a:ext cx="6870035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fr-FR" altLang="pt-BR" baseline="30000" dirty="0">
                <a:solidFill>
                  <a:schemeClr val="bg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10</a:t>
            </a:r>
            <a:r>
              <a:rPr lang="fr-FR" altLang="pt-BR" dirty="0">
                <a:solidFill>
                  <a:schemeClr val="bg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C+</a:t>
            </a:r>
            <a:r>
              <a:rPr lang="fr-FR" altLang="pt-BR" baseline="30000" dirty="0">
                <a:solidFill>
                  <a:schemeClr val="bg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208</a:t>
            </a:r>
            <a:r>
              <a:rPr lang="fr-FR" altLang="pt-BR" dirty="0">
                <a:solidFill>
                  <a:schemeClr val="bg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Pb Elastic Scattering at near barrier in Texas A&amp;M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96D5043-FC36-5BCE-66E5-33406E3AC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93" y="808641"/>
            <a:ext cx="4742751" cy="5847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en-US" altLang="pt-BR" sz="1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Elastic Scattering measurements for </a:t>
            </a:r>
            <a:r>
              <a:rPr lang="en-US" altLang="pt-BR" sz="1200" b="1" baseline="30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10</a:t>
            </a:r>
            <a:r>
              <a:rPr lang="en-US" altLang="pt-BR" sz="1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C+</a:t>
            </a:r>
            <a:r>
              <a:rPr lang="en-US" altLang="pt-BR" sz="1200" b="1" baseline="30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208</a:t>
            </a:r>
            <a:r>
              <a:rPr lang="en-US" altLang="pt-BR" sz="1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Pb</a:t>
            </a:r>
            <a:r>
              <a:rPr lang="en-US" altLang="pt-BR" sz="1200" b="1" dirty="0">
                <a:solidFill>
                  <a:schemeClr val="accent1">
                    <a:lumMod val="75000"/>
                  </a:schemeClr>
                </a:solidFill>
              </a:rPr>
              <a:t> at </a:t>
            </a:r>
            <a:r>
              <a:rPr lang="en-US" altLang="pt-BR" sz="1200" b="1" dirty="0" err="1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altLang="pt-BR" sz="1200" b="1" baseline="-25000" dirty="0" err="1">
                <a:solidFill>
                  <a:schemeClr val="accent1">
                    <a:lumMod val="75000"/>
                  </a:schemeClr>
                </a:solidFill>
              </a:rPr>
              <a:t>lab</a:t>
            </a:r>
            <a:r>
              <a:rPr lang="en-US" altLang="pt-BR" sz="1200" b="1" dirty="0">
                <a:solidFill>
                  <a:schemeClr val="accent1">
                    <a:lumMod val="75000"/>
                  </a:schemeClr>
                </a:solidFill>
              </a:rPr>
              <a:t> = 66 MeV.</a:t>
            </a:r>
            <a:endParaRPr lang="en-US" altLang="pt-BR" sz="12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en-US" altLang="pt-BR" sz="1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Phys. Rev. C 103 (2021) 044613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en-US" altLang="pt-BR" sz="1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R. Linares, M. Sinha, E. N. Cardozo, </a:t>
            </a:r>
            <a:r>
              <a:rPr lang="en-US" altLang="pt-BR" sz="1000" dirty="0">
                <a:solidFill>
                  <a:srgbClr val="0070C0"/>
                </a:solidFill>
                <a:latin typeface="+mj-lt"/>
              </a:rPr>
              <a:t>V. Guimaraes</a:t>
            </a:r>
            <a:r>
              <a:rPr lang="en-US" altLang="pt-BR" sz="1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, G. V. </a:t>
            </a:r>
            <a:r>
              <a:rPr lang="en-US" altLang="pt-BR" sz="10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Rogachev</a:t>
            </a:r>
            <a:r>
              <a:rPr lang="en-US" altLang="pt-BR" sz="1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et al.,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E34B6C3-3CEF-5CBC-5110-1B67D0CEC4AA}"/>
              </a:ext>
            </a:extLst>
          </p:cNvPr>
          <p:cNvSpPr/>
          <p:nvPr/>
        </p:nvSpPr>
        <p:spPr>
          <a:xfrm>
            <a:off x="127030" y="838200"/>
            <a:ext cx="4654754" cy="613366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DA84F52-AA81-E9C0-9339-495F84129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3" y="2042312"/>
            <a:ext cx="2786716" cy="191516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593B843E-A26E-03BF-C31D-E1D365344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3139" y="1936806"/>
            <a:ext cx="2708235" cy="37523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GB" altLang="pt-BR" sz="1400" baseline="30000" dirty="0">
                <a:solidFill>
                  <a:srgbClr val="114864"/>
                </a:solidFill>
                <a:latin typeface="Arial Nova" panose="020B0504020202020204" pitchFamily="34" charset="0"/>
              </a:rPr>
              <a:t>10</a:t>
            </a:r>
            <a:r>
              <a:rPr lang="en-GB" altLang="pt-BR" sz="1400" dirty="0">
                <a:solidFill>
                  <a:srgbClr val="114864"/>
                </a:solidFill>
                <a:latin typeface="Arial Nova" panose="020B0504020202020204" pitchFamily="34" charset="0"/>
              </a:rPr>
              <a:t>C =  </a:t>
            </a:r>
            <a:r>
              <a:rPr lang="en-GB" altLang="pt-BR" sz="1400" baseline="30000" dirty="0">
                <a:solidFill>
                  <a:srgbClr val="114864"/>
                </a:solidFill>
                <a:latin typeface="Arial Nova" panose="020B0504020202020204" pitchFamily="34" charset="0"/>
              </a:rPr>
              <a:t>8</a:t>
            </a:r>
            <a:r>
              <a:rPr lang="en-GB" altLang="pt-BR" sz="1400" dirty="0">
                <a:solidFill>
                  <a:srgbClr val="114864"/>
                </a:solidFill>
                <a:latin typeface="Arial Nova" panose="020B0504020202020204" pitchFamily="34" charset="0"/>
              </a:rPr>
              <a:t>Be + p + p ( 3.861 MeV)</a:t>
            </a:r>
          </a:p>
        </p:txBody>
      </p:sp>
      <p:pic>
        <p:nvPicPr>
          <p:cNvPr id="9" name="Imagem 3">
            <a:extLst>
              <a:ext uri="{FF2B5EF4-FFF2-40B4-BE49-F238E27FC236}">
                <a16:creationId xmlns:a16="http://schemas.microsoft.com/office/drawing/2014/main" id="{B44ACBE2-A36F-C9B7-FA9C-1A1F4ED81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239" y="2668121"/>
            <a:ext cx="3535135" cy="152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D88B38B8-F2BE-BA58-9074-9993F3D64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935" y="2701412"/>
            <a:ext cx="609600" cy="428732"/>
          </a:xfrm>
          <a:prstGeom prst="rect">
            <a:avLst/>
          </a:prstGeom>
          <a:noFill/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sz="1600" b="1" baseline="30000" dirty="0">
                <a:solidFill>
                  <a:schemeClr val="bg2">
                    <a:lumMod val="25000"/>
                  </a:schemeClr>
                </a:solidFill>
                <a:latin typeface="Arial Nova" panose="020B0504020202020204" pitchFamily="34" charset="0"/>
              </a:rPr>
              <a:t>10</a:t>
            </a:r>
            <a:r>
              <a:rPr lang="pt-BR" altLang="pt-BR" sz="1600" b="1" dirty="0">
                <a:solidFill>
                  <a:schemeClr val="bg2">
                    <a:lumMod val="25000"/>
                  </a:schemeClr>
                </a:solidFill>
                <a:latin typeface="Arial Nova" panose="020B0504020202020204" pitchFamily="34" charset="0"/>
              </a:rPr>
              <a:t>C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D6D0805B-9A20-365F-FB8A-02BD7BE9B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3950" y="2208795"/>
            <a:ext cx="609600" cy="428732"/>
          </a:xfrm>
          <a:prstGeom prst="rect">
            <a:avLst/>
          </a:prstGeom>
          <a:noFill/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sz="1600" b="1" baseline="30000" dirty="0">
                <a:solidFill>
                  <a:srgbClr val="0000FF"/>
                </a:solidFill>
                <a:latin typeface="Arial Nova" panose="020B0504020202020204" pitchFamily="34" charset="0"/>
              </a:rPr>
              <a:t>12</a:t>
            </a:r>
            <a:r>
              <a:rPr lang="pt-BR" altLang="pt-BR" sz="1600" b="1" dirty="0">
                <a:solidFill>
                  <a:srgbClr val="0000FF"/>
                </a:solidFill>
                <a:latin typeface="Arial Nova" panose="020B0504020202020204" pitchFamily="34" charset="0"/>
              </a:rPr>
              <a:t>C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B1472DA-B867-2C7E-113B-9BC5E198E7AB}"/>
              </a:ext>
            </a:extLst>
          </p:cNvPr>
          <p:cNvSpPr txBox="1"/>
          <p:nvPr/>
        </p:nvSpPr>
        <p:spPr>
          <a:xfrm>
            <a:off x="8100565" y="3428999"/>
            <a:ext cx="562869" cy="2616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100" baseline="30000" dirty="0"/>
              <a:t>208</a:t>
            </a:r>
            <a:r>
              <a:rPr lang="pt-BR" sz="1100" dirty="0"/>
              <a:t>Pb</a:t>
            </a:r>
          </a:p>
        </p:txBody>
      </p:sp>
      <p:sp>
        <p:nvSpPr>
          <p:cNvPr id="13" name="CaixaDeTexto 7">
            <a:extLst>
              <a:ext uri="{FF2B5EF4-FFF2-40B4-BE49-F238E27FC236}">
                <a16:creationId xmlns:a16="http://schemas.microsoft.com/office/drawing/2014/main" id="{B4549882-FF74-1C41-76CD-99E8E25E1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4610" y="483946"/>
            <a:ext cx="3657600" cy="415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pt-BR" sz="1600" dirty="0">
                <a:solidFill>
                  <a:srgbClr val="A20000"/>
                </a:solidFill>
                <a:latin typeface="Arial Nova" panose="020B0504020202020204" pitchFamily="34" charset="0"/>
              </a:rPr>
              <a:t>CDCC Cluster Folding Model</a:t>
            </a:r>
          </a:p>
        </p:txBody>
      </p:sp>
      <p:sp>
        <p:nvSpPr>
          <p:cNvPr id="14" name="CaixaDeTexto 7">
            <a:extLst>
              <a:ext uri="{FF2B5EF4-FFF2-40B4-BE49-F238E27FC236}">
                <a16:creationId xmlns:a16="http://schemas.microsoft.com/office/drawing/2014/main" id="{C590C71D-A0D7-A4D3-9807-C6141ACE1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049" y="4141429"/>
            <a:ext cx="4842744" cy="1991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" panose="020B0504020202020204" pitchFamily="34" charset="0"/>
              </a:rPr>
              <a:t>Cluster folding model is important to take into account the exotic structure.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" panose="020B0504020202020204" pitchFamily="34" charset="0"/>
              </a:rPr>
              <a:t>The coupling to continuum might not be so important due to the high proton separation energy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" panose="020B0504020202020204" pitchFamily="34" charset="0"/>
              </a:rPr>
              <a:t>4-body calculations Manuela Rodriguez-</a:t>
            </a:r>
            <a:r>
              <a:rPr lang="en-US" altLang="pt-B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ova" panose="020B0504020202020204" pitchFamily="34" charset="0"/>
              </a:rPr>
              <a:t>Gallhardo</a:t>
            </a:r>
            <a:r>
              <a:rPr lang="en-US" alt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" panose="020B0504020202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pt-BR" sz="1400" dirty="0">
                <a:solidFill>
                  <a:srgbClr val="A20000"/>
                </a:solidFill>
                <a:latin typeface="Arial Nova" panose="020B0504020202020204" pitchFamily="34" charset="0"/>
              </a:rPr>
              <a:t>Cluster Folding Model 5-body (not possible) ?</a:t>
            </a:r>
            <a:endParaRPr lang="en-US" altLang="pt-BR" sz="1400" dirty="0">
              <a:solidFill>
                <a:schemeClr val="tx1">
                  <a:lumMod val="85000"/>
                  <a:lumOff val="15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15" name="CaixaDeTexto 7">
            <a:extLst>
              <a:ext uri="{FF2B5EF4-FFF2-40B4-BE49-F238E27FC236}">
                <a16:creationId xmlns:a16="http://schemas.microsoft.com/office/drawing/2014/main" id="{6E319BA7-6BC2-ACA3-C4DF-CEE145E03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93" y="1617300"/>
            <a:ext cx="51128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pt-BR" sz="1600" dirty="0">
                <a:solidFill>
                  <a:srgbClr val="A20000"/>
                </a:solidFill>
                <a:latin typeface="Arial Nova" panose="020B0504020202020204" pitchFamily="34" charset="0"/>
              </a:rPr>
              <a:t>Optical Model: Strong suppression of the Fresnel peak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6F529A14-49BB-32F4-A71F-BAD4A08ADF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2740" y="1992487"/>
            <a:ext cx="2797074" cy="209911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BA7333C-3AB2-5071-DAD8-967A4FF232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2744" y="4099732"/>
            <a:ext cx="4301256" cy="217005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EDFF737-8424-5FCA-C42A-D53FDA2BE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5212" y="959690"/>
            <a:ext cx="2766162" cy="6980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GB" altLang="pt-BR" sz="1400" baseline="30000" dirty="0">
                <a:solidFill>
                  <a:srgbClr val="114864"/>
                </a:solidFill>
                <a:latin typeface="Arial Nova" panose="020B0504020202020204" pitchFamily="34" charset="0"/>
              </a:rPr>
              <a:t>10</a:t>
            </a:r>
            <a:r>
              <a:rPr lang="en-GB" altLang="pt-BR" sz="1400" dirty="0">
                <a:solidFill>
                  <a:srgbClr val="114864"/>
                </a:solidFill>
                <a:latin typeface="Arial Nova" panose="020B0504020202020204" pitchFamily="34" charset="0"/>
              </a:rPr>
              <a:t>C =  </a:t>
            </a:r>
            <a:r>
              <a:rPr lang="en-GB" altLang="pt-BR" sz="1400" baseline="30000" dirty="0">
                <a:solidFill>
                  <a:srgbClr val="114864"/>
                </a:solidFill>
                <a:latin typeface="Arial Nova" panose="020B0504020202020204" pitchFamily="34" charset="0"/>
              </a:rPr>
              <a:t>9</a:t>
            </a:r>
            <a:r>
              <a:rPr lang="en-GB" altLang="pt-BR" sz="1400" dirty="0">
                <a:solidFill>
                  <a:srgbClr val="114864"/>
                </a:solidFill>
                <a:latin typeface="Arial Nova" panose="020B0504020202020204" pitchFamily="34" charset="0"/>
              </a:rPr>
              <a:t>B + p   (4.005 MeV)</a:t>
            </a:r>
            <a:endParaRPr lang="en-GB" altLang="pt-BR" sz="1400" baseline="30000" dirty="0">
              <a:solidFill>
                <a:srgbClr val="114864"/>
              </a:solidFill>
              <a:latin typeface="Arial Nova" panose="020B05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GB" altLang="pt-BR" sz="1400" dirty="0">
                <a:solidFill>
                  <a:srgbClr val="114864"/>
                </a:solidFill>
                <a:latin typeface="Arial Nova" panose="020B0504020202020204" pitchFamily="34" charset="0"/>
              </a:rPr>
              <a:t>       =  </a:t>
            </a:r>
            <a:r>
              <a:rPr lang="en-GB" altLang="pt-BR" sz="1400" baseline="30000" dirty="0">
                <a:solidFill>
                  <a:srgbClr val="114864"/>
                </a:solidFill>
                <a:latin typeface="Arial Nova" panose="020B0504020202020204" pitchFamily="34" charset="0"/>
              </a:rPr>
              <a:t>6</a:t>
            </a:r>
            <a:r>
              <a:rPr lang="en-GB" altLang="pt-BR" sz="1400" dirty="0">
                <a:solidFill>
                  <a:srgbClr val="114864"/>
                </a:solidFill>
                <a:latin typeface="Arial Nova" panose="020B0504020202020204" pitchFamily="34" charset="0"/>
              </a:rPr>
              <a:t>Be +</a:t>
            </a:r>
            <a:r>
              <a:rPr lang="en-GB" altLang="pt-BR" sz="1400" dirty="0">
                <a:solidFill>
                  <a:srgbClr val="114864"/>
                </a:solidFill>
                <a:latin typeface="Symbol" panose="05050102010706020507" pitchFamily="18" charset="2"/>
              </a:rPr>
              <a:t> a  </a:t>
            </a:r>
            <a:r>
              <a:rPr lang="en-GB" altLang="pt-BR" sz="1400" dirty="0">
                <a:solidFill>
                  <a:srgbClr val="114864"/>
                </a:solidFill>
                <a:latin typeface="Arial Nova" panose="020B0504020202020204" pitchFamily="34" charset="0"/>
              </a:rPr>
              <a:t>(5.101 MeV)</a:t>
            </a:r>
          </a:p>
        </p:txBody>
      </p:sp>
      <p:sp>
        <p:nvSpPr>
          <p:cNvPr id="17" name="CaixaDeTexto 7">
            <a:extLst>
              <a:ext uri="{FF2B5EF4-FFF2-40B4-BE49-F238E27FC236}">
                <a16:creationId xmlns:a16="http://schemas.microsoft.com/office/drawing/2014/main" id="{66EB335D-8654-894B-C628-FB9F6D588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399" y="1860993"/>
            <a:ext cx="1275225" cy="415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pt-BR" sz="1600" dirty="0">
                <a:solidFill>
                  <a:srgbClr val="A20000"/>
                </a:solidFill>
                <a:latin typeface="Arial Nova" panose="020B0504020202020204" pitchFamily="34" charset="0"/>
              </a:rPr>
              <a:t>4-body</a:t>
            </a:r>
          </a:p>
        </p:txBody>
      </p:sp>
      <p:sp>
        <p:nvSpPr>
          <p:cNvPr id="18" name="CaixaDeTexto 7">
            <a:extLst>
              <a:ext uri="{FF2B5EF4-FFF2-40B4-BE49-F238E27FC236}">
                <a16:creationId xmlns:a16="http://schemas.microsoft.com/office/drawing/2014/main" id="{F588CAA0-FD0B-BE89-09FF-8E89C473D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1361" y="857031"/>
            <a:ext cx="1144669" cy="415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pt-BR" sz="1600" dirty="0">
                <a:solidFill>
                  <a:srgbClr val="A20000"/>
                </a:solidFill>
                <a:latin typeface="Arial Nova" panose="020B0504020202020204" pitchFamily="34" charset="0"/>
              </a:rPr>
              <a:t>3-body</a:t>
            </a:r>
          </a:p>
        </p:txBody>
      </p:sp>
    </p:spTree>
    <p:extLst>
      <p:ext uri="{BB962C8B-B14F-4D97-AF65-F5344CB8AC3E}">
        <p14:creationId xmlns:p14="http://schemas.microsoft.com/office/powerpoint/2010/main" val="5136421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 animBg="1"/>
      <p:bldP spid="10" grpId="0"/>
      <p:bldP spid="11" grpId="0"/>
      <p:bldP spid="12" grpId="0" animBg="1"/>
      <p:bldP spid="13" grpId="0"/>
      <p:bldP spid="15" grpId="0"/>
      <p:bldP spid="3" grpId="0" animBg="1"/>
      <p:bldP spid="17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0F535E6-952F-FAC0-0CCF-E513E7009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508" y="695100"/>
            <a:ext cx="1129652" cy="7549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50C508D-E5CF-9A80-8826-6FE3AFF6E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36" y="711152"/>
            <a:ext cx="2438400" cy="69839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GB" altLang="pt-BR" sz="1400" baseline="30000" dirty="0">
                <a:solidFill>
                  <a:srgbClr val="114864"/>
                </a:solidFill>
                <a:latin typeface="Arial Nova" panose="020B0504020202020204" pitchFamily="34" charset="0"/>
              </a:rPr>
              <a:t>12</a:t>
            </a:r>
            <a:r>
              <a:rPr lang="en-GB" altLang="pt-BR" sz="1400" dirty="0">
                <a:solidFill>
                  <a:srgbClr val="114864"/>
                </a:solidFill>
                <a:latin typeface="Arial Nova" panose="020B0504020202020204" pitchFamily="34" charset="0"/>
              </a:rPr>
              <a:t>N =  </a:t>
            </a:r>
            <a:r>
              <a:rPr lang="en-GB" altLang="pt-BR" sz="1400" baseline="30000" dirty="0">
                <a:solidFill>
                  <a:srgbClr val="114864"/>
                </a:solidFill>
                <a:latin typeface="Arial Nova" panose="020B0504020202020204" pitchFamily="34" charset="0"/>
              </a:rPr>
              <a:t>11</a:t>
            </a:r>
            <a:r>
              <a:rPr lang="en-GB" altLang="pt-BR" sz="1400" dirty="0">
                <a:solidFill>
                  <a:srgbClr val="114864"/>
                </a:solidFill>
                <a:latin typeface="Arial Nova" panose="020B0504020202020204" pitchFamily="34" charset="0"/>
              </a:rPr>
              <a:t>C + p   (0.600 MeV)</a:t>
            </a:r>
            <a:endParaRPr lang="en-GB" altLang="pt-BR" sz="1400" baseline="30000" dirty="0">
              <a:solidFill>
                <a:srgbClr val="114864"/>
              </a:solidFill>
              <a:latin typeface="Arial Nova" panose="020B05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GB" altLang="pt-BR" sz="1400" dirty="0">
                <a:solidFill>
                  <a:srgbClr val="114864"/>
                </a:solidFill>
                <a:latin typeface="Arial Nova" panose="020B0504020202020204" pitchFamily="34" charset="0"/>
              </a:rPr>
              <a:t> proton-rich weakly bound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F823C6B-2D14-3C59-F0F7-53D3CDE14B5A}"/>
              </a:ext>
            </a:extLst>
          </p:cNvPr>
          <p:cNvSpPr txBox="1"/>
          <p:nvPr/>
        </p:nvSpPr>
        <p:spPr>
          <a:xfrm>
            <a:off x="2933322" y="731055"/>
            <a:ext cx="408769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b="1" i="0" u="none" strike="noStrike" cap="none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Measurement April 2022</a:t>
            </a:r>
          </a:p>
          <a:p>
            <a:pPr algn="just"/>
            <a:endParaRPr lang="en-US" sz="1400" b="0" i="0" u="none" strike="noStrike" cap="none" dirty="0">
              <a:solidFill>
                <a:schemeClr val="bg2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/>
            <a:r>
              <a:rPr lang="en-US" sz="1400" b="0" i="0" u="none" strike="noStrike" cap="none" baseline="30000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r>
              <a:rPr lang="en-US" sz="1400" b="0" i="0" u="none" strike="noStrike" cap="none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N beam 73.3 MeV 1x10</a:t>
            </a:r>
            <a:r>
              <a:rPr lang="en-US" sz="1400" b="0" i="0" u="none" strike="noStrike" cap="none" baseline="30000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3 </a:t>
            </a:r>
            <a:r>
              <a:rPr lang="en-US" sz="1400" b="0" i="0" u="none" strike="noStrike" cap="none" dirty="0" err="1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pps</a:t>
            </a:r>
            <a:r>
              <a:rPr lang="en-US" sz="1400" b="0" i="0" u="none" strike="noStrike" cap="none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algn="just"/>
            <a:r>
              <a:rPr lang="en-US" sz="1400" b="0" i="0" u="none" strike="noStrike" cap="none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contamination </a:t>
            </a:r>
            <a:r>
              <a:rPr lang="en-US" sz="1400" b="0" i="0" u="none" strike="noStrike" cap="none" baseline="30000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r>
              <a:rPr lang="en-US" sz="1400" b="0" i="0" u="none" strike="noStrike" cap="none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Be beam 42.0 MeV 1,4 x 10</a:t>
            </a:r>
            <a:r>
              <a:rPr lang="en-US" sz="1400" b="0" i="0" u="none" strike="noStrike" cap="none" baseline="30000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3 </a:t>
            </a:r>
            <a:r>
              <a:rPr lang="en-US" sz="1400" b="0" i="0" u="none" strike="noStrike" cap="none" dirty="0" err="1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pps</a:t>
            </a:r>
            <a:endParaRPr lang="en-US" sz="1400" b="0" i="0" u="none" strike="noStrike" cap="none" dirty="0">
              <a:solidFill>
                <a:schemeClr val="bg2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/>
            <a:endParaRPr lang="en-US" sz="1400" dirty="0">
              <a:solidFill>
                <a:schemeClr val="bg2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/>
            <a:r>
              <a:rPr lang="en-US" sz="1400" baseline="30000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197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Au target 4 mg/cm</a:t>
            </a:r>
            <a:r>
              <a:rPr lang="en-US" sz="1400" baseline="30000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lang="en-US" sz="1400" b="0" i="0" u="none" strike="noStrike" cap="none" baseline="30000" dirty="0">
              <a:solidFill>
                <a:schemeClr val="bg2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EBF8081-F53F-05E1-B11B-72365DECD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3330" y="138751"/>
            <a:ext cx="6588095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fr-FR" altLang="pt-BR" baseline="30000" dirty="0">
                <a:solidFill>
                  <a:schemeClr val="bg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12</a:t>
            </a:r>
            <a:r>
              <a:rPr lang="fr-FR" altLang="pt-BR" dirty="0">
                <a:solidFill>
                  <a:schemeClr val="bg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N + </a:t>
            </a:r>
            <a:r>
              <a:rPr lang="fr-FR" altLang="pt-BR" baseline="30000" dirty="0">
                <a:solidFill>
                  <a:schemeClr val="bg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208</a:t>
            </a:r>
            <a:r>
              <a:rPr lang="fr-FR" altLang="pt-BR" dirty="0">
                <a:solidFill>
                  <a:schemeClr val="bg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Pb Elastic Scattering at near barrier in Texas A&amp;M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9E4A06E7-B476-CC9C-304C-62054E415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302127"/>
            <a:ext cx="42926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pt-BR" sz="1400" dirty="0"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Cluster folding (</a:t>
            </a:r>
            <a:r>
              <a:rPr lang="en-US" altLang="pt-BR" sz="1400" baseline="30000" dirty="0"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</a:t>
            </a:r>
            <a:r>
              <a:rPr lang="en-US" altLang="pt-BR" sz="1400" dirty="0"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N=</a:t>
            </a:r>
            <a:r>
              <a:rPr lang="en-US" altLang="pt-BR" sz="1400" baseline="30000" dirty="0"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</a:t>
            </a:r>
            <a:r>
              <a:rPr lang="en-US" altLang="pt-BR" sz="1400" dirty="0"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C+p) and CDCC calculations</a:t>
            </a:r>
            <a:r>
              <a:rPr kumimoji="0" lang="en-US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US" altLang="pt-B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ova" panose="020B0504020202020204" pitchFamily="34" charset="0"/>
            </a:endParaRP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01839F43-1EB9-4B03-903D-9B9226EDA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64" y="2145800"/>
            <a:ext cx="48458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pt-BR" sz="1400" dirty="0"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Details of the experiment and analysis will be present in the oral contribution by Pedro Luiz </a:t>
            </a:r>
            <a:r>
              <a:rPr lang="en-US" altLang="pt-BR" sz="1400" dirty="0" err="1"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Domingues</a:t>
            </a:r>
            <a:r>
              <a:rPr lang="en-US" altLang="pt-BR" sz="1400" dirty="0"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pt-BR" sz="1400" dirty="0" err="1"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Magro</a:t>
            </a:r>
            <a:endParaRPr kumimoji="0" lang="en-US" altLang="pt-B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ova" panose="020B0504020202020204" pitchFamily="34" charset="0"/>
            </a:endParaRP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43BEC844-A2A2-5663-BC91-C7C7B8B0B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64" y="2850843"/>
            <a:ext cx="228092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pt-BR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Preliminary results:</a:t>
            </a:r>
            <a:endParaRPr kumimoji="0" lang="en-US" altLang="pt-BR" sz="160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" panose="020B0504020202020204" pitchFamily="34" charset="0"/>
            </a:endParaRPr>
          </a:p>
        </p:txBody>
      </p:sp>
      <p:pic>
        <p:nvPicPr>
          <p:cNvPr id="19" name="Imagem 3">
            <a:extLst>
              <a:ext uri="{FF2B5EF4-FFF2-40B4-BE49-F238E27FC236}">
                <a16:creationId xmlns:a16="http://schemas.microsoft.com/office/drawing/2014/main" id="{F51603A4-1557-BBDF-424E-F5E834723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027" y="1984400"/>
            <a:ext cx="3083362" cy="132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5">
            <a:extLst>
              <a:ext uri="{FF2B5EF4-FFF2-40B4-BE49-F238E27FC236}">
                <a16:creationId xmlns:a16="http://schemas.microsoft.com/office/drawing/2014/main" id="{AA90D200-6C6E-A6C4-99E1-3E2BD8BF0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224" y="3297284"/>
            <a:ext cx="4572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Optical Model calculation with Woods-Saxon Potential. </a:t>
            </a:r>
            <a:endParaRPr kumimoji="0" lang="en-US" altLang="pt-B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ova" panose="020B0504020202020204" pitchFamily="34" charset="0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75A6FC32-FC34-F404-B61B-D8406C9F6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4256" y="2659883"/>
            <a:ext cx="457200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BR" sz="1400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</a:t>
            </a:r>
            <a:r>
              <a:rPr kumimoji="0" lang="en-US" altLang="pt-B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 </a:t>
            </a:r>
            <a:endParaRPr kumimoji="0" lang="en-US" altLang="pt-BR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ova" panose="020B0504020202020204" pitchFamily="34" charset="0"/>
            </a:endParaRP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BBD46840-8664-BA8C-DAA5-82CC180FFE65}"/>
              </a:ext>
            </a:extLst>
          </p:cNvPr>
          <p:cNvSpPr/>
          <p:nvPr/>
        </p:nvSpPr>
        <p:spPr>
          <a:xfrm>
            <a:off x="6213756" y="2648041"/>
            <a:ext cx="318200" cy="29929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4044A3EC-C944-4B5C-F258-AD5381F47C3E}"/>
              </a:ext>
            </a:extLst>
          </p:cNvPr>
          <p:cNvSpPr/>
          <p:nvPr/>
        </p:nvSpPr>
        <p:spPr>
          <a:xfrm>
            <a:off x="7685737" y="2215956"/>
            <a:ext cx="836428" cy="78052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ctangle 5">
            <a:extLst>
              <a:ext uri="{FF2B5EF4-FFF2-40B4-BE49-F238E27FC236}">
                <a16:creationId xmlns:a16="http://schemas.microsoft.com/office/drawing/2014/main" id="{C1075BEA-1994-B1C1-0A91-76D3E05FD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022" y="2505994"/>
            <a:ext cx="619858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BR" sz="1400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197</a:t>
            </a:r>
            <a:r>
              <a:rPr lang="en-US" altLang="pt-BR" sz="1400" b="1" dirty="0"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</a:t>
            </a:r>
            <a:r>
              <a:rPr kumimoji="0" lang="en-US" altLang="pt-B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US" altLang="pt-BR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ova" panose="020B05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DE67FF6-4C90-5AA7-00D0-3255E1C0A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6224" y="682584"/>
            <a:ext cx="4455964" cy="415627"/>
          </a:xfrm>
          <a:prstGeom prst="rect">
            <a:avLst/>
          </a:prstGeom>
          <a:solidFill>
            <a:srgbClr val="E9F5FB"/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pt-BR" sz="1600" baseline="300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12</a:t>
            </a:r>
            <a:r>
              <a:rPr lang="pt-BR" sz="16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N+</a:t>
            </a:r>
            <a:r>
              <a:rPr lang="pt-BR" sz="1600" baseline="300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197</a:t>
            </a:r>
            <a:r>
              <a:rPr lang="pt-BR" sz="16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Au – Texas A&amp;M </a:t>
            </a:r>
            <a:r>
              <a:rPr lang="pt-BR" sz="1600" dirty="0" err="1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University</a:t>
            </a:r>
            <a:r>
              <a:rPr lang="pt-BR" sz="16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 – April 2022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65ED946-03F1-1B1C-B327-7906012BAA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222" y="3681919"/>
            <a:ext cx="3325800" cy="244502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1B852CF-A4AE-DF20-8D97-C75C2A22DF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7465" y="3639402"/>
            <a:ext cx="3467400" cy="25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2557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14" grpId="0" animBg="1"/>
      <p:bldP spid="21" grpId="0" animBg="1"/>
      <p:bldP spid="23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BFB522B1-E88C-4C34-8189-DFBF8E8EF0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050" r="11487"/>
          <a:stretch>
            <a:fillRect/>
          </a:stretch>
        </p:blipFill>
        <p:spPr bwMode="auto">
          <a:xfrm>
            <a:off x="1015366" y="838200"/>
            <a:ext cx="7113267" cy="5410035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ECD14745-1704-3A1E-6B1E-B2943C89A3EE}"/>
              </a:ext>
            </a:extLst>
          </p:cNvPr>
          <p:cNvSpPr/>
          <p:nvPr/>
        </p:nvSpPr>
        <p:spPr>
          <a:xfrm>
            <a:off x="3170870" y="2929731"/>
            <a:ext cx="457200" cy="417512"/>
          </a:xfrm>
          <a:prstGeom prst="ellipse">
            <a:avLst/>
          </a:prstGeom>
          <a:solidFill>
            <a:srgbClr val="0033CC">
              <a:alpha val="34118"/>
            </a:srgb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6EAF2103-31E4-7426-2AF7-602B6A85EECA}"/>
              </a:ext>
            </a:extLst>
          </p:cNvPr>
          <p:cNvSpPr/>
          <p:nvPr/>
        </p:nvSpPr>
        <p:spPr>
          <a:xfrm>
            <a:off x="4545646" y="3833813"/>
            <a:ext cx="447675" cy="466725"/>
          </a:xfrm>
          <a:prstGeom prst="ellipse">
            <a:avLst/>
          </a:prstGeom>
          <a:solidFill>
            <a:srgbClr val="C00000">
              <a:alpha val="18039"/>
            </a:srgb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FD6DB731-E92C-0B07-E22F-7B817A7B2376}"/>
              </a:ext>
            </a:extLst>
          </p:cNvPr>
          <p:cNvSpPr/>
          <p:nvPr/>
        </p:nvSpPr>
        <p:spPr>
          <a:xfrm>
            <a:off x="3632833" y="2447925"/>
            <a:ext cx="457200" cy="417513"/>
          </a:xfrm>
          <a:prstGeom prst="ellipse">
            <a:avLst/>
          </a:prstGeom>
          <a:solidFill>
            <a:srgbClr val="0033CC">
              <a:alpha val="34118"/>
            </a:srgb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CD9AC38E-EFFE-B6EA-E59B-7D263E2B8132}"/>
              </a:ext>
            </a:extLst>
          </p:cNvPr>
          <p:cNvSpPr/>
          <p:nvPr/>
        </p:nvSpPr>
        <p:spPr>
          <a:xfrm>
            <a:off x="6891971" y="3378200"/>
            <a:ext cx="447675" cy="466725"/>
          </a:xfrm>
          <a:prstGeom prst="ellipse">
            <a:avLst/>
          </a:prstGeom>
          <a:solidFill>
            <a:srgbClr val="C00000">
              <a:alpha val="18039"/>
            </a:srgb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400F01E5-CF9C-B17C-CCEE-161B3962ECD8}"/>
              </a:ext>
            </a:extLst>
          </p:cNvPr>
          <p:cNvSpPr/>
          <p:nvPr/>
        </p:nvSpPr>
        <p:spPr>
          <a:xfrm>
            <a:off x="5521958" y="3332163"/>
            <a:ext cx="447675" cy="466725"/>
          </a:xfrm>
          <a:prstGeom prst="ellipse">
            <a:avLst/>
          </a:prstGeom>
          <a:solidFill>
            <a:srgbClr val="C00000">
              <a:alpha val="18039"/>
            </a:srgb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0091E7F6-D0CD-2941-BB50-D253F82E4C80}"/>
              </a:ext>
            </a:extLst>
          </p:cNvPr>
          <p:cNvSpPr/>
          <p:nvPr/>
        </p:nvSpPr>
        <p:spPr>
          <a:xfrm>
            <a:off x="6441121" y="2905125"/>
            <a:ext cx="447675" cy="466725"/>
          </a:xfrm>
          <a:prstGeom prst="ellipse">
            <a:avLst/>
          </a:prstGeom>
          <a:solidFill>
            <a:srgbClr val="C00000">
              <a:alpha val="18039"/>
            </a:srgb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279349F0-A81F-560C-D4A7-A8C2CCA21A7E}"/>
              </a:ext>
            </a:extLst>
          </p:cNvPr>
          <p:cNvSpPr/>
          <p:nvPr/>
        </p:nvSpPr>
        <p:spPr>
          <a:xfrm>
            <a:off x="7371396" y="2935288"/>
            <a:ext cx="447675" cy="466725"/>
          </a:xfrm>
          <a:prstGeom prst="ellipse">
            <a:avLst/>
          </a:prstGeom>
          <a:solidFill>
            <a:srgbClr val="C00000">
              <a:alpha val="18039"/>
            </a:srgb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4FDA431B-0710-4A4C-350D-EBA2FEC20B8C}"/>
              </a:ext>
            </a:extLst>
          </p:cNvPr>
          <p:cNvSpPr/>
          <p:nvPr/>
        </p:nvSpPr>
        <p:spPr>
          <a:xfrm>
            <a:off x="5013958" y="3844925"/>
            <a:ext cx="447675" cy="466725"/>
          </a:xfrm>
          <a:prstGeom prst="ellipse">
            <a:avLst/>
          </a:prstGeom>
          <a:solidFill>
            <a:srgbClr val="C00000">
              <a:alpha val="18039"/>
            </a:srgb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FA2D85EB-74FC-BE7B-CD52-B39ADA94FD9D}"/>
              </a:ext>
            </a:extLst>
          </p:cNvPr>
          <p:cNvSpPr/>
          <p:nvPr/>
        </p:nvSpPr>
        <p:spPr>
          <a:xfrm>
            <a:off x="5969633" y="3825875"/>
            <a:ext cx="447675" cy="466725"/>
          </a:xfrm>
          <a:prstGeom prst="ellipse">
            <a:avLst/>
          </a:prstGeom>
          <a:solidFill>
            <a:srgbClr val="C00000">
              <a:alpha val="18039"/>
            </a:srgb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4B24D4A3-30B5-06CD-1F6B-860440F5D92C}"/>
              </a:ext>
            </a:extLst>
          </p:cNvPr>
          <p:cNvSpPr/>
          <p:nvPr/>
        </p:nvSpPr>
        <p:spPr>
          <a:xfrm>
            <a:off x="5020308" y="4292600"/>
            <a:ext cx="447675" cy="466725"/>
          </a:xfrm>
          <a:prstGeom prst="ellipse">
            <a:avLst/>
          </a:prstGeom>
          <a:solidFill>
            <a:srgbClr val="C00000">
              <a:alpha val="18039"/>
            </a:srgb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A28FE76F-BB82-6C30-CC73-4D82609E0E24}"/>
              </a:ext>
            </a:extLst>
          </p:cNvPr>
          <p:cNvSpPr/>
          <p:nvPr/>
        </p:nvSpPr>
        <p:spPr>
          <a:xfrm>
            <a:off x="4124958" y="4757738"/>
            <a:ext cx="447675" cy="466725"/>
          </a:xfrm>
          <a:prstGeom prst="ellipse">
            <a:avLst/>
          </a:prstGeom>
          <a:solidFill>
            <a:srgbClr val="C00000">
              <a:alpha val="18039"/>
            </a:srgb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8ED1FD1-2444-CCEC-D466-94BB4538A4F8}"/>
              </a:ext>
            </a:extLst>
          </p:cNvPr>
          <p:cNvSpPr/>
          <p:nvPr/>
        </p:nvSpPr>
        <p:spPr>
          <a:xfrm>
            <a:off x="4561521" y="1065213"/>
            <a:ext cx="457200" cy="417512"/>
          </a:xfrm>
          <a:prstGeom prst="ellipse">
            <a:avLst/>
          </a:prstGeom>
          <a:solidFill>
            <a:srgbClr val="0033CC">
              <a:alpha val="34118"/>
            </a:srgb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3F80A315-B644-106E-88B0-7F53CADB6540}"/>
              </a:ext>
            </a:extLst>
          </p:cNvPr>
          <p:cNvSpPr/>
          <p:nvPr/>
        </p:nvSpPr>
        <p:spPr>
          <a:xfrm>
            <a:off x="5042533" y="1531938"/>
            <a:ext cx="457200" cy="419100"/>
          </a:xfrm>
          <a:prstGeom prst="ellipse">
            <a:avLst/>
          </a:prstGeom>
          <a:solidFill>
            <a:srgbClr val="0033CC">
              <a:alpha val="34118"/>
            </a:srgb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E2B2DC89-C73B-5C62-A15E-5AB3C96A5961}"/>
              </a:ext>
            </a:extLst>
          </p:cNvPr>
          <p:cNvSpPr/>
          <p:nvPr/>
        </p:nvSpPr>
        <p:spPr>
          <a:xfrm>
            <a:off x="3175633" y="4786313"/>
            <a:ext cx="447675" cy="466725"/>
          </a:xfrm>
          <a:prstGeom prst="ellipse">
            <a:avLst/>
          </a:prstGeom>
          <a:solidFill>
            <a:srgbClr val="C00000">
              <a:alpha val="18039"/>
            </a:srgb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C41ABD9D-ACB9-451B-7E55-46919873259A}"/>
              </a:ext>
            </a:extLst>
          </p:cNvPr>
          <p:cNvSpPr/>
          <p:nvPr/>
        </p:nvSpPr>
        <p:spPr>
          <a:xfrm>
            <a:off x="2713670" y="2917031"/>
            <a:ext cx="457200" cy="417512"/>
          </a:xfrm>
          <a:prstGeom prst="ellipse">
            <a:avLst/>
          </a:prstGeom>
          <a:solidFill>
            <a:srgbClr val="0033CC">
              <a:alpha val="34118"/>
            </a:srgb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089786D1-1045-C74C-E2A6-A908B3FD05A6}"/>
              </a:ext>
            </a:extLst>
          </p:cNvPr>
          <p:cNvSpPr/>
          <p:nvPr/>
        </p:nvSpPr>
        <p:spPr>
          <a:xfrm>
            <a:off x="3159758" y="2460625"/>
            <a:ext cx="457200" cy="417512"/>
          </a:xfrm>
          <a:prstGeom prst="ellipse">
            <a:avLst/>
          </a:prstGeom>
          <a:solidFill>
            <a:srgbClr val="0033CC">
              <a:alpha val="34118"/>
            </a:srgb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F4EB76B7-875F-1D3D-DE87-DFE88D4EF506}"/>
              </a:ext>
            </a:extLst>
          </p:cNvPr>
          <p:cNvSpPr/>
          <p:nvPr/>
        </p:nvSpPr>
        <p:spPr>
          <a:xfrm>
            <a:off x="3616958" y="1991519"/>
            <a:ext cx="457200" cy="417512"/>
          </a:xfrm>
          <a:prstGeom prst="ellipse">
            <a:avLst/>
          </a:prstGeom>
          <a:solidFill>
            <a:srgbClr val="0033CC">
              <a:alpha val="34118"/>
            </a:srgb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9804DFA3-E2C6-03E2-58A3-46C7F84EAC87}"/>
              </a:ext>
            </a:extLst>
          </p:cNvPr>
          <p:cNvSpPr/>
          <p:nvPr/>
        </p:nvSpPr>
        <p:spPr>
          <a:xfrm>
            <a:off x="2713670" y="3398837"/>
            <a:ext cx="457200" cy="417512"/>
          </a:xfrm>
          <a:prstGeom prst="ellipse">
            <a:avLst/>
          </a:prstGeom>
          <a:solidFill>
            <a:srgbClr val="0033CC">
              <a:alpha val="34118"/>
            </a:srgb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92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A19E17E-9B28-9483-6E5F-1ACD3D96C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FBE6-67EA-4A60-A9F2-0A70BC753026}" type="slidenum">
              <a:rPr lang="pt-BR" altLang="pt-BR" smtClean="0"/>
              <a:pPr/>
              <a:t>4</a:t>
            </a:fld>
            <a:endParaRPr lang="pt-BR" altLang="pt-BR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DD0F8C83-0C6B-5FBB-7F75-FD5025804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4469" y="804152"/>
            <a:ext cx="735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noProof="0" dirty="0" err="1">
                <a:latin typeface="Arial Nova" panose="020B0504020202020204" pitchFamily="34" charset="0"/>
              </a:rPr>
              <a:t>C+x</a:t>
            </a:r>
            <a:endParaRPr lang="en-US" sz="2400" noProof="0" dirty="0">
              <a:latin typeface="Arial Nova" panose="020B0504020202020204" pitchFamily="34" charset="0"/>
            </a:endParaRP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D1EC9478-15B6-187B-FCC9-EA91C4013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0915" y="1269228"/>
            <a:ext cx="42416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noProof="0" dirty="0">
                <a:latin typeface="Arial Nova" panose="020B0504020202020204" pitchFamily="34" charset="0"/>
              </a:rPr>
              <a:t>Excitation energy spectra of particle B</a:t>
            </a:r>
          </a:p>
          <a:p>
            <a:r>
              <a:rPr lang="en-US" noProof="0" dirty="0">
                <a:latin typeface="Arial Nova" panose="020B0504020202020204" pitchFamily="34" charset="0"/>
              </a:rPr>
              <a:t>(states and resonances)</a:t>
            </a:r>
          </a:p>
        </p:txBody>
      </p:sp>
      <p:sp>
        <p:nvSpPr>
          <p:cNvPr id="13" name="AutoShape 12">
            <a:extLst>
              <a:ext uri="{FF2B5EF4-FFF2-40B4-BE49-F238E27FC236}">
                <a16:creationId xmlns:a16="http://schemas.microsoft.com/office/drawing/2014/main" id="{1B49496E-9ED6-20AE-2902-4CD715506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8740" y="1261352"/>
            <a:ext cx="888931" cy="654207"/>
          </a:xfrm>
          <a:custGeom>
            <a:avLst/>
            <a:gdLst>
              <a:gd name="T0" fmla="*/ 1951653803 w 21600"/>
              <a:gd name="T1" fmla="*/ 0 h 21600"/>
              <a:gd name="T2" fmla="*/ 0 w 21600"/>
              <a:gd name="T3" fmla="*/ 59270336 h 21600"/>
              <a:gd name="T4" fmla="*/ 1951653803 w 21600"/>
              <a:gd name="T5" fmla="*/ 118540689 h 21600"/>
              <a:gd name="T6" fmla="*/ 2147483647 w 21600"/>
              <a:gd name="T7" fmla="*/ 5927033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noProof="0" dirty="0">
              <a:latin typeface="Arial Nova" panose="020B0504020202020204" pitchFamily="34" charset="0"/>
            </a:endParaRP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19D02E4A-810C-1A3B-F935-301393DA1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233720"/>
            <a:ext cx="262629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noProof="0" dirty="0">
                <a:solidFill>
                  <a:srgbClr val="800080"/>
                </a:solidFill>
                <a:latin typeface="Arial Nova" panose="020B0504020202020204" pitchFamily="34" charset="0"/>
              </a:rPr>
              <a:t>Kinetic energy spectra</a:t>
            </a:r>
          </a:p>
          <a:p>
            <a:r>
              <a:rPr lang="en-US" noProof="0" dirty="0">
                <a:solidFill>
                  <a:srgbClr val="800080"/>
                </a:solidFill>
                <a:latin typeface="Arial Nova" panose="020B0504020202020204" pitchFamily="34" charset="0"/>
              </a:rPr>
              <a:t>of the detected particle </a:t>
            </a:r>
          </a:p>
        </p:txBody>
      </p:sp>
      <p:sp>
        <p:nvSpPr>
          <p:cNvPr id="15" name="Text Box 17">
            <a:extLst>
              <a:ext uri="{FF2B5EF4-FFF2-40B4-BE49-F238E27FC236}">
                <a16:creationId xmlns:a16="http://schemas.microsoft.com/office/drawing/2014/main" id="{870FB1CE-E3D1-EABF-2F30-4D6EAE24F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728" y="609600"/>
            <a:ext cx="27522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noProof="0" dirty="0">
                <a:latin typeface="Arial Nova" panose="020B0504020202020204" pitchFamily="34" charset="0"/>
              </a:rPr>
              <a:t>A(</a:t>
            </a:r>
            <a:r>
              <a:rPr lang="en-US" sz="2400" baseline="30000" noProof="0" dirty="0">
                <a:latin typeface="Arial Nova" panose="020B0504020202020204" pitchFamily="34" charset="0"/>
              </a:rPr>
              <a:t>3</a:t>
            </a:r>
            <a:r>
              <a:rPr lang="en-US" sz="2400" noProof="0" dirty="0">
                <a:latin typeface="Arial Nova" panose="020B0504020202020204" pitchFamily="34" charset="0"/>
              </a:rPr>
              <a:t>He,</a:t>
            </a:r>
            <a:r>
              <a:rPr lang="en-US" sz="2400" baseline="30000" noProof="0" dirty="0">
                <a:solidFill>
                  <a:srgbClr val="800080"/>
                </a:solidFill>
                <a:latin typeface="Arial Nova" panose="020B0504020202020204" pitchFamily="34" charset="0"/>
              </a:rPr>
              <a:t>6</a:t>
            </a:r>
            <a:r>
              <a:rPr lang="en-US" sz="2400" noProof="0" dirty="0">
                <a:solidFill>
                  <a:srgbClr val="800080"/>
                </a:solidFill>
                <a:latin typeface="Arial Nova" panose="020B0504020202020204" pitchFamily="34" charset="0"/>
              </a:rPr>
              <a:t>He</a:t>
            </a:r>
            <a:r>
              <a:rPr lang="en-US" sz="2400" noProof="0" dirty="0">
                <a:latin typeface="Arial Nova" panose="020B0504020202020204" pitchFamily="34" charset="0"/>
              </a:rPr>
              <a:t> )B (-3n)</a:t>
            </a:r>
            <a:r>
              <a:rPr lang="en-US" sz="2000" noProof="0" dirty="0">
                <a:latin typeface="Arial Nova" panose="020B0504020202020204" pitchFamily="34" charset="0"/>
              </a:rPr>
              <a:t> </a:t>
            </a:r>
          </a:p>
        </p:txBody>
      </p:sp>
      <p:sp>
        <p:nvSpPr>
          <p:cNvPr id="3" name="Rectangle 59">
            <a:extLst>
              <a:ext uri="{FF2B5EF4-FFF2-40B4-BE49-F238E27FC236}">
                <a16:creationId xmlns:a16="http://schemas.microsoft.com/office/drawing/2014/main" id="{3A58A5D2-9C7E-F4C3-1853-DA494C902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6071" y="80870"/>
            <a:ext cx="3007555" cy="3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 panose="020B0504020202020204" pitchFamily="34" charset="0"/>
              </a:rPr>
              <a:t>3n-cluster transfer reaction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ova" panose="020B0504020202020204" pitchFamily="34" charset="0"/>
            </a:endParaRP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238E8455-7BB1-A32E-2829-3E5E99717F65}"/>
              </a:ext>
            </a:extLst>
          </p:cNvPr>
          <p:cNvCxnSpPr/>
          <p:nvPr/>
        </p:nvCxnSpPr>
        <p:spPr>
          <a:xfrm>
            <a:off x="2506071" y="1019640"/>
            <a:ext cx="0" cy="351960"/>
          </a:xfrm>
          <a:prstGeom prst="straightConnector1">
            <a:avLst/>
          </a:prstGeom>
          <a:ln w="38100">
            <a:solidFill>
              <a:srgbClr val="99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: Angulado 8">
            <a:extLst>
              <a:ext uri="{FF2B5EF4-FFF2-40B4-BE49-F238E27FC236}">
                <a16:creationId xmlns:a16="http://schemas.microsoft.com/office/drawing/2014/main" id="{A5715B61-7892-765C-6B83-142582583EDA}"/>
              </a:ext>
            </a:extLst>
          </p:cNvPr>
          <p:cNvCxnSpPr>
            <a:cxnSpLocks/>
          </p:cNvCxnSpPr>
          <p:nvPr/>
        </p:nvCxnSpPr>
        <p:spPr>
          <a:xfrm>
            <a:off x="3998359" y="840433"/>
            <a:ext cx="504980" cy="23083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>
            <a:extLst>
              <a:ext uri="{FF2B5EF4-FFF2-40B4-BE49-F238E27FC236}">
                <a16:creationId xmlns:a16="http://schemas.microsoft.com/office/drawing/2014/main" id="{752533D7-08DB-2D4B-5F89-DF0482FE4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46" y="3616062"/>
            <a:ext cx="3154782" cy="2437786"/>
          </a:xfrm>
          <a:prstGeom prst="rect">
            <a:avLst/>
          </a:prstGeom>
        </p:spPr>
      </p:pic>
      <p:sp>
        <p:nvSpPr>
          <p:cNvPr id="16" name="Text Box 10">
            <a:extLst>
              <a:ext uri="{FF2B5EF4-FFF2-40B4-BE49-F238E27FC236}">
                <a16:creationId xmlns:a16="http://schemas.microsoft.com/office/drawing/2014/main" id="{D93D7448-3F8F-FD5F-DEA5-F173A1284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854" y="3075276"/>
            <a:ext cx="42416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Angular momentum transferred (L)</a:t>
            </a:r>
            <a:endParaRPr lang="en-US" noProof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" panose="020B0504020202020204" pitchFamily="34" charset="0"/>
            </a:endParaRP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D099DD92-208D-353D-655D-349285F4A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5554" y="4704116"/>
            <a:ext cx="42416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Spectroscopic Factor (DWBA) </a:t>
            </a:r>
            <a:endParaRPr lang="en-US" noProof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" panose="020B0504020202020204" pitchFamily="34" charset="0"/>
            </a:endParaRP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3ED4F61D-BF4E-A144-4AA8-B2B075966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1360" y="5025814"/>
            <a:ext cx="5342083" cy="510584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5C3873DD-B3C1-AE1D-792D-E9A7141991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1669" y="5497637"/>
            <a:ext cx="2476715" cy="807790"/>
          </a:xfrm>
          <a:prstGeom prst="rect">
            <a:avLst/>
          </a:prstGeom>
        </p:spPr>
      </p:pic>
      <p:sp>
        <p:nvSpPr>
          <p:cNvPr id="23" name="Text Box 17">
            <a:extLst>
              <a:ext uri="{FF2B5EF4-FFF2-40B4-BE49-F238E27FC236}">
                <a16:creationId xmlns:a16="http://schemas.microsoft.com/office/drawing/2014/main" id="{6B4E0349-FB7C-9433-BD31-CABCC750D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968" y="2083883"/>
            <a:ext cx="3654205" cy="871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noProof="0" dirty="0">
                <a:latin typeface="Arial Nova" panose="020B0504020202020204" pitchFamily="34" charset="0"/>
              </a:rPr>
              <a:t>A(</a:t>
            </a:r>
            <a:r>
              <a:rPr lang="en-US" noProof="0" dirty="0" err="1">
                <a:latin typeface="Arial Nova" panose="020B0504020202020204" pitchFamily="34" charset="0"/>
              </a:rPr>
              <a:t>a,b</a:t>
            </a:r>
            <a:r>
              <a:rPr lang="en-US" noProof="0" dirty="0">
                <a:latin typeface="Arial Nova" panose="020B0504020202020204" pitchFamily="34" charset="0"/>
              </a:rPr>
              <a:t>)B  with A=</a:t>
            </a:r>
            <a:r>
              <a:rPr lang="en-US" noProof="0" dirty="0" err="1">
                <a:latin typeface="Arial Nova" panose="020B0504020202020204" pitchFamily="34" charset="0"/>
              </a:rPr>
              <a:t>B+x</a:t>
            </a:r>
            <a:r>
              <a:rPr lang="en-US" noProof="0" dirty="0">
                <a:latin typeface="Arial Nova" panose="020B0504020202020204" pitchFamily="34" charset="0"/>
              </a:rPr>
              <a:t> and b=</a:t>
            </a:r>
            <a:r>
              <a:rPr lang="en-US" noProof="0" dirty="0" err="1">
                <a:latin typeface="Arial Nova" panose="020B0504020202020204" pitchFamily="34" charset="0"/>
              </a:rPr>
              <a:t>a+x</a:t>
            </a:r>
            <a:endParaRPr lang="en-US" noProof="0" dirty="0">
              <a:latin typeface="Arial Nova" panose="020B05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Arial Nova" panose="020B0504020202020204" pitchFamily="34" charset="0"/>
              </a:rPr>
              <a:t>                    c=transferred cluster</a:t>
            </a:r>
            <a:r>
              <a:rPr lang="en-US" noProof="0" dirty="0">
                <a:latin typeface="Arial Nova" panose="020B0504020202020204" pitchFamily="34" charset="0"/>
              </a:rPr>
              <a:t> </a:t>
            </a:r>
          </a:p>
        </p:txBody>
      </p:sp>
      <p:sp>
        <p:nvSpPr>
          <p:cNvPr id="24" name="Text Box 10">
            <a:extLst>
              <a:ext uri="{FF2B5EF4-FFF2-40B4-BE49-F238E27FC236}">
                <a16:creationId xmlns:a16="http://schemas.microsoft.com/office/drawing/2014/main" id="{7370FE34-4240-B414-85B4-7D25E18DE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829" y="2019724"/>
            <a:ext cx="42416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Energy of the states or resonances</a:t>
            </a:r>
            <a:endParaRPr lang="en-US" noProof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" panose="020B0504020202020204" pitchFamily="34" charset="0"/>
            </a:endParaRP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7A4DC898-70E0-7312-DCD1-B42B506992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5993" y="2406436"/>
            <a:ext cx="3224431" cy="231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69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AAB5B8-1F84-8022-6F08-C11ED07B6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ADC0FCFC-809B-71E6-30C9-EDF368CD8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FBE6-67EA-4A60-A9F2-0A70BC753026}" type="slidenum">
              <a:rPr lang="pt-BR" altLang="pt-BR" smtClean="0"/>
              <a:pPr/>
              <a:t>5</a:t>
            </a:fld>
            <a:endParaRPr lang="pt-BR" altLang="pt-BR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C8AF89BE-53C6-FA5F-E498-34649D40D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4469" y="804152"/>
            <a:ext cx="735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400" dirty="0" err="1">
                <a:latin typeface="Arial Nova" panose="020B0504020202020204" pitchFamily="34" charset="0"/>
              </a:rPr>
              <a:t>C+x</a:t>
            </a:r>
            <a:endParaRPr lang="pt-BR" altLang="pt-BR" sz="2400" dirty="0">
              <a:latin typeface="Arial Nova" panose="020B0504020202020204" pitchFamily="34" charset="0"/>
            </a:endParaRPr>
          </a:p>
        </p:txBody>
      </p:sp>
      <p:sp>
        <p:nvSpPr>
          <p:cNvPr id="15" name="Text Box 17">
            <a:extLst>
              <a:ext uri="{FF2B5EF4-FFF2-40B4-BE49-F238E27FC236}">
                <a16:creationId xmlns:a16="http://schemas.microsoft.com/office/drawing/2014/main" id="{96C04967-8C22-E5B4-D9A6-FFD6F12ED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728" y="609600"/>
            <a:ext cx="27522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400" dirty="0">
                <a:latin typeface="Arial Nova" panose="020B0504020202020204" pitchFamily="34" charset="0"/>
              </a:rPr>
              <a:t>A(</a:t>
            </a:r>
            <a:r>
              <a:rPr lang="pt-BR" altLang="pt-BR" sz="2400" baseline="30000" dirty="0">
                <a:latin typeface="Arial Nova" panose="020B0504020202020204" pitchFamily="34" charset="0"/>
              </a:rPr>
              <a:t>3</a:t>
            </a:r>
            <a:r>
              <a:rPr lang="pt-BR" altLang="pt-BR" sz="2400" dirty="0">
                <a:latin typeface="Arial Nova" panose="020B0504020202020204" pitchFamily="34" charset="0"/>
              </a:rPr>
              <a:t>He,</a:t>
            </a:r>
            <a:r>
              <a:rPr lang="pt-BR" altLang="pt-BR" sz="2400" baseline="30000" dirty="0">
                <a:solidFill>
                  <a:srgbClr val="800080"/>
                </a:solidFill>
                <a:latin typeface="Arial Nova" panose="020B0504020202020204" pitchFamily="34" charset="0"/>
              </a:rPr>
              <a:t>6</a:t>
            </a:r>
            <a:r>
              <a:rPr lang="pt-BR" altLang="pt-BR" sz="2400" dirty="0">
                <a:solidFill>
                  <a:srgbClr val="800080"/>
                </a:solidFill>
                <a:latin typeface="Arial Nova" panose="020B0504020202020204" pitchFamily="34" charset="0"/>
              </a:rPr>
              <a:t>He</a:t>
            </a:r>
            <a:r>
              <a:rPr lang="pt-BR" altLang="pt-BR" sz="2400" dirty="0">
                <a:latin typeface="Arial Nova" panose="020B0504020202020204" pitchFamily="34" charset="0"/>
              </a:rPr>
              <a:t> )B (-3n)</a:t>
            </a:r>
            <a:r>
              <a:rPr lang="pt-BR" altLang="pt-BR" sz="2000" dirty="0">
                <a:latin typeface="Arial Nova" panose="020B0504020202020204" pitchFamily="34" charset="0"/>
              </a:rPr>
              <a:t> </a:t>
            </a:r>
          </a:p>
        </p:txBody>
      </p:sp>
      <p:sp>
        <p:nvSpPr>
          <p:cNvPr id="18" name="TextBox 53">
            <a:extLst>
              <a:ext uri="{FF2B5EF4-FFF2-40B4-BE49-F238E27FC236}">
                <a16:creationId xmlns:a16="http://schemas.microsoft.com/office/drawing/2014/main" id="{F74282AB-672A-6077-6C11-B3DFB20A7CB4}"/>
              </a:ext>
            </a:extLst>
          </p:cNvPr>
          <p:cNvSpPr txBox="1"/>
          <p:nvPr/>
        </p:nvSpPr>
        <p:spPr>
          <a:xfrm>
            <a:off x="107719" y="1627153"/>
            <a:ext cx="8953500" cy="427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buFont typeface="Wingdings" panose="05000000000000000000" pitchFamily="2" charset="2"/>
              <a:buChar char="q"/>
            </a:pP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24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Mg(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3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He,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6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He)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21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Mg    S.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Kubono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 et al. PRC 43, 1821 (1991) 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                                      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Elab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 = 73.7 MeV energy spectra and angular distributions</a:t>
            </a:r>
          </a:p>
          <a:p>
            <a:pPr indent="-285750">
              <a:buFont typeface="Wingdings" panose="05000000000000000000" pitchFamily="2" charset="2"/>
              <a:buChar char="q"/>
            </a:pP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20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Ne(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3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He,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6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He)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17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Ne     V. Guimaraes et al., PRC 58, 116 (1998)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                                     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Elab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 = 70.0 MeV  energy spectra and angular distributions</a:t>
            </a:r>
          </a:p>
          <a:p>
            <a:pPr indent="-285750">
              <a:buFont typeface="Wingdings" panose="05000000000000000000" pitchFamily="2" charset="2"/>
              <a:buChar char="q"/>
            </a:pP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28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Si(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3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He,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6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He)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26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Si        J. Caggiano et al. PRC 65, 055801 (2002)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                                      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Elab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 = 51 MeV    only energy spectra at 7.5 degree</a:t>
            </a:r>
          </a:p>
          <a:p>
            <a:pPr indent="-285750">
              <a:buFont typeface="Wingdings" panose="05000000000000000000" pitchFamily="2" charset="2"/>
              <a:buChar char="q"/>
            </a:pP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25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Mg(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3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He,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6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He)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22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Mg    J. Caggiano et al. PRC 66, 015804 (2002)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                                      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Elab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 = 51 MeV    only energy spectra at 7.5 degree</a:t>
            </a:r>
          </a:p>
          <a:p>
            <a:pPr indent="-285750">
              <a:buFont typeface="Wingdings" panose="05000000000000000000" pitchFamily="2" charset="2"/>
              <a:buChar char="q"/>
            </a:pP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14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N(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3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He,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6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He)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11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N         V. Guimaraes et al. PRC 67, 064601 (2003)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                                      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Elab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 = 70.0 MeV  energy spectra and angular distributions</a:t>
            </a:r>
          </a:p>
          <a:p>
            <a:pPr indent="-285750">
              <a:buFont typeface="Wingdings" panose="05000000000000000000" pitchFamily="2" charset="2"/>
              <a:buChar char="q"/>
            </a:pP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9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Be(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3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He,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6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He)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6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Be       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B.A.Urazbekov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 et al.,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Chin.Phys.C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 48, 014001 (2024).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                                      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Elab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 = 30.0 MeV  energy spectra and angular distributions</a:t>
            </a:r>
          </a:p>
        </p:txBody>
      </p:sp>
      <p:sp>
        <p:nvSpPr>
          <p:cNvPr id="3" name="Rectangle 59">
            <a:extLst>
              <a:ext uri="{FF2B5EF4-FFF2-40B4-BE49-F238E27FC236}">
                <a16:creationId xmlns:a16="http://schemas.microsoft.com/office/drawing/2014/main" id="{89AD4390-95B6-5015-E214-A5F4D2527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6071" y="80870"/>
            <a:ext cx="3007555" cy="3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 panose="020B0504020202020204" pitchFamily="34" charset="0"/>
              </a:rPr>
              <a:t>3n-cluster transfer reaction</a:t>
            </a:r>
            <a:endParaRPr kumimoji="0" lang="ja-JP" altLang="en-US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ova" panose="020B0504020202020204" pitchFamily="34" charset="0"/>
            </a:endParaRPr>
          </a:p>
        </p:txBody>
      </p:sp>
      <p:cxnSp>
        <p:nvCxnSpPr>
          <p:cNvPr id="9" name="Conector: Angulado 8">
            <a:extLst>
              <a:ext uri="{FF2B5EF4-FFF2-40B4-BE49-F238E27FC236}">
                <a16:creationId xmlns:a16="http://schemas.microsoft.com/office/drawing/2014/main" id="{AB996611-DFF1-30B3-CB3C-9C438BE775A3}"/>
              </a:ext>
            </a:extLst>
          </p:cNvPr>
          <p:cNvCxnSpPr>
            <a:cxnSpLocks/>
          </p:cNvCxnSpPr>
          <p:nvPr/>
        </p:nvCxnSpPr>
        <p:spPr>
          <a:xfrm>
            <a:off x="3998359" y="840433"/>
            <a:ext cx="504980" cy="23083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11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5C0648D-3CF9-A80D-85E5-EC28F1DA6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FBE6-67EA-4A60-A9F2-0A70BC753026}" type="slidenum">
              <a:rPr lang="pt-BR" altLang="pt-BR" smtClean="0"/>
              <a:pPr/>
              <a:t>6</a:t>
            </a:fld>
            <a:endParaRPr lang="pt-BR" altLang="pt-BR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5D503772-CFAF-B20D-AF46-83B2D2062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943" y="3025138"/>
            <a:ext cx="44702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noProof="0" dirty="0">
                <a:latin typeface="Arial Nova" panose="020B0504020202020204" pitchFamily="34" charset="0"/>
              </a:rPr>
              <a:t>Transferred angular momentum obtained from DWBA analysis of the angular distributions 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85BFEFF4-6085-CBF3-F36C-90C172A83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03" y="1750769"/>
            <a:ext cx="4170136" cy="7853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600" noProof="0" dirty="0">
                <a:latin typeface="Arial Nova" panose="020B0504020202020204" pitchFamily="34" charset="0"/>
              </a:rPr>
              <a:t>Spin assignment of states in residual nuclei</a:t>
            </a:r>
          </a:p>
          <a:p>
            <a:pPr>
              <a:lnSpc>
                <a:spcPct val="150000"/>
              </a:lnSpc>
            </a:pPr>
            <a:r>
              <a:rPr lang="en-US" sz="1600" noProof="0" dirty="0">
                <a:latin typeface="Arial Nova" panose="020B0504020202020204" pitchFamily="34" charset="0"/>
              </a:rPr>
              <a:t>J</a:t>
            </a:r>
            <a:r>
              <a:rPr lang="en-US" sz="1600" baseline="30000" noProof="0" dirty="0">
                <a:latin typeface="Arial Nova" panose="020B0504020202020204" pitchFamily="34" charset="0"/>
                <a:cs typeface="Arial" panose="020B0604020202020204" pitchFamily="34" charset="0"/>
              </a:rPr>
              <a:t>π </a:t>
            </a:r>
            <a:r>
              <a:rPr lang="en-US" sz="1600" noProof="0" dirty="0">
                <a:latin typeface="Arial Nova" panose="020B0504020202020204" pitchFamily="34" charset="0"/>
                <a:cs typeface="Arial" panose="020B0604020202020204" pitchFamily="34" charset="0"/>
              </a:rPr>
              <a:t>= L ± ½   and    π = (-1)</a:t>
            </a:r>
            <a:r>
              <a:rPr lang="en-US" sz="1600" baseline="30000" noProof="0" dirty="0">
                <a:latin typeface="Arial Nova" panose="020B0504020202020204" pitchFamily="34" charset="0"/>
                <a:cs typeface="Arial" panose="020B0604020202020204" pitchFamily="34" charset="0"/>
              </a:rPr>
              <a:t>L</a:t>
            </a:r>
            <a:endParaRPr lang="en-US" sz="1600" noProof="0" dirty="0"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E3B211FB-152F-DD1C-8188-A00F5051BC0D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25908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noProof="0" dirty="0">
              <a:latin typeface="Arial Nova" panose="020B05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22013B-B9E3-EF4D-0EC6-65016ED2F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838200"/>
            <a:ext cx="5257800" cy="8461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4D697A-79DF-4E6E-1C39-183147463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407" y="1868684"/>
            <a:ext cx="2953734" cy="3693916"/>
          </a:xfrm>
          <a:prstGeom prst="rect">
            <a:avLst/>
          </a:prstGeom>
          <a:noFill/>
          <a:ln w="28575">
            <a:solidFill>
              <a:srgbClr val="33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8">
            <a:extLst>
              <a:ext uri="{FF2B5EF4-FFF2-40B4-BE49-F238E27FC236}">
                <a16:creationId xmlns:a16="http://schemas.microsoft.com/office/drawing/2014/main" id="{5A6D80CB-EBE9-9057-A3F4-7A8AB00C5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" y="685005"/>
            <a:ext cx="24769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aseline="30000" noProof="0" dirty="0"/>
              <a:t>20</a:t>
            </a:r>
            <a:r>
              <a:rPr lang="en-US" noProof="0" dirty="0"/>
              <a:t>Ne ( </a:t>
            </a:r>
            <a:r>
              <a:rPr lang="en-US" baseline="30000" noProof="0" dirty="0"/>
              <a:t>3</a:t>
            </a:r>
            <a:r>
              <a:rPr lang="en-US" noProof="0" dirty="0"/>
              <a:t>He, </a:t>
            </a:r>
            <a:r>
              <a:rPr lang="en-US" baseline="30000" noProof="0" dirty="0"/>
              <a:t>6</a:t>
            </a:r>
            <a:r>
              <a:rPr lang="en-US" noProof="0" dirty="0"/>
              <a:t>He ) </a:t>
            </a:r>
            <a:r>
              <a:rPr lang="en-US" baseline="30000" noProof="0" dirty="0"/>
              <a:t>17</a:t>
            </a:r>
            <a:r>
              <a:rPr lang="en-US" noProof="0" dirty="0"/>
              <a:t>Ne 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E0CBBCB5-C521-590E-24C4-5E7E73F74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697" y="987445"/>
            <a:ext cx="20922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noProof="0" dirty="0"/>
              <a:t>0+    </a:t>
            </a:r>
            <a:r>
              <a:rPr lang="en-US" noProof="0" dirty="0">
                <a:cs typeface="Arial" panose="020B0604020202020204" pitchFamily="34" charset="0"/>
              </a:rPr>
              <a:t>½+     0+    J</a:t>
            </a:r>
            <a:r>
              <a:rPr lang="en-US" baseline="30000" noProof="0" dirty="0">
                <a:cs typeface="Arial" panose="020B0604020202020204" pitchFamily="34" charset="0"/>
              </a:rPr>
              <a:t>π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ADAB818-E2F5-4C0B-38C3-3235CF320C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603" y="3682985"/>
            <a:ext cx="2420218" cy="1857254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CBC6E762-4D42-9B0D-8342-43D4AD336CFF}"/>
              </a:ext>
            </a:extLst>
          </p:cNvPr>
          <p:cNvSpPr/>
          <p:nvPr/>
        </p:nvSpPr>
        <p:spPr>
          <a:xfrm>
            <a:off x="3760556" y="875069"/>
            <a:ext cx="5307244" cy="846137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C0CF6364-E954-4072-C290-F8FA34888C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8050" y="3705346"/>
            <a:ext cx="2440524" cy="1857254"/>
          </a:xfrm>
          <a:prstGeom prst="rect">
            <a:avLst/>
          </a:prstGeom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B62A3206-CD64-9884-21AF-F658742FC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1" y="5802784"/>
            <a:ext cx="4267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 noProof="0" dirty="0">
                <a:solidFill>
                  <a:srgbClr val="C00000"/>
                </a:solidFill>
              </a:rPr>
              <a:t>Clear indication of the 3n-cluster transfer</a:t>
            </a:r>
          </a:p>
        </p:txBody>
      </p:sp>
      <p:sp>
        <p:nvSpPr>
          <p:cNvPr id="11" name="Rectangle 59">
            <a:extLst>
              <a:ext uri="{FF2B5EF4-FFF2-40B4-BE49-F238E27FC236}">
                <a16:creationId xmlns:a16="http://schemas.microsoft.com/office/drawing/2014/main" id="{2B4E1C8E-5ACD-1E5F-2336-6BCCB290B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6071" y="80870"/>
            <a:ext cx="3041217" cy="39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baseline="300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en-US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Ne(</a:t>
            </a:r>
            <a:r>
              <a:rPr lang="en-US" baseline="300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He,</a:t>
            </a:r>
            <a:r>
              <a:rPr lang="en-US" baseline="300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He)</a:t>
            </a:r>
            <a:r>
              <a:rPr lang="en-US" baseline="300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r>
              <a:rPr lang="en-US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reaction </a:t>
            </a:r>
          </a:p>
        </p:txBody>
      </p:sp>
    </p:spTree>
    <p:extLst>
      <p:ext uri="{BB962C8B-B14F-4D97-AF65-F5344CB8AC3E}">
        <p14:creationId xmlns:p14="http://schemas.microsoft.com/office/powerpoint/2010/main" val="231420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576126A-9CD3-237B-8145-2C6F21EE0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FBE6-67EA-4A60-A9F2-0A70BC753026}" type="slidenum">
              <a:rPr lang="pt-BR" altLang="pt-BR" smtClean="0"/>
              <a:pPr/>
              <a:t>7</a:t>
            </a:fld>
            <a:endParaRPr lang="pt-BR" altLang="pt-BR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F15FF6E-7828-8BF5-9DD2-B4D492D8C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6705600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7">
            <a:extLst>
              <a:ext uri="{FF2B5EF4-FFF2-40B4-BE49-F238E27FC236}">
                <a16:creationId xmlns:a16="http://schemas.microsoft.com/office/drawing/2014/main" id="{3BE17EED-7751-930C-395D-EB616EE55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400175"/>
            <a:ext cx="45878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400" baseline="30000">
                <a:solidFill>
                  <a:srgbClr val="F72F2F"/>
                </a:solidFill>
                <a:latin typeface="Arial Nova" panose="020B0504020202020204" pitchFamily="34" charset="0"/>
              </a:rPr>
              <a:t>16</a:t>
            </a:r>
            <a:r>
              <a:rPr lang="pt-BR" altLang="pt-BR" sz="1400">
                <a:solidFill>
                  <a:srgbClr val="F72F2F"/>
                </a:solidFill>
                <a:latin typeface="Arial Nova" panose="020B0504020202020204" pitchFamily="34" charset="0"/>
              </a:rPr>
              <a:t>O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325BC333-CB97-92AF-0E47-879299354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238375"/>
            <a:ext cx="45878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400" baseline="30000">
                <a:solidFill>
                  <a:srgbClr val="6600FF"/>
                </a:solidFill>
                <a:latin typeface="Arial Nova" panose="020B0504020202020204" pitchFamily="34" charset="0"/>
              </a:rPr>
              <a:t>24</a:t>
            </a:r>
            <a:r>
              <a:rPr lang="pt-BR" altLang="pt-BR" sz="1400">
                <a:solidFill>
                  <a:srgbClr val="6600FF"/>
                </a:solidFill>
                <a:latin typeface="Arial Nova" panose="020B0504020202020204" pitchFamily="34" charset="0"/>
              </a:rPr>
              <a:t>O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AA59F312-F5EB-2A33-C8BC-A176157FE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390775"/>
            <a:ext cx="5381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400" baseline="30000">
                <a:solidFill>
                  <a:srgbClr val="6600FF"/>
                </a:solidFill>
                <a:latin typeface="Arial Nova" panose="020B0504020202020204" pitchFamily="34" charset="0"/>
              </a:rPr>
              <a:t>12</a:t>
            </a:r>
            <a:r>
              <a:rPr lang="pt-BR" altLang="pt-BR" sz="1400">
                <a:solidFill>
                  <a:srgbClr val="6600FF"/>
                </a:solidFill>
                <a:latin typeface="Arial Nova" panose="020B0504020202020204" pitchFamily="34" charset="0"/>
              </a:rPr>
              <a:t>Be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9C1D0EAC-CFDB-2430-559E-87F1F487C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162175"/>
            <a:ext cx="54854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400" b="1" baseline="30000">
                <a:solidFill>
                  <a:srgbClr val="F72F2F"/>
                </a:solidFill>
                <a:latin typeface="Arial Nova" panose="020B0504020202020204" pitchFamily="34" charset="0"/>
              </a:rPr>
              <a:t>48</a:t>
            </a:r>
            <a:r>
              <a:rPr lang="pt-BR" altLang="pt-BR" sz="1400" b="1">
                <a:solidFill>
                  <a:srgbClr val="F72F2F"/>
                </a:solidFill>
                <a:latin typeface="Arial Nova" panose="020B0504020202020204" pitchFamily="34" charset="0"/>
              </a:rPr>
              <a:t>Ca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2D3C5326-DF8D-08A6-4B6C-FC421AB6B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390775"/>
            <a:ext cx="43473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400" b="1" baseline="30000">
                <a:solidFill>
                  <a:srgbClr val="F72F2F"/>
                </a:solidFill>
                <a:latin typeface="Arial Nova" panose="020B0504020202020204" pitchFamily="34" charset="0"/>
              </a:rPr>
              <a:t>36</a:t>
            </a:r>
            <a:r>
              <a:rPr lang="pt-BR" altLang="pt-BR" sz="1400" b="1">
                <a:solidFill>
                  <a:srgbClr val="F72F2F"/>
                </a:solidFill>
                <a:latin typeface="Arial Nova" panose="020B0504020202020204" pitchFamily="34" charset="0"/>
              </a:rPr>
              <a:t>S</a:t>
            </a:r>
          </a:p>
        </p:txBody>
      </p:sp>
      <p:sp>
        <p:nvSpPr>
          <p:cNvPr id="16" name="Line 12">
            <a:extLst>
              <a:ext uri="{FF2B5EF4-FFF2-40B4-BE49-F238E27FC236}">
                <a16:creationId xmlns:a16="http://schemas.microsoft.com/office/drawing/2014/main" id="{660FC42F-D859-7005-A49D-96F18FBE3E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2619375"/>
            <a:ext cx="1295400" cy="685800"/>
          </a:xfrm>
          <a:prstGeom prst="line">
            <a:avLst/>
          </a:prstGeom>
          <a:noFill/>
          <a:ln w="9525">
            <a:solidFill>
              <a:srgbClr val="66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Arial Nova" panose="020B0504020202020204" pitchFamily="34" charset="0"/>
            </a:endParaRPr>
          </a:p>
        </p:txBody>
      </p:sp>
      <p:sp>
        <p:nvSpPr>
          <p:cNvPr id="17" name="Line 13">
            <a:extLst>
              <a:ext uri="{FF2B5EF4-FFF2-40B4-BE49-F238E27FC236}">
                <a16:creationId xmlns:a16="http://schemas.microsoft.com/office/drawing/2014/main" id="{552C6A6D-B772-5279-A698-9F947A498F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2466975"/>
            <a:ext cx="1828800" cy="914400"/>
          </a:xfrm>
          <a:prstGeom prst="line">
            <a:avLst/>
          </a:prstGeom>
          <a:noFill/>
          <a:ln w="9525">
            <a:solidFill>
              <a:srgbClr val="66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Arial Nova" panose="020B0504020202020204" pitchFamily="34" charset="0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754A0AD5-DD7C-EBA7-183B-7D299D8FF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54387"/>
            <a:ext cx="205319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600" dirty="0" err="1">
                <a:solidFill>
                  <a:srgbClr val="6600FF"/>
                </a:solidFill>
                <a:latin typeface="Arial Nova" panose="020B0504020202020204" pitchFamily="34" charset="0"/>
              </a:rPr>
              <a:t>Exotic</a:t>
            </a:r>
            <a:r>
              <a:rPr lang="pt-BR" altLang="pt-BR" sz="1600" dirty="0">
                <a:solidFill>
                  <a:srgbClr val="6600FF"/>
                </a:solidFill>
                <a:latin typeface="Arial Nova" panose="020B0504020202020204" pitchFamily="34" charset="0"/>
              </a:rPr>
              <a:t> </a:t>
            </a:r>
            <a:r>
              <a:rPr lang="pt-BR" altLang="pt-BR" sz="1600" dirty="0" err="1">
                <a:solidFill>
                  <a:srgbClr val="6600FF"/>
                </a:solidFill>
                <a:latin typeface="Arial Nova" panose="020B0504020202020204" pitchFamily="34" charset="0"/>
              </a:rPr>
              <a:t>dripline</a:t>
            </a:r>
            <a:r>
              <a:rPr lang="pt-BR" altLang="pt-BR" sz="1600" dirty="0">
                <a:solidFill>
                  <a:srgbClr val="6600FF"/>
                </a:solidFill>
                <a:latin typeface="Arial Nova" panose="020B0504020202020204" pitchFamily="34" charset="0"/>
              </a:rPr>
              <a:t> </a:t>
            </a:r>
            <a:r>
              <a:rPr lang="pt-BR" altLang="pt-BR" sz="1600" dirty="0" err="1">
                <a:solidFill>
                  <a:srgbClr val="6600FF"/>
                </a:solidFill>
                <a:latin typeface="Arial Nova" panose="020B0504020202020204" pitchFamily="34" charset="0"/>
              </a:rPr>
              <a:t>nuclei</a:t>
            </a:r>
            <a:endParaRPr lang="pt-BR" altLang="pt-BR" sz="1600" dirty="0">
              <a:solidFill>
                <a:srgbClr val="6600FF"/>
              </a:solidFill>
              <a:latin typeface="Arial Nova" panose="020B0504020202020204" pitchFamily="34" charset="0"/>
            </a:endParaRPr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ABA5307E-6AF8-9E41-A0AF-92DDF8631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1893887"/>
            <a:ext cx="139653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>
                <a:solidFill>
                  <a:srgbClr val="6600FF"/>
                </a:solidFill>
                <a:latin typeface="Arial Nova" panose="020B0504020202020204" pitchFamily="34" charset="0"/>
              </a:rPr>
              <a:t>6, 16 </a:t>
            </a:r>
          </a:p>
          <a:p>
            <a:r>
              <a:rPr lang="pt-BR" altLang="pt-BR">
                <a:solidFill>
                  <a:srgbClr val="6600FF"/>
                </a:solidFill>
                <a:latin typeface="Arial Nova" panose="020B0504020202020204" pitchFamily="34" charset="0"/>
              </a:rPr>
              <a:t>new magic </a:t>
            </a:r>
          </a:p>
          <a:p>
            <a:r>
              <a:rPr lang="pt-BR" altLang="pt-BR">
                <a:solidFill>
                  <a:srgbClr val="6600FF"/>
                </a:solidFill>
                <a:latin typeface="Arial Nova" panose="020B0504020202020204" pitchFamily="34" charset="0"/>
              </a:rPr>
              <a:t>numbers ! !</a:t>
            </a:r>
            <a:r>
              <a:rPr lang="pt-BR" altLang="pt-BR" sz="1600">
                <a:solidFill>
                  <a:srgbClr val="6600FF"/>
                </a:solidFill>
                <a:latin typeface="Arial Nova" panose="020B0504020202020204" pitchFamily="34" charset="0"/>
              </a:rPr>
              <a:t> 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17C669E4-453F-AA4D-35D8-4CD650F6C414}"/>
              </a:ext>
            </a:extLst>
          </p:cNvPr>
          <p:cNvSpPr/>
          <p:nvPr/>
        </p:nvSpPr>
        <p:spPr>
          <a:xfrm>
            <a:off x="76200" y="4088651"/>
            <a:ext cx="6923087" cy="387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 Nova" panose="020B0504020202020204" pitchFamily="34" charset="0"/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5E7437D0-48DE-7330-EB6B-D44B61CBB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4121150"/>
            <a:ext cx="4343400" cy="79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13456082-58FD-C620-EBB0-9225F766714B}"/>
              </a:ext>
            </a:extLst>
          </p:cNvPr>
          <p:cNvSpPr/>
          <p:nvPr/>
        </p:nvSpPr>
        <p:spPr>
          <a:xfrm>
            <a:off x="139700" y="4674916"/>
            <a:ext cx="4114800" cy="2427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C04E516E-FC06-71D0-3ABD-48BA17754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7" y="4674916"/>
            <a:ext cx="24479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67E221F5-8F9F-502D-1EAD-AFA7B3491CE3}"/>
              </a:ext>
            </a:extLst>
          </p:cNvPr>
          <p:cNvSpPr/>
          <p:nvPr/>
        </p:nvSpPr>
        <p:spPr>
          <a:xfrm>
            <a:off x="114300" y="4142106"/>
            <a:ext cx="4279900" cy="79656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6754A893-6D8F-C669-E8CC-5E6F744DF5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4713" y="834433"/>
            <a:ext cx="4060613" cy="3021851"/>
          </a:xfrm>
          <a:prstGeom prst="rect">
            <a:avLst/>
          </a:prstGeom>
        </p:spPr>
      </p:pic>
      <p:sp>
        <p:nvSpPr>
          <p:cNvPr id="27" name="Text Box 14">
            <a:extLst>
              <a:ext uri="{FF2B5EF4-FFF2-40B4-BE49-F238E27FC236}">
                <a16:creationId xmlns:a16="http://schemas.microsoft.com/office/drawing/2014/main" id="{008EABE8-1ADF-438A-5F1F-1F454C373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622529"/>
            <a:ext cx="30925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600" dirty="0">
                <a:solidFill>
                  <a:srgbClr val="6600FF"/>
                </a:solidFill>
                <a:latin typeface="Arial Nova" panose="020B0504020202020204" pitchFamily="34" charset="0"/>
              </a:rPr>
              <a:t>Sn (</a:t>
            </a:r>
            <a:r>
              <a:rPr lang="pt-BR" altLang="pt-BR" sz="1600" dirty="0" err="1">
                <a:solidFill>
                  <a:srgbClr val="6600FF"/>
                </a:solidFill>
                <a:latin typeface="Arial Nova" panose="020B0504020202020204" pitchFamily="34" charset="0"/>
              </a:rPr>
              <a:t>Neutron</a:t>
            </a:r>
            <a:r>
              <a:rPr lang="pt-BR" altLang="pt-BR" sz="1600" dirty="0">
                <a:solidFill>
                  <a:srgbClr val="6600FF"/>
                </a:solidFill>
                <a:latin typeface="Arial Nova" panose="020B0504020202020204" pitchFamily="34" charset="0"/>
              </a:rPr>
              <a:t> </a:t>
            </a:r>
            <a:r>
              <a:rPr lang="pt-BR" altLang="pt-BR" sz="1600" dirty="0" err="1">
                <a:solidFill>
                  <a:srgbClr val="6600FF"/>
                </a:solidFill>
                <a:latin typeface="Arial Nova" panose="020B0504020202020204" pitchFamily="34" charset="0"/>
              </a:rPr>
              <a:t>Separation</a:t>
            </a:r>
            <a:r>
              <a:rPr lang="pt-BR" altLang="pt-BR" sz="1600" dirty="0">
                <a:solidFill>
                  <a:srgbClr val="6600FF"/>
                </a:solidFill>
                <a:latin typeface="Arial Nova" panose="020B0504020202020204" pitchFamily="34" charset="0"/>
              </a:rPr>
              <a:t> </a:t>
            </a:r>
            <a:r>
              <a:rPr lang="pt-BR" altLang="pt-BR" sz="1600" dirty="0" err="1">
                <a:solidFill>
                  <a:srgbClr val="6600FF"/>
                </a:solidFill>
                <a:latin typeface="Arial Nova" panose="020B0504020202020204" pitchFamily="34" charset="0"/>
              </a:rPr>
              <a:t>energy</a:t>
            </a:r>
            <a:r>
              <a:rPr lang="pt-BR" altLang="pt-BR" sz="1600" dirty="0">
                <a:solidFill>
                  <a:srgbClr val="6600FF"/>
                </a:solidFill>
                <a:latin typeface="Arial Nova" panose="020B0504020202020204" pitchFamily="34" charset="0"/>
              </a:rPr>
              <a:t>)</a:t>
            </a:r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A775A166-718E-5BEF-2255-3789120680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179" y="5166385"/>
            <a:ext cx="3652568" cy="438061"/>
          </a:xfrm>
          <a:prstGeom prst="rect">
            <a:avLst/>
          </a:prstGeom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0C114533-F44E-87FE-CFBF-5EF6918022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2930" y="5724679"/>
            <a:ext cx="3178327" cy="146838"/>
          </a:xfrm>
          <a:prstGeom prst="rect">
            <a:avLst/>
          </a:prstGeom>
        </p:spPr>
      </p:pic>
      <p:pic>
        <p:nvPicPr>
          <p:cNvPr id="38" name="Imagem 37">
            <a:extLst>
              <a:ext uri="{FF2B5EF4-FFF2-40B4-BE49-F238E27FC236}">
                <a16:creationId xmlns:a16="http://schemas.microsoft.com/office/drawing/2014/main" id="{3BA3B113-37CC-B058-A24E-AD97777BE3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9013" y="5684296"/>
            <a:ext cx="405442" cy="184938"/>
          </a:xfrm>
          <a:prstGeom prst="rect">
            <a:avLst/>
          </a:prstGeom>
        </p:spPr>
      </p:pic>
      <p:sp>
        <p:nvSpPr>
          <p:cNvPr id="39" name="Retângulo 38">
            <a:extLst>
              <a:ext uri="{FF2B5EF4-FFF2-40B4-BE49-F238E27FC236}">
                <a16:creationId xmlns:a16="http://schemas.microsoft.com/office/drawing/2014/main" id="{3FFB45A6-9998-C5C0-AB9F-0C7CCFDC1402}"/>
              </a:ext>
            </a:extLst>
          </p:cNvPr>
          <p:cNvSpPr/>
          <p:nvPr/>
        </p:nvSpPr>
        <p:spPr>
          <a:xfrm>
            <a:off x="127000" y="5115286"/>
            <a:ext cx="3903663" cy="79656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2" name="Imagem 41">
            <a:extLst>
              <a:ext uri="{FF2B5EF4-FFF2-40B4-BE49-F238E27FC236}">
                <a16:creationId xmlns:a16="http://schemas.microsoft.com/office/drawing/2014/main" id="{19333619-F424-C247-BB91-7B7BC46194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1014" y="4203444"/>
            <a:ext cx="2886310" cy="2115353"/>
          </a:xfrm>
          <a:prstGeom prst="rect">
            <a:avLst/>
          </a:prstGeom>
        </p:spPr>
      </p:pic>
      <p:sp>
        <p:nvSpPr>
          <p:cNvPr id="43" name="Text Box 14">
            <a:extLst>
              <a:ext uri="{FF2B5EF4-FFF2-40B4-BE49-F238E27FC236}">
                <a16:creationId xmlns:a16="http://schemas.microsoft.com/office/drawing/2014/main" id="{5F936D5D-DA09-A3B5-9E42-5C535EBE5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3945" y="3869428"/>
            <a:ext cx="203292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600" dirty="0" err="1">
                <a:solidFill>
                  <a:srgbClr val="6600FF"/>
                </a:solidFill>
                <a:latin typeface="Arial Nova" panose="020B0504020202020204" pitchFamily="34" charset="0"/>
              </a:rPr>
              <a:t>Inversion</a:t>
            </a:r>
            <a:r>
              <a:rPr lang="pt-BR" altLang="pt-BR" sz="1600" dirty="0">
                <a:solidFill>
                  <a:srgbClr val="6600FF"/>
                </a:solidFill>
                <a:latin typeface="Arial Nova" panose="020B0504020202020204" pitchFamily="34" charset="0"/>
              </a:rPr>
              <a:t> </a:t>
            </a:r>
            <a:r>
              <a:rPr lang="pt-BR" altLang="pt-BR" sz="1600" dirty="0" err="1">
                <a:solidFill>
                  <a:srgbClr val="6600FF"/>
                </a:solidFill>
                <a:latin typeface="Arial Nova" panose="020B0504020202020204" pitchFamily="34" charset="0"/>
              </a:rPr>
              <a:t>of</a:t>
            </a:r>
            <a:r>
              <a:rPr lang="pt-BR" altLang="pt-BR" sz="1600" dirty="0">
                <a:solidFill>
                  <a:srgbClr val="6600FF"/>
                </a:solidFill>
                <a:latin typeface="Arial Nova" panose="020B0504020202020204" pitchFamily="34" charset="0"/>
              </a:rPr>
              <a:t> </a:t>
            </a:r>
            <a:r>
              <a:rPr lang="pt-BR" altLang="pt-BR" sz="1600" dirty="0" err="1">
                <a:solidFill>
                  <a:srgbClr val="6600FF"/>
                </a:solidFill>
                <a:latin typeface="Arial Nova" panose="020B0504020202020204" pitchFamily="34" charset="0"/>
              </a:rPr>
              <a:t>orbitals</a:t>
            </a:r>
            <a:r>
              <a:rPr lang="pt-BR" altLang="pt-BR" sz="1600" dirty="0">
                <a:solidFill>
                  <a:srgbClr val="6600FF"/>
                </a:solidFill>
                <a:latin typeface="Arial Nova" panose="020B0504020202020204" pitchFamily="34" charset="0"/>
              </a:rPr>
              <a:t>)</a:t>
            </a:r>
          </a:p>
        </p:txBody>
      </p:sp>
      <p:sp>
        <p:nvSpPr>
          <p:cNvPr id="5" name="Rectangle 59">
            <a:extLst>
              <a:ext uri="{FF2B5EF4-FFF2-40B4-BE49-F238E27FC236}">
                <a16:creationId xmlns:a16="http://schemas.microsoft.com/office/drawing/2014/main" id="{2C347A97-FBA9-8E3E-7280-D2362010B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6071" y="80870"/>
            <a:ext cx="3331361" cy="394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kern="0" dirty="0" err="1">
                <a:solidFill>
                  <a:schemeClr val="bg1"/>
                </a:solidFill>
                <a:latin typeface="Arial Nova" panose="020B0504020202020204" pitchFamily="34" charset="0"/>
              </a:rPr>
              <a:t>Tz</a:t>
            </a:r>
            <a:r>
              <a:rPr kumimoji="1" lang="en-US" altLang="ja-JP" kern="0" dirty="0">
                <a:solidFill>
                  <a:schemeClr val="bg1"/>
                </a:solidFill>
                <a:latin typeface="Arial Nova" panose="020B0504020202020204" pitchFamily="34" charset="0"/>
              </a:rPr>
              <a:t>= 3/2 and inversion of orbital</a:t>
            </a:r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41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8" grpId="0"/>
      <p:bldP spid="19" grpId="0"/>
      <p:bldP spid="21" grpId="0" animBg="1"/>
      <p:bldP spid="27" grpId="0"/>
      <p:bldP spid="39" grpId="0" animBg="1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3AB16-79C1-9D1D-2939-F1B8D26CD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4BD2617-4E22-EFB0-968D-405E8DA0C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FBE6-67EA-4A60-A9F2-0A70BC753026}" type="slidenum">
              <a:rPr lang="pt-BR" altLang="pt-BR" smtClean="0"/>
              <a:pPr/>
              <a:t>8</a:t>
            </a:fld>
            <a:endParaRPr lang="pt-BR" altLang="pt-BR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9A928BB8-C7DB-F939-62DC-821911B71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615" y="2872002"/>
            <a:ext cx="350945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noProof="0" dirty="0">
                <a:latin typeface="Arial Nova" panose="020B0504020202020204" pitchFamily="34" charset="0"/>
              </a:rPr>
              <a:t>Transferred angular momentum obtained from DWBA analysis of the angular distributions 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7F10AD19-F6F5-138B-FA30-FC6F7DA17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916" y="1515030"/>
            <a:ext cx="3159648" cy="7853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600" baseline="30000" noProof="0" dirty="0">
                <a:latin typeface="Arial Nova" panose="020B0504020202020204" pitchFamily="34" charset="0"/>
              </a:rPr>
              <a:t>11</a:t>
            </a:r>
            <a:r>
              <a:rPr lang="en-US" sz="1600" noProof="0" dirty="0">
                <a:latin typeface="Arial Nova" panose="020B0504020202020204" pitchFamily="34" charset="0"/>
              </a:rPr>
              <a:t>N is the mirror of </a:t>
            </a:r>
            <a:r>
              <a:rPr lang="en-US" sz="1600" baseline="30000" noProof="0" dirty="0">
                <a:latin typeface="Arial Nova" panose="020B0504020202020204" pitchFamily="34" charset="0"/>
              </a:rPr>
              <a:t>11</a:t>
            </a:r>
            <a:r>
              <a:rPr lang="en-US" sz="1600" noProof="0" dirty="0">
                <a:latin typeface="Arial Nova" panose="020B0504020202020204" pitchFamily="34" charset="0"/>
              </a:rPr>
              <a:t>Be </a:t>
            </a:r>
          </a:p>
          <a:p>
            <a:pPr>
              <a:lnSpc>
                <a:spcPct val="150000"/>
              </a:lnSpc>
            </a:pPr>
            <a:r>
              <a:rPr lang="en-US" sz="1600" noProof="0" dirty="0">
                <a:latin typeface="Arial Nova" panose="020B0504020202020204" pitchFamily="34" charset="0"/>
              </a:rPr>
              <a:t>J</a:t>
            </a:r>
            <a:r>
              <a:rPr lang="en-US" sz="1600" baseline="30000" noProof="0" dirty="0">
                <a:latin typeface="Arial Nova" panose="020B0504020202020204" pitchFamily="34" charset="0"/>
                <a:cs typeface="Arial" panose="020B0604020202020204" pitchFamily="34" charset="0"/>
              </a:rPr>
              <a:t>π </a:t>
            </a:r>
            <a:r>
              <a:rPr lang="en-US" sz="1600" noProof="0" dirty="0">
                <a:latin typeface="Arial Nova" panose="020B0504020202020204" pitchFamily="34" charset="0"/>
                <a:cs typeface="Arial" panose="020B0604020202020204" pitchFamily="34" charset="0"/>
              </a:rPr>
              <a:t>= L ± ½   and    π = (-1)</a:t>
            </a:r>
            <a:r>
              <a:rPr lang="en-US" sz="1600" baseline="30000" noProof="0" dirty="0">
                <a:latin typeface="Arial Nova" panose="020B0504020202020204" pitchFamily="34" charset="0"/>
                <a:cs typeface="Arial" panose="020B0604020202020204" pitchFamily="34" charset="0"/>
              </a:rPr>
              <a:t>L</a:t>
            </a:r>
            <a:endParaRPr lang="en-US" sz="1600" noProof="0" dirty="0"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B42A6A2A-3132-1715-FD45-7565DAEF7718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2427558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noProof="0" dirty="0">
              <a:latin typeface="Arial Nova" panose="020B0504020202020204" pitchFamily="34" charset="0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228AF59C-7A9E-5E29-2009-43C216018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" y="685005"/>
            <a:ext cx="22090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aseline="30000" dirty="0">
                <a:latin typeface="Arial Nova" panose="020B0504020202020204" pitchFamily="34" charset="0"/>
              </a:rPr>
              <a:t>14</a:t>
            </a:r>
            <a:r>
              <a:rPr lang="en-US" noProof="0" dirty="0">
                <a:latin typeface="Arial Nova" panose="020B0504020202020204" pitchFamily="34" charset="0"/>
              </a:rPr>
              <a:t>N ( </a:t>
            </a:r>
            <a:r>
              <a:rPr lang="en-US" baseline="30000" noProof="0" dirty="0">
                <a:latin typeface="Arial Nova" panose="020B0504020202020204" pitchFamily="34" charset="0"/>
              </a:rPr>
              <a:t>3</a:t>
            </a:r>
            <a:r>
              <a:rPr lang="en-US" noProof="0" dirty="0">
                <a:latin typeface="Arial Nova" panose="020B0504020202020204" pitchFamily="34" charset="0"/>
              </a:rPr>
              <a:t>He, </a:t>
            </a:r>
            <a:r>
              <a:rPr lang="en-US" baseline="30000" noProof="0" dirty="0">
                <a:latin typeface="Arial Nova" panose="020B0504020202020204" pitchFamily="34" charset="0"/>
              </a:rPr>
              <a:t>6</a:t>
            </a:r>
            <a:r>
              <a:rPr lang="en-US" noProof="0" dirty="0">
                <a:latin typeface="Arial Nova" panose="020B0504020202020204" pitchFamily="34" charset="0"/>
              </a:rPr>
              <a:t>He ) </a:t>
            </a:r>
            <a:r>
              <a:rPr lang="en-US" baseline="30000" noProof="0" dirty="0">
                <a:latin typeface="Arial Nova" panose="020B0504020202020204" pitchFamily="34" charset="0"/>
              </a:rPr>
              <a:t>11</a:t>
            </a:r>
            <a:r>
              <a:rPr lang="en-US" noProof="0" dirty="0">
                <a:latin typeface="Arial Nova" panose="020B0504020202020204" pitchFamily="34" charset="0"/>
              </a:rPr>
              <a:t>N 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C30E3D33-959A-37EF-E10B-D64BC6896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697" y="987445"/>
            <a:ext cx="20922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noProof="0" dirty="0">
                <a:latin typeface="Arial Nova" panose="020B0504020202020204" pitchFamily="34" charset="0"/>
              </a:rPr>
              <a:t>0+    </a:t>
            </a:r>
            <a:r>
              <a:rPr lang="en-US" noProof="0" dirty="0">
                <a:latin typeface="Arial Nova" panose="020B0504020202020204" pitchFamily="34" charset="0"/>
                <a:cs typeface="Arial" panose="020B0604020202020204" pitchFamily="34" charset="0"/>
              </a:rPr>
              <a:t>½+     0+    J</a:t>
            </a:r>
            <a:r>
              <a:rPr lang="en-US" baseline="30000" noProof="0" dirty="0">
                <a:latin typeface="Arial Nova" panose="020B0504020202020204" pitchFamily="34" charset="0"/>
                <a:cs typeface="Arial" panose="020B0604020202020204" pitchFamily="34" charset="0"/>
              </a:rPr>
              <a:t>π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F60B3F16-9D1A-657E-9B06-F8AE7043EFA2}"/>
              </a:ext>
            </a:extLst>
          </p:cNvPr>
          <p:cNvSpPr/>
          <p:nvPr/>
        </p:nvSpPr>
        <p:spPr>
          <a:xfrm>
            <a:off x="3631126" y="685800"/>
            <a:ext cx="5275338" cy="88213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Arial Nova" panose="020B0504020202020204" pitchFamily="34" charset="0"/>
            </a:endParaRPr>
          </a:p>
        </p:txBody>
      </p:sp>
      <p:sp>
        <p:nvSpPr>
          <p:cNvPr id="11" name="Rectangle 59">
            <a:extLst>
              <a:ext uri="{FF2B5EF4-FFF2-40B4-BE49-F238E27FC236}">
                <a16:creationId xmlns:a16="http://schemas.microsoft.com/office/drawing/2014/main" id="{2E63E638-F397-59B8-39C4-0A8BC5FF0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6071" y="80870"/>
            <a:ext cx="2773323" cy="39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kern="0" baseline="30000" dirty="0">
                <a:solidFill>
                  <a:schemeClr val="bg1"/>
                </a:solidFill>
                <a:latin typeface="Arial Nova" panose="020B0504020202020204" pitchFamily="34" charset="0"/>
              </a:rPr>
              <a:t>14</a:t>
            </a:r>
            <a:r>
              <a:rPr lang="en-US" noProof="0" dirty="0">
                <a:solidFill>
                  <a:schemeClr val="bg1"/>
                </a:solidFill>
                <a:latin typeface="Arial Nova" panose="020B0504020202020204" pitchFamily="34" charset="0"/>
              </a:rPr>
              <a:t>N(</a:t>
            </a:r>
            <a:r>
              <a:rPr lang="en-US" baseline="30000" noProof="0" dirty="0">
                <a:solidFill>
                  <a:schemeClr val="bg1"/>
                </a:solidFill>
                <a:latin typeface="Arial Nova" panose="020B0504020202020204" pitchFamily="34" charset="0"/>
              </a:rPr>
              <a:t>3</a:t>
            </a:r>
            <a:r>
              <a:rPr lang="en-US" noProof="0" dirty="0">
                <a:solidFill>
                  <a:schemeClr val="bg1"/>
                </a:solidFill>
                <a:latin typeface="Arial Nova" panose="020B0504020202020204" pitchFamily="34" charset="0"/>
              </a:rPr>
              <a:t>He,</a:t>
            </a:r>
            <a:r>
              <a:rPr lang="en-US" baseline="30000" noProof="0" dirty="0">
                <a:solidFill>
                  <a:schemeClr val="bg1"/>
                </a:solidFill>
                <a:latin typeface="Arial Nova" panose="020B0504020202020204" pitchFamily="34" charset="0"/>
              </a:rPr>
              <a:t>6</a:t>
            </a:r>
            <a:r>
              <a:rPr lang="en-US" noProof="0" dirty="0">
                <a:solidFill>
                  <a:schemeClr val="bg1"/>
                </a:solidFill>
                <a:latin typeface="Arial Nova" panose="020B0504020202020204" pitchFamily="34" charset="0"/>
              </a:rPr>
              <a:t>He)</a:t>
            </a:r>
            <a:r>
              <a:rPr lang="en-US" baseline="30000" noProof="0" dirty="0">
                <a:solidFill>
                  <a:schemeClr val="bg1"/>
                </a:solidFill>
                <a:latin typeface="Arial Nova" panose="020B0504020202020204" pitchFamily="34" charset="0"/>
              </a:rPr>
              <a:t>11</a:t>
            </a:r>
            <a:r>
              <a:rPr lang="en-US" noProof="0" dirty="0">
                <a:solidFill>
                  <a:schemeClr val="bg1"/>
                </a:solidFill>
                <a:latin typeface="Arial Nova" panose="020B0504020202020204" pitchFamily="34" charset="0"/>
              </a:rPr>
              <a:t>N reaction 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DEEAA29D-F5BA-1B19-544C-6CD5D4D1A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772" y="702114"/>
            <a:ext cx="4929891" cy="846137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9F21A0C6-AC12-29AD-1481-E9B5BDADB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60" y="3690242"/>
            <a:ext cx="2765426" cy="1953120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C045B280-3D3D-F3F2-EED2-36E74384DC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988" y="2365710"/>
            <a:ext cx="2367611" cy="2802213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2D8E020D-2E0A-1B6F-4162-C18B5865C3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7488" y="3089608"/>
            <a:ext cx="2187130" cy="1928027"/>
          </a:xfrm>
          <a:prstGeom prst="rect">
            <a:avLst/>
          </a:prstGeom>
        </p:spPr>
      </p:pic>
      <p:pic>
        <p:nvPicPr>
          <p:cNvPr id="61" name="Imagem 60">
            <a:extLst>
              <a:ext uri="{FF2B5EF4-FFF2-40B4-BE49-F238E27FC236}">
                <a16:creationId xmlns:a16="http://schemas.microsoft.com/office/drawing/2014/main" id="{4A626432-ABD0-F52E-FA05-948FB581E3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4614" y="1820730"/>
            <a:ext cx="2149904" cy="1213655"/>
          </a:xfrm>
          <a:prstGeom prst="rect">
            <a:avLst/>
          </a:prstGeom>
        </p:spPr>
      </p:pic>
      <p:sp>
        <p:nvSpPr>
          <p:cNvPr id="62" name="Text Box 63">
            <a:extLst>
              <a:ext uri="{FF2B5EF4-FFF2-40B4-BE49-F238E27FC236}">
                <a16:creationId xmlns:a16="http://schemas.microsoft.com/office/drawing/2014/main" id="{F2D6261A-1595-7CAF-71B5-B2445D87D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8795" y="5117468"/>
            <a:ext cx="4151946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400" dirty="0">
                <a:latin typeface="Arial Nova" panose="020B0504020202020204" pitchFamily="34" charset="0"/>
              </a:rPr>
              <a:t>a) V. Guimarães et al. PRC 67(2003) 64601 </a:t>
            </a:r>
          </a:p>
          <a:p>
            <a:r>
              <a:rPr lang="pt-BR" altLang="pt-BR" sz="1400" dirty="0">
                <a:latin typeface="Arial Nova" panose="020B0504020202020204" pitchFamily="34" charset="0"/>
              </a:rPr>
              <a:t>b) Oliveira , </a:t>
            </a:r>
            <a:r>
              <a:rPr lang="pt-BR" altLang="pt-BR" sz="1400" dirty="0" err="1">
                <a:latin typeface="Arial Nova" panose="020B0504020202020204" pitchFamily="34" charset="0"/>
              </a:rPr>
              <a:t>Lepine-Szily</a:t>
            </a:r>
            <a:r>
              <a:rPr lang="pt-BR" altLang="pt-BR" sz="1400" dirty="0">
                <a:latin typeface="Arial Nova" panose="020B0504020202020204" pitchFamily="34" charset="0"/>
              </a:rPr>
              <a:t> et al. PRL 84 (2000) 4056 </a:t>
            </a:r>
          </a:p>
          <a:p>
            <a:r>
              <a:rPr lang="pt-BR" altLang="pt-BR" sz="1400" dirty="0">
                <a:latin typeface="Arial Nova" panose="020B0504020202020204" pitchFamily="34" charset="0"/>
              </a:rPr>
              <a:t>c) </a:t>
            </a:r>
            <a:r>
              <a:rPr lang="pt-BR" altLang="pt-BR" sz="1400" dirty="0" err="1">
                <a:latin typeface="Arial Nova" panose="020B0504020202020204" pitchFamily="34" charset="0"/>
              </a:rPr>
              <a:t>Markenroth</a:t>
            </a:r>
            <a:r>
              <a:rPr lang="pt-BR" altLang="pt-BR" sz="1400" dirty="0">
                <a:latin typeface="Arial Nova" panose="020B0504020202020204" pitchFamily="34" charset="0"/>
              </a:rPr>
              <a:t> et al. PRC 62 (2000) 34308 </a:t>
            </a:r>
          </a:p>
          <a:p>
            <a:r>
              <a:rPr lang="pt-BR" altLang="pt-BR" sz="1400" dirty="0">
                <a:latin typeface="Arial Nova" panose="020B0504020202020204" pitchFamily="34" charset="0"/>
              </a:rPr>
              <a:t>d) </a:t>
            </a:r>
            <a:r>
              <a:rPr lang="pt-BR" altLang="pt-BR" sz="1400" dirty="0" err="1">
                <a:latin typeface="Arial Nova" panose="020B0504020202020204" pitchFamily="34" charset="0"/>
              </a:rPr>
              <a:t>Axelson</a:t>
            </a:r>
            <a:r>
              <a:rPr lang="pt-BR" altLang="pt-BR" sz="1400" dirty="0">
                <a:latin typeface="Arial Nova" panose="020B0504020202020204" pitchFamily="34" charset="0"/>
              </a:rPr>
              <a:t> et al. PRC 54 (1996) R1511</a:t>
            </a:r>
          </a:p>
          <a:p>
            <a:r>
              <a:rPr lang="pt-BR" altLang="pt-BR" sz="1400" dirty="0">
                <a:latin typeface="Arial Nova" panose="020B0504020202020204" pitchFamily="34" charset="0"/>
              </a:rPr>
              <a:t>e) </a:t>
            </a:r>
            <a:r>
              <a:rPr lang="pt-BR" altLang="pt-BR" sz="1400" dirty="0" err="1">
                <a:latin typeface="Arial Nova" panose="020B0504020202020204" pitchFamily="34" charset="0"/>
              </a:rPr>
              <a:t>Azhari</a:t>
            </a:r>
            <a:r>
              <a:rPr lang="pt-BR" altLang="pt-BR" sz="1400" dirty="0">
                <a:latin typeface="Arial Nova" panose="020B0504020202020204" pitchFamily="34" charset="0"/>
              </a:rPr>
              <a:t> et al. PRC 57 (1998) 628</a:t>
            </a:r>
          </a:p>
        </p:txBody>
      </p:sp>
    </p:spTree>
    <p:extLst>
      <p:ext uri="{BB962C8B-B14F-4D97-AF65-F5344CB8AC3E}">
        <p14:creationId xmlns:p14="http://schemas.microsoft.com/office/powerpoint/2010/main" val="60988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C6A8D84A-1210-C32A-EDC3-AAB4EE1B3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FBE6-67EA-4A60-A9F2-0A70BC753026}" type="slidenum">
              <a:rPr lang="pt-BR" altLang="pt-BR" smtClean="0"/>
              <a:pPr/>
              <a:t>9</a:t>
            </a:fld>
            <a:endParaRPr lang="pt-BR" alt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46EBF68-3F97-BD4B-17EC-A5EAB2C2F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59227"/>
            <a:ext cx="4343400" cy="2986087"/>
          </a:xfrm>
          <a:prstGeom prst="rect">
            <a:avLst/>
          </a:prstGeom>
        </p:spPr>
      </p:pic>
      <p:sp>
        <p:nvSpPr>
          <p:cNvPr id="5" name="Rectangle 59">
            <a:extLst>
              <a:ext uri="{FF2B5EF4-FFF2-40B4-BE49-F238E27FC236}">
                <a16:creationId xmlns:a16="http://schemas.microsoft.com/office/drawing/2014/main" id="{6D246B64-C82D-00F7-03BF-6379A02CD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6071" y="80870"/>
            <a:ext cx="3331361" cy="394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kern="0" dirty="0" err="1">
                <a:solidFill>
                  <a:schemeClr val="bg1"/>
                </a:solidFill>
                <a:latin typeface="Arial Nova" panose="020B0504020202020204" pitchFamily="34" charset="0"/>
              </a:rPr>
              <a:t>Tz</a:t>
            </a:r>
            <a:r>
              <a:rPr kumimoji="1" lang="en-US" altLang="ja-JP" kern="0" dirty="0">
                <a:solidFill>
                  <a:schemeClr val="bg1"/>
                </a:solidFill>
                <a:latin typeface="Arial Nova" panose="020B0504020202020204" pitchFamily="34" charset="0"/>
              </a:rPr>
              <a:t>= 3/2 and inversion of orbital</a:t>
            </a:r>
            <a:endParaRPr lang="en-US" noProof="0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2FDA213A-E5D1-3116-15A9-C20DCA7B5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558" y="838200"/>
            <a:ext cx="4742306" cy="33528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7">
            <a:extLst>
              <a:ext uri="{FF2B5EF4-FFF2-40B4-BE49-F238E27FC236}">
                <a16:creationId xmlns:a16="http://schemas.microsoft.com/office/drawing/2014/main" id="{5B3F781A-C782-B938-13C7-01D74FBD6D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64932" y="3124200"/>
            <a:ext cx="609600" cy="76200"/>
          </a:xfrm>
          <a:prstGeom prst="line">
            <a:avLst/>
          </a:prstGeom>
          <a:noFill/>
          <a:ln w="28575">
            <a:solidFill>
              <a:srgbClr val="4645E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Arial Nova" panose="020B0504020202020204" pitchFamily="34" charset="0"/>
            </a:endParaRP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A561EB0C-A43D-AF2B-8DB0-430401320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9464" y="4043896"/>
            <a:ext cx="339546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1200" dirty="0">
                <a:solidFill>
                  <a:srgbClr val="FF0000"/>
                </a:solidFill>
                <a:latin typeface="Arial Nova" panose="020B0504020202020204" pitchFamily="34" charset="0"/>
              </a:rPr>
              <a:t>1)  V. Guimarães et al.  PRC 67(2003) 64601</a:t>
            </a:r>
            <a:r>
              <a:rPr lang="pt-BR" altLang="pt-BR" sz="1200" dirty="0">
                <a:solidFill>
                  <a:srgbClr val="FFFF00"/>
                </a:solidFill>
                <a:latin typeface="Arial Nova" panose="020B0504020202020204" pitchFamily="34" charset="0"/>
              </a:rPr>
              <a:t> </a:t>
            </a:r>
          </a:p>
          <a:p>
            <a:r>
              <a:rPr lang="pt-BR" altLang="pt-BR" sz="1200" dirty="0">
                <a:solidFill>
                  <a:srgbClr val="6666FF"/>
                </a:solidFill>
                <a:latin typeface="Arial Nova" panose="020B0504020202020204" pitchFamily="34" charset="0"/>
              </a:rPr>
              <a:t>2)  Oliveira et al. PRL 84 (2000) 4056 </a:t>
            </a:r>
          </a:p>
          <a:p>
            <a:r>
              <a:rPr lang="pt-BR" altLang="pt-BR" sz="1200" dirty="0">
                <a:solidFill>
                  <a:srgbClr val="6666FF"/>
                </a:solidFill>
                <a:latin typeface="Arial Nova" panose="020B0504020202020204" pitchFamily="34" charset="0"/>
              </a:rPr>
              <a:t>3)   </a:t>
            </a:r>
            <a:r>
              <a:rPr lang="pt-BR" altLang="pt-BR" sz="1200" dirty="0" err="1">
                <a:solidFill>
                  <a:srgbClr val="6666FF"/>
                </a:solidFill>
                <a:latin typeface="Arial Nova" panose="020B0504020202020204" pitchFamily="34" charset="0"/>
              </a:rPr>
              <a:t>Markenroth</a:t>
            </a:r>
            <a:r>
              <a:rPr lang="pt-BR" altLang="pt-BR" sz="1200" dirty="0">
                <a:solidFill>
                  <a:srgbClr val="6666FF"/>
                </a:solidFill>
                <a:latin typeface="Arial Nova" panose="020B0504020202020204" pitchFamily="34" charset="0"/>
              </a:rPr>
              <a:t> et al. PRC 62 (2000) 34308</a:t>
            </a:r>
            <a:r>
              <a:rPr lang="pt-BR" altLang="pt-BR" sz="1200" dirty="0">
                <a:latin typeface="Arial Nova" panose="020B0504020202020204" pitchFamily="34" charset="0"/>
              </a:rPr>
              <a:t> </a:t>
            </a:r>
          </a:p>
          <a:p>
            <a:r>
              <a:rPr lang="pt-BR" altLang="pt-BR" sz="1200" dirty="0">
                <a:solidFill>
                  <a:srgbClr val="33CC33"/>
                </a:solidFill>
                <a:latin typeface="Arial Nova" panose="020B0504020202020204" pitchFamily="34" charset="0"/>
              </a:rPr>
              <a:t>4)  </a:t>
            </a:r>
            <a:r>
              <a:rPr lang="pt-BR" altLang="pt-BR" sz="1200" dirty="0" err="1">
                <a:solidFill>
                  <a:srgbClr val="33CC33"/>
                </a:solidFill>
                <a:latin typeface="Arial Nova" panose="020B0504020202020204" pitchFamily="34" charset="0"/>
              </a:rPr>
              <a:t>Axelson</a:t>
            </a:r>
            <a:r>
              <a:rPr lang="pt-BR" altLang="pt-BR" sz="1200" dirty="0">
                <a:solidFill>
                  <a:srgbClr val="33CC33"/>
                </a:solidFill>
                <a:latin typeface="Arial Nova" panose="020B0504020202020204" pitchFamily="34" charset="0"/>
              </a:rPr>
              <a:t> et al. PRC 54 (1996) R1511</a:t>
            </a:r>
          </a:p>
          <a:p>
            <a:r>
              <a:rPr lang="pt-BR" altLang="pt-BR" sz="1200" dirty="0">
                <a:solidFill>
                  <a:srgbClr val="33CC33"/>
                </a:solidFill>
                <a:latin typeface="Arial Nova" panose="020B0504020202020204" pitchFamily="34" charset="0"/>
              </a:rPr>
              <a:t>5)  </a:t>
            </a:r>
            <a:r>
              <a:rPr lang="pt-BR" altLang="pt-BR" sz="1200" dirty="0" err="1">
                <a:solidFill>
                  <a:srgbClr val="33CC33"/>
                </a:solidFill>
                <a:latin typeface="Arial Nova" panose="020B0504020202020204" pitchFamily="34" charset="0"/>
              </a:rPr>
              <a:t>Azhari</a:t>
            </a:r>
            <a:r>
              <a:rPr lang="pt-BR" altLang="pt-BR" sz="1200" dirty="0">
                <a:solidFill>
                  <a:srgbClr val="33CC33"/>
                </a:solidFill>
                <a:latin typeface="Arial Nova" panose="020B0504020202020204" pitchFamily="34" charset="0"/>
              </a:rPr>
              <a:t> et al.  PRC 57 (1998) 628</a:t>
            </a: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FD4A785D-D3E4-E8CC-CC7A-A9696585C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9464" y="5256724"/>
            <a:ext cx="3200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1200" dirty="0">
                <a:solidFill>
                  <a:srgbClr val="0000FF"/>
                </a:solidFill>
                <a:latin typeface="Arial Nova" panose="020B0504020202020204" pitchFamily="34" charset="0"/>
              </a:rPr>
              <a:t>6) </a:t>
            </a:r>
            <a:r>
              <a:rPr lang="pt-BR" altLang="pt-BR" sz="1200" dirty="0" err="1">
                <a:solidFill>
                  <a:srgbClr val="0000FF"/>
                </a:solidFill>
                <a:latin typeface="Arial Nova" panose="020B0504020202020204" pitchFamily="34" charset="0"/>
              </a:rPr>
              <a:t>Golberg</a:t>
            </a:r>
            <a:r>
              <a:rPr lang="pt-BR" altLang="pt-BR" sz="1200" dirty="0">
                <a:solidFill>
                  <a:srgbClr val="0000FF"/>
                </a:solidFill>
                <a:latin typeface="Arial Nova" panose="020B0504020202020204" pitchFamily="34" charset="0"/>
              </a:rPr>
              <a:t> et al.  PRC 69 (2004) R31302</a:t>
            </a:r>
          </a:p>
          <a:p>
            <a:r>
              <a:rPr lang="pt-BR" altLang="pt-BR" sz="1200" dirty="0">
                <a:solidFill>
                  <a:srgbClr val="0000FF"/>
                </a:solidFill>
                <a:latin typeface="Arial Nova" panose="020B0504020202020204" pitchFamily="34" charset="0"/>
              </a:rPr>
              <a:t>7) </a:t>
            </a:r>
            <a:r>
              <a:rPr lang="pt-BR" altLang="pt-BR" sz="1200" dirty="0" err="1">
                <a:solidFill>
                  <a:srgbClr val="0000FF"/>
                </a:solidFill>
                <a:latin typeface="Arial Nova" panose="020B0504020202020204" pitchFamily="34" charset="0"/>
              </a:rPr>
              <a:t>Lepine</a:t>
            </a:r>
            <a:r>
              <a:rPr lang="pt-BR" altLang="pt-BR" sz="1200" dirty="0">
                <a:solidFill>
                  <a:srgbClr val="0000FF"/>
                </a:solidFill>
                <a:latin typeface="Arial Nova" panose="020B0504020202020204" pitchFamily="34" charset="0"/>
              </a:rPr>
              <a:t> et al.  NPA 722 (2003) 512c</a:t>
            </a:r>
          </a:p>
          <a:p>
            <a:r>
              <a:rPr lang="pt-BR" altLang="pt-BR" sz="1200" dirty="0">
                <a:solidFill>
                  <a:srgbClr val="0000FF"/>
                </a:solidFill>
                <a:latin typeface="Arial Nova" panose="020B0504020202020204" pitchFamily="34" charset="0"/>
              </a:rPr>
              <a:t>8) Peters et al. PRC 68 (2003) 3460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E6A48BCB-971C-2411-4673-A5A17941C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3026" y="4003942"/>
            <a:ext cx="111601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1200" dirty="0">
                <a:solidFill>
                  <a:srgbClr val="FF3300"/>
                </a:solidFill>
                <a:latin typeface="Arial Nova" panose="020B0504020202020204" pitchFamily="34" charset="0"/>
              </a:rPr>
              <a:t>1)  -1.31 (5) </a:t>
            </a:r>
          </a:p>
          <a:p>
            <a:r>
              <a:rPr lang="pt-BR" altLang="pt-BR" sz="1200" dirty="0">
                <a:solidFill>
                  <a:srgbClr val="6666FF"/>
                </a:solidFill>
                <a:latin typeface="Arial Nova" panose="020B0504020202020204" pitchFamily="34" charset="0"/>
              </a:rPr>
              <a:t>2)  -1.63 (5) </a:t>
            </a:r>
          </a:p>
          <a:p>
            <a:r>
              <a:rPr lang="pt-BR" altLang="pt-BR" sz="1200" dirty="0">
                <a:solidFill>
                  <a:srgbClr val="6666FF"/>
                </a:solidFill>
                <a:latin typeface="Arial Nova" panose="020B0504020202020204" pitchFamily="34" charset="0"/>
              </a:rPr>
              <a:t>3)  -1.27(18)</a:t>
            </a:r>
          </a:p>
          <a:p>
            <a:r>
              <a:rPr lang="pt-BR" altLang="pt-BR" sz="1200" dirty="0">
                <a:solidFill>
                  <a:srgbClr val="33CC33"/>
                </a:solidFill>
                <a:latin typeface="Arial Nova" panose="020B0504020202020204" pitchFamily="34" charset="0"/>
              </a:rPr>
              <a:t>4)  -1.30 (4) </a:t>
            </a:r>
          </a:p>
          <a:p>
            <a:r>
              <a:rPr lang="pt-BR" altLang="pt-BR" sz="1200" dirty="0">
                <a:solidFill>
                  <a:srgbClr val="33CC33"/>
                </a:solidFill>
                <a:latin typeface="Arial Nova" panose="020B0504020202020204" pitchFamily="34" charset="0"/>
              </a:rPr>
              <a:t>5)  -1.45 (40)</a:t>
            </a:r>
            <a:r>
              <a:rPr lang="pt-BR" altLang="pt-BR" sz="1200" dirty="0">
                <a:latin typeface="Arial Nova" panose="020B0504020202020204" pitchFamily="34" charset="0"/>
              </a:rPr>
              <a:t> </a:t>
            </a: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DC700597-A7B7-9318-3006-3AE05197C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207" y="784538"/>
            <a:ext cx="3509457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noProof="0" dirty="0">
                <a:solidFill>
                  <a:srgbClr val="C00000"/>
                </a:solidFill>
                <a:latin typeface="Arial Nova" panose="020B0504020202020204" pitchFamily="34" charset="0"/>
              </a:rPr>
              <a:t>         Neutron </a:t>
            </a:r>
            <a:r>
              <a:rPr lang="en-US" sz="1600" dirty="0">
                <a:solidFill>
                  <a:srgbClr val="C00000"/>
                </a:solidFill>
                <a:latin typeface="Arial Nova" panose="020B0504020202020204" pitchFamily="34" charset="0"/>
              </a:rPr>
              <a:t>rich nuclei</a:t>
            </a:r>
            <a:endParaRPr lang="en-US" sz="1600" noProof="0" dirty="0">
              <a:solidFill>
                <a:srgbClr val="C00000"/>
              </a:solidFill>
              <a:latin typeface="Arial Nova" panose="020B0504020202020204" pitchFamily="34" charset="0"/>
            </a:endParaRPr>
          </a:p>
          <a:p>
            <a:r>
              <a:rPr lang="en-US" sz="1600" noProof="0" dirty="0">
                <a:solidFill>
                  <a:srgbClr val="C00000"/>
                </a:solidFill>
                <a:latin typeface="Arial Nova" panose="020B0504020202020204" pitchFamily="34" charset="0"/>
              </a:rPr>
              <a:t>Sn (neutron separation energy)</a:t>
            </a:r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069547F0-2B9D-92FF-78F6-E83A0411E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7771" y="721694"/>
            <a:ext cx="3509457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noProof="0" dirty="0">
                <a:solidFill>
                  <a:srgbClr val="C00000"/>
                </a:solidFill>
                <a:latin typeface="Arial Nova" panose="020B0504020202020204" pitchFamily="34" charset="0"/>
              </a:rPr>
              <a:t>        Proton </a:t>
            </a:r>
            <a:r>
              <a:rPr lang="en-US" sz="1600" dirty="0">
                <a:solidFill>
                  <a:srgbClr val="C00000"/>
                </a:solidFill>
                <a:latin typeface="Arial Nova" panose="020B0504020202020204" pitchFamily="34" charset="0"/>
              </a:rPr>
              <a:t>rich nuclei</a:t>
            </a:r>
            <a:endParaRPr lang="en-US" sz="1600" noProof="0" dirty="0">
              <a:solidFill>
                <a:srgbClr val="C00000"/>
              </a:solidFill>
              <a:latin typeface="Arial Nova" panose="020B0504020202020204" pitchFamily="34" charset="0"/>
            </a:endParaRPr>
          </a:p>
          <a:p>
            <a:r>
              <a:rPr lang="en-US" sz="1600" noProof="0" dirty="0" err="1">
                <a:solidFill>
                  <a:srgbClr val="C00000"/>
                </a:solidFill>
                <a:latin typeface="Arial Nova" panose="020B0504020202020204" pitchFamily="34" charset="0"/>
              </a:rPr>
              <a:t>Sp</a:t>
            </a:r>
            <a:r>
              <a:rPr lang="en-US" sz="1600" noProof="0" dirty="0">
                <a:solidFill>
                  <a:srgbClr val="C00000"/>
                </a:solidFill>
                <a:latin typeface="Arial Nova" panose="020B0504020202020204" pitchFamily="34" charset="0"/>
              </a:rPr>
              <a:t> (</a:t>
            </a:r>
            <a:r>
              <a:rPr lang="en-US" sz="1600" dirty="0">
                <a:solidFill>
                  <a:srgbClr val="C00000"/>
                </a:solidFill>
                <a:latin typeface="Arial Nova" panose="020B0504020202020204" pitchFamily="34" charset="0"/>
              </a:rPr>
              <a:t>proto</a:t>
            </a:r>
            <a:r>
              <a:rPr lang="en-US" sz="1600" noProof="0" dirty="0">
                <a:solidFill>
                  <a:srgbClr val="C00000"/>
                </a:solidFill>
                <a:latin typeface="Arial Nova" panose="020B0504020202020204" pitchFamily="34" charset="0"/>
              </a:rPr>
              <a:t>n separation energy)</a:t>
            </a:r>
          </a:p>
        </p:txBody>
      </p:sp>
    </p:spTree>
    <p:extLst>
      <p:ext uri="{BB962C8B-B14F-4D97-AF65-F5344CB8AC3E}">
        <p14:creationId xmlns:p14="http://schemas.microsoft.com/office/powerpoint/2010/main" val="100069558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63359</TotalTime>
  <Words>2396</Words>
  <Application>Microsoft Office PowerPoint</Application>
  <PresentationFormat>Apresentação na tela (4:3)</PresentationFormat>
  <Paragraphs>339</Paragraphs>
  <Slides>29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8" baseType="lpstr">
      <vt:lpstr>Arial</vt:lpstr>
      <vt:lpstr>Arial Nova</vt:lpstr>
      <vt:lpstr>Calibri</vt:lpstr>
      <vt:lpstr>DejaVu Sans</vt:lpstr>
      <vt:lpstr>Symbol</vt:lpstr>
      <vt:lpstr>Tahoma</vt:lpstr>
      <vt:lpstr>Times New Roman</vt:lpstr>
      <vt:lpstr>Wingdings</vt:lpstr>
      <vt:lpstr>Retrospectiva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University of Notre Dame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Astrophysics Studies</dc:title>
  <dc:creator>University of Notre Dame</dc:creator>
  <cp:lastModifiedBy>Valdir Guimaraes</cp:lastModifiedBy>
  <cp:revision>1235</cp:revision>
  <cp:lastPrinted>2001-10-05T14:15:14Z</cp:lastPrinted>
  <dcterms:created xsi:type="dcterms:W3CDTF">2001-07-24T14:58:43Z</dcterms:created>
  <dcterms:modified xsi:type="dcterms:W3CDTF">2025-06-03T15:21:47Z</dcterms:modified>
</cp:coreProperties>
</file>