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460" r:id="rId3"/>
    <p:sldId id="375" r:id="rId4"/>
    <p:sldId id="427" r:id="rId5"/>
    <p:sldId id="428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2" r:id="rId16"/>
    <p:sldId id="473" r:id="rId17"/>
    <p:sldId id="384" r:id="rId18"/>
    <p:sldId id="47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99"/>
    <a:srgbClr val="3366FF"/>
    <a:srgbClr val="FFFFCC"/>
    <a:srgbClr val="CCFF99"/>
    <a:srgbClr val="FFCC99"/>
    <a:srgbClr val="808000"/>
    <a:srgbClr val="99FF99"/>
    <a:srgbClr val="99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0814" autoAdjust="0"/>
  </p:normalViewPr>
  <p:slideViewPr>
    <p:cSldViewPr>
      <p:cViewPr varScale="1">
        <p:scale>
          <a:sx n="64" d="100"/>
          <a:sy n="64" d="100"/>
        </p:scale>
        <p:origin x="-14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0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6010DE-3E77-4BB0-B178-8301D468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FEA982-DE3B-4E6A-85F6-12CFF8AEB02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E261C4-FF27-4188-934D-03B1A8F3DEE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C855A-D757-4708-BD4D-6B659A794B7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010DE-3E77-4BB0-B178-8301D4685D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420B-A88D-44CA-A268-090329C05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1620-50A4-4486-9F44-B6854878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1BD2-7FFB-43E5-899A-66446652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1471-9B06-4CFA-A640-2DEF6D0D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7370-96A6-482F-8A54-7D1396FE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68FB-0144-4AA2-B145-3A0AE074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09B1-9CA8-4FFA-93FC-94CC63760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4FE6-65FE-4CE8-B974-A6D64FD4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1ED57-18EE-4767-BB23-4B193F413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3B2A3-1FB9-4D78-8A34-B92F93B4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181C-5D0D-47FF-9354-7A36DF90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N.N. Scoccola - Trento 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1CFDA5D-988C-40D5-ABEA-43285825A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0.xml"/><Relationship Id="rId7" Type="http://schemas.openxmlformats.org/officeDocument/2006/relationships/image" Target="../media/image4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tags" Target="../tags/tag31.xml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tags" Target="../tags/tag37.xml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9.png"/><Relationship Id="rId4" Type="http://schemas.openxmlformats.org/officeDocument/2006/relationships/tags" Target="../tags/tag38.xml"/><Relationship Id="rId9" Type="http://schemas.openxmlformats.org/officeDocument/2006/relationships/image" Target="../media/image5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image" Target="../media/image6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2.png"/><Relationship Id="rId5" Type="http://schemas.openxmlformats.org/officeDocument/2006/relationships/image" Target="../media/image59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tags" Target="../tags/tag4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tags" Target="../tags/tag11.xml"/><Relationship Id="rId10" Type="http://schemas.openxmlformats.org/officeDocument/2006/relationships/image" Target="../media/image28.png"/><Relationship Id="rId4" Type="http://schemas.openxmlformats.org/officeDocument/2006/relationships/tags" Target="../tags/tag10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6.png"/><Relationship Id="rId3" Type="http://schemas.openxmlformats.org/officeDocument/2006/relationships/tags" Target="../tags/tag1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5" Type="http://schemas.openxmlformats.org/officeDocument/2006/relationships/tags" Target="../tags/tag16.xml"/><Relationship Id="rId10" Type="http://schemas.openxmlformats.org/officeDocument/2006/relationships/image" Target="../media/image22.png"/><Relationship Id="rId4" Type="http://schemas.openxmlformats.org/officeDocument/2006/relationships/tags" Target="../tags/tag15.xml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9.xml"/><Relationship Id="rId7" Type="http://schemas.openxmlformats.org/officeDocument/2006/relationships/image" Target="../media/image27.png"/><Relationship Id="rId12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4" Type="http://schemas.openxmlformats.org/officeDocument/2006/relationships/tags" Target="../tags/tag20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3.xml"/><Relationship Id="rId7" Type="http://schemas.openxmlformats.org/officeDocument/2006/relationships/image" Target="../media/image37.png"/><Relationship Id="rId12" Type="http://schemas.openxmlformats.org/officeDocument/2006/relationships/image" Target="../media/image4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0.png"/><Relationship Id="rId4" Type="http://schemas.openxmlformats.org/officeDocument/2006/relationships/tags" Target="../tags/tag24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7.xml"/><Relationship Id="rId7" Type="http://schemas.openxmlformats.org/officeDocument/2006/relationships/image" Target="../media/image4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660" y="2984123"/>
            <a:ext cx="8915400" cy="2578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AutoShap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52400" y="228600"/>
                <a:ext cx="87630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FF9900">
                  <a:alpha val="34901"/>
                </a:srgbClr>
              </a:solidFill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+mn-lt"/>
                  </a:rPr>
                  <a:t>Anomalous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+mn-lt"/>
                  </a:rPr>
                  <a:t> decay in a strong magnetic field</a:t>
                </a:r>
                <a:endParaRPr lang="es-AR" sz="40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51" name="AutoShap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228600"/>
                <a:ext cx="8763000" cy="1828800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74757" y="2115750"/>
            <a:ext cx="413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N. N. Scoccola</a:t>
            </a:r>
          </a:p>
          <a:p>
            <a:pPr algn="ctr"/>
            <a:r>
              <a:rPr lang="en-US" sz="2000">
                <a:latin typeface="Arial" charset="0"/>
              </a:rPr>
              <a:t>Tandar Lab -CNEA– Buenos Aires</a:t>
            </a:r>
            <a:r>
              <a:rPr lang="en-US">
                <a:latin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5"/>
              <p:cNvSpPr txBox="1">
                <a:spLocks noChangeArrowheads="1"/>
              </p:cNvSpPr>
              <p:nvPr/>
            </p:nvSpPr>
            <p:spPr bwMode="auto">
              <a:xfrm>
                <a:off x="252725" y="3395559"/>
                <a:ext cx="8839200" cy="1915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  <a:p>
                <a:pPr>
                  <a:defRPr/>
                </a:pPr>
                <a:r>
                  <a:rPr lang="en-US" sz="2000" dirty="0" smtClean="0">
                    <a:latin typeface="+mn-lt"/>
                  </a:rPr>
                  <a:t>• Motivation</a:t>
                </a:r>
              </a:p>
              <a:p>
                <a:pPr>
                  <a:defRPr/>
                </a:pPr>
                <a:endParaRPr lang="en-US" sz="800" dirty="0" smtClean="0">
                  <a:latin typeface="+mn-lt"/>
                </a:endParaRPr>
              </a:p>
              <a:p>
                <a:pPr marL="115888" indent="-115888">
                  <a:buFont typeface="Arial" pitchFamily="34" charset="0"/>
                  <a:buChar char="•"/>
                  <a:defRPr/>
                </a:pP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NJL model at finite B: Quark mass,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mass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err="1" smtClean="0">
                    <a:latin typeface="+mn-lt"/>
                  </a:rPr>
                  <a:t>qq</a:t>
                </a:r>
                <a:r>
                  <a:rPr lang="en-US" sz="2000" dirty="0" smtClean="0">
                    <a:latin typeface="+mn-lt"/>
                  </a:rPr>
                  <a:t> coupling constant </a:t>
                </a:r>
              </a:p>
              <a:p>
                <a:pPr>
                  <a:defRPr/>
                </a:pPr>
                <a:endParaRPr lang="en-US" sz="1000" dirty="0">
                  <a:solidFill>
                    <a:srgbClr val="000000"/>
                  </a:solidFill>
                  <a:latin typeface="Arial"/>
                </a:endParaRPr>
              </a:p>
              <a:p>
                <a:pPr lvl="0" eaLnBrk="1" hangingPunct="1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/>
                  </a:rPr>
                  <a:t>•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+mn-lt"/>
                  </a:rPr>
                  <a:t>Anomalous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decay at finite B in NJL model</a:t>
                </a:r>
                <a:endParaRPr lang="en-US" sz="2000" dirty="0" smtClean="0">
                  <a:solidFill>
                    <a:srgbClr val="000000"/>
                  </a:solidFill>
                  <a:latin typeface="+mn-lt"/>
                </a:endParaRPr>
              </a:p>
              <a:p>
                <a:pPr lvl="0" eaLnBrk="1" hangingPunct="1">
                  <a:defRPr/>
                </a:pPr>
                <a:endParaRPr lang="en-US" sz="1000" dirty="0" smtClean="0">
                  <a:latin typeface="+mn-lt"/>
                </a:endParaRPr>
              </a:p>
              <a:p>
                <a:pPr>
                  <a:defRPr/>
                </a:pPr>
                <a:r>
                  <a:rPr lang="en-US" sz="2000" dirty="0" smtClean="0">
                    <a:latin typeface="+mn-lt"/>
                  </a:rPr>
                  <a:t>• Summary </a:t>
                </a:r>
                <a:r>
                  <a:rPr lang="en-US" sz="2000" dirty="0">
                    <a:latin typeface="+mn-lt"/>
                  </a:rPr>
                  <a:t>&amp; </a:t>
                </a:r>
                <a:r>
                  <a:rPr lang="en-US" sz="2000" dirty="0" smtClean="0">
                    <a:latin typeface="+mn-lt"/>
                  </a:rPr>
                  <a:t>Conclusions</a:t>
                </a:r>
                <a:r>
                  <a:rPr lang="pt-BR" sz="2000" dirty="0" smtClean="0">
                    <a:solidFill>
                      <a:srgbClr val="00B050"/>
                    </a:solidFill>
                    <a:latin typeface="+mn-lt"/>
                  </a:rPr>
                  <a:t> </a:t>
                </a:r>
                <a:endParaRPr lang="en-US" dirty="0" smtClean="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24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725" y="3395559"/>
                <a:ext cx="8839200" cy="1915204"/>
              </a:xfrm>
              <a:prstGeom prst="rect">
                <a:avLst/>
              </a:prstGeom>
              <a:blipFill rotWithShape="1">
                <a:blip r:embed="rId4"/>
                <a:stretch>
                  <a:fillRect l="-690" b="-47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638432" y="3107635"/>
            <a:ext cx="1603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OUTLINE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81401" y="6223041"/>
            <a:ext cx="901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In collaboration with M. Coppola and D. Gomez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Dumm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3007" y="5045285"/>
            <a:ext cx="8818593" cy="1725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8392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after taking Dirac trace and performing momentum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228600"/>
                <a:ext cx="86868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dirty="0" smtClean="0">
                    <a:solidFill>
                      <a:srgbClr val="0070C0"/>
                    </a:solidFill>
                    <a:latin typeface="+mn-lt"/>
                  </a:rPr>
                  <a:t>A</a:t>
                </a:r>
                <a:r>
                  <a:rPr lang="en-US" sz="1900" dirty="0" smtClean="0">
                    <a:solidFill>
                      <a:srgbClr val="0070C0"/>
                    </a:solidFill>
                    <a:latin typeface="Arial"/>
                  </a:rPr>
                  <a:t>fter </a:t>
                </a:r>
                <a:r>
                  <a:rPr lang="en-US" sz="1900" dirty="0">
                    <a:solidFill>
                      <a:srgbClr val="0070C0"/>
                    </a:solidFill>
                    <a:latin typeface="Arial"/>
                  </a:rPr>
                  <a:t>taking Dirac trace and performing momentum </a:t>
                </a:r>
                <a:r>
                  <a:rPr lang="en-US" sz="1900" dirty="0" smtClean="0">
                    <a:solidFill>
                      <a:srgbClr val="0070C0"/>
                    </a:solidFill>
                    <a:latin typeface="Arial"/>
                  </a:rPr>
                  <a:t>integration this</a:t>
                </a:r>
                <a:r>
                  <a:rPr lang="en-US" sz="1900" dirty="0" smtClean="0">
                    <a:solidFill>
                      <a:srgbClr val="0070C0"/>
                    </a:solidFill>
                    <a:latin typeface="+mn-lt"/>
                  </a:rPr>
                  <a:t> expression can be conveniently worked out in the </a:t>
                </a:r>
                <a:r>
                  <a:rPr lang="en-US" sz="1900" dirty="0" smtClean="0">
                    <a:solidFill>
                      <a:srgbClr val="FF0000"/>
                    </a:solidFill>
                    <a:latin typeface="+mn-lt"/>
                  </a:rPr>
                  <a:t>pion rest frame. Assuming, in addition,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900" dirty="0" smtClean="0">
                    <a:solidFill>
                      <a:srgbClr val="00B050"/>
                    </a:solidFill>
                    <a:latin typeface="+mn-lt"/>
                  </a:rPr>
                  <a:t> </a:t>
                </a:r>
                <a:r>
                  <a:rPr lang="en-US" sz="1900" dirty="0" smtClean="0">
                    <a:latin typeface="+mn-lt"/>
                  </a:rPr>
                  <a:t>we get </a:t>
                </a:r>
                <a:endParaRPr lang="en-US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686800" cy="969496"/>
              </a:xfrm>
              <a:prstGeom prst="rect">
                <a:avLst/>
              </a:prstGeom>
              <a:blipFill>
                <a:blip r:embed="rId6"/>
                <a:stretch>
                  <a:fillRect l="-632" t="-3774" r="-632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pagestyle{empty}&#10;\begin{document}&#10;&#10;\begin{align}&#10;R^{\mu\nu}_f \ = \ \dfrac{ i\,g_{\pi qq} \, e^2 N_c\, M}{\pi^2} \&#10;p^0 \,\epsilon^{0\mu\nu\lambda} \, p_\lambda \, \mathcal{I}_f \ ,&#10;\nonumber&#10;\end{align}&#10;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510313"/>
            <a:ext cx="4191000" cy="56063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\begin{align}&#10;\mathcal{I}_f \ = \ &amp; \frac{q_f^2 \, B_f}{e^2} \,&#10;\int_0^\infty d\tau_1 \int_0^\infty d\tau_2 \int_0^\infty d\tau_3 \:&#10;\dfrac{1 +  t_1 t_3 - (t_1 + t_3) t_2}{(\tau_1+\tau_2+\tau_3)\,T_f}&#10;\;\exp \big[-(\tau_1+\tau_2+\tau_3)\, M^2\big]&#10;\nonumber\\[2mm] &amp; \times \;&#10;\exp\left[\frac{4 \tau_1 \tau_3\, (p^0)^2 + (\tau_1 +&#10;\tau_3)\tau_2\,p_\parallel^2}{\tau_1+\tau_2+\tau_3}\, - \,&#10;\frac{(t_1 + t_3)t_2\, \vec p_\perp \!\!\,^2}{T_f \, B_f}\right] \ .&#10;\nonumber&#10;\end{align}&#10;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0" y="2649823"/>
            <a:ext cx="7779429" cy="1367977"/>
          </a:xfrm>
          <a:prstGeom prst="rect">
            <a:avLst/>
          </a:prstGeom>
        </p:spPr>
      </p:pic>
      <p:pic>
        <p:nvPicPr>
          <p:cNvPr id="7" name="Picture 6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noindent where $t_i = \tanh (\tau_i B_f)$ and $T_f=t_1+t_2+t_3 +&#10;t_1 t_2 t_3$.&#10;&#10;&#10;&#10;&#10;\end{document}&#10;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8" y="4398971"/>
            <a:ext cx="5871237" cy="265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045285"/>
            <a:ext cx="69433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900" dirty="0" smtClean="0">
                <a:latin typeface="+mn-lt"/>
              </a:rPr>
              <a:t>Next we perform the sum over photon polarizations. We obtain</a:t>
            </a:r>
            <a:endParaRPr lang="en-US" sz="19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007" y="202304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with</a:t>
            </a:r>
            <a:endParaRPr lang="en-US" sz="2000" dirty="0">
              <a:latin typeface="+mn-lt"/>
            </a:endParaRPr>
          </a:p>
        </p:txBody>
      </p:sp>
      <p:pic>
        <p:nvPicPr>
          <p:cNvPr id="11" name="Picture 10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\sum_{\lambda_p,\lambda_k=\pm} \big|&#10;\epsilon_\mu(p,\lambda_p)^\ast\,&#10;\epsilon_\nu(k,\lambda_k)^\ast\,\big(R^{\mu\nu}_u -&#10;R^{\mu\nu}_d\big) \big|^2 \ = \ 2\,m_\pi^4\,\alpha^2&#10;\left(\dfrac{g_{\pi qq} \, N_c\, M}{\pi}\right)^2 \,&#10;(\mathcal{I}_u-\mathcal{I}_d)^2&#10;\nonumber&#10;\end{align}&#10;\noindent&#10;where $\alpha = e^2/(4\pi)$ is the fine structure constant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8" y="5625551"/>
            <a:ext cx="8271021" cy="10958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1441821"/>
            <a:ext cx="4419600" cy="781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1" y="2513337"/>
            <a:ext cx="8077200" cy="1640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532895"/>
            <a:ext cx="8610600" cy="86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152400"/>
            <a:ext cx="8915400" cy="579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\documentclass{article}&#10;\usepackage{amsmath}&#10;\pagestyle{empty}&#10;\begin{document}&#10;\begin{align}&#10;\Gamma_{\pi^0\gamma\gamma} \ = \ \dfrac{\pi}{4} \, \alpha^2 \, m_\pi^3 \, g_{\pi^0 \gamma\gamma}^2(B) \ ,&#10;\nonumber&#10;\end{align}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89" y="799700"/>
            <a:ext cx="3230475" cy="454095"/>
          </a:xfrm>
          <a:prstGeom prst="rect">
            <a:avLst/>
          </a:prstGeom>
        </p:spPr>
      </p:pic>
      <p:pic>
        <p:nvPicPr>
          <p:cNvPr id="3" name="Picture 2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g_{\pi^0 \gamma\gamma}^2(B) \ = \ \dfrac{g_{\pi qq}^2 \, N_c^2 \,&#10;M^2}{4 \pi^4} \, \int_0^1 d \omega \ \&#10;(\mathcal{I}_u-\mathcal{I}_d)^2 &#10;\nonumber&#10;\end{align}&#10;Here, $\omega=\cos \theta$, $\theta$ being the angle between the&#10;magnetic field $\vec B$ and the three-momentum of one of the&#10;outgoing photons. Note that $p^2_\parallel = \vec p_\perp^{\ 2} = m_\pi^2 (1-\omega^2)/4$&#10;&#10;\end{document}&#10;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9" y="1867458"/>
            <a:ext cx="8570971" cy="156154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begin{align}&#10;\mathcal{I}_f \ = \ &amp; \frac{q_f^2 \, B_f}{e^2} \,&#10;\int_{0}^{\infty}dz \int_{0}^{1} dx \int_{0}^{1-x} dy \ \dfrac{z}{T_f}&#10;\;\big[1 +  t_1 t_3 - (t_1 + t_3) t_2\big]&#10;\nonumber\\[2mm] &amp; \exp\left\{-z\bigg[ M^2 -x(1-x-y)m_\pi^2\bigg]\, + \,&#10;\frac{m_\pi^2}{4} (1-\omega^2) \ \bigg[zy(1-y)-\frac{(t_1+t_3)t_2}{T_f\, B_f}\bigg] \right\}&#10;\nonumber&#10;\end{align}&#10;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4252424"/>
            <a:ext cx="8420313" cy="141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3587598"/>
                <a:ext cx="7543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Introducing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7598"/>
                <a:ext cx="7543283" cy="400110"/>
              </a:xfrm>
              <a:prstGeom prst="rect">
                <a:avLst/>
              </a:prstGeom>
              <a:blipFill>
                <a:blip r:embed="rId8"/>
                <a:stretch>
                  <a:fillRect l="-889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7089" y="304800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Finally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664" y="1398535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where</a:t>
            </a:r>
            <a:r>
              <a:rPr lang="en-US" dirty="0" smtClean="0"/>
              <a:t>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6208317"/>
                <a:ext cx="7990777" cy="427618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𝑞𝑞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  are all calculable in NJL model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08317"/>
                <a:ext cx="7990777" cy="427618"/>
              </a:xfrm>
              <a:prstGeom prst="rect">
                <a:avLst/>
              </a:prstGeom>
              <a:blipFill>
                <a:blip r:embed="rId9"/>
                <a:stretch>
                  <a:fillRect l="-685" t="-4000" b="-13333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67000" y="609600"/>
            <a:ext cx="3886200" cy="751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50875" y="1761598"/>
            <a:ext cx="5388125" cy="863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559" y="4114800"/>
            <a:ext cx="8694857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3169" y="4769821"/>
            <a:ext cx="8945785" cy="1492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3169" y="914399"/>
            <a:ext cx="8945785" cy="3700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\documentclass{article}&#10;\usepackage{amsmath}&#10;\pagestyle{empty}&#10;\begin{document}&#10;\begin{align}&#10;\mathcal{I}^{ch}_f \ = \ &amp; \frac{q_f^2 \, B_f}{e^2}&#10;\int_{0}^{\infty}dz \int_{0}^{1} dx \int_{0}^{1-x} dy \&#10;\dfrac{z}{T_f} \;\big[1 +  t_1 t_3 - (t_1 + t_3) t_2\big]&#10;\exp\left[-z (M^{ch})^2 \right] = &#10;\frac{q_f^2}{e^2}\,&#10;\frac{1}{2(M^{ch})^2} &#10;\nonumber&#10;\end{align}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1" y="1773111"/>
            <a:ext cx="8312460" cy="526948"/>
          </a:xfrm>
          <a:prstGeom prst="rect">
            <a:avLst/>
          </a:prstGeom>
        </p:spPr>
      </p:pic>
      <p:pic>
        <p:nvPicPr>
          <p:cNvPr id="15" name="Picture 14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g^{ch}_{\pi \gamma\gamma}(B)  = \dfrac{N_c}{12\,\pi^2}&#10;\frac{g^{ch}_{\pi qq}(B)}{M^{ch}(B)} = \dfrac{N_c}{12\,\pi^2 \ f^{ch}_{\pi }(B)}\nonumber&#10;\end{align}&#10;&#10;&#10;&#10;\end{document}&#10;&#10;&#10;&#10;\end{document}&#10;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7" y="3015761"/>
            <a:ext cx="4580567" cy="649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1523" y="2766629"/>
                <a:ext cx="4284385" cy="105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   Using GT 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latin typeface="+mn-lt"/>
                </a:endParaRPr>
              </a:p>
              <a:p>
                <a:r>
                  <a:rPr lang="en-US" sz="2000" dirty="0" smtClean="0">
                    <a:latin typeface="+mn-lt"/>
                  </a:rPr>
                  <a:t>valid in NJL (</a:t>
                </a:r>
                <a:r>
                  <a:rPr lang="en-US" sz="1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Coppola et al ’19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23" y="2766629"/>
                <a:ext cx="4284385" cy="1051955"/>
              </a:xfrm>
              <a:prstGeom prst="rect">
                <a:avLst/>
              </a:prstGeom>
              <a:blipFill>
                <a:blip r:embed="rId8"/>
                <a:stretch>
                  <a:fillRect l="-1565" t="-2907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864" y="1036587"/>
                <a:ext cx="3265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In the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we have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64" y="1036587"/>
                <a:ext cx="3265702" cy="400110"/>
              </a:xfrm>
              <a:prstGeom prst="rect">
                <a:avLst/>
              </a:prstGeom>
              <a:blipFill>
                <a:blip r:embed="rId9"/>
                <a:stretch>
                  <a:fillRect l="-2052" t="-6061" r="-149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6766" y="2922435"/>
            <a:ext cx="97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which </a:t>
            </a:r>
          </a:p>
          <a:p>
            <a:r>
              <a:rPr lang="en-US" sz="2000" dirty="0" smtClean="0">
                <a:latin typeface="+mn-lt"/>
              </a:rPr>
              <a:t>implies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556" y="4036514"/>
            <a:ext cx="882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onsistent </a:t>
            </a:r>
            <a:r>
              <a:rPr lang="en-US" sz="2000" dirty="0">
                <a:latin typeface="+mn-lt"/>
              </a:rPr>
              <a:t>with </a:t>
            </a:r>
            <a:r>
              <a:rPr lang="en-US" sz="2000" dirty="0" smtClean="0">
                <a:latin typeface="+mn-lt"/>
              </a:rPr>
              <a:t>anomalous </a:t>
            </a:r>
            <a:r>
              <a:rPr lang="en-US" sz="2000" dirty="0" err="1">
                <a:latin typeface="+mn-lt"/>
              </a:rPr>
              <a:t>Wess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err="1">
                <a:latin typeface="+mn-lt"/>
              </a:rPr>
              <a:t>Zumino</a:t>
            </a:r>
            <a:r>
              <a:rPr lang="en-US" sz="2000" dirty="0">
                <a:latin typeface="+mn-lt"/>
              </a:rPr>
              <a:t>-Witten </a:t>
            </a:r>
            <a:r>
              <a:rPr lang="en-US" sz="2000" dirty="0" smtClean="0">
                <a:latin typeface="+mn-lt"/>
              </a:rPr>
              <a:t>action [</a:t>
            </a:r>
            <a:r>
              <a:rPr lang="en-US" sz="2000" dirty="0" err="1" smtClean="0">
                <a:latin typeface="+mn-lt"/>
              </a:rPr>
              <a:t>ChPT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LO]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3864" y="4887448"/>
                <a:ext cx="24405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Finally, to 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endParaRPr lang="en-US" sz="2000" dirty="0" smtClean="0">
                  <a:latin typeface="+mn-lt"/>
                </a:endParaRPr>
              </a:p>
              <a:p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64" y="4887448"/>
                <a:ext cx="2440540" cy="1015663"/>
              </a:xfrm>
              <a:prstGeom prst="rect">
                <a:avLst/>
              </a:prstGeom>
              <a:blipFill>
                <a:blip r:embed="rId10"/>
                <a:stretch>
                  <a:fillRect l="-2750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pagestyle{empty}&#10;\begin{document}&#10;\begin{align}&#10;\Gamma^{(LO)}(B)\ = \ \dfrac{\alpha^2}{64 \pi^3} \&#10;\dfrac{m_\pi^3(B)}{[f^{ch}_\pi(B)]^2} &#10;\nonumber&#10;\end{align}&#10;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86" y="5298478"/>
            <a:ext cx="3250286" cy="618667"/>
          </a:xfrm>
          <a:prstGeom prst="rect">
            <a:avLst/>
          </a:prstGeom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09600" y="240677"/>
            <a:ext cx="7608984" cy="577980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872" y="1685194"/>
            <a:ext cx="8494779" cy="777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14782" y="2936309"/>
            <a:ext cx="4778016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19400" y="5226733"/>
            <a:ext cx="3785263" cy="762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Large&#10;Chiral limit of $g_{\pi^0 \gamma \gamma}(B)$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48" y="369192"/>
            <a:ext cx="3457523" cy="3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891320" y="2228287"/>
            <a:ext cx="3795480" cy="45667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1" y="735760"/>
            <a:ext cx="8947984" cy="1133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76201" y="779357"/>
                <a:ext cx="8947984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000" dirty="0" smtClean="0">
                    <a:latin typeface="+mn-lt"/>
                  </a:rPr>
                  <a:t>We use </a:t>
                </a:r>
                <a:r>
                  <a:rPr lang="en-US" sz="2000" dirty="0">
                    <a:latin typeface="+mn-lt"/>
                  </a:rPr>
                  <a:t>3</a:t>
                </a:r>
                <a:r>
                  <a:rPr lang="en-US" sz="2000" dirty="0" smtClean="0">
                    <a:latin typeface="+mn-lt"/>
                  </a:rPr>
                  <a:t>D regularization for B=0 contributions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fixed to reproduce the </a:t>
                </a:r>
                <a:r>
                  <a:rPr lang="en-US" sz="2000" i="1" dirty="0" smtClean="0"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sz="2000" dirty="0" smtClean="0">
                    <a:latin typeface="+mn-lt"/>
                  </a:rPr>
                  <a:t>=0 values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=92.4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=135 MeV, together </a:t>
                </a:r>
                <a:r>
                  <a:rPr lang="en-US" sz="2000" dirty="0">
                    <a:latin typeface="+mn-lt"/>
                  </a:rPr>
                  <a:t>with </a:t>
                </a:r>
                <a:r>
                  <a:rPr lang="en-US" sz="2000" i="1" dirty="0" smtClean="0">
                    <a:latin typeface="+mn-lt"/>
                    <a:cs typeface="Times New Roman" panose="02020603050405020304" pitchFamily="18" charset="0"/>
                  </a:rPr>
                  <a:t>M=</a:t>
                </a:r>
                <a:r>
                  <a:rPr lang="en-US" sz="2000" dirty="0" smtClean="0">
                    <a:latin typeface="+mn-lt"/>
                  </a:rPr>
                  <a:t>350 MeV. We 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and also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to reproduce IMC at finite T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1" y="779357"/>
                <a:ext cx="8947984" cy="1046248"/>
              </a:xfrm>
              <a:prstGeom prst="rect">
                <a:avLst/>
              </a:prstGeom>
              <a:blipFill>
                <a:blip r:embed="rId5"/>
                <a:stretch>
                  <a:fillRect l="-750" t="-2924" r="-750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00063" y="60325"/>
            <a:ext cx="7924800" cy="612182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Results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67" y="2291539"/>
            <a:ext cx="3053014" cy="444024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" y="2228287"/>
            <a:ext cx="4050130" cy="4566746"/>
            <a:chOff x="381000" y="2228287"/>
            <a:chExt cx="4050130" cy="4566746"/>
          </a:xfrm>
        </p:grpSpPr>
        <p:sp>
          <p:nvSpPr>
            <p:cNvPr id="20" name="Rectangle 19"/>
            <p:cNvSpPr/>
            <p:nvPr/>
          </p:nvSpPr>
          <p:spPr>
            <a:xfrm>
              <a:off x="381000" y="2228287"/>
              <a:ext cx="4050130" cy="4566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>
              <p:custDataLst>
                <p:tags r:id="rId2"/>
              </p:custDataLst>
            </p:nvPr>
          </p:nvGrpSpPr>
          <p:grpSpPr>
            <a:xfrm>
              <a:off x="878349" y="2309317"/>
              <a:ext cx="3243783" cy="4435599"/>
              <a:chOff x="878349" y="2309317"/>
              <a:chExt cx="3243783" cy="443559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137" y="2309317"/>
                <a:ext cx="3021995" cy="4435599"/>
              </a:xfrm>
              <a:prstGeom prst="rect">
                <a:avLst/>
              </a:prstGeom>
            </p:spPr>
          </p:pic>
          <p:pic>
            <p:nvPicPr>
              <p:cNvPr id="10" name="Picture 9" descr="\documentclass{article}&#10;\usepackage{amsmath}&#10;\pagestyle{empty}&#10;\begin{document}&#10;\begin{eqnarray}&#10;\propto  \sum_f &#10; \left[ &lt;\bar f f&gt;_B - &lt;\bar f f&gt;_0\right]&#10;% \frac{2 m_0}{(135 \times 86)^2 MeV^4} \sum_f &#10;% \left[ &lt;\bar f f&gt;_B - &lt;\bar f f&gt;_0\right]&#10;\nonumber&#10;\end{eqnarray}&#10;&#10;&#10;&#10;\end{document}&#10;" title="IguanaTex Picture Display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88350" y="4395699"/>
                <a:ext cx="2376975" cy="443578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718101" y="225920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 catalysis</a:t>
            </a:r>
            <a:endParaRPr lang="en-US" dirty="0"/>
          </a:p>
        </p:txBody>
      </p:sp>
      <p:pic>
        <p:nvPicPr>
          <p:cNvPr id="27" name="Picture 26" descr="\documentclass{article}&#10;\usepackage{amsmath}&#10;\pagestyle{empty}&#10;\begin{document}&#10;\begin{eqnarray}&#10;m_\pi(B) / m_\pi(0)&#10;\nonumber&#10;\end{eqnarray}&#10;&#10;&#10;&#10;\end{document}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36" y="2318657"/>
            <a:ext cx="1539048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20928" y="396434"/>
            <a:ext cx="8402108" cy="5966184"/>
            <a:chOff x="520928" y="396434"/>
            <a:chExt cx="8402108" cy="5966184"/>
          </a:xfrm>
        </p:grpSpPr>
        <p:sp>
          <p:nvSpPr>
            <p:cNvPr id="10" name="TextBox 9"/>
            <p:cNvSpPr txBox="1"/>
            <p:nvPr/>
          </p:nvSpPr>
          <p:spPr>
            <a:xfrm>
              <a:off x="520928" y="5962508"/>
              <a:ext cx="8402108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Small difference (about 4%) at B=0. Agreement improves as B increases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96434"/>
              <a:ext cx="7461713" cy="5212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74801" y="396434"/>
            <a:ext cx="8915400" cy="6210226"/>
            <a:chOff x="-927155" y="-208067"/>
            <a:chExt cx="8915400" cy="6210226"/>
          </a:xfrm>
        </p:grpSpPr>
        <p:sp>
          <p:nvSpPr>
            <p:cNvPr id="18" name="Rectangle 17"/>
            <p:cNvSpPr/>
            <p:nvPr/>
          </p:nvSpPr>
          <p:spPr>
            <a:xfrm>
              <a:off x="-927155" y="5163959"/>
              <a:ext cx="8915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829074" y="-208067"/>
              <a:ext cx="8719238" cy="6210226"/>
              <a:chOff x="-857365" y="-227650"/>
              <a:chExt cx="8719238" cy="6210226"/>
            </a:xfrm>
          </p:grpSpPr>
          <p:pic>
            <p:nvPicPr>
              <p:cNvPr id="7" name="Picture 6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\noindent&#10;We see that at $B=0$ the empirical value $\Gamma_{\pi^0\gamma\gamma}=(7.72\pm 0.11)$~eV is well reproduced.&#10;We find that {\color{red} $\Gamma_{\pi^0\gamma\gamma}$ decreases as $B$ increases}. {\color{blue}The effect is larger for the case of $G(B)$}&#10;&#10;&#10;&#10;\end{document}&#10;" title="IguanaTex Picture Display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57365" y="5234451"/>
                <a:ext cx="8719238" cy="748125"/>
              </a:xfrm>
              <a:prstGeom prst="rect">
                <a:avLst/>
              </a:prstGeom>
              <a:noFill/>
              <a:ln w="28575">
                <a:noFill/>
              </a:ln>
            </p:spPr>
          </p:pic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0231" y="-227650"/>
                <a:ext cx="7498080" cy="521208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250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2400" y="4572000"/>
            <a:ext cx="8763000" cy="916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2438400"/>
            <a:ext cx="8763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609600"/>
            <a:ext cx="8763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noindent &#10;From our previous results to LO in $m_{\pi^0}$&#10;we have&#10;\begin{eqnarray}&#10;\frac{\Gamma^{LO}_{\pi^0\gamma\gamma}(B)}{\Gamma_{\pi^0\gamma\gamma}^{LO}(0)} =&#10;\left(\frac{m_{\pi^0}(B)}{m_{\pi^0}(0)}\right)^3&#10;\left(\frac{f^{ch}_{\pi^0}(0)}{f^{ch}_{\pi^0}(B)}\right)^2\nonumber&#10;\end{eqnarray}&#10;&#10;\vspace*{5mm}&#10;\noindent&#10;We know that&#10;\begin{itemize}&#10;\item {\color{blue}$m_{\pi^0}$ decreases with $B$}.&#10;\item &#10;Using GMOR relation $ \left[f_{\pi^0}^{ch}(B)&#10;\right]^2 \! = \! -\,\frac{m_0 [\langle\bar u u + \bar d d&#10;\rangle(B)]^{ch}}{2 [m_{\pi}(B)]^2\, }\,  \ $ (valid in NJL ({\color{red}{\scriptsize Coppola et al '19}})), {\color{blue} we have that $f_{\pi^0}^{ch}$ increases with $B$}. &#10;\end{itemize}&#10;&#10;\vspace*{5mm}&#10;\noindent&#10;Since we have seen that higher order corrections in $m_{\pi^0}$ are small,  &#10;{\color{blue} this provides an explanation of the decrease of $\Gamma_{\pi^0\gamma\gamma}(B)$ with B.}&#10;&#10;\end{document}&#10;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305804" cy="44387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81200" y="1219200"/>
            <a:ext cx="4495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457200"/>
            <a:ext cx="8763000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663915" cy="4654811"/>
          </a:xfrm>
          <a:prstGeom prst="rect">
            <a:avLst/>
          </a:prstGeom>
        </p:spPr>
      </p:pic>
      <p:pic>
        <p:nvPicPr>
          <p:cNvPr id="10" name="Picture 9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\noindent&#10;We see that the decrease of $m_{\pi^0}$ and the increase of $f_{\pi^0}^{ch}$ are (roughtly) equally important 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51638"/>
            <a:ext cx="8001000" cy="572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1918"/>
            <a:ext cx="3174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 a more quantitative way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6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34"/>
          <p:cNvSpPr>
            <a:spLocks noGrp="1" noChangeArrowheads="1"/>
          </p:cNvSpPr>
          <p:nvPr>
            <p:ph type="title"/>
          </p:nvPr>
        </p:nvSpPr>
        <p:spPr>
          <a:xfrm>
            <a:off x="696418" y="152400"/>
            <a:ext cx="7772400" cy="731838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r>
              <a:rPr lang="en-US" sz="3200" dirty="0" smtClean="0"/>
              <a:t>Summary and 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" y="1676400"/>
                <a:ext cx="8987380" cy="46244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en-US" sz="2000" dirty="0" smtClean="0">
                    <a:solidFill>
                      <a:srgbClr val="3366FF"/>
                    </a:solidFill>
                    <a:latin typeface="+mn-lt"/>
                  </a:rPr>
                  <a:t>We consider the anomalous decay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3366FF"/>
                    </a:solidFill>
                    <a:latin typeface="+mn-lt"/>
                  </a:rPr>
                  <a:t> meson in the presence of strong magnetic field using the SU(2) NJL model</a:t>
                </a:r>
              </a:p>
              <a:p>
                <a:pPr algn="just"/>
                <a:endParaRPr lang="en-US" sz="2000" dirty="0">
                  <a:solidFill>
                    <a:srgbClr val="3366FF"/>
                  </a:solidFill>
                  <a:latin typeface="+mn-lt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We have found that the full expression for the width reduces to a simple expression to 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. That expression is a generalization of that found at B=0 which, in turn, follows from the anomalous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+mn-lt"/>
                  </a:rPr>
                  <a:t>Wess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-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+mn-lt"/>
                  </a:rPr>
                  <a:t>Zumino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-Witten action.</a:t>
                </a:r>
              </a:p>
              <a:p>
                <a:pPr algn="just"/>
                <a:endParaRPr lang="en-US" sz="14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en-US" sz="2000" dirty="0" smtClean="0">
                    <a:solidFill>
                      <a:srgbClr val="00B050"/>
                    </a:solidFill>
                    <a:latin typeface="+mn-lt"/>
                  </a:rPr>
                  <a:t>The width is found to decrease with B. Such a decrease can explained in terms of the decrease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+mn-lt"/>
                  </a:rPr>
                  <a:t> and the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+mn-lt"/>
                  </a:rPr>
                  <a:t>. The latter is related to the Magnetic Catalysis through the GMOR relation.</a:t>
                </a:r>
                <a:endParaRPr lang="en-US" sz="2000" dirty="0">
                  <a:solidFill>
                    <a:srgbClr val="00B050"/>
                  </a:solidFill>
                  <a:latin typeface="+mn-lt"/>
                </a:endParaRPr>
              </a:p>
              <a:p>
                <a:pPr algn="just"/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In our calculation we have neglected: </a:t>
                </a:r>
                <a:r>
                  <a:rPr lang="en-US" sz="2000" dirty="0" err="1" smtClean="0">
                    <a:solidFill>
                      <a:srgbClr val="CC6600"/>
                    </a:solidFill>
                    <a:latin typeface="+mn-lt"/>
                  </a:rPr>
                  <a:t>i</a:t>
                </a:r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) effects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C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 mixing induced by the magnetic field, ii</a:t>
                </a:r>
                <a:r>
                  <a:rPr lang="en-US" sz="2000" dirty="0">
                    <a:solidFill>
                      <a:srgbClr val="CC6600"/>
                    </a:solidFill>
                    <a:latin typeface="+mn-lt"/>
                  </a:rPr>
                  <a:t>) </a:t>
                </a:r>
                <a:r>
                  <a:rPr lang="en-US" sz="2000" dirty="0">
                    <a:solidFill>
                      <a:srgbClr val="CC6600"/>
                    </a:solidFill>
                    <a:latin typeface="+mn-lt"/>
                  </a:rPr>
                  <a:t>dielectric </a:t>
                </a:r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constants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66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CC6600"/>
                        </a:solidFill>
                        <a:latin typeface="Cambria Math"/>
                        <a:ea typeface="Cambria Math"/>
                      </a:rPr>
                      <m:t>1 </m:t>
                    </m:r>
                  </m:oMath>
                </a14:m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due </a:t>
                </a:r>
                <a:r>
                  <a:rPr lang="en-US" sz="2000" dirty="0">
                    <a:solidFill>
                      <a:srgbClr val="CC6600"/>
                    </a:solidFill>
                    <a:latin typeface="+mn-lt"/>
                  </a:rPr>
                  <a:t>to </a:t>
                </a:r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magnetized charged </a:t>
                </a:r>
                <a:r>
                  <a:rPr lang="en-US" sz="2000" dirty="0">
                    <a:solidFill>
                      <a:srgbClr val="CC6600"/>
                    </a:solidFill>
                    <a:latin typeface="+mn-lt"/>
                  </a:rPr>
                  <a:t>fermion loops corrections </a:t>
                </a:r>
                <a:r>
                  <a:rPr lang="en-US" sz="2000" dirty="0" smtClean="0">
                    <a:solidFill>
                      <a:srgbClr val="CC6600"/>
                    </a:solidFill>
                    <a:latin typeface="+mn-lt"/>
                  </a:rPr>
                  <a:t>to the photon propagators, etc. Future work.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8987380" cy="4624471"/>
              </a:xfrm>
              <a:prstGeom prst="rect">
                <a:avLst/>
              </a:prstGeom>
              <a:blipFill rotWithShape="1">
                <a:blip r:embed="rId2"/>
                <a:stretch>
                  <a:fillRect l="-609" t="-262" r="-1286" b="-118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543800" cy="52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715375" cy="21852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latin typeface="+mn-lt"/>
              </a:rPr>
              <a:t>Recently, there has been quite a lot of interest in investigating 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how the QCD </a:t>
            </a:r>
            <a:r>
              <a:rPr lang="en-US" sz="2000" dirty="0" smtClean="0">
                <a:solidFill>
                  <a:srgbClr val="3366FF"/>
                </a:solidFill>
                <a:latin typeface="+mn-lt"/>
              </a:rPr>
              <a:t>matter is 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affected by the presence of strong magnetic fields</a:t>
            </a:r>
            <a:r>
              <a:rPr lang="en-US" sz="2000" dirty="0" smtClean="0">
                <a:latin typeface="+mn-lt"/>
              </a:rPr>
              <a:t>.</a:t>
            </a:r>
          </a:p>
          <a:p>
            <a:pPr algn="just">
              <a:defRPr/>
            </a:pPr>
            <a:endParaRPr lang="en-US" sz="800" dirty="0">
              <a:latin typeface="+mn-lt"/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rgbClr val="009999"/>
                </a:solidFill>
                <a:latin typeface="+mn-lt"/>
              </a:rPr>
              <a:t>Main motivation</a:t>
            </a:r>
            <a:r>
              <a:rPr lang="en-US" sz="2000" dirty="0">
                <a:solidFill>
                  <a:srgbClr val="009999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9999"/>
                </a:solidFill>
                <a:latin typeface="+mn-lt"/>
              </a:rPr>
              <a:t>is possible </a:t>
            </a:r>
            <a:r>
              <a:rPr lang="en-US" sz="2000" dirty="0">
                <a:solidFill>
                  <a:srgbClr val="009999"/>
                </a:solidFill>
                <a:latin typeface="+mn-lt"/>
              </a:rPr>
              <a:t>existence in physically relevant situations</a:t>
            </a:r>
            <a:r>
              <a:rPr lang="en-US" sz="2000" dirty="0" smtClean="0">
                <a:solidFill>
                  <a:srgbClr val="009999"/>
                </a:solidFill>
                <a:latin typeface="+mn-lt"/>
              </a:rPr>
              <a:t>:</a:t>
            </a:r>
          </a:p>
          <a:p>
            <a:pPr algn="just">
              <a:defRPr/>
            </a:pPr>
            <a:endParaRPr lang="en-US" sz="8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High </a:t>
            </a:r>
            <a:r>
              <a:rPr lang="en-US" sz="2000" dirty="0">
                <a:latin typeface="+mn-lt"/>
              </a:rPr>
              <a:t>magnetic fields in non-central relativistic heavy ion </a:t>
            </a:r>
            <a:r>
              <a:rPr lang="en-US" sz="2000" dirty="0" smtClean="0">
                <a:latin typeface="+mn-lt"/>
              </a:rPr>
              <a:t>collisions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Interior of Compact </a:t>
            </a:r>
            <a:r>
              <a:rPr lang="en-US" sz="2000" dirty="0">
                <a:latin typeface="+mn-lt"/>
              </a:rPr>
              <a:t>Stellar </a:t>
            </a:r>
            <a:r>
              <a:rPr lang="en-US" sz="2000" dirty="0" smtClean="0">
                <a:latin typeface="+mn-lt"/>
              </a:rPr>
              <a:t>Objects (</a:t>
            </a:r>
            <a:r>
              <a:rPr lang="en-US" sz="2000" dirty="0" err="1" smtClean="0">
                <a:latin typeface="+mn-lt"/>
              </a:rPr>
              <a:t>magnetars</a:t>
            </a:r>
            <a:r>
              <a:rPr lang="en-US" sz="2000" dirty="0" smtClean="0">
                <a:latin typeface="+mn-lt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Early Universe</a:t>
            </a:r>
            <a:endParaRPr lang="en-US" sz="2000" dirty="0">
              <a:latin typeface="+mn-lt"/>
            </a:endParaRPr>
          </a:p>
        </p:txBody>
      </p:sp>
      <p:sp>
        <p:nvSpPr>
          <p:cNvPr id="3083" name="AutoShape 8"/>
          <p:cNvSpPr>
            <a:spLocks noChangeArrowheads="1"/>
          </p:cNvSpPr>
          <p:nvPr/>
        </p:nvSpPr>
        <p:spPr bwMode="auto">
          <a:xfrm>
            <a:off x="500063" y="60325"/>
            <a:ext cx="7924800" cy="762000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126" y="3160812"/>
            <a:ext cx="8715375" cy="2492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The effect of intense magnetic fields on some hadronic properties have been analyzed, e.g.</a:t>
            </a:r>
          </a:p>
          <a:p>
            <a:pPr algn="just"/>
            <a:endParaRPr lang="en-US" sz="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+mn-lt"/>
              </a:rPr>
              <a:t>Meson masses</a:t>
            </a:r>
            <a:r>
              <a:rPr lang="en-US" sz="2000" dirty="0" smtClean="0">
                <a:latin typeface="+mn-lt"/>
              </a:rPr>
              <a:t>: their behavior at finite B and T 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was studied using different models and also LQCD.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Cambria Math" panose="02040503050406030204" pitchFamily="18" charset="0"/>
              </a:rPr>
              <a:t>At T=0 neutral pion mass is found to decrease with B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.</a:t>
            </a:r>
          </a:p>
          <a:p>
            <a:pPr algn="just"/>
            <a:endParaRPr lang="en-US" sz="800" dirty="0" smtClean="0">
              <a:latin typeface="+mn-lt"/>
              <a:ea typeface="Cambria Math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+mn-lt"/>
                <a:ea typeface="Cambria Math" panose="02040503050406030204" pitchFamily="18" charset="0"/>
              </a:rPr>
              <a:t>Weak decay of charged </a:t>
            </a:r>
            <a:r>
              <a:rPr lang="en-US" sz="2000" dirty="0" err="1" smtClean="0">
                <a:solidFill>
                  <a:srgbClr val="3366FF"/>
                </a:solidFill>
                <a:latin typeface="+mn-lt"/>
                <a:ea typeface="Cambria Math" panose="02040503050406030204" pitchFamily="18" charset="0"/>
              </a:rPr>
              <a:t>pions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: it was analyzed using LQCD and NJL.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Cambria Math" panose="02040503050406030204" pitchFamily="18" charset="0"/>
              </a:rPr>
              <a:t>Width is enhanced by the magnetic field.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1654" y="5715000"/>
                <a:ext cx="8752320" cy="10226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In this talk I will consider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 (anomalous) decay at finite B using the NJL model. I recall that at B=0 the corresponding width is basically given by the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+mn-lt"/>
                  </a:rPr>
                  <a:t>Wess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-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+mn-lt"/>
                  </a:rPr>
                  <a:t>Zumino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-Witten action.</a:t>
                </a:r>
                <a:endParaRPr lang="en-US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4" y="5715000"/>
                <a:ext cx="8752320" cy="1022652"/>
              </a:xfrm>
              <a:prstGeom prst="rect">
                <a:avLst/>
              </a:prstGeom>
              <a:blipFill rotWithShape="1">
                <a:blip r:embed="rId3"/>
                <a:stretch>
                  <a:fillRect l="-625" t="-1765" r="-1390" b="-82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0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82" y="3530254"/>
            <a:ext cx="8979660" cy="748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065" y="1161123"/>
            <a:ext cx="896337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065" y="1138223"/>
            <a:ext cx="8963376" cy="22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837" y="1210854"/>
            <a:ext cx="8807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smtClean="0">
                <a:latin typeface="+mn-lt"/>
              </a:rPr>
              <a:t>We start from the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action of the NJL model for 2 flavors in the presence of an external </a:t>
            </a:r>
            <a:r>
              <a:rPr lang="en-US" sz="2000" dirty="0" err="1" smtClean="0">
                <a:latin typeface="+mn-lt"/>
              </a:rPr>
              <a:t>e.m</a:t>
            </a:r>
            <a:r>
              <a:rPr lang="en-US" sz="2000" dirty="0" smtClean="0">
                <a:latin typeface="+mn-lt"/>
              </a:rPr>
              <a:t>. field</a:t>
            </a:r>
          </a:p>
          <a:p>
            <a:pPr algn="just">
              <a:defRPr/>
            </a:pP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algn="just">
              <a:defRPr/>
            </a:pPr>
            <a:endParaRPr lang="en-US" sz="2000" dirty="0" smtClean="0">
              <a:solidFill>
                <a:srgbClr val="008000"/>
              </a:solidFill>
              <a:latin typeface="+mn-lt"/>
            </a:endParaRPr>
          </a:p>
          <a:p>
            <a:pPr algn="just">
              <a:defRPr/>
            </a:pP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algn="just">
              <a:defRPr/>
            </a:pP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algn="just">
              <a:defRPr/>
            </a:pPr>
            <a:endParaRPr lang="en-US" sz="20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195" name="AutoShape 10"/>
          <p:cNvSpPr>
            <a:spLocks noChangeArrowheads="1"/>
          </p:cNvSpPr>
          <p:nvPr/>
        </p:nvSpPr>
        <p:spPr bwMode="auto">
          <a:xfrm>
            <a:off x="1066779" y="239949"/>
            <a:ext cx="6716795" cy="715256"/>
          </a:xfrm>
          <a:prstGeom prst="roundRect">
            <a:avLst>
              <a:gd name="adj" fmla="val 16667"/>
            </a:avLst>
          </a:prstGeom>
          <a:solidFill>
            <a:srgbClr val="FF9900">
              <a:alpha val="34901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n-lt"/>
              </a:rPr>
              <a:t>SU(2) NJL model at finite B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12671"/>
              </p:ext>
            </p:extLst>
          </p:nvPr>
        </p:nvGraphicFramePr>
        <p:xfrm>
          <a:off x="1351663" y="4887562"/>
          <a:ext cx="1873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663" y="4887562"/>
                        <a:ext cx="187325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35180"/>
              </p:ext>
            </p:extLst>
          </p:nvPr>
        </p:nvGraphicFramePr>
        <p:xfrm>
          <a:off x="1066779" y="2941962"/>
          <a:ext cx="62817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0" name="Equation" r:id="rId9" imgW="4063680" imgH="253800" progId="Equation.DSMT4">
                  <p:embed/>
                </p:oleObj>
              </mc:Choice>
              <mc:Fallback>
                <p:oleObj name="Equation" r:id="rId9" imgW="406368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779" y="2941962"/>
                        <a:ext cx="6281737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316" y="293875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where</a:t>
            </a:r>
            <a:endParaRPr lang="en-US" sz="2000" dirty="0">
              <a:latin typeface="+mn-lt"/>
            </a:endParaRPr>
          </a:p>
        </p:txBody>
      </p:sp>
      <p:pic>
        <p:nvPicPr>
          <p:cNvPr id="16" name="Picture 15" descr="\documentclass{article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begin{eqnarray}&#10;S \ = \int \frac{d^4x}{(2\pi)^2} \Big(\bar{\psi}\left(i\,\rlap/\!D-m_0 \right)\psi&#10;+ G \left[ \left(\bar{\psi} \psi\right)^2 + \left(\bar{\psi}\, i \gamma_5 \vec \tau \psi\right)^2 \right]&#10;- \dfrac{1}{4} F_{\mu\nu} F^{\mu\nu} \Big)&#10;\nonumber&#10;\end{eqnarray}&#10;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2" y="2092291"/>
            <a:ext cx="7230830" cy="61022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09948"/>
              </p:ext>
            </p:extLst>
          </p:nvPr>
        </p:nvGraphicFramePr>
        <p:xfrm>
          <a:off x="7850864" y="2606648"/>
          <a:ext cx="1079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1" name="Equation" r:id="rId12" imgW="698400" imgH="482400" progId="Equation.DSMT4">
                  <p:embed/>
                </p:oleObj>
              </mc:Choice>
              <mc:Fallback>
                <p:oleObj name="Equation" r:id="rId12" imgW="69840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50864" y="2606648"/>
                        <a:ext cx="1079500" cy="74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81709" y="2042014"/>
            <a:ext cx="7447118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065" y="4415077"/>
            <a:ext cx="8963376" cy="2290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726" y="4415077"/>
                <a:ext cx="87254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The corresponding </a:t>
                </a:r>
                <a:r>
                  <a:rPr lang="en-US" sz="2000" dirty="0">
                    <a:latin typeface="+mn-lt"/>
                  </a:rPr>
                  <a:t>action </a:t>
                </a:r>
                <a:r>
                  <a:rPr lang="en-US" sz="2000" dirty="0" smtClean="0">
                    <a:latin typeface="+mn-lt"/>
                  </a:rPr>
                  <a:t>can </a:t>
                </a:r>
                <a:r>
                  <a:rPr lang="en-US" sz="2000" dirty="0">
                    <a:latin typeface="+mn-lt"/>
                  </a:rPr>
                  <a:t>be </a:t>
                </a:r>
                <a:r>
                  <a:rPr lang="en-US" sz="2000" dirty="0" err="1">
                    <a:latin typeface="+mn-lt"/>
                  </a:rPr>
                  <a:t>bosonized</a:t>
                </a:r>
                <a:r>
                  <a:rPr lang="en-US" sz="2000" dirty="0">
                    <a:latin typeface="+mn-lt"/>
                  </a:rPr>
                  <a:t> by introducing the </a:t>
                </a:r>
                <a:r>
                  <a:rPr lang="en-US" sz="2000" dirty="0" smtClean="0">
                    <a:latin typeface="+mn-lt"/>
                  </a:rPr>
                  <a:t>meson fields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, and integrating out the quark fields. We get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6" y="4415077"/>
                <a:ext cx="8725435" cy="707886"/>
              </a:xfrm>
              <a:prstGeom prst="rect">
                <a:avLst/>
              </a:prstGeom>
              <a:blipFill>
                <a:blip r:embed="rId14"/>
                <a:stretch>
                  <a:fillRect l="-698" t="-3448" r="-69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[T1]{fontenc}&#10;\usepackage{uarial}&#10;\renewcommand{\familydefault}{\sfdefault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begin{align}&#10;S_{\rm bos} \ = \&#10;-i\ln\det\!\big(i\mathcal{D}\big)-\dfrac{1}{4G}\int d^{4}x\ \Big[&#10;\sigma(x)\,\sigma(x)+\vec{\pi}(x)\cdot\vec{\pi}(x) \Big] +&#10;S_\sl[\rm EM] \ , &#10;\nonumber&#10;\end{align}&#10;&#10;&#10;&#10;&#10;\end{document}&#10;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4" y="5257706"/>
            <a:ext cx="7168125" cy="537364"/>
          </a:xfrm>
          <a:prstGeom prst="rect">
            <a:avLst/>
          </a:prstGeom>
        </p:spPr>
      </p:pic>
      <p:pic>
        <p:nvPicPr>
          <p:cNvPr id="8" name="Picture 7" descr="\documentclass{article}&#10;\usepackage[T1]{fontenc}&#10;\usepackage{uarial}&#10;\renewcommand{\familydefault}{\sfdefault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&#10;\begin{align}&#10;i\mathcal{D}_{x,x'} \ = \ \delta^{(4)}(x-x')\,&#10;\Big[i\,\,\rlap/\!\!D-m_{0}- \sigma(x)-i\,\gamma_{5}\,\vec \tau&#10;\cdot \vec \pi(x) \Big]\ , \nonumber&#10;\end{align}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6198277"/>
            <a:ext cx="5410200" cy="405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81" y="574180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where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81" y="3720108"/>
                <a:ext cx="9132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corresponds to a constant magnetic field [e.g. in the LG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,0,0)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" y="3720108"/>
                <a:ext cx="9132162" cy="400110"/>
              </a:xfrm>
              <a:prstGeom prst="rect">
                <a:avLst/>
              </a:prstGeom>
              <a:blipFill>
                <a:blip r:embed="rId17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0294" y="5216251"/>
            <a:ext cx="8894984" cy="1489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295" y="76200"/>
            <a:ext cx="8894984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&#10;\noindent&#10;We proceed by expanding $S_{bos}$ in powers of fluctuations $\delta \sigma(x)$&#10;and $\delta \vec \pi(x)$&#10;around the mean field (MF) values $\bar{\sigma}$ and $\bar{\pi}_i=0$. &#10;&#10;\vspace{2mm}&#10;\noindent&#10;Thus, we&#10;write&#10;\begin{align}&#10;\mathcal{D}_{x,x'} \  =\ {\rm&#10;diag}\big(\mathcal{D}_{x,x'}^{\mf,\,u}\,,\,\mathcal{D}_{x,x'}^{\mf,\,d}\big)\&#10;+\delta\mathcal{D}_{x,x'}\ . \nonumber&#10;\end{align}&#10;The MF piece, which is diagonal in flavor space, includes the interaction of&#10;quark fields with the classical electromagnetic field $A^\mu_{cl}$. One has&#10;\begin{align}&#10;\mathcal{D}_{x,x'}^{\mf,\,f} \ = \ -i\,\delta^{(4)}(x-x')\left[ i\, \rlap/\!\partial-Q_{f}\,\, \rlap/\!\!A_{cl}(x) -M \right] \ ,&#10;\nonumber&#10;\end{align}&#10;where $M=m_0+\bar{\sigma}$ is the quark effective mass and $f=u,d$. &#10;&#10;\vspace{2mm}&#10;\noindent&#10;On the&#10;other hand, $\delta\mathcal{D}_{x,x'}$ reads&#10;\begin{equation}&#10;\delta\mathcal{D}_{x,x'} \ = \ i \delta^{(4)}(x-x')\,&#10;\left[ \hat Q \ \ \rlap/\!a(x) + \delta \sigma(x)+i\,\gamma_{5}\,\vec \tau \cdot  \delta \vec \pi(x) \right]\ .&#10;\nonumber&#10;\end{equation}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399"/>
            <a:ext cx="8477387" cy="474277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09798" y="1282599"/>
            <a:ext cx="4800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69547" y="2686249"/>
            <a:ext cx="5412909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61301" y="4315385"/>
            <a:ext cx="6629400" cy="685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294" y="5216251"/>
                <a:ext cx="88949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900" dirty="0" smtClean="0">
                    <a:latin typeface="+mn-lt"/>
                  </a:rPr>
                  <a:t>Replacing </a:t>
                </a:r>
                <a:r>
                  <a:rPr lang="en-US" sz="1900" dirty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𝑏𝑜𝑠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n-lt"/>
                  </a:rPr>
                  <a:t> and </a:t>
                </a:r>
                <a:r>
                  <a:rPr lang="en-US" sz="1900" dirty="0">
                    <a:latin typeface="+mn-lt"/>
                  </a:rPr>
                  <a:t>expanding in powers of meson </a:t>
                </a:r>
                <a:r>
                  <a:rPr lang="en-US" sz="1900" dirty="0" smtClean="0">
                    <a:latin typeface="+mn-lt"/>
                  </a:rPr>
                  <a:t>fluctuations around </a:t>
                </a:r>
                <a:r>
                  <a:rPr lang="en-US" sz="1900" dirty="0">
                    <a:latin typeface="+mn-lt"/>
                  </a:rPr>
                  <a:t>the MF values, we </a:t>
                </a:r>
                <a:r>
                  <a:rPr lang="en-US" sz="1900" dirty="0" smtClean="0">
                    <a:latin typeface="+mn-lt"/>
                  </a:rPr>
                  <a:t>get</a:t>
                </a:r>
              </a:p>
              <a:p>
                <a:pPr algn="just"/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4" y="5216251"/>
                <a:ext cx="8894984" cy="984885"/>
              </a:xfrm>
              <a:prstGeom prst="rect">
                <a:avLst/>
              </a:prstGeom>
              <a:blipFill>
                <a:blip r:embed="rId5"/>
                <a:stretch>
                  <a:fillRect l="-617" t="-3727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S_{\rm bos} \ = \ S_{\rm bos}^{\mf} + S_{\rm bos}^{\rm quad} + S_{\rm bos}^{\rm cub} + ...&#10;\label{S_exp}&#10;\nonumber&#10;\end{align}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75650"/>
            <a:ext cx="3622095" cy="3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4307" y="5732865"/>
            <a:ext cx="8878820" cy="972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861" y="76200"/>
            <a:ext cx="8894984" cy="54694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noindent&#10;&#10;\begin{align}&#10;\mathcal{S}^{\mf,f}_{x,x'} \:=\: e^{i\Phi_f(x,x')}\, \int_p  e^{i p\,&#10;(x-x')}\, \bar{\cal S}_f(p) \ , \nonumber&#10;\end{align}&#10;%&#10;where $\Phi_f(x,x')= Q_f \int_x^{x´} d\xi_\mu A_{cl}^\mu(\xi)$ is the &quot;Schwinger phase&quot; and 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9" y="2320133"/>
            <a:ext cx="6567965" cy="1095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16" y="76200"/>
            <a:ext cx="889498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smtClean="0">
                <a:latin typeface="+mn-lt"/>
              </a:rPr>
              <a:t>The </a:t>
            </a:r>
            <a:r>
              <a:rPr lang="en-US" sz="1900" dirty="0">
                <a:latin typeface="+mn-lt"/>
              </a:rPr>
              <a:t>MF action per unit volume is given </a:t>
            </a:r>
            <a:r>
              <a:rPr lang="en-US" sz="1900" dirty="0" smtClean="0">
                <a:latin typeface="+mn-lt"/>
              </a:rPr>
              <a:t>by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 smtClean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</p:txBody>
      </p:sp>
      <p:pic>
        <p:nvPicPr>
          <p:cNvPr id="22" name="Picture 21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\dfrac{S_{\mathrm{bos}}^{\mf}}{V^{(4)}}\ =\ - \dfrac{\bar{\sigma}^{2}}{4G}-\dfrac{iN_{c}}{V^{(4)}} \sum_{f=u,d} \, \int d^{4}x \, d^{4}x'&#10;\ \trD\, \ln\left(\mathcal{S}_{x,x'}^{\mf,\,f}\right)^{-1}\ ,&#10;\nonumber&#10;\end{align}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639851"/>
            <a:ext cx="5638801" cy="632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9022" y="1384250"/>
                <a:ext cx="8778661" cy="718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𝑀𝐹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1900" dirty="0" smtClean="0">
                    <a:latin typeface="+mn-lt"/>
                  </a:rPr>
                  <a:t>is the MF quark propagator in the presence of magnetic field. We use Schwinger form</a:t>
                </a:r>
                <a:endParaRPr lang="en-US" sz="1900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2" y="1384250"/>
                <a:ext cx="8778661" cy="718787"/>
              </a:xfrm>
              <a:prstGeom prst="rect">
                <a:avLst/>
              </a:prstGeom>
              <a:blipFill rotWithShape="1">
                <a:blip r:embed="rId9"/>
                <a:stretch>
                  <a:fillRect l="-1667" b="-2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143" y="5732865"/>
                <a:ext cx="8894984" cy="84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 smtClean="0">
                    <a:latin typeface="+mn-lt"/>
                  </a:rPr>
                  <a:t>Inserting this propagator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𝑏𝑜𝑠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n-lt"/>
                  </a:rPr>
                  <a:t> one gets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900" dirty="0" smtClean="0">
                    <a:latin typeface="+mn-lt"/>
                  </a:rPr>
                  <a:t>by solving gap equation 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r>
                  <a:rPr lang="en-US" sz="1900" dirty="0" smtClean="0"/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𝑏𝑜𝑠</m:t>
                        </m:r>
                      </m:sub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𝑀𝐹</m:t>
                        </m:r>
                      </m:sup>
                    </m:sSubSup>
                  </m:oMath>
                </a14:m>
                <a:r>
                  <a:rPr lang="en-US" sz="1900" dirty="0" smtClean="0"/>
                  <a:t> /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𝑑𝑀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" y="5732865"/>
                <a:ext cx="8894984" cy="842795"/>
              </a:xfrm>
              <a:prstGeom prst="rect">
                <a:avLst/>
              </a:prstGeom>
              <a:blipFill>
                <a:blip r:embed="rId10"/>
                <a:stretch>
                  <a:fillRect l="-685" t="-4317" b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bar{\cal S}_{f}(p) \ = \ &amp; -i\int_{0}^{\infty}d\sigma\ \exp\left[ -i\sigma\left( M^{2}-p_{\parallel}^{2}+\vec{p}_{\perp}^{\ 2}\,\dfrac{\tan(\sigma B_{f})}{\sigma B_{f}}-i\epsilon \right) \right] \nonumber \\[2mm]&#10;&amp; \times \left[ \left( p_{\parallel}\cdot\gamma_{\parallel}+M \right)(1-s_f\,\gamma^{1}\gamma^{2}&#10;\tan(\sigma B_{f}))-\dfrac{\vec{p}_{\perp}\cdot\vec{\gamma}_{\perp}}{\cos^{2}(\sigma B_{f})} \right]\ ,&#10;\nonumber&#10;\end{align}&#10;&#10;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67" y="3661913"/>
            <a:ext cx="6088686" cy="1230192"/>
          </a:xfrm>
          <a:prstGeom prst="rect">
            <a:avLst/>
          </a:prstGeom>
        </p:spPr>
      </p:pic>
      <p:pic>
        <p:nvPicPr>
          <p:cNvPr id="29" name="Picture 28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noindent&#10;Here, $p_{\per}=(p^1,p^2)$, $p_{\parallel}=(p^0,p^3)$ and $s_f=\mathrm{sign} (Q_f B)$&#10;and $B_f=|Q_fB|$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8" y="5046206"/>
            <a:ext cx="8071714" cy="3121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76400" y="568925"/>
            <a:ext cx="6172200" cy="774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28800" y="2215048"/>
            <a:ext cx="4948991" cy="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295400" y="3581400"/>
            <a:ext cx="65532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eqnarray}&#10;\int_p \equiv \int \dfrac{d^4 p}{(2\pi)^4}\nonumber&#10;\end{eqnarray}&#10;&#10;&#10;\end{document}&#10;" title="IguanaTex Picture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29" y="2372277"/>
            <a:ext cx="1214817" cy="5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1113" y="5023348"/>
            <a:ext cx="8933517" cy="1758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113" y="3499349"/>
            <a:ext cx="8933517" cy="1377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113" y="228599"/>
            <a:ext cx="8950487" cy="3124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noindent&#10;&#10;\begin{eqnarray}&#10;S^{\pi^0}_{bos} = - \dfrac{1}{2} \int_p \, \delta \pi^0(-q) \, \left[ \dfrac{1}{2G} - \Pi_{\pi^0}(q_\parallel^2,q_\perp^2) \right] \, \delta \pi^0(q) \ ,&#10;\nonumber&#10;\end{eqnarray}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76" y="1767019"/>
            <a:ext cx="5448740" cy="529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28600"/>
                <a:ext cx="8839200" cy="13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For the calculation of meson masses, we consider the second-order correction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𝑏𝑜𝑠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We </a:t>
                </a:r>
                <a:r>
                  <a:rPr lang="en-US" sz="2000" dirty="0">
                    <a:latin typeface="+mn-lt"/>
                  </a:rPr>
                  <a:t>concentrate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contribution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. Since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it is neutral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the contributions from the Schwinger phase cancel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out and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the polarization function is translational invariant</a:t>
                </a:r>
                <a:r>
                  <a:rPr lang="en-US" sz="2000" dirty="0">
                    <a:latin typeface="+mn-lt"/>
                  </a:rPr>
                  <a:t>. Performing Fourier transformation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839200" cy="1330429"/>
              </a:xfrm>
              <a:prstGeom prst="rect">
                <a:avLst/>
              </a:prstGeom>
              <a:blipFill>
                <a:blip r:embed="rId8"/>
                <a:stretch>
                  <a:fillRect l="-690" t="-2294" r="-690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Pi_{\pi^0}(q_\parallel^2,q_\perp^2) \ = \ -i N_c \, \sum_f \, \trD&#10;\left[ i \bar{\cal S}_{f}(p^{+}) \, i \gamma_5 \,&#10;i \bar{\cal S}_{f}(p^-) \, i \gamma_5 \right]&#10;\nonumber&#10;\end{align}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6" y="2614324"/>
            <a:ext cx="5950948" cy="608641"/>
          </a:xfrm>
          <a:prstGeom prst="rect">
            <a:avLst/>
          </a:prstGeom>
        </p:spPr>
      </p:pic>
      <p:pic>
        <p:nvPicPr>
          <p:cNvPr id="16" name="Picture 15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p^\pm = p \pm q/2&#10;\nonumber&#10;\end{eqnarray}&#10;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736122"/>
            <a:ext cx="1066800" cy="218542"/>
          </a:xfrm>
          <a:prstGeom prst="rect">
            <a:avLst/>
          </a:prstGeom>
        </p:spPr>
      </p:pic>
      <p:pic>
        <p:nvPicPr>
          <p:cNvPr id="18" name="Picture 17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dfrac{1}{2G} - \Pi_{\pi^0}^{\rm reg}(m_{\pi^0}^2,0) \ = \ 0 &#10;\nonumber&#10;\end{align}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4" y="4086109"/>
            <a:ext cx="2628571" cy="519619"/>
          </a:xfrm>
          <a:prstGeom prst="rect">
            <a:avLst/>
          </a:prstGeom>
        </p:spPr>
      </p:pic>
      <p:pic>
        <p:nvPicPr>
          <p:cNvPr id="27" name="Picture 26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g_{\pi qq}^{-2} \ = \ \dfrac{\partial \Pi^{\rm reg}_{\pi^0}}{\partial q_\parallel^2}&#10;\bigg\rvert_{\!\!{\tiny\begin{array}{l}&#10;               q_\parallel^2 = m_{\pi^0}^2 \\ \vec{q}_\perp^{\,2} \! = 0&#10;             \end{array}}}&#10;\nonumber&#10;\end{align}&#10;&#10;&#10;&#10;\end{document}&#10;" title="IguanaTex Picture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92" y="5670308"/>
            <a:ext cx="2518858" cy="8091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2336534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where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113" y="3499349"/>
                <a:ext cx="8933517" cy="73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Choosing the frame in which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is at rest,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can be </a:t>
                </a:r>
                <a:r>
                  <a:rPr lang="en-US" sz="2000" dirty="0">
                    <a:latin typeface="+mn-lt"/>
                  </a:rPr>
                  <a:t>obtained by solving the equation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" y="3499349"/>
                <a:ext cx="8933517" cy="736868"/>
              </a:xfrm>
              <a:prstGeom prst="rect">
                <a:avLst/>
              </a:prstGeom>
              <a:blipFill>
                <a:blip r:embed="rId13"/>
                <a:stretch>
                  <a:fillRect l="-751" t="-4132" r="-683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13" y="5048931"/>
                <a:ext cx="8689907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𝑞𝑞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coupling </a:t>
                </a:r>
                <a:r>
                  <a:rPr lang="en-US" sz="2000" dirty="0">
                    <a:latin typeface="+mn-lt"/>
                  </a:rPr>
                  <a:t>is defined by fixing the residue of the </a:t>
                </a:r>
                <a:r>
                  <a:rPr lang="en-US" sz="2000" dirty="0" smtClean="0">
                    <a:latin typeface="+mn-lt"/>
                  </a:rPr>
                  <a:t>inverse propagator at </a:t>
                </a:r>
                <a:r>
                  <a:rPr lang="en-US" sz="2000" dirty="0">
                    <a:latin typeface="+mn-lt"/>
                  </a:rPr>
                  <a:t>the pion pole,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" y="5048931"/>
                <a:ext cx="8689907" cy="734240"/>
              </a:xfrm>
              <a:prstGeom prst="rect">
                <a:avLst/>
              </a:prstGeom>
              <a:blipFill>
                <a:blip r:embed="rId14"/>
                <a:stretch>
                  <a:fillRect l="-772" t="-3306" r="-702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752600" y="1676400"/>
            <a:ext cx="5698054" cy="718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2536589"/>
            <a:ext cx="6248400" cy="707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4038600"/>
            <a:ext cx="3124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5562600"/>
            <a:ext cx="3429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5438" y="2420506"/>
            <a:ext cx="8982362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975826"/>
            <a:ext cx="8991600" cy="1352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AutoShape 8"/>
              <p:cNvSpPr>
                <a:spLocks noChangeArrowheads="1"/>
              </p:cNvSpPr>
              <p:nvPr/>
            </p:nvSpPr>
            <p:spPr bwMode="auto">
              <a:xfrm>
                <a:off x="500063" y="60325"/>
                <a:ext cx="7924800" cy="762000"/>
              </a:xfrm>
              <a:prstGeom prst="roundRect">
                <a:avLst>
                  <a:gd name="adj" fmla="val 16667"/>
                </a:avLst>
              </a:prstGeom>
              <a:solidFill>
                <a:srgbClr val="FF9900">
                  <a:alpha val="34901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Arial" charset="0"/>
                  </a:rPr>
                  <a:t> width at finite B</a:t>
                </a:r>
                <a:endParaRPr lang="en-US" sz="32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63" y="60325"/>
                <a:ext cx="7924800" cy="762000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b="-11450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Gamma_{\pi^0\gamma\gamma} \ = \ \dfrac{1}{2 E_\pi} \dfrac{1}{2} \int \dfrac{d^3p}{(2\pi)^3 2 p^0} \dfrac{d^3k}{(2\pi)^3 2 k^0}  % \ (2\pi)^4 \delta^{(4)}(q-p-k)&#10;\sum_{\lambda_p,\lambda_k=\pm} \dfrac{| \mathcal{T} |^2}{V T}&#10;\nonumber&#10;\end{align}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5" y="1558073"/>
            <a:ext cx="4956177" cy="651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962" y="947331"/>
                <a:ext cx="899160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of </a:t>
                </a:r>
                <a:r>
                  <a:rPr lang="en-US" sz="2000" dirty="0">
                    <a:latin typeface="+mn-lt"/>
                  </a:rPr>
                  <a:t>momentum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+mn-lt"/>
                  </a:rPr>
                  <a:t> decaying into two photons of momenta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n-lt"/>
                  </a:rPr>
                  <a:t>, the decay width </a:t>
                </a:r>
                <a:r>
                  <a:rPr lang="en-US" sz="2000" dirty="0" smtClean="0">
                    <a:latin typeface="+mn-lt"/>
                  </a:rPr>
                  <a:t>is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" y="947331"/>
                <a:ext cx="8991600" cy="714876"/>
              </a:xfrm>
              <a:prstGeom prst="rect">
                <a:avLst/>
              </a:prstGeom>
              <a:blipFill>
                <a:blip r:embed="rId8"/>
                <a:stretch>
                  <a:fillRect l="-746" t="-2542" r="-678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 \mathcal{T}(q,p,k) \ = \ &amp; \epsilon_\mu(\lambda_p)^\ast \, \epsilon_\nu(\lambda_k)^\ast \int d^4x \ d^4y \ d^4 z \&#10;e^{i p z} \, e^{i k y} \, e^{-i q x}  \sum_f   \left[i\, \mathcal{T}_{f}^{\mu \nu}(x,y,z) + i\, \mathcal{T}_{f}^{\nu \mu}(x,z,y) \right]&#10;\nonumber&#10;\end{align}&#10;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" y="5004396"/>
            <a:ext cx="8336283" cy="483906"/>
          </a:xfrm>
          <a:prstGeom prst="rect">
            <a:avLst/>
          </a:prstGeom>
          <a:ln w="15875">
            <a:noFill/>
          </a:ln>
        </p:spPr>
      </p:pic>
      <p:pic>
        <p:nvPicPr>
          <p:cNvPr id="3" name="Picture 2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{\cal T}_{f}^{\mu \nu}(x,y,z) \ = \ i N_c \, \sum_f \, \trD \left[ (-g_{\pi qq}\, \kappa_f \,i \gamma_5) \, i \mathcal{S}_{x,z}^{\mf,\,f} \,&#10;(-q_f \gamma^\mu) \, i \mathcal{S}_{z,y}^{\mf,\,f} \, (-q_f \gamma^\nu) \, i \mathcal{S}_{y,x}^{\mf,\,f} \right] &#10;\nonumber&#10;%\\&#10;%i{\cal T}_{f,II}^{\mu \nu}(x,y,z) \ = \ i N_c \, \sum_f \, \trD \left[ (-g_{\pi qq}\, \kappa_f \,i \gamma_5) \, %i \mathcal{S}_{x,y}^{\mf,\,f} \,&#10;%(-q_f \gamma^\nu) \, i \mathcal{S}_{y,z}^{\mf,\,f} \, (-q_f \gamma^\mu) \, i \mathcal{S}_{z,x}^{\mf,\,f} \right] &#10;%\nonumber&#10;\end{align}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6139518"/>
            <a:ext cx="7573692" cy="492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587"/>
          <a:stretch/>
        </p:blipFill>
        <p:spPr>
          <a:xfrm>
            <a:off x="1981200" y="2904247"/>
            <a:ext cx="5760280" cy="17454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200" y="2363382"/>
            <a:ext cx="804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contributions to the decay amplitude correspond to the diagrams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1" y="4392151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hich imply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8" y="554252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with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5" y="4914463"/>
            <a:ext cx="8534400" cy="605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9170" y="6013011"/>
            <a:ext cx="7724230" cy="644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eqnarray}&#10;\kappa_u\!\!\!\!\!&amp;=&amp;\!\!\!\!\! 1 \nonumber&#10;\\&#10;\kappa_d\!\!\!\!\!&amp;=&amp;\!\!\!\!\! -1 \nonumber&#10;\end{eqnarray}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65" y="6153767"/>
            <a:ext cx="605023" cy="4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429" y="4772461"/>
            <a:ext cx="8988371" cy="2055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429" y="3633958"/>
            <a:ext cx="8988371" cy="1054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287" y="1926719"/>
            <a:ext cx="8965513" cy="1573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287" y="183424"/>
            <a:ext cx="8965513" cy="1688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429" y="183424"/>
            <a:ext cx="846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Taking into account the form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magnetized quark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propagators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pic>
        <p:nvPicPr>
          <p:cNvPr id="3" name="Picture 2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{\cal T}_{f}^{\mu \nu}(x,y,z) \ = \ &amp; - g_{\pi q q} \, N_c \,&#10;\kappa_f \, q_f^2 \, \exp[ i \left( \Phi_f(x,z) + \Phi_f(z,y) + \Phi(y,x) \right) ]&#10;\nonumber\\[2mm] &amp; \times&#10; \int_{rst} e^{-i s (x-z)} e^{-i r (z-y)} e^{-i t (y-x)} \&#10; \trD  \left[i \gamma_5 \, i \bar {\cal S}_f(s) \, \gamma^\mu \,  i \bar {\cal S}_f(r)\,  \gamma^\nu \, i \bar {\cal S}_f(t) \right]&#10;\nonumber&#10;\end{align}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9" y="689369"/>
            <a:ext cx="8305800" cy="1038226"/>
          </a:xfrm>
          <a:prstGeom prst="rect">
            <a:avLst/>
          </a:prstGeom>
        </p:spPr>
      </p:pic>
      <p:pic>
        <p:nvPicPr>
          <p:cNvPr id="5" name="Picture 4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Phi_f(x,z) + \Phi_f(z,y) + \Phi_f(y,x) = &#10;%q_f (x_\mu-y_\mu)F^{\mu\nu}(z_\nu-x_\nu)/2 \nonumber \\&#10;%&amp; \ = &#10;s_f\, B_f\, \epsilon_{ij3} (z_i-x_i)(x_j-y_j)/2 \nonumber&#10;\end{align}&#10;&#10;&#10;\end{document}&#10;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6" y="2869216"/>
            <a:ext cx="6966733" cy="270523"/>
          </a:xfrm>
          <a:prstGeom prst="rect">
            <a:avLst/>
          </a:prstGeom>
        </p:spPr>
      </p:pic>
      <p:pic>
        <p:nvPicPr>
          <p:cNvPr id="11" name="Picture 10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hat{\cal C} \; {\cal T}_f^{\nu \mu}(x,z,y) \; \hat{\cal C}^{-1} \&#10;= \  {\cal T}_f^{\mu \nu}(x,y,z) \nonumber&#10;\end{align}&#10;&#10;&#10;&#10;\end{document}&#10;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82" y="4133811"/>
            <a:ext cx="3716571" cy="352000"/>
          </a:xfrm>
          <a:prstGeom prst="rect">
            <a:avLst/>
          </a:prstGeom>
        </p:spPr>
      </p:pic>
      <p:pic>
        <p:nvPicPr>
          <p:cNvPr id="19" name="Picture 18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i \mathcal{T}(q,p,k) \ &amp;=&amp; -i \ g_{\pi q q} \, N_c \, \epsilon_\mu^\ast(p,\lambda_p) \, \epsilon_\nu^\ast(k,\lambda_k)&#10;\nonumber \\&#10;&amp;&amp;&#10;\sum_f \kappa_f \, q_f^2 \sum_{\varepsilon=\pm 1}&#10;\int_{rst} G^{(\varepsilon s_f)}(r,s,t) \ \trD \left[i \gamma^5 \, i \bar S_{\varepsilon f}(t) \, \gamma^\nu\,&#10;i \bar S_{\varepsilon f}(r)\, \gamma^\mu \, i \bar S_{\varepsilon f}(s) \right]&#10;\nonumber&#10;\end{eqnarray}&#10;&#10;&#10;&#10;\end{document}&#10;" title="IguanaTex Picture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8" y="5267626"/>
            <a:ext cx="8677564" cy="986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87" y="1872297"/>
            <a:ext cx="867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Sum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of Schwinger phases appearing in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amplitude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such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that gauge-dependent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pieces cancel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out. 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543800" y="2580183"/>
                <a:ext cx="1676400" cy="74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Arial"/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/>
                  </a:rPr>
                  <a:t> along 3-axis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580183"/>
                <a:ext cx="1676400" cy="745269"/>
              </a:xfrm>
              <a:prstGeom prst="rect">
                <a:avLst/>
              </a:prstGeom>
              <a:blipFill rotWithShape="1">
                <a:blip r:embed="rId10"/>
                <a:stretch>
                  <a:fillRect l="-4000" b="-1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36" y="3572485"/>
                <a:ext cx="8790865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Next, we note that the contributions of two diagrams are </a:t>
                </a:r>
                <a:r>
                  <a:rPr lang="en-US" sz="2000" dirty="0">
                    <a:latin typeface="+mn-lt"/>
                  </a:rPr>
                  <a:t>related by a charge </a:t>
                </a:r>
                <a:r>
                  <a:rPr lang="en-US" sz="2000" dirty="0" smtClean="0">
                    <a:latin typeface="+mn-lt"/>
                  </a:rPr>
                  <a:t>conjugation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" y="3572485"/>
                <a:ext cx="8790865" cy="744756"/>
              </a:xfrm>
              <a:prstGeom prst="rect">
                <a:avLst/>
              </a:prstGeom>
              <a:blipFill>
                <a:blip r:embed="rId11"/>
                <a:stretch>
                  <a:fillRect l="-693" t="-3279" r="-416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636" y="4772461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Thus, we can write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67400" y="6403250"/>
                <a:ext cx="126002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403250"/>
                <a:ext cx="1260025" cy="4247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4494" y="5172571"/>
            <a:ext cx="8778240" cy="1230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91564" y="6084847"/>
            <a:ext cx="9236" cy="41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7105" y="4038600"/>
            <a:ext cx="4186095" cy="548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8538" y="2580182"/>
            <a:ext cx="7142862" cy="843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8538" y="620909"/>
            <a:ext cx="8587963" cy="114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3657600"/>
            <a:ext cx="8885382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2509" y="116658"/>
            <a:ext cx="8885382" cy="3440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&amp;&amp; G^{(\varepsilon s_f)}(r,s,t) =&#10;%\!\!\! \int d^4x \, d^4y \, d^4 z \,&#10;%\exp[i (p z + k y -q x)] \, \exp[-is(x-z)-ir(z-y)-it(y-x)] \nonumber&#10;%\\ &amp;&amp; \qquad \qquad&#10;%\, \exp[i \varepsilon s_f B_f \epsilon_{ij3} (z_i-x_i)(x_j-y_j)/2]&#10;%\nonumber&#10;%\\[3mm]&#10;%\!\!\! &amp; = &amp; \!\!\! &#10;\dfrac{4}{B_f^2} \, (2\pi)^{10} \: \delta^{(4)}(q - p - k)&#10;\, \delta^{(2)} (p_\parallel + s_\parallel - r_\parallel) \,&#10;\delta^{(2)}(k_\parallel + r_\parallel - t_\parallel)&#10;\nonumber\\&#10;&amp; &amp; \!\!\!  \exp \left\{ i\dfrac{2\,\varepsilon s_f}{B_f} \Big[&#10;(p^1+s^1-r^1)(k^2+r^2-t^2) - (k^1+r^1-t^1)(p^2+s^2-r^2) \Big]&#10;\right\} \nonumber&#10;\end{eqnarray}&#10;&#10;&#10;&#10;&#10;\end{document}&#10;" title="IguanaTex Picture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9" y="1057408"/>
            <a:ext cx="8419991" cy="1328666"/>
          </a:xfrm>
          <a:prstGeom prst="rect">
            <a:avLst/>
          </a:prstGeom>
        </p:spPr>
      </p:pic>
      <p:pic>
        <p:nvPicPr>
          <p:cNvPr id="24" name="Picture 23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 \mathcal{T}(q,p,k) \ = \ (2\pi)^4 \, \delta^{(4)}(q-p-k) \ \  \epsilon_\mu(\lambda_p)^\ast\, \epsilon_\nu(\lambda_k)^\ast \ \&#10;\big(R^{\mu\nu}_u -R^{\mu\nu}_d\big)&#10;\nonumber&#10;\end{align}&#10;&#10;&#10;&#10;\end{document}&#10;" title="IguanaTex Picture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1" y="4154990"/>
            <a:ext cx="7143620" cy="3260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" y="152400"/>
                <a:ext cx="7757445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contains integral over </a:t>
                </a:r>
                <a:r>
                  <a:rPr lang="en-US" sz="2000" dirty="0" smtClean="0">
                    <a:latin typeface="+mn-lt"/>
                  </a:rPr>
                  <a:t>coordinates. After some work one gets</a:t>
                </a:r>
                <a:endParaRPr lang="en-US" sz="2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7757445" cy="421334"/>
              </a:xfrm>
              <a:prstGeom prst="rect">
                <a:avLst/>
              </a:prstGeom>
              <a:blipFill rotWithShape="1">
                <a:blip r:embed="rId7"/>
                <a:stretch>
                  <a:fillRect t="-1449" r="-78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" y="2813806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arallel </a:t>
            </a:r>
            <a:r>
              <a:rPr lang="en-US" sz="2000" dirty="0">
                <a:latin typeface="+mn-lt"/>
              </a:rPr>
              <a:t>momentum is conserved at each </a:t>
            </a:r>
            <a:r>
              <a:rPr lang="en-US" sz="2000" dirty="0" smtClean="0">
                <a:latin typeface="+mn-lt"/>
              </a:rPr>
              <a:t>vertex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but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the conservation of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perpendicular momenta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gets broken owing to Schwinger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phases. </a:t>
            </a:r>
          </a:p>
          <a:p>
            <a:pPr algn="just"/>
            <a:endParaRPr lang="en-US" sz="1200" dirty="0" smtClean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Using that total momentum is conserved we write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078790"/>
            <a:ext cx="8001000" cy="569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159" y="4752643"/>
            <a:ext cx="7544041" cy="1952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R_f^{\mu\nu} \ = \ &amp; -i\,   \dfrac{16\, \pi^2 \, q_f^2}{B_f^2}\, N_c \, g_{\pi q q} \,&#10;\int_{rst} (2\pi)^{4}  \,&#10;\delta^{(2)} (p_\parallel+s_\parallel-r_\parallel) \: \delta^{(2)}(k_\parallel+r_\parallel-t_\parallel)&#10;\nonumber\\[2mm]&#10;&amp; \times \sum_{\varepsilon=\pm 1} \&#10;\trD \left[i \gamma^5 \, i\bar{\cal S}_{\varepsilon f}(s) \, \gamma^\mu \,  i\bar{\cal S}_{\varepsilon f}(r)\,&#10;\gamma^\nu \, i\bar{\cal S}_{\varepsilon f}(t) \right] \nonumber \\[2mm]&#10;&amp; \times \exp \left\{ i\dfrac{2\, \varepsilon s_f}{B_f}&#10;\Big[ (p^1+s^1-r^1)(k^2+r^2-t^2) - (k^1+r^1-t^1)(p^2+s^2-r^2) \Big] \right\}&#10;\nonumber&#10;\end{align}&#10;&#10;&#10;&#10;\end{document}&#10;" title="IguanaTex Picture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24" y="4849449"/>
            <a:ext cx="7318528" cy="17841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584" y="554445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where</a:t>
            </a:r>
            <a:endParaRPr lang="en-US" sz="20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729778"/>
            <a:ext cx="8686800" cy="1861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Verdadero"/>
  <p:tag name="EMBEDFONTS" val="Falso"/>
  <p:tag name="USEBOLDAMS" val="Falso"/>
  <p:tag name="DEFAULTDISPLAYSOURCE" val="\documentclass{slides}\pagestyle{empty}&#10;\begin{document}&#10;&#10;\end{document}&#10;"/>
  <p:tag name="TEX2PS" val="latex $(base).tex; dvips -D $(res) -E -o $(base).ps $(base).dvi"/>
  <p:tag name="EXTERNALEDITCOMMAND" val="c:\program files (x86)\pfe\pfe32.exe %"/>
  <p:tag name="GHOSTSCRIPTCOMMAND" val="&quot;c:\gs\gs7.03\bin\gswin32c.exe&quot;"/>
  <p:tag name="DEFAULTBITMAP" val="pngmono"/>
  <p:tag name="DEFAULTBLEND" val="Falso"/>
  <p:tag name="DEFAULTTRANSPARENT" val="Falso"/>
  <p:tag name="DEFAULTWORKAROUNDTRANSPARENCYBUG" val="Falso"/>
  <p:tag name="DEFAULTRESOLUTION" val="1200"/>
  <p:tag name="DEFAULTMAGNIFICATION" val="2"/>
  <p:tag name="DEFAULTFONTSIZE" val="10"/>
  <p:tag name="DEFAULTWIDTH" val="695"/>
  <p:tag name="DEFAULTHEIGHT" val="3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.81953"/>
  <p:tag name="ORIGINALWIDTH" val="719.3802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noindent&#10;Here, $p_{\per}=(p^1,p^2)$, $p_{\parallel}=(p^0,p^3)$ and $s_f=\mathrm{sign} (Q_f B)$&#10;and $B_f=|Q_fB|$&#10;&#10;&#10;&#10;\end{document}&#10;"/>
  <p:tag name="IGUANATEXSIZE" val="20"/>
  <p:tag name="IGUANATEXCURSOR" val="221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737.1579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eqnarray}&#10;\int_p \equiv \int \dfrac{d^4 p}{(2\pi)^4}\nonumber&#10;\end{eqnarray}&#10;&#10;&#10;\end{document}&#10;"/>
  <p:tag name="IGUANATEXSIZE" val="20"/>
  <p:tag name="IGUANATEXCURSOR" val="221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2787.402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noindent&#10;&#10;\begin{eqnarray}&#10;S^{\pi^0}_{bos} = - \dfrac{1}{2} \int_p \, \delta \pi^0(-q) \, \left[ \dfrac{1}{2G} - \Pi_{\pi^0}(q_\parallel^2,q_\perp^2) \right] \, \delta \pi^0(q) \ ,&#10;\nonumber&#10;\end{eqnarray}&#10;&#10;&#10;\end{document}&#10;"/>
  <p:tag name="IGUANATEXSIZE" val="20"/>
  <p:tag name="IGUANATEXCURSOR" val="2335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03976"/>
  <p:tag name="ORIGINALWIDTH" val="720.3619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Pi_{\pi^0}(q_\parallel^2,q_\perp^2) \ = \ -i N_c \, \sum_f \, \trD&#10;\left[ i \bar{\cal S}_{f}(p^{+}) \, i \gamma_5 \,&#10;i \bar{\cal S}_{f}(p^-) \, i \gamma_5 \right]&#10;\nonumber&#10;\end{align}&#10;&#10;&#10;\end{document}&#10;"/>
  <p:tag name="IGUANATEXSIZE" val="20"/>
  <p:tag name="IGUANATEXCURSOR" val="216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710.1613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p^\pm = p \pm q/2&#10;\nonumber&#10;\end{eqnarray}&#10;&#10;&#10;&#10;\end{document}&#10;"/>
  <p:tag name="IGUANATEXSIZE" val="20"/>
  <p:tag name="IGUANATEXCURSOR" val="218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293.588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dfrac{1}{2G} - \Pi_{\pi^0}^{\rm reg}(m_{\pi^0}^2,0) \ = \ 0 &#10;\nonumber&#10;\end{align}&#10;&#10;&#10;\end{document}&#10;"/>
  <p:tag name="IGUANATEXSIZE" val="20"/>
  <p:tag name="IGUANATEXCURSOR" val="214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8.2002"/>
  <p:tag name="ORIGINALWIDTH" val="1239.595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g_{\pi qq}^{-2} \ = \ \dfrac{\partial \Pi^{\rm reg}_{\pi^0}}{\partial q_\parallel^2}&#10;\bigg\rvert_{\!\!{\tiny\begin{array}{l}&#10;               q_\parallel^2 = m_{\pi^0}^2 \\ \vec{q}_\perp^{\,2} \! = 0&#10;             \end{array}}}&#10;\nonumber&#10;\end{align}&#10;&#10;&#10;&#10;\end{document}&#10;"/>
  <p:tag name="IGUANATEXSIZE" val="20"/>
  <p:tag name="IGUANATEXCURSOR" val="2204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2748.406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Gamma_{\pi^0\gamma\gamma} \ = \ \dfrac{1}{2 E_\pi} \dfrac{1}{2} \int \dfrac{d^3p}{(2\pi)^3 2 p^0} \dfrac{d^3k}{(2\pi)^3 2 k^0}  % \ (2\pi)^4 \delta^{(4)}(q-p-k)&#10;\sum_{\lambda_p,\lambda_k=\pm} \dfrac{| \mathcal{T} |^2}{V T}&#10;\nonumber&#10;\end{align}&#10;&#10;&#10;&#10;\end{document}&#10;"/>
  <p:tag name="IGUANATEXSIZE" val="32"/>
  <p:tag name="IGUANATEXCURSOR" val="2185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.4578"/>
  <p:tag name="ORIGINALWIDTH" val="4976.378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 \mathcal{T}(q,p,k) \ = \ &amp; \epsilon_\mu(\lambda_p)^\ast \, \epsilon_\nu(\lambda_k)^\ast \int d^4x \ d^4y \ d^4 z \&#10;e^{i p z} \, e^{i k y} \, e^{-i q x}  \sum_f   \left[i\, \mathcal{T}_{f}^{\mu \nu}(x,y,z) + i\, \mathcal{T}_{f}^{\nu \mu}(x,z,y) \right]&#10;\nonumber&#10;\end{align}&#10;&#10;&#10;&#10;\end{document}&#10;"/>
  <p:tag name="IGUANATEXSIZE" val="20"/>
  <p:tag name="IGUANATEXCURSOR" val="2371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.80228"/>
  <p:tag name="ORIGINALWIDTH" val="719.707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{\cal T}_{f}^{\mu \nu}(x,y,z) \ = \ i N_c \, \sum_f \, \trD \left[ (-g_{\pi qq}\, \kappa_f \,i \gamma_5) \, i \mathcal{S}_{x,z}^{\mf,\,f} \,&#10;(-q_f \gamma^\mu) \, i \mathcal{S}_{z,y}^{\mf,\,f} \, (-q_f \gamma^\nu) \, i \mathcal{S}_{y,x}^{\mf,\,f} \right] &#10;\nonumber&#10;%\\&#10;%i{\cal T}_{f,II}^{\mu \nu}(x,y,z) \ = \ i N_c \, \sum_f \, \trD \left[ (-g_{\pi qq}\, \kappa_f \,i \gamma_5) \, %i \mathcal{S}_{x,y}^{\mf,\,f} \,&#10;%(-q_f \gamma^\nu) \, i \mathcal{S}_{y,z}^{\mf,\,f} \, (-q_f \gamma^\mu) \, i \mathcal{S}_{z,x}^{\mf,\,f} \right] &#10;%\nonumber&#10;\end{align}&#10;&#10;&#10;\end{document}&#10;"/>
  <p:tag name="IGUANATEXSIZE" val="20"/>
  <p:tag name="IGUANATEXCURSOR" val="2394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793.776"/>
  <p:tag name="OUTPUTTYPE" val="PNG"/>
  <p:tag name="IGUANATEXVERSION" val="161"/>
  <p:tag name="LATEXADDIN" val="\documentclass{article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begin{eqnarray}&#10;S \ = \int \frac{d^4x}{(2\pi)^2} \Big(\bar{\psi}\left(i\,\rlap/\!D-m_0 \right)\psi&#10;+ G \left[ \left(\bar{\psi} \psi\right)^2 + \left(\bar{\psi}\, i \gamma_5 \vec \tau \psi\right)^2 \right]&#10;- \dfrac{1}{4} F_{\mu\nu} F^{\mu\nu} \Big)&#10;\nonumber&#10;\end{eqnarray}&#10;&#10;&#10;&#10;\end{document}&#10;"/>
  <p:tag name="IGUANATEXSIZE" val="20"/>
  <p:tag name="IGUANATEXCURSOR" val="2038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7139"/>
  <p:tag name="ORIGINALWIDTH" val="417.6978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eqnarray}&#10;\kappa_u\!\!\!\!\!&amp;=&amp;\!\!\!\!\! 1 \nonumber&#10;\\&#10;\kappa_d\!\!\!\!\!&amp;=&amp;\!\!\!\!\! -1 \nonumber&#10;\end{eqnarray}&#10;&#10;&#10;&#10;\end{document}&#10;"/>
  <p:tag name="IGUANATEXSIZE" val="20"/>
  <p:tag name="IGUANATEXCURSOR" val="2193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0433"/>
  <p:tag name="ORIGINALWIDTH" val="720.0347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{\cal T}_{f}^{\mu \nu}(x,y,z) \ = \ &amp; - g_{\pi q q} \, N_c \,&#10;\kappa_f \, q_f^2 \, \exp[ i \left( \Phi_f(x,z) + \Phi_f(z,y) + \Phi(y,x) \right) ]&#10;\nonumber\\[2mm] &amp; \times&#10; \int_{rst} e^{-i s (x-z)} e^{-i r (z-y)} e^{-i t (y-x)} \&#10; \trD  \left[i \gamma_5 \, i \bar {\cal S}_f(s) \, \gamma^\mu \,  i \bar {\cal S}_f(r)\,  \gamma^\nu \, i \bar {\cal S}_f(t) \right]&#10;\nonumber&#10;\end{align}&#10;&#10;&#10;\end{document}&#10;"/>
  <p:tag name="IGUANATEXSIZE" val="20"/>
  <p:tag name="IGUANATEXCURSOR" val="214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360.33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Phi_f(x,z) + \Phi_f(z,y) + \Phi_f(y,x) = &#10;%q_f (x_\mu-y_\mu)F^{\mu\nu}(z_\nu-x_\nu)/2 \nonumber \\&#10;%&amp; \ = &#10;s_f\, B_f\, \epsilon_{ij3} (z_i-x_i)(x_j-y_j)/2 \nonumber&#10;\end{align}&#10;&#10;&#10;\end{document}&#10;&#10;&#10;&#10;\end{document}&#10;"/>
  <p:tag name="IGUANATEXSIZE" val="20"/>
  <p:tag name="IGUANATEXCURSOR" val="2267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1829.021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hat{\cal C} \; {\cal T}_f^{\nu \mu}(x,z,y) \; \hat{\cal C}^{-1} \&#10;= \  {\cal T}_f^{\mu \nu}(x,y,z) \nonumber&#10;\end{align}&#10;&#10;&#10;&#10;\end{document}&#10;&#10;"/>
  <p:tag name="IGUANATEXSIZE" val="20"/>
  <p:tag name="IGUANATEXCURSOR" val="2145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82213"/>
  <p:tag name="ORIGINALWIDTH" val="719.707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i \mathcal{T}(q,p,k) \ &amp;=&amp; -i \ g_{\pi q q} \, N_c \, \epsilon_\mu^\ast(p,\lambda_p) \, \epsilon_\nu^\ast(k,\lambda_k)&#10;\nonumber \\&#10;&amp;&amp;&#10;\sum_f \kappa_f \, q_f^2 \sum_{\varepsilon=\pm 1}&#10;\int_{rst} G^{(\varepsilon s_f)}(r,s,t) \ \trD \left[i \gamma^5 \, i \bar S_{\varepsilon f}(t) \, \gamma^\nu\,&#10;i \bar S_{\varepsilon f}(r)\, \gamma^\mu \, i \bar S_{\varepsilon f}(s) \right]&#10;\nonumber&#10;\end{eqnarray}&#10;&#10;&#10;&#10;\end{document}&#10;"/>
  <p:tag name="IGUANATEXSIZE" val="20"/>
  <p:tag name="IGUANATEXCURSOR" val="2297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eqnarray}&#10;&amp;&amp; G^{(\varepsilon s_f)}(r,s,t) =&#10;%\!\!\! \int d^4x \, d^4y \, d^4 z \,&#10;%\exp[i (p z + k y -q x)] \, \exp[-is(x-z)-ir(z-y)-it(y-x)] \nonumber&#10;%\\ &amp;&amp; \qquad \qquad&#10;%\, \exp[i \varepsilon s_f B_f \epsilon_{ij3} (z_i-x_i)(x_j-y_j)/2]&#10;%\nonumber&#10;%\\[3mm]&#10;%\!\!\! &amp; = &amp; \!\!\! &#10;\dfrac{4}{B_f^2} \, (2\pi)^{10} \: \delta^{(4)}(q - p - k)&#10;\, \delta^{(2)} (p_\parallel + s_\parallel - r_\parallel) \,&#10;\delta^{(2)}(k_\parallel + r_\parallel - t_\parallel)&#10;\nonumber\\&#10;&amp; &amp; \!\!\!  \exp \left\{ i\dfrac{2\,\varepsilon s_f}{B_f} \Big[&#10;(p^1+s^1-r^1)(k^2+r^2-t^2) - (k^1+r^1-t^1)(p^2+s^2-r^2) \Big]&#10;\right\} \nonumber&#10;\end{eqnarray}&#10;&#10;&#10;&#10;&#10;\end{document}&#10;"/>
  <p:tag name="IGUANATEXSIZE" val="20"/>
  <p:tag name="IGUANATEXCURSOR" val="2193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3515.561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i \mathcal{T}(q,p,k) \ = \ (2\pi)^4 \, \delta^{(4)}(q-p-k) \ \  \epsilon_\mu(\lambda_p)^\ast\, \epsilon_\nu(\lambda_k)^\ast \ \&#10;\big(R^{\mu\nu}_u -R^{\mu\nu}_d\big)&#10;\nonumber&#10;\end{align}&#10;&#10;&#10;&#10;\end{document}&#10;"/>
  <p:tag name="IGUANATEXSIZE" val="20"/>
  <p:tag name="IGUANATEXCURSOR" val="222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.1909"/>
  <p:tag name="ORIGINALWIDTH" val="720.0347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R_f^{\mu\nu} \ = \ &amp; -i\,   \dfrac{16\, \pi^2 \, q_f^2}{B_f^2}\, N_c \, g_{\pi q q} \,&#10;\int_{rst} (2\pi)^{4}  \,&#10;\delta^{(2)} (p_\parallel+s_\parallel-r_\parallel) \: \delta^{(2)}(k_\parallel+r_\parallel-t_\parallel)&#10;\nonumber\\[2mm]&#10;&amp; \times \sum_{\varepsilon=\pm 1} \&#10;\trD \left[i \gamma^5 \, i\bar{\cal S}_{\varepsilon f}(s) \, \gamma^\mu \,  i\bar{\cal S}_{\varepsilon f}(r)\,&#10;\gamma^\nu \, i\bar{\cal S}_{\varepsilon f}(t) \right] \nonumber \\[2mm]&#10;&amp; \times \exp \left\{ i\dfrac{2\, \varepsilon s_f}{B_f}&#10;\Big[ (p^1+s^1-r^1)(k^2+r^2-t^2) - (k^1+r^1-t^1)(p^2+s^2-r^2) \Big] \right\}&#10;\nonumber&#10;\end{align}&#10;&#10;&#10;&#10;\end{document}&#10;"/>
  <p:tag name="IGUANATEXSIZE" val="20"/>
  <p:tag name="IGUANATEXCURSOR" val="2213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051.744"/>
  <p:tag name="OUTPUTTYPE" val="PNG"/>
  <p:tag name="IGUANATEXVERSION" val="161"/>
  <p:tag name="LATEXADDIN" val="\documentclass{article}&#10;\usepackage{amsmath}&#10;\pagestyle{empty}&#10;\begin{document}&#10;&#10;\begin{align}&#10;R^{\mu\nu}_f \ = \ \dfrac{ i\,g_{\pi qq} \, e^2 N_c\, M}{\pi^2} \&#10;p^0 \,\epsilon^{0\mu\nu\lambda} \, p_\lambda \, \mathcal{I}_f \ ,&#10;\nonumber&#10;\end{align}&#10;&#10;&#10;&#10;&#10;\end{document}&#10;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8.8976"/>
  <p:tag name="ORIGINALWIDTH" val="4656.918"/>
  <p:tag name="OUTPUTTYPE" val="PNG"/>
  <p:tag name="IGUANATEXVERSION" val="161"/>
  <p:tag name="LATEXADDIN" val="\documentclass{article}&#10;\usepackage{amsmath}&#10;\pagestyle{empty}&#10;\begin{document}&#10;\begin{align}&#10;\mathcal{I}_f \ = \ &amp; \frac{q_f^2 \, B_f}{e^2} \,&#10;\int_0^\infty d\tau_1 \int_0^\infty d\tau_2 \int_0^\infty d\tau_3 \:&#10;\dfrac{1 +  t_1 t_3 - (t_1 + t_3) t_2}{(\tau_1+\tau_2+\tau_3)\,T_f}&#10;\;\exp \big[-(\tau_1+\tau_2+\tau_3)\, M^2\big]&#10;\nonumber\\[2mm] &amp; \times \;&#10;\exp\left[\frac{4 \tau_1 \tau_3\, (p^0)^2 + (\tau_1 +&#10;\tau_3)\tau_2\,p_\parallel^2}{\tau_1+\tau_2+\tau_3}\, - \,&#10;\frac{(t_1 + t_3)t_2\, \vec p_\perp \!\!\,^2}{T_f \, B_f}\right] \ .&#10;\nonumber&#10;\end{align}&#10;&#10;&#10;&#10;\end{document}&#10;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0026"/>
  <p:tag name="ORIGINALWIDTH" val="720.3619"/>
  <p:tag name="OUTPUTTYPE" val="PNG"/>
  <p:tag name="IGUANATEXVERSION" val="161"/>
  <p:tag name="LATEXADDIN" val="\documentclass{article}&#10;\usepackage[T1]{fontenc}&#10;\usepackage{uarial}&#10;\renewcommand{\familydefault}{\sfdefault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begin{align}&#10;S_{\rm bos} \ = \&#10;-i\ln\det\!\big(i\mathcal{D}\big)-\dfrac{1}{4G}\int d^{4}x\ \Big[&#10;\sigma(x)\,\sigma(x)+\vec{\pi}(x)\cdot\vec{\pi}(x) \Big] +&#10;S_\sl[\rm EM] \ , &#10;\nonumber&#10;\end{align}&#10;&#10;&#10;&#10;&#10;\end{document}&#10;&#10;"/>
  <p:tag name="IGUANATEXSIZE" val="20"/>
  <p:tag name="IGUANATEXCURSOR" val="2076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889.389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noindent where $t_i = \tanh (\tau_i B_f)$ and $T_f=t_1+t_2+t_3 +&#10;t_1 t_2 t_3$.&#10;&#10;&#10;&#10;&#10;\end{document}&#10;&#10;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4.4169"/>
  <p:tag name="ORIGINALWIDTH" val="4440.195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\sum_{\lambda_p,\lambda_k=\pm} \big|&#10;\epsilon_\mu(p,\lambda_p)^\ast\,&#10;\epsilon_\nu(k,\lambda_k)^\ast\,\big(R^{\mu\nu}_u -&#10;R^{\mu\nu}_d\big) \big|^2 \ = \ 2\,m_\pi^4\,\alpha^2&#10;\left(\dfrac{g_{\pi qq} \, N_c\, M}{\pi}\right)^2 \,&#10;(\mathcal{I}_u-\mathcal{I}_d)^2&#10;\nonumber&#10;\end{align}&#10;\noindent&#10;where $\alpha = e^2/(4\pi)$ is the fine structure constant&#10;&#10;&#10;&#10;\end{document}&#10;"/>
  <p:tag name="IGUANATEXSIZE" val="20"/>
  <p:tag name="IGUANATEXCURSOR" val="24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.472"/>
  <p:tag name="ORIGINALWIDTH" val="1589.801"/>
  <p:tag name="OUTPUTTYPE" val="PNG"/>
  <p:tag name="IGUANATEXVERSION" val="161"/>
  <p:tag name="LATEXADDIN" val="\documentclass{article}&#10;\usepackage{amsmath}&#10;\pagestyle{empty}&#10;\begin{document}&#10;\begin{align}&#10;\Gamma_{\pi^0\gamma\gamma} \ = \ \dfrac{\pi}{4} \, \alpha^2 \, m_\pi^3 \, g_{\pi^0 \gamma\gamma}^2(B) \ ,&#10;\nonumber&#10;\end{align}&#10;&#10;&#10;&#10;\end{document}&#10;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427"/>
  <p:tag name="ORIGINALWIDTH" val="720.3619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g_{\pi^0 \gamma\gamma}^2(B) \ = \ \dfrac{g_{\pi qq}^2 \, N_c^2 \,&#10;M^2}{4 \pi^4} \, \int_0^1 d \omega \ \&#10;(\mathcal{I}_u-\mathcal{I}_d)^2 &#10;\nonumber&#10;\end{align}&#10;Here, $\omega=\cos \theta$, $\theta$ being the angle between the&#10;magnetic field $\vec B$ and the three-momentum of one of the&#10;outgoing photons. Note that $p^2_\parallel = \vec p_\perp^{\ 2} = m_\pi^2 (1-\omega^2)/4$&#10;&#10;\end{document}&#10;&#10;"/>
  <p:tag name="IGUANATEXSIZE" val="20"/>
  <p:tag name="IGUANATEXCURSOR" val="25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694"/>
  <p:tag name="ORIGINALWIDTH" val="720.3619"/>
  <p:tag name="OUTPUTTYPE" val="PNG"/>
  <p:tag name="IGUANATEXVERSION" val="161"/>
  <p:tag name="LATEXADDIN" val="\documentclass{article}&#10;\usepackage{amsmath}&#10;\pagestyle{empty}&#10;\begin{document}&#10;&#10;\begin{align}&#10;\mathcal{I}_f \ = \ &amp; \frac{q_f^2 \, B_f}{e^2} \,&#10;\int_{0}^{\infty}dz \int_{0}^{1} dx \int_{0}^{1-x} dy \ \dfrac{z}{T_f}&#10;\;\big[1 +  t_1 t_3 - (t_1 + t_3) t_2\big]&#10;\nonumber\\[2mm] &amp; \exp\left\{-z\bigg[ M^2 -x(1-x-y)m_\pi^2\bigg]\, + \,&#10;\frac{m_\pi^2}{4} (1-\omega^2) \ \bigg[zy(1-y)-\frac{(t_1+t_3)t_2}{T_f\, B_f}\bigg] \right\}&#10;\nonumber&#10;\end{align}&#10;&#10;&#10;&#10;\end{document}&#10;"/>
  <p:tag name="IGUANATEXSIZE" val="20"/>
  <p:tag name="IGUANATEXCURSOR" val="3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2092"/>
  <p:tag name="ORIGINALWIDTH" val="5145.857"/>
  <p:tag name="OUTPUTTYPE" val="PNG"/>
  <p:tag name="IGUANATEXVERSION" val="161"/>
  <p:tag name="LATEXADDIN" val="\documentclass{article}&#10;\usepackage{amsmath}&#10;\pagestyle{empty}&#10;\begin{document}&#10;\begin{align}&#10;\mathcal{I}^{ch}_f \ = \ &amp; \frac{q_f^2 \, B_f}{e^2}&#10;\int_{0}^{\infty}dz \int_{0}^{1} dx \int_{0}^{1-x} dy \&#10;\dfrac{z}{T_f} \;\big[1 +  t_1 t_3 - (t_1 + t_3) t_2\big]&#10;\exp\left[-z (M^{ch})^2 \right] = &#10;\frac{q_f^2}{e^2}\,&#10;\frac{1}{2(M^{ch})^2} &#10;\nonumber&#10;\end{align}&#10;&#10;&#10;&#10;\end{document}&#10;"/>
  <p:tag name="IGUANATEXSIZE" val="20"/>
  <p:tag name="IGUANATEXCURSOR" val="3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2254.218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g^{ch}_{\pi \gamma\gamma}(B)  = \dfrac{N_c}{12\,\pi^2}&#10;\frac{g^{ch}_{\pi qq}(B)}{M^{ch}(B)} = \dfrac{N_c}{12\,\pi^2 \ f^{ch}_{\pi }(B)}\nonumber&#10;\end{align}&#10;&#10;&#10;&#10;\end{document}&#10;&#10;&#10;&#10;\end{document}&#10;&#10;"/>
  <p:tag name="IGUANATEXSIZE" val="20"/>
  <p:tag name="IGUANATEXCURSOR" val="21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599.55"/>
  <p:tag name="OUTPUTTYPE" val="PNG"/>
  <p:tag name="IGUANATEXVERSION" val="161"/>
  <p:tag name="LATEXADDIN" val="\documentclass{article}&#10;\usepackage{amsmath}&#10;\pagestyle{empty}&#10;\begin{document}&#10;\begin{align}&#10;\Gamma^{(LO)}(B)\ = \ \dfrac{\alpha^2}{64 \pi^3} \&#10;\dfrac{m_\pi^3(B)}{[f^{ch}_\pi(B)]^2} &#10;\nonumber&#10;\end{align}&#10;&#10;&#10;&#10;\end{document}&#10;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976"/>
  <p:tag name="ORIGINALWIDTH" val="1701.537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Large&#10;Chiral limit of $g_{\pi^0 \gamma \gamma}(B)$&#10;&#10;&#10;&#10;\end{document}&#10;"/>
  <p:tag name="IGUANATEXSIZE" val="20"/>
  <p:tag name="IGUANATEXCURSOR" val="2194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7.4053"/>
  <p:tag name="OUTPUTTYPE" val="PNG"/>
  <p:tag name="IGUANATEXVERSION" val="161"/>
  <p:tag name="LATEXADDIN" val="\documentclass{article}&#10;\usepackage{amsmath}&#10;\pagestyle{empty}&#10;\begin{document}&#10;\begin{eqnarray}&#10;m_\pi(B) / m_\pi(0)&#10;\nonumber&#10;\end{eqnarray}&#10;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92.876"/>
  <p:tag name="OUTPUTTYPE" val="PNG"/>
  <p:tag name="IGUANATEXVERSION" val="161"/>
  <p:tag name="LATEXADDIN" val="\documentclass{article}&#10;\usepackage[T1]{fontenc}&#10;\usepackage{uarial}&#10;\renewcommand{\familydefault}{\sfdefault}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&#10;\begin{align}&#10;i\mathcal{D}_{x,x'} \ = \ \delta^{(4)}(x-x')\,&#10;\Big[i\,\,\rlap/\!\!D-m_{0}- \sigma(x)-i\,\gamma_{5}\,\vec \tau&#10;\cdot \vec \pi(x) \Big]\ , \nonumber&#10;\end{align}&#10;&#10;&#10;&#10;\end{document}&#10;"/>
  <p:tag name="IGUANATEXSIZE" val="20"/>
  <p:tag name="IGUANATEXCURSOR" val="2071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0"/>
  <p:tag name="LAY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1535.058"/>
  <p:tag name="OUTPUTTYPE" val="PNG"/>
  <p:tag name="IGUANATEXVERSION" val="161"/>
  <p:tag name="LATEXADDIN" val="\documentclass{article}&#10;\usepackage{amsmath}&#10;\pagestyle{empty}&#10;\begin{document}&#10;\begin{eqnarray}&#10;\propto  \sum_f &#10; \left[ &lt;\bar f f&gt;_B - &lt;\bar f f&gt;_0\right]&#10;% \frac{2 m_0}{(135 \times 86)^2 MeV^4} \sum_f &#10;% \left[ &lt;\bar f f&gt;_B - &lt;\bar f f&gt;_0\right]&#10;\nonumber&#10;\end{eqnarray}&#10;&#10;&#10;&#10;\end{document}&#10;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.697"/>
  <p:tag name="ORIGINALWIDTH" val="4290.96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\noindent&#10;We see that at $B=0$ the empirical value $\Gamma_{\pi^0\gamma\gamma}=(7.72\pm 0.11)$~eV is well reproduced.&#10;We find that {\color{red} $\Gamma_{\pi^0\gamma\gamma}$ decreases as $B$ increases}. {\color{blue}The effect is larger for the case of $G(B)$}&#10;&#10;&#10;&#10;\end{document}&#10;"/>
  <p:tag name="IGUANATEXSIZE" val="20"/>
  <p:tag name="IGUANATEXCURSOR" val="215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7.207"/>
  <p:tag name="ORIGINALWIDTH" val="4290.96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 \makeatother&#10;&#10;&#10;&#10;\DeclareMathOperator\arctanh{arctanh}&#10;\DeclareMathOperator\arccoth{arccoth}&#10;\DeclareMathOperator\arcsinh{arcsinh}&#10;%&#10;\renewcommand{\thefootnote}{\arabic{footnote}}&#10;\setcounter{footnote}{0}&#10;\begin{document}&#10;&#10;\noindent &#10;From our previous results to LO in $m_{\pi^0}$&#10;we have&#10;\begin{eqnarray}&#10;\frac{\Gamma^{LO}_{\pi^0\gamma\gamma}(B)}{\Gamma_{\pi^0\gamma\gamma}^{LO}(0)} =&#10;\left(\frac{m_{\pi^0}(B)}{m_{\pi^0}(0)}\right)^3&#10;\left(\frac{f^{ch}_{\pi^0}(0)}{f^{ch}_{\pi^0}(B)}\right)^2\nonumber&#10;\end{eqnarray}&#10;&#10;\vspace*{5mm}&#10;\noindent&#10;We know that&#10;\begin{itemize}&#10;\item {\color{blue}$m_{\pi^0}$ decreases with $B$}.&#10;\item &#10;Using GMOR relation $ \left[f_{\pi^0}^{ch}(B)&#10;\right]^2 \! = \! -\,\frac{m_0 [\langle\bar u u + \bar d d&#10;\rangle(B)]^{ch}}{2 [m_{\pi}(B)]^2\, }\,  \ $ (valid in NJL ({\color{red}{\scriptsize Coppola et al '19}})), {\color{blue} we have that $f_{\pi^0}^{ch}$ increases with $B$}. &#10;\end{itemize}&#10;&#10;\vspace*{5mm}&#10;\noindent&#10;Since we have seen that higher order corrections in $m_{\pi^0}$ are small,  &#10;{\color{blue} this provides an explanation of the decrease of $\Gamma_{\pi^0\gamma\gamma}(B)$ with B.}&#10;&#10;\end{document}&#10;&#10;"/>
  <p:tag name="IGUANATEXSIZE" val="20"/>
  <p:tag name="IGUANATEXCURSOR" val="28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4288.71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\noindent&#10;We see that the decrease of $m_{\pi^0}$ and the increase of $f_{\pi^0}^{ch}$ are (roughtly) equally important &#10;&#10;&#10;&#10;\end{document}&#10;"/>
  <p:tag name="IGUANATEXSIZE" val="20"/>
  <p:tag name="IGUANATEXCURSOR" val="216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5.707"/>
  <p:tag name="ORIGINALWIDTH" val="4290.964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&#10;\noindent&#10;We proceed by expanding $S_{bos}$ in powers of fluctuations $\delta \sigma(x)$&#10;and $\delta \vec \pi(x)$&#10;around the mean field (MF) values $\bar{\sigma}$ and $\bar{\pi}_i=0$. &#10;&#10;\vspace{2mm}&#10;\noindent&#10;Thus, we&#10;write&#10;\begin{align}&#10;\mathcal{D}_{x,x'} \  =\ {\rm&#10;diag}\big(\mathcal{D}_{x,x'}^{\mf,\,u}\,,\,\mathcal{D}_{x,x'}^{\mf,\,d}\big)\&#10;+\delta\mathcal{D}_{x,x'}\ . \nonumber&#10;\end{align}&#10;The MF piece, which is diagonal in flavor space, includes the interaction of&#10;quark fields with the classical electromagnetic field $A^\mu_{cl}$. One has&#10;\begin{align}&#10;\mathcal{D}_{x,x'}^{\mf,\,f} \ = \ -i\,\delta^{(4)}(x-x')\left[ i\, \rlap/\!\partial-Q_{f}\,\, \rlap/\!\!A_{cl}(x) -M \right] \ ,&#10;\nonumber&#10;\end{align}&#10;where $M=m_0+\bar{\sigma}$ is the quark effective mass and $f=u,d$. &#10;&#10;\vspace{2mm}&#10;\noindent&#10;On the&#10;other hand, $\delta\mathcal{D}_{x,x'}$ reads&#10;\begin{equation}&#10;\delta\mathcal{D}_{x,x'} \ = \ i \delta^{(4)}(x-x')\,&#10;\left[ \hat Q \ \ \rlap/\!a(x) + \delta \sigma(x)+i\,\gamma_{5}\,\vec \tau \cdot  \delta \vec \pi(x) \right]\ .&#10;\nonumber&#10;\end{equation}&#10;\end{document}&#10;"/>
  <p:tag name="IGUANATEXSIZE" val="20"/>
  <p:tag name="IGUANATEXCURSOR" val="241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Fals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782.527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S_{\rm bos} \ = \ S_{\rm bos}^{\mf} + S_{\rm bos}^{\rm quad} + S_{\rm bos}^{\rm cub} + ...&#10;\label{S_exp}&#10;\nonumber&#10;\end{align}&#10;&#10;&#10;\end{document}&#10;"/>
  <p:tag name="IGUANATEXSIZE" val="20"/>
  <p:tag name="IGUANATEXCURSOR" val="2272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9.4263"/>
  <p:tag name="ORIGINALWIDTH" val="3532.808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&#10;&#10;&#10;\DeclareMathOperator\arctanh{arctanh}&#10;\DeclareMathOperator\arccoth{arccoth}&#10;\DeclareMathOperator\arcsinh{arcsinh}&#10;%&#10;\renewcommand{\thefootnote}{\arabic{footnote}}&#10;\setcounter{footnote}{0}&#10;\begin{document}&#10;\noindent&#10;&#10;\begin{align}&#10;\mathcal{S}^{\mf,f}_{x,x'} \:=\: e^{i\Phi_f(x,x')}\, \int_p  e^{i p\,&#10;(x-x')}\, \bar{\cal S}_f(p) \ , \nonumber&#10;\end{align}&#10;%&#10;where $\Phi_f(x,x')= Q_f \int_x^{x´} d\xi_\mu A_{cl}^\mu(\xi)$ is the &quot;Schwinger phase&quot; and &#10;&#10;&#10;&#10;\end{document}&#10;"/>
  <p:tag name="IGUANATEXSIZE" val="20"/>
  <p:tag name="IGUANATEXCURSOR" val="2076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84023"/>
  <p:tag name="ORIGINALWIDTH" val="720.3619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\begin{align}&#10;\dfrac{S_{\mathrm{bos}}^{\mf}}{V^{(4)}}\ =\ - \dfrac{\bar{\sigma}^{2}}{4G}-\dfrac{iN_{c}}{V^{(4)}} \sum_{f=u,d} \, \int d^{4}x \, d^{4}x'&#10;\ \trD\, \ln\left(\mathcal{S}_{x,x'}^{\mf,\,f}\right)^{-1}\ ,&#10;\nonumber&#10;\end{align}&#10;&#10;&#10;\end{document}&#10;"/>
  <p:tag name="IGUANATEXSIZE" val="20"/>
  <p:tag name="IGUANATEXCURSOR" val="2331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9093"/>
  <p:tag name="ORIGINALWIDTH" val="3592.801"/>
  <p:tag name="OUTPUTTYPE" val="PNG"/>
  <p:tag name="IGUANATEXVERSION" val="161"/>
  <p:tag name="LATEXADDIN" val="\documentclass{article}&#10;\usepackage[T1]{fontenc}&#10;\usepackage{uarial}&#10;\renewcommand{\familydefault}{\sfdefault}&#10;&#10;\pagestyle{empty}&#10;\usepackage{amsfonts,amsmath,amssymb}&#10;%\usepackage[english]{babel}&#10;%\usepackage[latin1]{inputenc}&#10;\usepackage{graphicx}&#10;\usepackage{natbib}&#10;\usepackage{bm}&#10;\usepackage{graphicx}&#10;\usepackage{color}&#10;\usepackage{xfrac}&#10;\usepackage{slashed}&#10;\usepackage{adjustbox}&#10;\usepackage{multirow}&#10;%Joana's Packages&#10;\usepackage[usenames,dvipsnames]{xcolor}&#10;\usepackage{soul}&#10;\usepackage{verbatim}&#10;\usepackage{ulem}&#10;\usepackage{cancel}&#10;\usepackage{tcolorbox}&#10;%\setlength{\paperheight}{11in}&#10;&#10;&#10;&#10;\definecolor{venetianred}{rgb}{0.78, 0.03, 0.08}&#10;\definecolor{midnightblue}{rgb}{0.1, 0.1, 0.44}&#10;\definecolor{regalia}{rgb}{0.32, 0.18, 0.5}&#10;\definecolor{alizarin}{rgb}{0.82, 0.1, 0.26}&#10;\definecolor{richlavender}{rgb}{0.67, 0.38, 0.8}&#10;\definecolor{pinegreen}{rgb}{0.0, 0.47, 0.44}&#10;&#10;&#10;\DeclareMathOperator*{\sumint}{%&#10;\mathchoice%&#10;  {\ooalign{$\displaystyle\sum$\cr\hidewidth$\displaystyle\int$\hidewidth\cr}}&#10;  {\ooalign{\raisebox{.14\height}{\scalebox{.7}{$\textstyle\sum$}}\cr\hidewidth$\textstyle\int$\hidewidth\cr}}&#10;  {\ooalign{\raisebox{.2\height}{\scalebox{.6}{$\scriptstyle\sum$}}\cr$\scriptstyle\int$\cr}}&#10;  {\ooalign{\raisebox{.2\height}{\scalebox{.6}{$\scriptstyle\sum$}}\cr$\scriptstyle\int$\cr}}&#10;}&#10;&#10;\def\sm[#1]{{\scalebox{.7}{$\scriptscriptstyle #1$}}}&#10;\def\sv[#1]{{\scalebox{.9}{$\scriptscriptstyle #1$}}}&#10;\def\sl[#1]{{\scalebox{1.1}{$\scriptscriptstyle #1$}}}&#10;\def\tr{{\rm Tr}\,}&#10;\def\trmin{{\rm tr}}&#10;\def\mfa{{\mbox{\tiny MFA}}}&#10;\def\mf{{\mbox{\tiny MF}}}&#10;\def\trD{\tr_{\!\sl[\mathrm{D}]}}&#10;\def\traDfc{\tr_\sl[\mathrm{D,f,c}]}&#10;\def\per{\!\sl[\perp]}&#10;\makeatletter&#10;\newcommand{\npar}{\mathrel{\mathpalette\new@parallel\relax}}&#10;\newcommand{\new@parallel}[2]{%&#10;  \begingroup&#10;  \sbox\z@{$#1T$}% get the height of an uppercase letter&#10;  \resizebox{!}{\ht\z@}{\raisebox{\depth}{$\m@th#1 ||$}}%&#10;  \endgroup&#10;}&#10;\makeatother&#10;&#10;&#10;&#10;\DeclareMathOperator\arctanh{arctanh}&#10;\DeclareMathOperator\arccoth{arccoth}&#10;\DeclareMathOperator\arcsinh{arcsinh}&#10;%&#10;\renewcommand{\thefootnote}{\arabic{footnote}}&#10;\setcounter{footnote}{0}&#10;\begin{document}&#10;&#10;&#10;\begin{align}&#10;\bar{\cal S}_{f}(p) \ = \ &amp; -i\int_{0}^{\infty}d\sigma\ \exp\left[ -i\sigma\left( M^{2}-p_{\parallel}^{2}+\vec{p}_{\perp}^{\ 2}\,\dfrac{\tan(\sigma B_{f})}{\sigma B_{f}}-i\epsilon \right) \right] \nonumber \\[2mm]&#10;&amp; \times \left[ \left( p_{\parallel}\cdot\gamma_{\parallel}+M \right)(1-s_f\,\gamma^{1}\gamma^{2}&#10;\tan(\sigma B_{f}))-\dfrac{\vec{p}_{\perp}\cdot\vec{\gamma}_{\perp}}{\cos^{2}(\sigma B_{f})} \right]\ ,&#10;\nonumber&#10;\end{align}&#10;&#10;&#10;&#10;&#10;\end{document}&#10;"/>
  <p:tag name="IGUANATEXSIZE" val="20"/>
  <p:tag name="IGUANATEXCURSOR" val="2149"/>
  <p:tag name="TRANSPARENCY" val="True"/>
  <p:tag name="FILENAME" val=""/>
  <p:tag name="LATEXENGINEID" val="0"/>
  <p:tag name="TEMPFOLDER" val="c:\temp\"/>
  <p:tag name="LATEXFORMHEIGHT" val="320"/>
  <p:tag name="LATEXFORMWIDTH" val="728"/>
  <p:tag name="LATEXFORMWRAP" val="True"/>
  <p:tag name="BITMAPVECTOR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23031</TotalTime>
  <Words>1181</Words>
  <Application>Microsoft Office PowerPoint</Application>
  <PresentationFormat>On-screen Show (4:3)</PresentationFormat>
  <Paragraphs>97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Diseño predeterminado</vt:lpstr>
      <vt:lpstr>Equation</vt:lpstr>
      <vt:lpstr>Anomalous π^0 decay in a strong magnetic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PowerPoint Presentation</vt:lpstr>
    </vt:vector>
  </TitlesOfParts>
  <Company>Tandar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scoccola</dc:creator>
  <cp:lastModifiedBy>norberto</cp:lastModifiedBy>
  <cp:revision>1431</cp:revision>
  <dcterms:created xsi:type="dcterms:W3CDTF">2004-06-22T15:26:32Z</dcterms:created>
  <dcterms:modified xsi:type="dcterms:W3CDTF">2025-07-08T15:52:25Z</dcterms:modified>
</cp:coreProperties>
</file>